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0"/>
  </p:notesMasterIdLst>
  <p:handoutMasterIdLst>
    <p:handoutMasterId r:id="rId401"/>
  </p:handoutMasterIdLst>
  <p:sldIdLst>
    <p:sldId id="257" r:id="rId2"/>
    <p:sldId id="599" r:id="rId3"/>
    <p:sldId id="600" r:id="rId4"/>
    <p:sldId id="601" r:id="rId5"/>
    <p:sldId id="602" r:id="rId6"/>
    <p:sldId id="603" r:id="rId7"/>
    <p:sldId id="604" r:id="rId8"/>
    <p:sldId id="605" r:id="rId9"/>
    <p:sldId id="606" r:id="rId10"/>
    <p:sldId id="607" r:id="rId11"/>
    <p:sldId id="608" r:id="rId12"/>
    <p:sldId id="609" r:id="rId13"/>
    <p:sldId id="610" r:id="rId14"/>
    <p:sldId id="611" r:id="rId15"/>
    <p:sldId id="612" r:id="rId16"/>
    <p:sldId id="613" r:id="rId17"/>
    <p:sldId id="614" r:id="rId18"/>
    <p:sldId id="615" r:id="rId19"/>
    <p:sldId id="616" r:id="rId20"/>
    <p:sldId id="617" r:id="rId21"/>
    <p:sldId id="618" r:id="rId22"/>
    <p:sldId id="619" r:id="rId23"/>
    <p:sldId id="620" r:id="rId24"/>
    <p:sldId id="621" r:id="rId25"/>
    <p:sldId id="622" r:id="rId26"/>
    <p:sldId id="623" r:id="rId27"/>
    <p:sldId id="624" r:id="rId28"/>
    <p:sldId id="625" r:id="rId29"/>
    <p:sldId id="626" r:id="rId30"/>
    <p:sldId id="627" r:id="rId31"/>
    <p:sldId id="628" r:id="rId32"/>
    <p:sldId id="629" r:id="rId33"/>
    <p:sldId id="630" r:id="rId34"/>
    <p:sldId id="631" r:id="rId35"/>
    <p:sldId id="632" r:id="rId36"/>
    <p:sldId id="633" r:id="rId37"/>
    <p:sldId id="634" r:id="rId38"/>
    <p:sldId id="635" r:id="rId39"/>
    <p:sldId id="636" r:id="rId40"/>
    <p:sldId id="637" r:id="rId41"/>
    <p:sldId id="638" r:id="rId42"/>
    <p:sldId id="639" r:id="rId43"/>
    <p:sldId id="640" r:id="rId44"/>
    <p:sldId id="641" r:id="rId45"/>
    <p:sldId id="642" r:id="rId46"/>
    <p:sldId id="643" r:id="rId47"/>
    <p:sldId id="644" r:id="rId48"/>
    <p:sldId id="645" r:id="rId49"/>
    <p:sldId id="646" r:id="rId50"/>
    <p:sldId id="647" r:id="rId51"/>
    <p:sldId id="648" r:id="rId52"/>
    <p:sldId id="649" r:id="rId53"/>
    <p:sldId id="650" r:id="rId54"/>
    <p:sldId id="651" r:id="rId55"/>
    <p:sldId id="652" r:id="rId56"/>
    <p:sldId id="653" r:id="rId57"/>
    <p:sldId id="654" r:id="rId58"/>
    <p:sldId id="655" r:id="rId59"/>
    <p:sldId id="656" r:id="rId60"/>
    <p:sldId id="657" r:id="rId61"/>
    <p:sldId id="658" r:id="rId62"/>
    <p:sldId id="659" r:id="rId63"/>
    <p:sldId id="660" r:id="rId64"/>
    <p:sldId id="661" r:id="rId65"/>
    <p:sldId id="662" r:id="rId66"/>
    <p:sldId id="663" r:id="rId67"/>
    <p:sldId id="664" r:id="rId68"/>
    <p:sldId id="665" r:id="rId69"/>
    <p:sldId id="666" r:id="rId70"/>
    <p:sldId id="667" r:id="rId71"/>
    <p:sldId id="668" r:id="rId72"/>
    <p:sldId id="669" r:id="rId73"/>
    <p:sldId id="670" r:id="rId74"/>
    <p:sldId id="671" r:id="rId75"/>
    <p:sldId id="672" r:id="rId76"/>
    <p:sldId id="673" r:id="rId77"/>
    <p:sldId id="674" r:id="rId78"/>
    <p:sldId id="675" r:id="rId79"/>
    <p:sldId id="676" r:id="rId80"/>
    <p:sldId id="677" r:id="rId81"/>
    <p:sldId id="678" r:id="rId82"/>
    <p:sldId id="679" r:id="rId83"/>
    <p:sldId id="680" r:id="rId84"/>
    <p:sldId id="681" r:id="rId85"/>
    <p:sldId id="682" r:id="rId86"/>
    <p:sldId id="683" r:id="rId87"/>
    <p:sldId id="684" r:id="rId88"/>
    <p:sldId id="685" r:id="rId89"/>
    <p:sldId id="686" r:id="rId90"/>
    <p:sldId id="687" r:id="rId91"/>
    <p:sldId id="688" r:id="rId92"/>
    <p:sldId id="689" r:id="rId93"/>
    <p:sldId id="690" r:id="rId94"/>
    <p:sldId id="691" r:id="rId95"/>
    <p:sldId id="692" r:id="rId96"/>
    <p:sldId id="693" r:id="rId97"/>
    <p:sldId id="694" r:id="rId98"/>
    <p:sldId id="258" r:id="rId99"/>
    <p:sldId id="316" r:id="rId100"/>
    <p:sldId id="265" r:id="rId101"/>
    <p:sldId id="266" r:id="rId102"/>
    <p:sldId id="267" r:id="rId103"/>
    <p:sldId id="268" r:id="rId104"/>
    <p:sldId id="269" r:id="rId105"/>
    <p:sldId id="270" r:id="rId106"/>
    <p:sldId id="272" r:id="rId107"/>
    <p:sldId id="311" r:id="rId108"/>
    <p:sldId id="273" r:id="rId109"/>
    <p:sldId id="312" r:id="rId110"/>
    <p:sldId id="274" r:id="rId111"/>
    <p:sldId id="275" r:id="rId112"/>
    <p:sldId id="276" r:id="rId113"/>
    <p:sldId id="277" r:id="rId114"/>
    <p:sldId id="313" r:id="rId115"/>
    <p:sldId id="301" r:id="rId116"/>
    <p:sldId id="302" r:id="rId117"/>
    <p:sldId id="303" r:id="rId118"/>
    <p:sldId id="304" r:id="rId119"/>
    <p:sldId id="318" r:id="rId120"/>
    <p:sldId id="310" r:id="rId121"/>
    <p:sldId id="319" r:id="rId122"/>
    <p:sldId id="320" r:id="rId123"/>
    <p:sldId id="321" r:id="rId124"/>
    <p:sldId id="322" r:id="rId125"/>
    <p:sldId id="323" r:id="rId126"/>
    <p:sldId id="324" r:id="rId127"/>
    <p:sldId id="325" r:id="rId128"/>
    <p:sldId id="326" r:id="rId129"/>
    <p:sldId id="327" r:id="rId130"/>
    <p:sldId id="328" r:id="rId131"/>
    <p:sldId id="329" r:id="rId132"/>
    <p:sldId id="330" r:id="rId133"/>
    <p:sldId id="331" r:id="rId134"/>
    <p:sldId id="332" r:id="rId135"/>
    <p:sldId id="333" r:id="rId136"/>
    <p:sldId id="334" r:id="rId137"/>
    <p:sldId id="335" r:id="rId138"/>
    <p:sldId id="336" r:id="rId139"/>
    <p:sldId id="337" r:id="rId140"/>
    <p:sldId id="338" r:id="rId141"/>
    <p:sldId id="339" r:id="rId142"/>
    <p:sldId id="340" r:id="rId143"/>
    <p:sldId id="341" r:id="rId144"/>
    <p:sldId id="342" r:id="rId145"/>
    <p:sldId id="343" r:id="rId146"/>
    <p:sldId id="344" r:id="rId147"/>
    <p:sldId id="345" r:id="rId148"/>
    <p:sldId id="346" r:id="rId149"/>
    <p:sldId id="347" r:id="rId150"/>
    <p:sldId id="348" r:id="rId151"/>
    <p:sldId id="349" r:id="rId152"/>
    <p:sldId id="350" r:id="rId153"/>
    <p:sldId id="351" r:id="rId154"/>
    <p:sldId id="352" r:id="rId155"/>
    <p:sldId id="353" r:id="rId156"/>
    <p:sldId id="354" r:id="rId157"/>
    <p:sldId id="355" r:id="rId158"/>
    <p:sldId id="356" r:id="rId159"/>
    <p:sldId id="361" r:id="rId160"/>
    <p:sldId id="357" r:id="rId161"/>
    <p:sldId id="358" r:id="rId162"/>
    <p:sldId id="359" r:id="rId163"/>
    <p:sldId id="360" r:id="rId164"/>
    <p:sldId id="362" r:id="rId165"/>
    <p:sldId id="363" r:id="rId166"/>
    <p:sldId id="364" r:id="rId167"/>
    <p:sldId id="365" r:id="rId168"/>
    <p:sldId id="366" r:id="rId169"/>
    <p:sldId id="367" r:id="rId170"/>
    <p:sldId id="368" r:id="rId171"/>
    <p:sldId id="369" r:id="rId172"/>
    <p:sldId id="370" r:id="rId173"/>
    <p:sldId id="371" r:id="rId174"/>
    <p:sldId id="372" r:id="rId175"/>
    <p:sldId id="373" r:id="rId176"/>
    <p:sldId id="374" r:id="rId177"/>
    <p:sldId id="375" r:id="rId178"/>
    <p:sldId id="376" r:id="rId179"/>
    <p:sldId id="377" r:id="rId180"/>
    <p:sldId id="378" r:id="rId181"/>
    <p:sldId id="379" r:id="rId182"/>
    <p:sldId id="380" r:id="rId183"/>
    <p:sldId id="597" r:id="rId184"/>
    <p:sldId id="598" r:id="rId185"/>
    <p:sldId id="381" r:id="rId186"/>
    <p:sldId id="382" r:id="rId187"/>
    <p:sldId id="383" r:id="rId188"/>
    <p:sldId id="384" r:id="rId189"/>
    <p:sldId id="385" r:id="rId190"/>
    <p:sldId id="386" r:id="rId191"/>
    <p:sldId id="387" r:id="rId192"/>
    <p:sldId id="388" r:id="rId193"/>
    <p:sldId id="389" r:id="rId194"/>
    <p:sldId id="390" r:id="rId195"/>
    <p:sldId id="391" r:id="rId196"/>
    <p:sldId id="392" r:id="rId197"/>
    <p:sldId id="393" r:id="rId198"/>
    <p:sldId id="394" r:id="rId199"/>
    <p:sldId id="395" r:id="rId200"/>
    <p:sldId id="397" r:id="rId201"/>
    <p:sldId id="398" r:id="rId202"/>
    <p:sldId id="399" r:id="rId203"/>
    <p:sldId id="400" r:id="rId204"/>
    <p:sldId id="401" r:id="rId205"/>
    <p:sldId id="417" r:id="rId206"/>
    <p:sldId id="402" r:id="rId207"/>
    <p:sldId id="403" r:id="rId208"/>
    <p:sldId id="412" r:id="rId209"/>
    <p:sldId id="404" r:id="rId210"/>
    <p:sldId id="405" r:id="rId211"/>
    <p:sldId id="415" r:id="rId212"/>
    <p:sldId id="406" r:id="rId213"/>
    <p:sldId id="407" r:id="rId214"/>
    <p:sldId id="408" r:id="rId215"/>
    <p:sldId id="409" r:id="rId216"/>
    <p:sldId id="410" r:id="rId217"/>
    <p:sldId id="411" r:id="rId218"/>
    <p:sldId id="413" r:id="rId219"/>
    <p:sldId id="414" r:id="rId220"/>
    <p:sldId id="416" r:id="rId221"/>
    <p:sldId id="420" r:id="rId222"/>
    <p:sldId id="421" r:id="rId223"/>
    <p:sldId id="422" r:id="rId224"/>
    <p:sldId id="423" r:id="rId225"/>
    <p:sldId id="418" r:id="rId226"/>
    <p:sldId id="419" r:id="rId227"/>
    <p:sldId id="424" r:id="rId228"/>
    <p:sldId id="425" r:id="rId229"/>
    <p:sldId id="426" r:id="rId230"/>
    <p:sldId id="427" r:id="rId231"/>
    <p:sldId id="428" r:id="rId232"/>
    <p:sldId id="429" r:id="rId233"/>
    <p:sldId id="435" r:id="rId234"/>
    <p:sldId id="430" r:id="rId235"/>
    <p:sldId id="431" r:id="rId236"/>
    <p:sldId id="432" r:id="rId237"/>
    <p:sldId id="433" r:id="rId238"/>
    <p:sldId id="434" r:id="rId239"/>
    <p:sldId id="437" r:id="rId240"/>
    <p:sldId id="439" r:id="rId241"/>
    <p:sldId id="438" r:id="rId242"/>
    <p:sldId id="440" r:id="rId243"/>
    <p:sldId id="436" r:id="rId244"/>
    <p:sldId id="441" r:id="rId245"/>
    <p:sldId id="442" r:id="rId246"/>
    <p:sldId id="443" r:id="rId247"/>
    <p:sldId id="444" r:id="rId248"/>
    <p:sldId id="445" r:id="rId249"/>
    <p:sldId id="446" r:id="rId250"/>
    <p:sldId id="447" r:id="rId251"/>
    <p:sldId id="448" r:id="rId252"/>
    <p:sldId id="451" r:id="rId253"/>
    <p:sldId id="450" r:id="rId254"/>
    <p:sldId id="452" r:id="rId255"/>
    <p:sldId id="453" r:id="rId256"/>
    <p:sldId id="454" r:id="rId257"/>
    <p:sldId id="455" r:id="rId258"/>
    <p:sldId id="456" r:id="rId259"/>
    <p:sldId id="457" r:id="rId260"/>
    <p:sldId id="458" r:id="rId261"/>
    <p:sldId id="460" r:id="rId262"/>
    <p:sldId id="459" r:id="rId263"/>
    <p:sldId id="461" r:id="rId264"/>
    <p:sldId id="462" r:id="rId265"/>
    <p:sldId id="463" r:id="rId266"/>
    <p:sldId id="449" r:id="rId267"/>
    <p:sldId id="464" r:id="rId268"/>
    <p:sldId id="465" r:id="rId269"/>
    <p:sldId id="466" r:id="rId270"/>
    <p:sldId id="467" r:id="rId271"/>
    <p:sldId id="468" r:id="rId272"/>
    <p:sldId id="469" r:id="rId273"/>
    <p:sldId id="470" r:id="rId274"/>
    <p:sldId id="471" r:id="rId275"/>
    <p:sldId id="472" r:id="rId276"/>
    <p:sldId id="473" r:id="rId277"/>
    <p:sldId id="474" r:id="rId278"/>
    <p:sldId id="475" r:id="rId279"/>
    <p:sldId id="476" r:id="rId280"/>
    <p:sldId id="477" r:id="rId281"/>
    <p:sldId id="478" r:id="rId282"/>
    <p:sldId id="479" r:id="rId283"/>
    <p:sldId id="481" r:id="rId284"/>
    <p:sldId id="482" r:id="rId285"/>
    <p:sldId id="480" r:id="rId286"/>
    <p:sldId id="483" r:id="rId287"/>
    <p:sldId id="484" r:id="rId288"/>
    <p:sldId id="485" r:id="rId289"/>
    <p:sldId id="486" r:id="rId290"/>
    <p:sldId id="487" r:id="rId291"/>
    <p:sldId id="488" r:id="rId292"/>
    <p:sldId id="489" r:id="rId293"/>
    <p:sldId id="491" r:id="rId294"/>
    <p:sldId id="490" r:id="rId295"/>
    <p:sldId id="492" r:id="rId296"/>
    <p:sldId id="493" r:id="rId297"/>
    <p:sldId id="494" r:id="rId298"/>
    <p:sldId id="495" r:id="rId299"/>
    <p:sldId id="496" r:id="rId300"/>
    <p:sldId id="497" r:id="rId301"/>
    <p:sldId id="498" r:id="rId302"/>
    <p:sldId id="499" r:id="rId303"/>
    <p:sldId id="500" r:id="rId304"/>
    <p:sldId id="501" r:id="rId305"/>
    <p:sldId id="502" r:id="rId306"/>
    <p:sldId id="503" r:id="rId307"/>
    <p:sldId id="504" r:id="rId308"/>
    <p:sldId id="505" r:id="rId309"/>
    <p:sldId id="506" r:id="rId310"/>
    <p:sldId id="507" r:id="rId311"/>
    <p:sldId id="508" r:id="rId312"/>
    <p:sldId id="509" r:id="rId313"/>
    <p:sldId id="510" r:id="rId314"/>
    <p:sldId id="511" r:id="rId315"/>
    <p:sldId id="512" r:id="rId316"/>
    <p:sldId id="513" r:id="rId317"/>
    <p:sldId id="514" r:id="rId318"/>
    <p:sldId id="515" r:id="rId319"/>
    <p:sldId id="516" r:id="rId320"/>
    <p:sldId id="517" r:id="rId321"/>
    <p:sldId id="518" r:id="rId322"/>
    <p:sldId id="519" r:id="rId323"/>
    <p:sldId id="520" r:id="rId324"/>
    <p:sldId id="521" r:id="rId325"/>
    <p:sldId id="525" r:id="rId326"/>
    <p:sldId id="522" r:id="rId327"/>
    <p:sldId id="523" r:id="rId328"/>
    <p:sldId id="524" r:id="rId329"/>
    <p:sldId id="526" r:id="rId330"/>
    <p:sldId id="527" r:id="rId331"/>
    <p:sldId id="528" r:id="rId332"/>
    <p:sldId id="529" r:id="rId333"/>
    <p:sldId id="530" r:id="rId334"/>
    <p:sldId id="532" r:id="rId335"/>
    <p:sldId id="531" r:id="rId336"/>
    <p:sldId id="533" r:id="rId337"/>
    <p:sldId id="534" r:id="rId338"/>
    <p:sldId id="535" r:id="rId339"/>
    <p:sldId id="536" r:id="rId340"/>
    <p:sldId id="537" r:id="rId341"/>
    <p:sldId id="538" r:id="rId342"/>
    <p:sldId id="539" r:id="rId343"/>
    <p:sldId id="540" r:id="rId344"/>
    <p:sldId id="541" r:id="rId345"/>
    <p:sldId id="542" r:id="rId346"/>
    <p:sldId id="543" r:id="rId347"/>
    <p:sldId id="548" r:id="rId348"/>
    <p:sldId id="545" r:id="rId349"/>
    <p:sldId id="546" r:id="rId350"/>
    <p:sldId id="547" r:id="rId351"/>
    <p:sldId id="544" r:id="rId352"/>
    <p:sldId id="549" r:id="rId353"/>
    <p:sldId id="550" r:id="rId354"/>
    <p:sldId id="551" r:id="rId355"/>
    <p:sldId id="552" r:id="rId356"/>
    <p:sldId id="553" r:id="rId357"/>
    <p:sldId id="554" r:id="rId358"/>
    <p:sldId id="556" r:id="rId359"/>
    <p:sldId id="555" r:id="rId360"/>
    <p:sldId id="557" r:id="rId361"/>
    <p:sldId id="558" r:id="rId362"/>
    <p:sldId id="559" r:id="rId363"/>
    <p:sldId id="560" r:id="rId364"/>
    <p:sldId id="561" r:id="rId365"/>
    <p:sldId id="565" r:id="rId366"/>
    <p:sldId id="568" r:id="rId367"/>
    <p:sldId id="566" r:id="rId368"/>
    <p:sldId id="567" r:id="rId369"/>
    <p:sldId id="569" r:id="rId370"/>
    <p:sldId id="562" r:id="rId371"/>
    <p:sldId id="563" r:id="rId372"/>
    <p:sldId id="564" r:id="rId373"/>
    <p:sldId id="570" r:id="rId374"/>
    <p:sldId id="571" r:id="rId375"/>
    <p:sldId id="572" r:id="rId376"/>
    <p:sldId id="573" r:id="rId377"/>
    <p:sldId id="574" r:id="rId378"/>
    <p:sldId id="575" r:id="rId379"/>
    <p:sldId id="576" r:id="rId380"/>
    <p:sldId id="577" r:id="rId381"/>
    <p:sldId id="578" r:id="rId382"/>
    <p:sldId id="579" r:id="rId383"/>
    <p:sldId id="580" r:id="rId384"/>
    <p:sldId id="581" r:id="rId385"/>
    <p:sldId id="582" r:id="rId386"/>
    <p:sldId id="583" r:id="rId387"/>
    <p:sldId id="584" r:id="rId388"/>
    <p:sldId id="585" r:id="rId389"/>
    <p:sldId id="592" r:id="rId390"/>
    <p:sldId id="586" r:id="rId391"/>
    <p:sldId id="587" r:id="rId392"/>
    <p:sldId id="588" r:id="rId393"/>
    <p:sldId id="589" r:id="rId394"/>
    <p:sldId id="590" r:id="rId395"/>
    <p:sldId id="593" r:id="rId396"/>
    <p:sldId id="594" r:id="rId397"/>
    <p:sldId id="595" r:id="rId398"/>
    <p:sldId id="596" r:id="rId399"/>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000099"/>
    <a:srgbClr val="66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3" autoAdjust="0"/>
    <p:restoredTop sz="94706" autoAdjust="0"/>
  </p:normalViewPr>
  <p:slideViewPr>
    <p:cSldViewPr>
      <p:cViewPr>
        <p:scale>
          <a:sx n="100" d="100"/>
          <a:sy n="100" d="100"/>
        </p:scale>
        <p:origin x="-72" y="1140"/>
      </p:cViewPr>
      <p:guideLst>
        <p:guide orient="horz" pos="2160"/>
        <p:guide pos="2880"/>
      </p:guideLst>
    </p:cSldViewPr>
  </p:slideViewPr>
  <p:outlineViewPr>
    <p:cViewPr>
      <p:scale>
        <a:sx n="33" d="100"/>
        <a:sy n="33" d="100"/>
      </p:scale>
      <p:origin x="0" y="83946"/>
    </p:cViewPr>
  </p:outlineViewPr>
  <p:notesTextViewPr>
    <p:cViewPr>
      <p:scale>
        <a:sx n="1" d="1"/>
        <a:sy n="1" d="1"/>
      </p:scale>
      <p:origin x="0" y="0"/>
    </p:cViewPr>
  </p:notesTextViewPr>
  <p:sorterViewPr>
    <p:cViewPr>
      <p:scale>
        <a:sx n="100" d="100"/>
        <a:sy n="100" d="100"/>
      </p:scale>
      <p:origin x="0" y="736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398" Type="http://schemas.openxmlformats.org/officeDocument/2006/relationships/slide" Target="slides/slide39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402" Type="http://schemas.openxmlformats.org/officeDocument/2006/relationships/presProps" Target="presProps.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slide" Target="slides/slide398.xml"/><Relationship Id="rId403" Type="http://schemas.openxmlformats.org/officeDocument/2006/relationships/viewProps" Target="viewProps.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theme" Target="theme/theme1.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tableStyles" Target="tableStyles.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notesMaster" Target="notesMasters/notesMaster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handoutMaster" Target="handoutMasters/handoutMaster1.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195C37-3762-4F58-BD3E-1D22E631B3DA}" type="doc">
      <dgm:prSet loTypeId="urn:microsoft.com/office/officeart/2005/8/layout/vList2" loCatId="list" qsTypeId="urn:microsoft.com/office/officeart/2005/8/quickstyle/3d5" qsCatId="3D" csTypeId="urn:microsoft.com/office/officeart/2005/8/colors/accent0_3" csCatId="mainScheme" phldr="1"/>
      <dgm:spPr/>
      <dgm:t>
        <a:bodyPr/>
        <a:lstStyle/>
        <a:p>
          <a:endParaRPr lang="en-US"/>
        </a:p>
      </dgm:t>
    </dgm:pt>
    <dgm:pt modelId="{73B6DDA2-AD4D-4E55-A19C-F6B315A70BFC}">
      <dgm:prSet/>
      <dgm:spPr/>
      <dgm:t>
        <a:bodyPr/>
        <a:lstStyle/>
        <a:p>
          <a:pPr rtl="0"/>
          <a:r>
            <a:rPr lang="en-US" dirty="0" smtClean="0"/>
            <a:t>Introduction to anatomy </a:t>
          </a:r>
          <a:r>
            <a:rPr lang="en-US" smtClean="0"/>
            <a:t>and Physiology</a:t>
          </a:r>
          <a:endParaRPr lang="en-US" dirty="0"/>
        </a:p>
      </dgm:t>
    </dgm:pt>
    <dgm:pt modelId="{3F0E3453-ED0F-403E-AF90-29F4799401E6}" type="parTrans" cxnId="{CCDA405D-A13E-4E1E-B05B-181F8394D1CE}">
      <dgm:prSet/>
      <dgm:spPr/>
      <dgm:t>
        <a:bodyPr/>
        <a:lstStyle/>
        <a:p>
          <a:endParaRPr lang="en-US"/>
        </a:p>
      </dgm:t>
    </dgm:pt>
    <dgm:pt modelId="{D3858511-621B-4970-B611-91686ED27C3B}" type="sibTrans" cxnId="{CCDA405D-A13E-4E1E-B05B-181F8394D1CE}">
      <dgm:prSet/>
      <dgm:spPr/>
      <dgm:t>
        <a:bodyPr/>
        <a:lstStyle/>
        <a:p>
          <a:endParaRPr lang="en-US"/>
        </a:p>
      </dgm:t>
    </dgm:pt>
    <dgm:pt modelId="{1BF96B8E-8142-4284-9A7A-7424865055B1}" type="pres">
      <dgm:prSet presAssocID="{73195C37-3762-4F58-BD3E-1D22E631B3DA}" presName="linear" presStyleCnt="0">
        <dgm:presLayoutVars>
          <dgm:animLvl val="lvl"/>
          <dgm:resizeHandles val="exact"/>
        </dgm:presLayoutVars>
      </dgm:prSet>
      <dgm:spPr/>
      <dgm:t>
        <a:bodyPr/>
        <a:lstStyle/>
        <a:p>
          <a:endParaRPr lang="en-US"/>
        </a:p>
      </dgm:t>
    </dgm:pt>
    <dgm:pt modelId="{4759340D-1398-4A3E-8F07-953A5CD7A22B}" type="pres">
      <dgm:prSet presAssocID="{73B6DDA2-AD4D-4E55-A19C-F6B315A70BFC}" presName="parentText" presStyleLbl="node1" presStyleIdx="0" presStyleCnt="1">
        <dgm:presLayoutVars>
          <dgm:chMax val="0"/>
          <dgm:bulletEnabled val="1"/>
        </dgm:presLayoutVars>
      </dgm:prSet>
      <dgm:spPr/>
      <dgm:t>
        <a:bodyPr/>
        <a:lstStyle/>
        <a:p>
          <a:endParaRPr lang="en-US"/>
        </a:p>
      </dgm:t>
    </dgm:pt>
  </dgm:ptLst>
  <dgm:cxnLst>
    <dgm:cxn modelId="{B6E9C180-E935-4CF6-B630-34CB095C88CD}" type="presOf" srcId="{73195C37-3762-4F58-BD3E-1D22E631B3DA}" destId="{1BF96B8E-8142-4284-9A7A-7424865055B1}" srcOrd="0" destOrd="0" presId="urn:microsoft.com/office/officeart/2005/8/layout/vList2"/>
    <dgm:cxn modelId="{CCDA405D-A13E-4E1E-B05B-181F8394D1CE}" srcId="{73195C37-3762-4F58-BD3E-1D22E631B3DA}" destId="{73B6DDA2-AD4D-4E55-A19C-F6B315A70BFC}" srcOrd="0" destOrd="0" parTransId="{3F0E3453-ED0F-403E-AF90-29F4799401E6}" sibTransId="{D3858511-621B-4970-B611-91686ED27C3B}"/>
    <dgm:cxn modelId="{4D7E0759-1CB8-486E-BA41-35078D99681D}" type="presOf" srcId="{73B6DDA2-AD4D-4E55-A19C-F6B315A70BFC}" destId="{4759340D-1398-4A3E-8F07-953A5CD7A22B}" srcOrd="0" destOrd="0" presId="urn:microsoft.com/office/officeart/2005/8/layout/vList2"/>
    <dgm:cxn modelId="{9A987E11-1EDD-4BF9-B823-7A04614A37B9}" type="presParOf" srcId="{1BF96B8E-8142-4284-9A7A-7424865055B1}" destId="{4759340D-1398-4A3E-8F07-953A5CD7A22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745D2F-B407-4C89-9626-5A66C9B0E139}" type="doc">
      <dgm:prSet loTypeId="urn:microsoft.com/office/officeart/2005/8/layout/vList2" loCatId="list" qsTypeId="urn:microsoft.com/office/officeart/2009/2/quickstyle/3d8" qsCatId="3D" csTypeId="urn:microsoft.com/office/officeart/2005/8/colors/accent1_2" csCatId="accent1"/>
      <dgm:spPr/>
      <dgm:t>
        <a:bodyPr/>
        <a:lstStyle/>
        <a:p>
          <a:endParaRPr lang="en-US"/>
        </a:p>
      </dgm:t>
    </dgm:pt>
    <dgm:pt modelId="{347403D4-B57A-47F7-8986-2A5567060F7F}">
      <dgm:prSet/>
      <dgm:spPr/>
      <dgm:t>
        <a:bodyPr/>
        <a:lstStyle/>
        <a:p>
          <a:pPr rtl="0"/>
          <a:r>
            <a:rPr lang="en-US" b="1" smtClean="0"/>
            <a:t>Figure . Planes of body</a:t>
          </a:r>
          <a:endParaRPr lang="en-US"/>
        </a:p>
      </dgm:t>
    </dgm:pt>
    <dgm:pt modelId="{DADAF5CF-49BE-4AA5-B42F-925D7C92DE75}" type="parTrans" cxnId="{C426C48A-0268-4233-AB65-AB97002025B4}">
      <dgm:prSet/>
      <dgm:spPr/>
      <dgm:t>
        <a:bodyPr/>
        <a:lstStyle/>
        <a:p>
          <a:endParaRPr lang="en-US"/>
        </a:p>
      </dgm:t>
    </dgm:pt>
    <dgm:pt modelId="{3916B138-4238-4A5A-A3E5-8C5D5FB813C8}" type="sibTrans" cxnId="{C426C48A-0268-4233-AB65-AB97002025B4}">
      <dgm:prSet/>
      <dgm:spPr/>
      <dgm:t>
        <a:bodyPr/>
        <a:lstStyle/>
        <a:p>
          <a:endParaRPr lang="en-US"/>
        </a:p>
      </dgm:t>
    </dgm:pt>
    <dgm:pt modelId="{7C6DADCA-230D-4EF1-BE8C-9756E67285CE}" type="pres">
      <dgm:prSet presAssocID="{94745D2F-B407-4C89-9626-5A66C9B0E139}" presName="linear" presStyleCnt="0">
        <dgm:presLayoutVars>
          <dgm:animLvl val="lvl"/>
          <dgm:resizeHandles val="exact"/>
        </dgm:presLayoutVars>
      </dgm:prSet>
      <dgm:spPr/>
      <dgm:t>
        <a:bodyPr/>
        <a:lstStyle/>
        <a:p>
          <a:endParaRPr lang="en-US"/>
        </a:p>
      </dgm:t>
    </dgm:pt>
    <dgm:pt modelId="{895116FE-CEE5-4819-9C7B-DD66F3985262}" type="pres">
      <dgm:prSet presAssocID="{347403D4-B57A-47F7-8986-2A5567060F7F}" presName="parentText" presStyleLbl="node1" presStyleIdx="0" presStyleCnt="1">
        <dgm:presLayoutVars>
          <dgm:chMax val="0"/>
          <dgm:bulletEnabled val="1"/>
        </dgm:presLayoutVars>
      </dgm:prSet>
      <dgm:spPr/>
      <dgm:t>
        <a:bodyPr/>
        <a:lstStyle/>
        <a:p>
          <a:endParaRPr lang="en-US"/>
        </a:p>
      </dgm:t>
    </dgm:pt>
  </dgm:ptLst>
  <dgm:cxnLst>
    <dgm:cxn modelId="{B5322D55-2C67-4359-9C74-3860F702D605}" type="presOf" srcId="{347403D4-B57A-47F7-8986-2A5567060F7F}" destId="{895116FE-CEE5-4819-9C7B-DD66F3985262}" srcOrd="0" destOrd="0" presId="urn:microsoft.com/office/officeart/2005/8/layout/vList2"/>
    <dgm:cxn modelId="{44D81854-267E-4CC4-A025-B24F76B063FA}" type="presOf" srcId="{94745D2F-B407-4C89-9626-5A66C9B0E139}" destId="{7C6DADCA-230D-4EF1-BE8C-9756E67285CE}" srcOrd="0" destOrd="0" presId="urn:microsoft.com/office/officeart/2005/8/layout/vList2"/>
    <dgm:cxn modelId="{C426C48A-0268-4233-AB65-AB97002025B4}" srcId="{94745D2F-B407-4C89-9626-5A66C9B0E139}" destId="{347403D4-B57A-47F7-8986-2A5567060F7F}" srcOrd="0" destOrd="0" parTransId="{DADAF5CF-49BE-4AA5-B42F-925D7C92DE75}" sibTransId="{3916B138-4238-4A5A-A3E5-8C5D5FB813C8}"/>
    <dgm:cxn modelId="{8DA4C18B-5F52-4EE2-87B7-0BFA7AA31A00}" type="presParOf" srcId="{7C6DADCA-230D-4EF1-BE8C-9756E67285CE}" destId="{895116FE-CEE5-4819-9C7B-DD66F398526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883D58-8CF5-4584-AD04-FE086C6B32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25BCCB9-6B2A-43A8-A0AD-A16FD3C90F76}">
      <dgm:prSet/>
      <dgm:spPr/>
      <dgm:t>
        <a:bodyPr/>
        <a:lstStyle/>
        <a:p>
          <a:pPr rtl="0"/>
          <a:r>
            <a:rPr lang="en-US" dirty="0" smtClean="0"/>
            <a:t>Anatomical Terminology</a:t>
          </a:r>
          <a:endParaRPr lang="en-US" dirty="0"/>
        </a:p>
      </dgm:t>
    </dgm:pt>
    <dgm:pt modelId="{1DA8339B-4CA9-40FD-AB27-201323C349DE}" type="parTrans" cxnId="{3599404F-857A-4CCA-B84F-E7BD364044DC}">
      <dgm:prSet/>
      <dgm:spPr/>
      <dgm:t>
        <a:bodyPr/>
        <a:lstStyle/>
        <a:p>
          <a:endParaRPr lang="en-US"/>
        </a:p>
      </dgm:t>
    </dgm:pt>
    <dgm:pt modelId="{86DEC328-D96B-40A3-A035-CC6B2E79D902}" type="sibTrans" cxnId="{3599404F-857A-4CCA-B84F-E7BD364044DC}">
      <dgm:prSet/>
      <dgm:spPr/>
      <dgm:t>
        <a:bodyPr/>
        <a:lstStyle/>
        <a:p>
          <a:endParaRPr lang="en-US"/>
        </a:p>
      </dgm:t>
    </dgm:pt>
    <dgm:pt modelId="{952099EE-F43C-41E2-9BEB-0B4C1A3C8928}" type="pres">
      <dgm:prSet presAssocID="{C2883D58-8CF5-4584-AD04-FE086C6B3267}" presName="linear" presStyleCnt="0">
        <dgm:presLayoutVars>
          <dgm:animLvl val="lvl"/>
          <dgm:resizeHandles val="exact"/>
        </dgm:presLayoutVars>
      </dgm:prSet>
      <dgm:spPr/>
      <dgm:t>
        <a:bodyPr/>
        <a:lstStyle/>
        <a:p>
          <a:endParaRPr lang="en-US"/>
        </a:p>
      </dgm:t>
    </dgm:pt>
    <dgm:pt modelId="{D684110E-21A9-4B01-974F-541C703D12BD}" type="pres">
      <dgm:prSet presAssocID="{F25BCCB9-6B2A-43A8-A0AD-A16FD3C90F76}" presName="parentText" presStyleLbl="node1" presStyleIdx="0" presStyleCnt="1">
        <dgm:presLayoutVars>
          <dgm:chMax val="0"/>
          <dgm:bulletEnabled val="1"/>
        </dgm:presLayoutVars>
      </dgm:prSet>
      <dgm:spPr/>
      <dgm:t>
        <a:bodyPr/>
        <a:lstStyle/>
        <a:p>
          <a:endParaRPr lang="en-US"/>
        </a:p>
      </dgm:t>
    </dgm:pt>
  </dgm:ptLst>
  <dgm:cxnLst>
    <dgm:cxn modelId="{3599404F-857A-4CCA-B84F-E7BD364044DC}" srcId="{C2883D58-8CF5-4584-AD04-FE086C6B3267}" destId="{F25BCCB9-6B2A-43A8-A0AD-A16FD3C90F76}" srcOrd="0" destOrd="0" parTransId="{1DA8339B-4CA9-40FD-AB27-201323C349DE}" sibTransId="{86DEC328-D96B-40A3-A035-CC6B2E79D902}"/>
    <dgm:cxn modelId="{50ABEA41-E3D0-444F-B7F3-33A9E2D4154E}" type="presOf" srcId="{F25BCCB9-6B2A-43A8-A0AD-A16FD3C90F76}" destId="{D684110E-21A9-4B01-974F-541C703D12BD}" srcOrd="0" destOrd="0" presId="urn:microsoft.com/office/officeart/2005/8/layout/vList2"/>
    <dgm:cxn modelId="{D887FAE7-459F-495A-BDD4-9B7B4EABAF86}" type="presOf" srcId="{C2883D58-8CF5-4584-AD04-FE086C6B3267}" destId="{952099EE-F43C-41E2-9BEB-0B4C1A3C8928}" srcOrd="0" destOrd="0" presId="urn:microsoft.com/office/officeart/2005/8/layout/vList2"/>
    <dgm:cxn modelId="{A0F0018A-373B-458D-B5D9-8EE669649EF1}" type="presParOf" srcId="{952099EE-F43C-41E2-9BEB-0B4C1A3C8928}" destId="{D684110E-21A9-4B01-974F-541C703D12B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41926E6-D73B-4BF5-A16C-1A6CF40EE533}"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A027E3D5-20C5-4339-9235-965D07FBAE1A}">
      <dgm:prSet custT="1"/>
      <dgm:spPr/>
      <dgm:t>
        <a:bodyPr/>
        <a:lstStyle/>
        <a:p>
          <a:pPr rtl="0"/>
          <a:r>
            <a:rPr lang="en-US" sz="2400" b="1" dirty="0" smtClean="0"/>
            <a:t>Commonly Used Terms of Relationship and Comparison</a:t>
          </a:r>
          <a:endParaRPr lang="en-US" sz="2400" dirty="0"/>
        </a:p>
      </dgm:t>
    </dgm:pt>
    <dgm:pt modelId="{3225A649-DD33-4834-B79C-17AE5061EA8E}" type="parTrans" cxnId="{3BAC3F6D-C74B-4858-9D5A-50DAC2A52B44}">
      <dgm:prSet/>
      <dgm:spPr/>
      <dgm:t>
        <a:bodyPr/>
        <a:lstStyle/>
        <a:p>
          <a:endParaRPr lang="en-US"/>
        </a:p>
      </dgm:t>
    </dgm:pt>
    <dgm:pt modelId="{1558C2B0-CD6B-4A88-B08E-25D6C8456BA5}" type="sibTrans" cxnId="{3BAC3F6D-C74B-4858-9D5A-50DAC2A52B44}">
      <dgm:prSet/>
      <dgm:spPr/>
      <dgm:t>
        <a:bodyPr/>
        <a:lstStyle/>
        <a:p>
          <a:endParaRPr lang="en-US"/>
        </a:p>
      </dgm:t>
    </dgm:pt>
    <dgm:pt modelId="{76218D48-2790-4B7D-A98E-725F53685C3F}" type="pres">
      <dgm:prSet presAssocID="{D41926E6-D73B-4BF5-A16C-1A6CF40EE533}" presName="linear" presStyleCnt="0">
        <dgm:presLayoutVars>
          <dgm:animLvl val="lvl"/>
          <dgm:resizeHandles val="exact"/>
        </dgm:presLayoutVars>
      </dgm:prSet>
      <dgm:spPr/>
      <dgm:t>
        <a:bodyPr/>
        <a:lstStyle/>
        <a:p>
          <a:endParaRPr lang="en-US"/>
        </a:p>
      </dgm:t>
    </dgm:pt>
    <dgm:pt modelId="{565A7D07-9FEF-4346-B5E2-E372AC4567F6}" type="pres">
      <dgm:prSet presAssocID="{A027E3D5-20C5-4339-9235-965D07FBAE1A}" presName="parentText" presStyleLbl="node1" presStyleIdx="0" presStyleCnt="1" custScaleY="147331">
        <dgm:presLayoutVars>
          <dgm:chMax val="0"/>
          <dgm:bulletEnabled val="1"/>
        </dgm:presLayoutVars>
      </dgm:prSet>
      <dgm:spPr/>
      <dgm:t>
        <a:bodyPr/>
        <a:lstStyle/>
        <a:p>
          <a:endParaRPr lang="en-US"/>
        </a:p>
      </dgm:t>
    </dgm:pt>
  </dgm:ptLst>
  <dgm:cxnLst>
    <dgm:cxn modelId="{3BAC3F6D-C74B-4858-9D5A-50DAC2A52B44}" srcId="{D41926E6-D73B-4BF5-A16C-1A6CF40EE533}" destId="{A027E3D5-20C5-4339-9235-965D07FBAE1A}" srcOrd="0" destOrd="0" parTransId="{3225A649-DD33-4834-B79C-17AE5061EA8E}" sibTransId="{1558C2B0-CD6B-4A88-B08E-25D6C8456BA5}"/>
    <dgm:cxn modelId="{110FBBEC-61C2-4738-BE55-9EFE947C24AE}" type="presOf" srcId="{A027E3D5-20C5-4339-9235-965D07FBAE1A}" destId="{565A7D07-9FEF-4346-B5E2-E372AC4567F6}" srcOrd="0" destOrd="0" presId="urn:microsoft.com/office/officeart/2005/8/layout/vList2"/>
    <dgm:cxn modelId="{596B081A-CC10-4FAB-BF27-BF16BDC4F952}" type="presOf" srcId="{D41926E6-D73B-4BF5-A16C-1A6CF40EE533}" destId="{76218D48-2790-4B7D-A98E-725F53685C3F}" srcOrd="0" destOrd="0" presId="urn:microsoft.com/office/officeart/2005/8/layout/vList2"/>
    <dgm:cxn modelId="{F7585859-76D9-4803-BCFE-352B35C559A2}" type="presParOf" srcId="{76218D48-2790-4B7D-A98E-725F53685C3F}" destId="{565A7D07-9FEF-4346-B5E2-E372AC4567F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13DFC86-3B41-4EC9-BAC1-1A2C0A487C04}"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en-US"/>
        </a:p>
      </dgm:t>
    </dgm:pt>
    <dgm:pt modelId="{293B49C2-5F6E-4047-824B-B4868BA4D91A}">
      <dgm:prSet/>
      <dgm:spPr/>
      <dgm:t>
        <a:bodyPr/>
        <a:lstStyle/>
        <a:p>
          <a:pPr rtl="0"/>
          <a:r>
            <a:rPr lang="en-US" b="1" dirty="0" smtClean="0"/>
            <a:t>Anatomical Terminology</a:t>
          </a:r>
          <a:endParaRPr lang="en-US" dirty="0"/>
        </a:p>
      </dgm:t>
    </dgm:pt>
    <dgm:pt modelId="{56EA657C-9FB0-408D-9523-D8C944EC0ABC}" type="parTrans" cxnId="{3A38A3BD-92A8-4714-9698-E0C49BB5240B}">
      <dgm:prSet/>
      <dgm:spPr/>
      <dgm:t>
        <a:bodyPr/>
        <a:lstStyle/>
        <a:p>
          <a:endParaRPr lang="en-US"/>
        </a:p>
      </dgm:t>
    </dgm:pt>
    <dgm:pt modelId="{BAF034A0-8103-4DD7-8ABB-4F61FA69E096}" type="sibTrans" cxnId="{3A38A3BD-92A8-4714-9698-E0C49BB5240B}">
      <dgm:prSet/>
      <dgm:spPr/>
      <dgm:t>
        <a:bodyPr/>
        <a:lstStyle/>
        <a:p>
          <a:endParaRPr lang="en-US"/>
        </a:p>
      </dgm:t>
    </dgm:pt>
    <dgm:pt modelId="{9C9EEF6C-E49E-4111-9F40-13112E6D2AE2}" type="pres">
      <dgm:prSet presAssocID="{213DFC86-3B41-4EC9-BAC1-1A2C0A487C04}" presName="linear" presStyleCnt="0">
        <dgm:presLayoutVars>
          <dgm:animLvl val="lvl"/>
          <dgm:resizeHandles val="exact"/>
        </dgm:presLayoutVars>
      </dgm:prSet>
      <dgm:spPr/>
      <dgm:t>
        <a:bodyPr/>
        <a:lstStyle/>
        <a:p>
          <a:endParaRPr lang="en-US"/>
        </a:p>
      </dgm:t>
    </dgm:pt>
    <dgm:pt modelId="{A0AD4614-9906-464C-B31E-5C2AA74433CF}" type="pres">
      <dgm:prSet presAssocID="{293B49C2-5F6E-4047-824B-B4868BA4D91A}" presName="parentText" presStyleLbl="node1" presStyleIdx="0" presStyleCnt="1">
        <dgm:presLayoutVars>
          <dgm:chMax val="0"/>
          <dgm:bulletEnabled val="1"/>
        </dgm:presLayoutVars>
      </dgm:prSet>
      <dgm:spPr/>
      <dgm:t>
        <a:bodyPr/>
        <a:lstStyle/>
        <a:p>
          <a:endParaRPr lang="en-US"/>
        </a:p>
      </dgm:t>
    </dgm:pt>
  </dgm:ptLst>
  <dgm:cxnLst>
    <dgm:cxn modelId="{3A38A3BD-92A8-4714-9698-E0C49BB5240B}" srcId="{213DFC86-3B41-4EC9-BAC1-1A2C0A487C04}" destId="{293B49C2-5F6E-4047-824B-B4868BA4D91A}" srcOrd="0" destOrd="0" parTransId="{56EA657C-9FB0-408D-9523-D8C944EC0ABC}" sibTransId="{BAF034A0-8103-4DD7-8ABB-4F61FA69E096}"/>
    <dgm:cxn modelId="{BDB3E22B-34AA-407C-A232-E8CB5362996E}" type="presOf" srcId="{213DFC86-3B41-4EC9-BAC1-1A2C0A487C04}" destId="{9C9EEF6C-E49E-4111-9F40-13112E6D2AE2}" srcOrd="0" destOrd="0" presId="urn:microsoft.com/office/officeart/2005/8/layout/vList2"/>
    <dgm:cxn modelId="{C27E12DF-60C2-46A3-82EE-546AE23F0B70}" type="presOf" srcId="{293B49C2-5F6E-4047-824B-B4868BA4D91A}" destId="{A0AD4614-9906-464C-B31E-5C2AA74433CF}" srcOrd="0" destOrd="0" presId="urn:microsoft.com/office/officeart/2005/8/layout/vList2"/>
    <dgm:cxn modelId="{A1B3E648-91BC-4B3F-883D-CCDE90058763}" type="presParOf" srcId="{9C9EEF6C-E49E-4111-9F40-13112E6D2AE2}" destId="{A0AD4614-9906-464C-B31E-5C2AA74433C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72745B-49BA-48F2-88F1-10DDD327EF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3B21FA7-B0BA-4B3A-97CF-8CA347E2FF15}">
      <dgm:prSet/>
      <dgm:spPr/>
      <dgm:t>
        <a:bodyPr/>
        <a:lstStyle/>
        <a:p>
          <a:pPr rtl="0"/>
          <a:r>
            <a:rPr lang="en-US" smtClean="0"/>
            <a:t>Terms of Laterality</a:t>
          </a:r>
          <a:endParaRPr lang="en-US"/>
        </a:p>
      </dgm:t>
    </dgm:pt>
    <dgm:pt modelId="{012667EB-1860-4C79-B956-5BAA36AC6900}" type="parTrans" cxnId="{2D706CE1-7D52-4638-926F-32D64CE0C65A}">
      <dgm:prSet/>
      <dgm:spPr/>
      <dgm:t>
        <a:bodyPr/>
        <a:lstStyle/>
        <a:p>
          <a:endParaRPr lang="en-US"/>
        </a:p>
      </dgm:t>
    </dgm:pt>
    <dgm:pt modelId="{24D7F2D2-61A0-44C8-868F-2F367D1B1003}" type="sibTrans" cxnId="{2D706CE1-7D52-4638-926F-32D64CE0C65A}">
      <dgm:prSet/>
      <dgm:spPr/>
      <dgm:t>
        <a:bodyPr/>
        <a:lstStyle/>
        <a:p>
          <a:endParaRPr lang="en-US"/>
        </a:p>
      </dgm:t>
    </dgm:pt>
    <dgm:pt modelId="{55F7D471-1118-4787-AC49-B5E0A870C033}" type="pres">
      <dgm:prSet presAssocID="{0072745B-49BA-48F2-88F1-10DDD327EFD6}" presName="linear" presStyleCnt="0">
        <dgm:presLayoutVars>
          <dgm:animLvl val="lvl"/>
          <dgm:resizeHandles val="exact"/>
        </dgm:presLayoutVars>
      </dgm:prSet>
      <dgm:spPr/>
      <dgm:t>
        <a:bodyPr/>
        <a:lstStyle/>
        <a:p>
          <a:endParaRPr lang="en-US"/>
        </a:p>
      </dgm:t>
    </dgm:pt>
    <dgm:pt modelId="{D8913052-75D5-47D5-8CD3-CD2D22EBE719}" type="pres">
      <dgm:prSet presAssocID="{83B21FA7-B0BA-4B3A-97CF-8CA347E2FF15}" presName="parentText" presStyleLbl="node1" presStyleIdx="0" presStyleCnt="1">
        <dgm:presLayoutVars>
          <dgm:chMax val="0"/>
          <dgm:bulletEnabled val="1"/>
        </dgm:presLayoutVars>
      </dgm:prSet>
      <dgm:spPr/>
      <dgm:t>
        <a:bodyPr/>
        <a:lstStyle/>
        <a:p>
          <a:endParaRPr lang="en-US"/>
        </a:p>
      </dgm:t>
    </dgm:pt>
  </dgm:ptLst>
  <dgm:cxnLst>
    <dgm:cxn modelId="{87E1DBBF-1C38-4607-9593-B95E7C22AFC9}" type="presOf" srcId="{0072745B-49BA-48F2-88F1-10DDD327EFD6}" destId="{55F7D471-1118-4787-AC49-B5E0A870C033}" srcOrd="0" destOrd="0" presId="urn:microsoft.com/office/officeart/2005/8/layout/vList2"/>
    <dgm:cxn modelId="{2D706CE1-7D52-4638-926F-32D64CE0C65A}" srcId="{0072745B-49BA-48F2-88F1-10DDD327EFD6}" destId="{83B21FA7-B0BA-4B3A-97CF-8CA347E2FF15}" srcOrd="0" destOrd="0" parTransId="{012667EB-1860-4C79-B956-5BAA36AC6900}" sibTransId="{24D7F2D2-61A0-44C8-868F-2F367D1B1003}"/>
    <dgm:cxn modelId="{1013A908-9677-4278-8BD0-57AC4546A76A}" type="presOf" srcId="{83B21FA7-B0BA-4B3A-97CF-8CA347E2FF15}" destId="{D8913052-75D5-47D5-8CD3-CD2D22EBE719}" srcOrd="0" destOrd="0" presId="urn:microsoft.com/office/officeart/2005/8/layout/vList2"/>
    <dgm:cxn modelId="{BB78DCBD-DEFE-4562-BE01-06EA3AD72C74}" type="presParOf" srcId="{55F7D471-1118-4787-AC49-B5E0A870C033}" destId="{D8913052-75D5-47D5-8CD3-CD2D22EBE71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85F10FE-E4EB-4FC2-BE43-F8ACDEBB30C7}"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B31C4A36-F097-427A-B894-B1A3E092F92B}">
      <dgm:prSet/>
      <dgm:spPr/>
      <dgm:t>
        <a:bodyPr/>
        <a:lstStyle/>
        <a:p>
          <a:pPr rtl="0"/>
          <a:r>
            <a:rPr lang="en-US" smtClean="0"/>
            <a:t>Body Cavities Approach</a:t>
          </a:r>
          <a:endParaRPr lang="en-US"/>
        </a:p>
      </dgm:t>
    </dgm:pt>
    <dgm:pt modelId="{16023719-785A-46AA-BF95-308374E47F2F}" type="parTrans" cxnId="{C80EFCB6-C778-4CF4-B388-A4D9074A99E5}">
      <dgm:prSet/>
      <dgm:spPr/>
      <dgm:t>
        <a:bodyPr/>
        <a:lstStyle/>
        <a:p>
          <a:endParaRPr lang="en-US"/>
        </a:p>
      </dgm:t>
    </dgm:pt>
    <dgm:pt modelId="{80B6328D-C958-4A44-8971-5171DAC7B7A8}" type="sibTrans" cxnId="{C80EFCB6-C778-4CF4-B388-A4D9074A99E5}">
      <dgm:prSet/>
      <dgm:spPr/>
      <dgm:t>
        <a:bodyPr/>
        <a:lstStyle/>
        <a:p>
          <a:endParaRPr lang="en-US"/>
        </a:p>
      </dgm:t>
    </dgm:pt>
    <dgm:pt modelId="{9F007F2D-D019-4BD6-B013-25A96648CAB1}" type="pres">
      <dgm:prSet presAssocID="{C85F10FE-E4EB-4FC2-BE43-F8ACDEBB30C7}" presName="linear" presStyleCnt="0">
        <dgm:presLayoutVars>
          <dgm:animLvl val="lvl"/>
          <dgm:resizeHandles val="exact"/>
        </dgm:presLayoutVars>
      </dgm:prSet>
      <dgm:spPr/>
      <dgm:t>
        <a:bodyPr/>
        <a:lstStyle/>
        <a:p>
          <a:endParaRPr lang="en-US"/>
        </a:p>
      </dgm:t>
    </dgm:pt>
    <dgm:pt modelId="{14687EA1-F939-445E-BF99-3CDE530671C8}" type="pres">
      <dgm:prSet presAssocID="{B31C4A36-F097-427A-B894-B1A3E092F92B}" presName="parentText" presStyleLbl="node1" presStyleIdx="0" presStyleCnt="1">
        <dgm:presLayoutVars>
          <dgm:chMax val="0"/>
          <dgm:bulletEnabled val="1"/>
        </dgm:presLayoutVars>
      </dgm:prSet>
      <dgm:spPr/>
      <dgm:t>
        <a:bodyPr/>
        <a:lstStyle/>
        <a:p>
          <a:endParaRPr lang="en-US"/>
        </a:p>
      </dgm:t>
    </dgm:pt>
  </dgm:ptLst>
  <dgm:cxnLst>
    <dgm:cxn modelId="{C2AC8103-167F-4F2F-9365-26C1BFBDD9BA}" type="presOf" srcId="{B31C4A36-F097-427A-B894-B1A3E092F92B}" destId="{14687EA1-F939-445E-BF99-3CDE530671C8}" srcOrd="0" destOrd="0" presId="urn:microsoft.com/office/officeart/2005/8/layout/vList2"/>
    <dgm:cxn modelId="{EAF0C266-33B8-4728-B870-95086C517F39}" type="presOf" srcId="{C85F10FE-E4EB-4FC2-BE43-F8ACDEBB30C7}" destId="{9F007F2D-D019-4BD6-B013-25A96648CAB1}" srcOrd="0" destOrd="0" presId="urn:microsoft.com/office/officeart/2005/8/layout/vList2"/>
    <dgm:cxn modelId="{C80EFCB6-C778-4CF4-B388-A4D9074A99E5}" srcId="{C85F10FE-E4EB-4FC2-BE43-F8ACDEBB30C7}" destId="{B31C4A36-F097-427A-B894-B1A3E092F92B}" srcOrd="0" destOrd="0" parTransId="{16023719-785A-46AA-BF95-308374E47F2F}" sibTransId="{80B6328D-C958-4A44-8971-5171DAC7B7A8}"/>
    <dgm:cxn modelId="{18647CB2-6763-460E-B39F-C74164AC9039}" type="presParOf" srcId="{9F007F2D-D019-4BD6-B013-25A96648CAB1}" destId="{14687EA1-F939-445E-BF99-3CDE530671C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F1CDE13-60B0-401D-B633-6F0333E1D882}"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162CA7CA-44A3-4FB6-891D-2F05A612218F}">
      <dgm:prSet/>
      <dgm:spPr/>
      <dgm:t>
        <a:bodyPr/>
        <a:lstStyle/>
        <a:p>
          <a:pPr rtl="0"/>
          <a:r>
            <a:rPr lang="en-US" smtClean="0"/>
            <a:t>cont’d</a:t>
          </a:r>
          <a:endParaRPr lang="en-US"/>
        </a:p>
      </dgm:t>
    </dgm:pt>
    <dgm:pt modelId="{F8C95130-58EF-480B-83D1-6C5379D666E1}" type="parTrans" cxnId="{E5AE37B0-FEE6-47DB-9E0E-77A6175A3D49}">
      <dgm:prSet/>
      <dgm:spPr/>
      <dgm:t>
        <a:bodyPr/>
        <a:lstStyle/>
        <a:p>
          <a:endParaRPr lang="en-US"/>
        </a:p>
      </dgm:t>
    </dgm:pt>
    <dgm:pt modelId="{B34407D6-2463-4AA2-A3C2-6CCAA1ABAE65}" type="sibTrans" cxnId="{E5AE37B0-FEE6-47DB-9E0E-77A6175A3D49}">
      <dgm:prSet/>
      <dgm:spPr/>
      <dgm:t>
        <a:bodyPr/>
        <a:lstStyle/>
        <a:p>
          <a:endParaRPr lang="en-US"/>
        </a:p>
      </dgm:t>
    </dgm:pt>
    <dgm:pt modelId="{1749153F-200F-46EF-AA19-FCB6EBD59075}" type="pres">
      <dgm:prSet presAssocID="{0F1CDE13-60B0-401D-B633-6F0333E1D882}" presName="linear" presStyleCnt="0">
        <dgm:presLayoutVars>
          <dgm:animLvl val="lvl"/>
          <dgm:resizeHandles val="exact"/>
        </dgm:presLayoutVars>
      </dgm:prSet>
      <dgm:spPr/>
      <dgm:t>
        <a:bodyPr/>
        <a:lstStyle/>
        <a:p>
          <a:endParaRPr lang="en-US"/>
        </a:p>
      </dgm:t>
    </dgm:pt>
    <dgm:pt modelId="{C64F33B7-DAAA-4C1C-B491-8D19C84C6F2E}" type="pres">
      <dgm:prSet presAssocID="{162CA7CA-44A3-4FB6-891D-2F05A612218F}" presName="parentText" presStyleLbl="node1" presStyleIdx="0" presStyleCnt="1">
        <dgm:presLayoutVars>
          <dgm:chMax val="0"/>
          <dgm:bulletEnabled val="1"/>
        </dgm:presLayoutVars>
      </dgm:prSet>
      <dgm:spPr/>
      <dgm:t>
        <a:bodyPr/>
        <a:lstStyle/>
        <a:p>
          <a:endParaRPr lang="en-US"/>
        </a:p>
      </dgm:t>
    </dgm:pt>
  </dgm:ptLst>
  <dgm:cxnLst>
    <dgm:cxn modelId="{E5AE37B0-FEE6-47DB-9E0E-77A6175A3D49}" srcId="{0F1CDE13-60B0-401D-B633-6F0333E1D882}" destId="{162CA7CA-44A3-4FB6-891D-2F05A612218F}" srcOrd="0" destOrd="0" parTransId="{F8C95130-58EF-480B-83D1-6C5379D666E1}" sibTransId="{B34407D6-2463-4AA2-A3C2-6CCAA1ABAE65}"/>
    <dgm:cxn modelId="{8C12910E-FD8F-490B-AF12-6AAE4B6083CC}" type="presOf" srcId="{0F1CDE13-60B0-401D-B633-6F0333E1D882}" destId="{1749153F-200F-46EF-AA19-FCB6EBD59075}" srcOrd="0" destOrd="0" presId="urn:microsoft.com/office/officeart/2005/8/layout/vList2"/>
    <dgm:cxn modelId="{C479499D-E70B-4B6F-92BE-FE5F36629196}" type="presOf" srcId="{162CA7CA-44A3-4FB6-891D-2F05A612218F}" destId="{C64F33B7-DAAA-4C1C-B491-8D19C84C6F2E}" srcOrd="0" destOrd="0" presId="urn:microsoft.com/office/officeart/2005/8/layout/vList2"/>
    <dgm:cxn modelId="{D725548D-BE8F-49F8-885F-60184CB04578}" type="presParOf" srcId="{1749153F-200F-46EF-AA19-FCB6EBD59075}" destId="{C64F33B7-DAAA-4C1C-B491-8D19C84C6F2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9D72175-7C03-4C83-988F-AD3BCC6E131D}" type="doc">
      <dgm:prSet loTypeId="urn:microsoft.com/office/officeart/2005/8/layout/vList2" loCatId="list" qsTypeId="urn:microsoft.com/office/officeart/2005/8/quickstyle/3d2" qsCatId="3D" csTypeId="urn:microsoft.com/office/officeart/2005/8/colors/colorful1#5" csCatId="colorful" phldr="1"/>
      <dgm:spPr/>
      <dgm:t>
        <a:bodyPr/>
        <a:lstStyle/>
        <a:p>
          <a:endParaRPr lang="en-US"/>
        </a:p>
      </dgm:t>
    </dgm:pt>
    <dgm:pt modelId="{6A779D0C-27FE-4F4E-92ED-750A530D3492}">
      <dgm:prSet/>
      <dgm:spPr/>
      <dgm:t>
        <a:bodyPr/>
        <a:lstStyle/>
        <a:p>
          <a:pPr rtl="0"/>
          <a:r>
            <a:rPr lang="en-US" b="1" dirty="0" smtClean="0"/>
            <a:t>Thoracic and Abdominopelvic cavity</a:t>
          </a:r>
          <a:endParaRPr lang="en-US" dirty="0"/>
        </a:p>
      </dgm:t>
    </dgm:pt>
    <dgm:pt modelId="{154C9F9C-9F1A-4DD5-80FF-57CC97356848}" type="parTrans" cxnId="{CC373828-741E-4E3D-820D-130595DAE7DB}">
      <dgm:prSet/>
      <dgm:spPr/>
      <dgm:t>
        <a:bodyPr/>
        <a:lstStyle/>
        <a:p>
          <a:endParaRPr lang="en-US"/>
        </a:p>
      </dgm:t>
    </dgm:pt>
    <dgm:pt modelId="{AD6403C9-EC1E-4541-8E4D-6BD82FBD4CCA}" type="sibTrans" cxnId="{CC373828-741E-4E3D-820D-130595DAE7DB}">
      <dgm:prSet/>
      <dgm:spPr/>
      <dgm:t>
        <a:bodyPr/>
        <a:lstStyle/>
        <a:p>
          <a:endParaRPr lang="en-US"/>
        </a:p>
      </dgm:t>
    </dgm:pt>
    <dgm:pt modelId="{02822130-FEA7-4824-9443-F62BA540D614}" type="pres">
      <dgm:prSet presAssocID="{49D72175-7C03-4C83-988F-AD3BCC6E131D}" presName="linear" presStyleCnt="0">
        <dgm:presLayoutVars>
          <dgm:animLvl val="lvl"/>
          <dgm:resizeHandles val="exact"/>
        </dgm:presLayoutVars>
      </dgm:prSet>
      <dgm:spPr/>
      <dgm:t>
        <a:bodyPr/>
        <a:lstStyle/>
        <a:p>
          <a:endParaRPr lang="en-US"/>
        </a:p>
      </dgm:t>
    </dgm:pt>
    <dgm:pt modelId="{6C481875-90B9-45B4-93A4-8537F5C427BB}" type="pres">
      <dgm:prSet presAssocID="{6A779D0C-27FE-4F4E-92ED-750A530D3492}" presName="parentText" presStyleLbl="node1" presStyleIdx="0" presStyleCnt="1" custScaleY="105720" custLinFactNeighborX="-2128" custLinFactNeighborY="17117">
        <dgm:presLayoutVars>
          <dgm:chMax val="0"/>
          <dgm:bulletEnabled val="1"/>
        </dgm:presLayoutVars>
      </dgm:prSet>
      <dgm:spPr/>
      <dgm:t>
        <a:bodyPr/>
        <a:lstStyle/>
        <a:p>
          <a:endParaRPr lang="en-US"/>
        </a:p>
      </dgm:t>
    </dgm:pt>
  </dgm:ptLst>
  <dgm:cxnLst>
    <dgm:cxn modelId="{88D77B37-2EDC-4135-861F-EB7263961ED4}" type="presOf" srcId="{49D72175-7C03-4C83-988F-AD3BCC6E131D}" destId="{02822130-FEA7-4824-9443-F62BA540D614}" srcOrd="0" destOrd="0" presId="urn:microsoft.com/office/officeart/2005/8/layout/vList2"/>
    <dgm:cxn modelId="{6C52E114-5A2C-43BC-842E-C3880DAC0D5D}" type="presOf" srcId="{6A779D0C-27FE-4F4E-92ED-750A530D3492}" destId="{6C481875-90B9-45B4-93A4-8537F5C427BB}" srcOrd="0" destOrd="0" presId="urn:microsoft.com/office/officeart/2005/8/layout/vList2"/>
    <dgm:cxn modelId="{CC373828-741E-4E3D-820D-130595DAE7DB}" srcId="{49D72175-7C03-4C83-988F-AD3BCC6E131D}" destId="{6A779D0C-27FE-4F4E-92ED-750A530D3492}" srcOrd="0" destOrd="0" parTransId="{154C9F9C-9F1A-4DD5-80FF-57CC97356848}" sibTransId="{AD6403C9-EC1E-4541-8E4D-6BD82FBD4CCA}"/>
    <dgm:cxn modelId="{905F65FC-9669-4314-8C47-9B4FF9B4F82B}" type="presParOf" srcId="{02822130-FEA7-4824-9443-F62BA540D614}" destId="{6C481875-90B9-45B4-93A4-8537F5C427B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73D521-37FB-42F6-A98B-3AEAC44ACF04}" type="doc">
      <dgm:prSet loTypeId="urn:microsoft.com/office/officeart/2005/8/layout/vList2" loCatId="list" qsTypeId="urn:microsoft.com/office/officeart/2009/2/quickstyle/3d8" qsCatId="3D" csTypeId="urn:microsoft.com/office/officeart/2005/8/colors/colorful1#2" csCatId="colorful" phldr="1"/>
      <dgm:spPr/>
      <dgm:t>
        <a:bodyPr/>
        <a:lstStyle/>
        <a:p>
          <a:endParaRPr lang="en-US"/>
        </a:p>
      </dgm:t>
    </dgm:pt>
    <dgm:pt modelId="{A2D537A6-083B-4C1E-A832-4953048E9C29}">
      <dgm:prSet/>
      <dgm:spPr/>
      <dgm:t>
        <a:bodyPr/>
        <a:lstStyle/>
        <a:p>
          <a:pPr algn="ctr" rtl="0"/>
          <a:r>
            <a:rPr lang="en-US" dirty="0" smtClean="0"/>
            <a:t>Unit 1:Introduction </a:t>
          </a:r>
          <a:endParaRPr lang="en-US" dirty="0"/>
        </a:p>
      </dgm:t>
    </dgm:pt>
    <dgm:pt modelId="{8223AF00-C433-480F-A0E7-60836155D4B9}" type="parTrans" cxnId="{453853E9-A848-438A-AC8E-7CBEA7480C59}">
      <dgm:prSet/>
      <dgm:spPr/>
      <dgm:t>
        <a:bodyPr/>
        <a:lstStyle/>
        <a:p>
          <a:endParaRPr lang="en-US"/>
        </a:p>
      </dgm:t>
    </dgm:pt>
    <dgm:pt modelId="{E0473ACB-E626-4A58-85B0-BE5200776255}" type="sibTrans" cxnId="{453853E9-A848-438A-AC8E-7CBEA7480C59}">
      <dgm:prSet/>
      <dgm:spPr/>
      <dgm:t>
        <a:bodyPr/>
        <a:lstStyle/>
        <a:p>
          <a:endParaRPr lang="en-US"/>
        </a:p>
      </dgm:t>
    </dgm:pt>
    <dgm:pt modelId="{099DA770-51BC-4D16-852B-A5796374627E}" type="pres">
      <dgm:prSet presAssocID="{2573D521-37FB-42F6-A98B-3AEAC44ACF04}" presName="linear" presStyleCnt="0">
        <dgm:presLayoutVars>
          <dgm:animLvl val="lvl"/>
          <dgm:resizeHandles val="exact"/>
        </dgm:presLayoutVars>
      </dgm:prSet>
      <dgm:spPr/>
      <dgm:t>
        <a:bodyPr/>
        <a:lstStyle/>
        <a:p>
          <a:endParaRPr lang="en-US"/>
        </a:p>
      </dgm:t>
    </dgm:pt>
    <dgm:pt modelId="{73AB6072-696C-4AE9-973C-CD14A459EA7D}" type="pres">
      <dgm:prSet presAssocID="{A2D537A6-083B-4C1E-A832-4953048E9C29}" presName="parentText" presStyleLbl="node1" presStyleIdx="0" presStyleCnt="1">
        <dgm:presLayoutVars>
          <dgm:chMax val="0"/>
          <dgm:bulletEnabled val="1"/>
        </dgm:presLayoutVars>
      </dgm:prSet>
      <dgm:spPr/>
      <dgm:t>
        <a:bodyPr/>
        <a:lstStyle/>
        <a:p>
          <a:endParaRPr lang="en-US"/>
        </a:p>
      </dgm:t>
    </dgm:pt>
  </dgm:ptLst>
  <dgm:cxnLst>
    <dgm:cxn modelId="{5E7870DC-D251-4C1E-BACE-B9CAA0ED8A02}" type="presOf" srcId="{A2D537A6-083B-4C1E-A832-4953048E9C29}" destId="{73AB6072-696C-4AE9-973C-CD14A459EA7D}" srcOrd="0" destOrd="0" presId="urn:microsoft.com/office/officeart/2005/8/layout/vList2"/>
    <dgm:cxn modelId="{453853E9-A848-438A-AC8E-7CBEA7480C59}" srcId="{2573D521-37FB-42F6-A98B-3AEAC44ACF04}" destId="{A2D537A6-083B-4C1E-A832-4953048E9C29}" srcOrd="0" destOrd="0" parTransId="{8223AF00-C433-480F-A0E7-60836155D4B9}" sibTransId="{E0473ACB-E626-4A58-85B0-BE5200776255}"/>
    <dgm:cxn modelId="{ABE17A03-7424-43D4-B977-31E66A5DD166}" type="presOf" srcId="{2573D521-37FB-42F6-A98B-3AEAC44ACF04}" destId="{099DA770-51BC-4D16-852B-A5796374627E}" srcOrd="0" destOrd="0" presId="urn:microsoft.com/office/officeart/2005/8/layout/vList2"/>
    <dgm:cxn modelId="{2C07807A-822A-453A-A32E-2C6B283D6138}" type="presParOf" srcId="{099DA770-51BC-4D16-852B-A5796374627E}" destId="{73AB6072-696C-4AE9-973C-CD14A459EA7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4C0520-8343-4B7D-81CE-7A1371015908}" type="doc">
      <dgm:prSet loTypeId="urn:microsoft.com/office/officeart/2005/8/layout/hierarchy3" loCatId="hierarchy" qsTypeId="urn:microsoft.com/office/officeart/2005/8/quickstyle/3d3" qsCatId="3D" csTypeId="urn:microsoft.com/office/officeart/2005/8/colors/accent1_2" csCatId="accent1" phldr="1"/>
      <dgm:spPr/>
      <dgm:t>
        <a:bodyPr/>
        <a:lstStyle/>
        <a:p>
          <a:endParaRPr lang="en-US"/>
        </a:p>
      </dgm:t>
    </dgm:pt>
    <dgm:pt modelId="{B7A377E6-1492-4F45-A585-9BD3BFEBEDDE}">
      <dgm:prSet/>
      <dgm:spPr/>
      <dgm:t>
        <a:bodyPr/>
        <a:lstStyle/>
        <a:p>
          <a:pPr rtl="0"/>
          <a:r>
            <a:rPr lang="en-US" b="1" smtClean="0"/>
            <a:t>Definition of anatomy?</a:t>
          </a:r>
          <a:endParaRPr lang="en-US"/>
        </a:p>
      </dgm:t>
    </dgm:pt>
    <dgm:pt modelId="{878AD053-2F4A-4CBA-91E7-77A455310047}" type="parTrans" cxnId="{1A6B86EE-70E1-4706-B243-EF1B383FCC43}">
      <dgm:prSet/>
      <dgm:spPr/>
      <dgm:t>
        <a:bodyPr/>
        <a:lstStyle/>
        <a:p>
          <a:endParaRPr lang="en-US"/>
        </a:p>
      </dgm:t>
    </dgm:pt>
    <dgm:pt modelId="{BC0A76E0-22FB-4ADE-9054-690460226B65}" type="sibTrans" cxnId="{1A6B86EE-70E1-4706-B243-EF1B383FCC43}">
      <dgm:prSet/>
      <dgm:spPr/>
      <dgm:t>
        <a:bodyPr/>
        <a:lstStyle/>
        <a:p>
          <a:endParaRPr lang="en-US"/>
        </a:p>
      </dgm:t>
    </dgm:pt>
    <dgm:pt modelId="{339D07E1-E45E-4929-A4CA-F14A6E8E9D7C}">
      <dgm:prSet/>
      <dgm:spPr/>
      <dgm:t>
        <a:bodyPr/>
        <a:lstStyle/>
        <a:p>
          <a:pPr rtl="0"/>
          <a:r>
            <a:rPr lang="en-US" b="1" smtClean="0"/>
            <a:t>Anatomy is defined as the study of… </a:t>
          </a:r>
          <a:endParaRPr lang="en-US"/>
        </a:p>
      </dgm:t>
    </dgm:pt>
    <dgm:pt modelId="{4C67F1D2-71CD-405E-A99F-5BC2BEAE8200}" type="parTrans" cxnId="{9679C06C-3079-415B-ADAF-FC8950E47FE7}">
      <dgm:prSet/>
      <dgm:spPr/>
      <dgm:t>
        <a:bodyPr/>
        <a:lstStyle/>
        <a:p>
          <a:endParaRPr lang="en-US"/>
        </a:p>
      </dgm:t>
    </dgm:pt>
    <dgm:pt modelId="{F6F5A546-DED0-46BB-B0FA-7ACEF2D2155B}" type="sibTrans" cxnId="{9679C06C-3079-415B-ADAF-FC8950E47FE7}">
      <dgm:prSet/>
      <dgm:spPr/>
      <dgm:t>
        <a:bodyPr/>
        <a:lstStyle/>
        <a:p>
          <a:endParaRPr lang="en-US"/>
        </a:p>
      </dgm:t>
    </dgm:pt>
    <dgm:pt modelId="{DAEF0BC8-450A-4D9E-8926-1A20660CCFD1}">
      <dgm:prSet/>
      <dgm:spPr/>
      <dgm:t>
        <a:bodyPr/>
        <a:lstStyle/>
        <a:p>
          <a:pPr rtl="0"/>
          <a:r>
            <a:rPr lang="en-US" b="1" dirty="0" smtClean="0"/>
            <a:t>Structure refers to the </a:t>
          </a:r>
          <a:r>
            <a:rPr lang="en-US" b="1" i="1" dirty="0" smtClean="0"/>
            <a:t>shapes</a:t>
          </a:r>
          <a:r>
            <a:rPr lang="en-US" b="1" dirty="0" smtClean="0"/>
            <a:t>, </a:t>
          </a:r>
          <a:r>
            <a:rPr lang="en-US" b="1" i="1" dirty="0" smtClean="0"/>
            <a:t>sizes</a:t>
          </a:r>
          <a:r>
            <a:rPr lang="en-US" b="1" dirty="0" smtClean="0"/>
            <a:t>, and characteristics of the components of the human body and their r/n</a:t>
          </a:r>
          <a:endParaRPr lang="en-US" dirty="0"/>
        </a:p>
      </dgm:t>
    </dgm:pt>
    <dgm:pt modelId="{DDD4D086-D5B6-478F-86CA-4DE8755CE123}" type="parTrans" cxnId="{880281DC-6B76-4FBF-8B1B-C4DF216799F3}">
      <dgm:prSet/>
      <dgm:spPr/>
      <dgm:t>
        <a:bodyPr/>
        <a:lstStyle/>
        <a:p>
          <a:endParaRPr lang="en-US"/>
        </a:p>
      </dgm:t>
    </dgm:pt>
    <dgm:pt modelId="{2D685F23-5209-47EB-AD98-EB84A3F026B2}" type="sibTrans" cxnId="{880281DC-6B76-4FBF-8B1B-C4DF216799F3}">
      <dgm:prSet/>
      <dgm:spPr/>
      <dgm:t>
        <a:bodyPr/>
        <a:lstStyle/>
        <a:p>
          <a:endParaRPr lang="en-US"/>
        </a:p>
      </dgm:t>
    </dgm:pt>
    <dgm:pt modelId="{F2D83918-EBE1-419D-A41A-E3830670B14B}">
      <dgm:prSet/>
      <dgm:spPr/>
      <dgm:t>
        <a:bodyPr/>
        <a:lstStyle/>
        <a:p>
          <a:pPr rtl="0"/>
          <a:r>
            <a:rPr lang="en-US" b="1" smtClean="0"/>
            <a:t>The word anatomy comes from 2 words:</a:t>
          </a:r>
          <a:endParaRPr lang="en-US"/>
        </a:p>
      </dgm:t>
    </dgm:pt>
    <dgm:pt modelId="{40A67726-F939-439A-97FD-CFCA1F893FDB}" type="parTrans" cxnId="{DF2E8B9A-D7FD-4FFA-AAD3-CB1FCB70A36B}">
      <dgm:prSet/>
      <dgm:spPr/>
      <dgm:t>
        <a:bodyPr/>
        <a:lstStyle/>
        <a:p>
          <a:endParaRPr lang="en-US"/>
        </a:p>
      </dgm:t>
    </dgm:pt>
    <dgm:pt modelId="{D642410E-F33B-41C9-BC92-6235CBA4E819}" type="sibTrans" cxnId="{DF2E8B9A-D7FD-4FFA-AAD3-CB1FCB70A36B}">
      <dgm:prSet/>
      <dgm:spPr/>
      <dgm:t>
        <a:bodyPr/>
        <a:lstStyle/>
        <a:p>
          <a:endParaRPr lang="en-US"/>
        </a:p>
      </dgm:t>
    </dgm:pt>
    <dgm:pt modelId="{64D8285C-6530-4841-949A-02CF671A5D19}">
      <dgm:prSet/>
      <dgm:spPr/>
      <dgm:t>
        <a:bodyPr/>
        <a:lstStyle/>
        <a:p>
          <a:pPr rtl="0"/>
          <a:r>
            <a:rPr lang="en-US" b="1" i="1" smtClean="0"/>
            <a:t>Ana</a:t>
          </a:r>
          <a:r>
            <a:rPr lang="en-US" b="1" smtClean="0"/>
            <a:t> which means “up or apart”</a:t>
          </a:r>
          <a:endParaRPr lang="en-US"/>
        </a:p>
      </dgm:t>
    </dgm:pt>
    <dgm:pt modelId="{77640EE6-DB0C-41A6-9368-C25ABF07C9B9}" type="parTrans" cxnId="{7D546562-EBE6-4454-A7BF-E3044761F904}">
      <dgm:prSet/>
      <dgm:spPr/>
      <dgm:t>
        <a:bodyPr/>
        <a:lstStyle/>
        <a:p>
          <a:endParaRPr lang="en-US"/>
        </a:p>
      </dgm:t>
    </dgm:pt>
    <dgm:pt modelId="{776DEDE1-09C6-4EA1-935D-974A65ED1F69}" type="sibTrans" cxnId="{7D546562-EBE6-4454-A7BF-E3044761F904}">
      <dgm:prSet/>
      <dgm:spPr/>
      <dgm:t>
        <a:bodyPr/>
        <a:lstStyle/>
        <a:p>
          <a:endParaRPr lang="en-US"/>
        </a:p>
      </dgm:t>
    </dgm:pt>
    <dgm:pt modelId="{4A1F53ED-59BA-457E-99B3-F6C301A66EBD}">
      <dgm:prSet/>
      <dgm:spPr/>
      <dgm:t>
        <a:bodyPr/>
        <a:lstStyle/>
        <a:p>
          <a:pPr rtl="0"/>
          <a:r>
            <a:rPr lang="en-US" b="1" i="1" smtClean="0"/>
            <a:t>Tomos</a:t>
          </a:r>
          <a:r>
            <a:rPr lang="en-US" b="1" smtClean="0"/>
            <a:t> which means “to cut</a:t>
          </a:r>
          <a:endParaRPr lang="en-US"/>
        </a:p>
      </dgm:t>
    </dgm:pt>
    <dgm:pt modelId="{8C99AC40-4652-4190-AEC4-541E5D51C56C}" type="parTrans" cxnId="{F412FA72-8C33-44D0-8751-41B20579C1DB}">
      <dgm:prSet/>
      <dgm:spPr/>
      <dgm:t>
        <a:bodyPr/>
        <a:lstStyle/>
        <a:p>
          <a:endParaRPr lang="en-US"/>
        </a:p>
      </dgm:t>
    </dgm:pt>
    <dgm:pt modelId="{17AABBD2-9C02-42D7-A239-28F77B0A6F07}" type="sibTrans" cxnId="{F412FA72-8C33-44D0-8751-41B20579C1DB}">
      <dgm:prSet/>
      <dgm:spPr/>
      <dgm:t>
        <a:bodyPr/>
        <a:lstStyle/>
        <a:p>
          <a:endParaRPr lang="en-US"/>
        </a:p>
      </dgm:t>
    </dgm:pt>
    <dgm:pt modelId="{3A803845-32D7-4E04-A2F6-9755ACCE75D2}" type="pres">
      <dgm:prSet presAssocID="{A74C0520-8343-4B7D-81CE-7A1371015908}" presName="diagram" presStyleCnt="0">
        <dgm:presLayoutVars>
          <dgm:chPref val="1"/>
          <dgm:dir/>
          <dgm:animOne val="branch"/>
          <dgm:animLvl val="lvl"/>
          <dgm:resizeHandles/>
        </dgm:presLayoutVars>
      </dgm:prSet>
      <dgm:spPr/>
      <dgm:t>
        <a:bodyPr/>
        <a:lstStyle/>
        <a:p>
          <a:endParaRPr lang="en-US"/>
        </a:p>
      </dgm:t>
    </dgm:pt>
    <dgm:pt modelId="{FF375270-0457-4D96-94C2-109D8C96C420}" type="pres">
      <dgm:prSet presAssocID="{B7A377E6-1492-4F45-A585-9BD3BFEBEDDE}" presName="root" presStyleCnt="0"/>
      <dgm:spPr/>
    </dgm:pt>
    <dgm:pt modelId="{FC3DDC26-571E-4C02-BEDA-802D29E1A9E6}" type="pres">
      <dgm:prSet presAssocID="{B7A377E6-1492-4F45-A585-9BD3BFEBEDDE}" presName="rootComposite" presStyleCnt="0"/>
      <dgm:spPr/>
    </dgm:pt>
    <dgm:pt modelId="{5F514537-07EE-49B2-A76F-98901E9F2072}" type="pres">
      <dgm:prSet presAssocID="{B7A377E6-1492-4F45-A585-9BD3BFEBEDDE}" presName="rootText" presStyleLbl="node1" presStyleIdx="0" presStyleCnt="3"/>
      <dgm:spPr/>
      <dgm:t>
        <a:bodyPr/>
        <a:lstStyle/>
        <a:p>
          <a:endParaRPr lang="en-US"/>
        </a:p>
      </dgm:t>
    </dgm:pt>
    <dgm:pt modelId="{14482605-BE21-46CC-9EC0-C9FFF13016E5}" type="pres">
      <dgm:prSet presAssocID="{B7A377E6-1492-4F45-A585-9BD3BFEBEDDE}" presName="rootConnector" presStyleLbl="node1" presStyleIdx="0" presStyleCnt="3"/>
      <dgm:spPr/>
      <dgm:t>
        <a:bodyPr/>
        <a:lstStyle/>
        <a:p>
          <a:endParaRPr lang="en-US"/>
        </a:p>
      </dgm:t>
    </dgm:pt>
    <dgm:pt modelId="{D8A389FD-62A8-44CA-BCEA-4A7D8DF36EDA}" type="pres">
      <dgm:prSet presAssocID="{B7A377E6-1492-4F45-A585-9BD3BFEBEDDE}" presName="childShape" presStyleCnt="0"/>
      <dgm:spPr/>
    </dgm:pt>
    <dgm:pt modelId="{93D6021E-05AE-4FF8-86B0-1D3B8930DB5E}" type="pres">
      <dgm:prSet presAssocID="{4C67F1D2-71CD-405E-A99F-5BC2BEAE8200}" presName="Name13" presStyleLbl="parChTrans1D2" presStyleIdx="0" presStyleCnt="3"/>
      <dgm:spPr/>
      <dgm:t>
        <a:bodyPr/>
        <a:lstStyle/>
        <a:p>
          <a:endParaRPr lang="en-US"/>
        </a:p>
      </dgm:t>
    </dgm:pt>
    <dgm:pt modelId="{B500E8BD-F754-41EE-A97D-E43CC41025EB}" type="pres">
      <dgm:prSet presAssocID="{339D07E1-E45E-4929-A4CA-F14A6E8E9D7C}" presName="childText" presStyleLbl="bgAcc1" presStyleIdx="0" presStyleCnt="3">
        <dgm:presLayoutVars>
          <dgm:bulletEnabled val="1"/>
        </dgm:presLayoutVars>
      </dgm:prSet>
      <dgm:spPr/>
      <dgm:t>
        <a:bodyPr/>
        <a:lstStyle/>
        <a:p>
          <a:endParaRPr lang="en-US"/>
        </a:p>
      </dgm:t>
    </dgm:pt>
    <dgm:pt modelId="{DE5B53EE-A63F-4DC3-8ED4-98E7E4F2C2B2}" type="pres">
      <dgm:prSet presAssocID="{DAEF0BC8-450A-4D9E-8926-1A20660CCFD1}" presName="root" presStyleCnt="0"/>
      <dgm:spPr/>
    </dgm:pt>
    <dgm:pt modelId="{7B096CB5-EB93-442A-9CA5-A5146CE34AFF}" type="pres">
      <dgm:prSet presAssocID="{DAEF0BC8-450A-4D9E-8926-1A20660CCFD1}" presName="rootComposite" presStyleCnt="0"/>
      <dgm:spPr/>
    </dgm:pt>
    <dgm:pt modelId="{58CC4CC9-F57F-47F1-89C6-7C023CA94087}" type="pres">
      <dgm:prSet presAssocID="{DAEF0BC8-450A-4D9E-8926-1A20660CCFD1}" presName="rootText" presStyleLbl="node1" presStyleIdx="1" presStyleCnt="3" custScaleX="138487" custScaleY="162694" custLinFactY="100000" custLinFactNeighborX="-37521" custLinFactNeighborY="128823"/>
      <dgm:spPr/>
      <dgm:t>
        <a:bodyPr/>
        <a:lstStyle/>
        <a:p>
          <a:endParaRPr lang="en-US"/>
        </a:p>
      </dgm:t>
    </dgm:pt>
    <dgm:pt modelId="{4A3C0639-D705-4541-917E-84C24942E290}" type="pres">
      <dgm:prSet presAssocID="{DAEF0BC8-450A-4D9E-8926-1A20660CCFD1}" presName="rootConnector" presStyleLbl="node1" presStyleIdx="1" presStyleCnt="3"/>
      <dgm:spPr/>
      <dgm:t>
        <a:bodyPr/>
        <a:lstStyle/>
        <a:p>
          <a:endParaRPr lang="en-US"/>
        </a:p>
      </dgm:t>
    </dgm:pt>
    <dgm:pt modelId="{FCA9FD15-ADED-4C67-82BF-FA5A31819E52}" type="pres">
      <dgm:prSet presAssocID="{DAEF0BC8-450A-4D9E-8926-1A20660CCFD1}" presName="childShape" presStyleCnt="0"/>
      <dgm:spPr/>
    </dgm:pt>
    <dgm:pt modelId="{EEE10495-8503-4B63-BE45-C8316BFA55C3}" type="pres">
      <dgm:prSet presAssocID="{F2D83918-EBE1-419D-A41A-E3830670B14B}" presName="root" presStyleCnt="0"/>
      <dgm:spPr/>
    </dgm:pt>
    <dgm:pt modelId="{E1B459B0-F949-436D-A78A-06F933F1E404}" type="pres">
      <dgm:prSet presAssocID="{F2D83918-EBE1-419D-A41A-E3830670B14B}" presName="rootComposite" presStyleCnt="0"/>
      <dgm:spPr/>
    </dgm:pt>
    <dgm:pt modelId="{F6658D80-4B0B-45E2-BA8C-F1F5F989D241}" type="pres">
      <dgm:prSet presAssocID="{F2D83918-EBE1-419D-A41A-E3830670B14B}" presName="rootText" presStyleLbl="node1" presStyleIdx="2" presStyleCnt="3"/>
      <dgm:spPr/>
      <dgm:t>
        <a:bodyPr/>
        <a:lstStyle/>
        <a:p>
          <a:endParaRPr lang="en-US"/>
        </a:p>
      </dgm:t>
    </dgm:pt>
    <dgm:pt modelId="{E40285E7-7C33-4037-9910-2235A530F1BB}" type="pres">
      <dgm:prSet presAssocID="{F2D83918-EBE1-419D-A41A-E3830670B14B}" presName="rootConnector" presStyleLbl="node1" presStyleIdx="2" presStyleCnt="3"/>
      <dgm:spPr/>
      <dgm:t>
        <a:bodyPr/>
        <a:lstStyle/>
        <a:p>
          <a:endParaRPr lang="en-US"/>
        </a:p>
      </dgm:t>
    </dgm:pt>
    <dgm:pt modelId="{BDC57B76-C83A-40DC-AEC0-EE019C3B8CD0}" type="pres">
      <dgm:prSet presAssocID="{F2D83918-EBE1-419D-A41A-E3830670B14B}" presName="childShape" presStyleCnt="0"/>
      <dgm:spPr/>
    </dgm:pt>
    <dgm:pt modelId="{5A01C9F4-1EEA-48FD-9CA3-BD0B227AC0E8}" type="pres">
      <dgm:prSet presAssocID="{77640EE6-DB0C-41A6-9368-C25ABF07C9B9}" presName="Name13" presStyleLbl="parChTrans1D2" presStyleIdx="1" presStyleCnt="3"/>
      <dgm:spPr/>
      <dgm:t>
        <a:bodyPr/>
        <a:lstStyle/>
        <a:p>
          <a:endParaRPr lang="en-US"/>
        </a:p>
      </dgm:t>
    </dgm:pt>
    <dgm:pt modelId="{14180226-D2C6-45E0-9C02-0D9CF0A472AC}" type="pres">
      <dgm:prSet presAssocID="{64D8285C-6530-4841-949A-02CF671A5D19}" presName="childText" presStyleLbl="bgAcc1" presStyleIdx="1" presStyleCnt="3">
        <dgm:presLayoutVars>
          <dgm:bulletEnabled val="1"/>
        </dgm:presLayoutVars>
      </dgm:prSet>
      <dgm:spPr/>
      <dgm:t>
        <a:bodyPr/>
        <a:lstStyle/>
        <a:p>
          <a:endParaRPr lang="en-US"/>
        </a:p>
      </dgm:t>
    </dgm:pt>
    <dgm:pt modelId="{FA8140C6-54D0-4B4B-B31B-DAEBBD53FD80}" type="pres">
      <dgm:prSet presAssocID="{8C99AC40-4652-4190-AEC4-541E5D51C56C}" presName="Name13" presStyleLbl="parChTrans1D2" presStyleIdx="2" presStyleCnt="3"/>
      <dgm:spPr/>
      <dgm:t>
        <a:bodyPr/>
        <a:lstStyle/>
        <a:p>
          <a:endParaRPr lang="en-US"/>
        </a:p>
      </dgm:t>
    </dgm:pt>
    <dgm:pt modelId="{382C2C53-7F16-48C0-B7BE-CAD32C6C4132}" type="pres">
      <dgm:prSet presAssocID="{4A1F53ED-59BA-457E-99B3-F6C301A66EBD}" presName="childText" presStyleLbl="bgAcc1" presStyleIdx="2" presStyleCnt="3">
        <dgm:presLayoutVars>
          <dgm:bulletEnabled val="1"/>
        </dgm:presLayoutVars>
      </dgm:prSet>
      <dgm:spPr/>
      <dgm:t>
        <a:bodyPr/>
        <a:lstStyle/>
        <a:p>
          <a:endParaRPr lang="en-US"/>
        </a:p>
      </dgm:t>
    </dgm:pt>
  </dgm:ptLst>
  <dgm:cxnLst>
    <dgm:cxn modelId="{880281DC-6B76-4FBF-8B1B-C4DF216799F3}" srcId="{A74C0520-8343-4B7D-81CE-7A1371015908}" destId="{DAEF0BC8-450A-4D9E-8926-1A20660CCFD1}" srcOrd="1" destOrd="0" parTransId="{DDD4D086-D5B6-478F-86CA-4DE8755CE123}" sibTransId="{2D685F23-5209-47EB-AD98-EB84A3F026B2}"/>
    <dgm:cxn modelId="{87278926-8035-49B0-AFD8-E7A19FA2177A}" type="presOf" srcId="{B7A377E6-1492-4F45-A585-9BD3BFEBEDDE}" destId="{14482605-BE21-46CC-9EC0-C9FFF13016E5}" srcOrd="1" destOrd="0" presId="urn:microsoft.com/office/officeart/2005/8/layout/hierarchy3"/>
    <dgm:cxn modelId="{2CD72B5F-B75A-48C7-9FD5-5F10E6F54707}" type="presOf" srcId="{77640EE6-DB0C-41A6-9368-C25ABF07C9B9}" destId="{5A01C9F4-1EEA-48FD-9CA3-BD0B227AC0E8}" srcOrd="0" destOrd="0" presId="urn:microsoft.com/office/officeart/2005/8/layout/hierarchy3"/>
    <dgm:cxn modelId="{1D880A0A-EAF2-4F38-BB4D-03B1015C7493}" type="presOf" srcId="{F2D83918-EBE1-419D-A41A-E3830670B14B}" destId="{F6658D80-4B0B-45E2-BA8C-F1F5F989D241}" srcOrd="0" destOrd="0" presId="urn:microsoft.com/office/officeart/2005/8/layout/hierarchy3"/>
    <dgm:cxn modelId="{7D546562-EBE6-4454-A7BF-E3044761F904}" srcId="{F2D83918-EBE1-419D-A41A-E3830670B14B}" destId="{64D8285C-6530-4841-949A-02CF671A5D19}" srcOrd="0" destOrd="0" parTransId="{77640EE6-DB0C-41A6-9368-C25ABF07C9B9}" sibTransId="{776DEDE1-09C6-4EA1-935D-974A65ED1F69}"/>
    <dgm:cxn modelId="{EFEF7DB6-70CB-475B-80DD-E97514D7D154}" type="presOf" srcId="{8C99AC40-4652-4190-AEC4-541E5D51C56C}" destId="{FA8140C6-54D0-4B4B-B31B-DAEBBD53FD80}" srcOrd="0" destOrd="0" presId="urn:microsoft.com/office/officeart/2005/8/layout/hierarchy3"/>
    <dgm:cxn modelId="{F412FA72-8C33-44D0-8751-41B20579C1DB}" srcId="{F2D83918-EBE1-419D-A41A-E3830670B14B}" destId="{4A1F53ED-59BA-457E-99B3-F6C301A66EBD}" srcOrd="1" destOrd="0" parTransId="{8C99AC40-4652-4190-AEC4-541E5D51C56C}" sibTransId="{17AABBD2-9C02-42D7-A239-28F77B0A6F07}"/>
    <dgm:cxn modelId="{1A6B86EE-70E1-4706-B243-EF1B383FCC43}" srcId="{A74C0520-8343-4B7D-81CE-7A1371015908}" destId="{B7A377E6-1492-4F45-A585-9BD3BFEBEDDE}" srcOrd="0" destOrd="0" parTransId="{878AD053-2F4A-4CBA-91E7-77A455310047}" sibTransId="{BC0A76E0-22FB-4ADE-9054-690460226B65}"/>
    <dgm:cxn modelId="{971F08AD-E614-4583-9074-F9F4D9A62D91}" type="presOf" srcId="{4C67F1D2-71CD-405E-A99F-5BC2BEAE8200}" destId="{93D6021E-05AE-4FF8-86B0-1D3B8930DB5E}" srcOrd="0" destOrd="0" presId="urn:microsoft.com/office/officeart/2005/8/layout/hierarchy3"/>
    <dgm:cxn modelId="{476B5CDA-89D7-4919-A7A7-FFE686816E82}" type="presOf" srcId="{DAEF0BC8-450A-4D9E-8926-1A20660CCFD1}" destId="{4A3C0639-D705-4541-917E-84C24942E290}" srcOrd="1" destOrd="0" presId="urn:microsoft.com/office/officeart/2005/8/layout/hierarchy3"/>
    <dgm:cxn modelId="{D9AC74B9-A51C-4DF0-BF26-665CB69CAFCD}" type="presOf" srcId="{DAEF0BC8-450A-4D9E-8926-1A20660CCFD1}" destId="{58CC4CC9-F57F-47F1-89C6-7C023CA94087}" srcOrd="0" destOrd="0" presId="urn:microsoft.com/office/officeart/2005/8/layout/hierarchy3"/>
    <dgm:cxn modelId="{8F0C8130-ADFE-4713-B633-65505F14F697}" type="presOf" srcId="{4A1F53ED-59BA-457E-99B3-F6C301A66EBD}" destId="{382C2C53-7F16-48C0-B7BE-CAD32C6C4132}" srcOrd="0" destOrd="0" presId="urn:microsoft.com/office/officeart/2005/8/layout/hierarchy3"/>
    <dgm:cxn modelId="{59183CCC-A363-4CF5-B710-854D0B74A0E0}" type="presOf" srcId="{64D8285C-6530-4841-949A-02CF671A5D19}" destId="{14180226-D2C6-45E0-9C02-0D9CF0A472AC}" srcOrd="0" destOrd="0" presId="urn:microsoft.com/office/officeart/2005/8/layout/hierarchy3"/>
    <dgm:cxn modelId="{42F6D8DD-6860-4026-AC4E-D3EDF7A01DB5}" type="presOf" srcId="{F2D83918-EBE1-419D-A41A-E3830670B14B}" destId="{E40285E7-7C33-4037-9910-2235A530F1BB}" srcOrd="1" destOrd="0" presId="urn:microsoft.com/office/officeart/2005/8/layout/hierarchy3"/>
    <dgm:cxn modelId="{380BB672-308B-4D21-B405-2ACC9B89E714}" type="presOf" srcId="{A74C0520-8343-4B7D-81CE-7A1371015908}" destId="{3A803845-32D7-4E04-A2F6-9755ACCE75D2}" srcOrd="0" destOrd="0" presId="urn:microsoft.com/office/officeart/2005/8/layout/hierarchy3"/>
    <dgm:cxn modelId="{C9EFED2C-58D7-4D73-8604-5C617E216B92}" type="presOf" srcId="{339D07E1-E45E-4929-A4CA-F14A6E8E9D7C}" destId="{B500E8BD-F754-41EE-A97D-E43CC41025EB}" srcOrd="0" destOrd="0" presId="urn:microsoft.com/office/officeart/2005/8/layout/hierarchy3"/>
    <dgm:cxn modelId="{DF2E8B9A-D7FD-4FFA-AAD3-CB1FCB70A36B}" srcId="{A74C0520-8343-4B7D-81CE-7A1371015908}" destId="{F2D83918-EBE1-419D-A41A-E3830670B14B}" srcOrd="2" destOrd="0" parTransId="{40A67726-F939-439A-97FD-CFCA1F893FDB}" sibTransId="{D642410E-F33B-41C9-BC92-6235CBA4E819}"/>
    <dgm:cxn modelId="{62EADE75-D677-4227-9EAA-14DDFF9C7D3D}" type="presOf" srcId="{B7A377E6-1492-4F45-A585-9BD3BFEBEDDE}" destId="{5F514537-07EE-49B2-A76F-98901E9F2072}" srcOrd="0" destOrd="0" presId="urn:microsoft.com/office/officeart/2005/8/layout/hierarchy3"/>
    <dgm:cxn modelId="{9679C06C-3079-415B-ADAF-FC8950E47FE7}" srcId="{B7A377E6-1492-4F45-A585-9BD3BFEBEDDE}" destId="{339D07E1-E45E-4929-A4CA-F14A6E8E9D7C}" srcOrd="0" destOrd="0" parTransId="{4C67F1D2-71CD-405E-A99F-5BC2BEAE8200}" sibTransId="{F6F5A546-DED0-46BB-B0FA-7ACEF2D2155B}"/>
    <dgm:cxn modelId="{B5019935-9AE2-41CE-B824-F00419856003}" type="presParOf" srcId="{3A803845-32D7-4E04-A2F6-9755ACCE75D2}" destId="{FF375270-0457-4D96-94C2-109D8C96C420}" srcOrd="0" destOrd="0" presId="urn:microsoft.com/office/officeart/2005/8/layout/hierarchy3"/>
    <dgm:cxn modelId="{3CCA6882-890E-4332-843A-2A00EA27DDD4}" type="presParOf" srcId="{FF375270-0457-4D96-94C2-109D8C96C420}" destId="{FC3DDC26-571E-4C02-BEDA-802D29E1A9E6}" srcOrd="0" destOrd="0" presId="urn:microsoft.com/office/officeart/2005/8/layout/hierarchy3"/>
    <dgm:cxn modelId="{EC3FFCD4-0252-45A0-B628-65636AD85728}" type="presParOf" srcId="{FC3DDC26-571E-4C02-BEDA-802D29E1A9E6}" destId="{5F514537-07EE-49B2-A76F-98901E9F2072}" srcOrd="0" destOrd="0" presId="urn:microsoft.com/office/officeart/2005/8/layout/hierarchy3"/>
    <dgm:cxn modelId="{D09FD467-640A-4024-A2B4-F9DF4A10C97C}" type="presParOf" srcId="{FC3DDC26-571E-4C02-BEDA-802D29E1A9E6}" destId="{14482605-BE21-46CC-9EC0-C9FFF13016E5}" srcOrd="1" destOrd="0" presId="urn:microsoft.com/office/officeart/2005/8/layout/hierarchy3"/>
    <dgm:cxn modelId="{6CE857FE-CF88-4AD8-8DEB-59EF1B1554EE}" type="presParOf" srcId="{FF375270-0457-4D96-94C2-109D8C96C420}" destId="{D8A389FD-62A8-44CA-BCEA-4A7D8DF36EDA}" srcOrd="1" destOrd="0" presId="urn:microsoft.com/office/officeart/2005/8/layout/hierarchy3"/>
    <dgm:cxn modelId="{631BA20A-55FA-4C2E-A703-665519226D37}" type="presParOf" srcId="{D8A389FD-62A8-44CA-BCEA-4A7D8DF36EDA}" destId="{93D6021E-05AE-4FF8-86B0-1D3B8930DB5E}" srcOrd="0" destOrd="0" presId="urn:microsoft.com/office/officeart/2005/8/layout/hierarchy3"/>
    <dgm:cxn modelId="{CE2EB4ED-1D8E-4076-BA22-9D34D869C3CB}" type="presParOf" srcId="{D8A389FD-62A8-44CA-BCEA-4A7D8DF36EDA}" destId="{B500E8BD-F754-41EE-A97D-E43CC41025EB}" srcOrd="1" destOrd="0" presId="urn:microsoft.com/office/officeart/2005/8/layout/hierarchy3"/>
    <dgm:cxn modelId="{AD747F18-D870-41A4-8AAE-A45127A1C9C2}" type="presParOf" srcId="{3A803845-32D7-4E04-A2F6-9755ACCE75D2}" destId="{DE5B53EE-A63F-4DC3-8ED4-98E7E4F2C2B2}" srcOrd="1" destOrd="0" presId="urn:microsoft.com/office/officeart/2005/8/layout/hierarchy3"/>
    <dgm:cxn modelId="{D5EA8B9F-61A9-432C-8560-D3AFA47F4792}" type="presParOf" srcId="{DE5B53EE-A63F-4DC3-8ED4-98E7E4F2C2B2}" destId="{7B096CB5-EB93-442A-9CA5-A5146CE34AFF}" srcOrd="0" destOrd="0" presId="urn:microsoft.com/office/officeart/2005/8/layout/hierarchy3"/>
    <dgm:cxn modelId="{3DB8CAA8-4698-4C0F-A447-ACD95B27E4F3}" type="presParOf" srcId="{7B096CB5-EB93-442A-9CA5-A5146CE34AFF}" destId="{58CC4CC9-F57F-47F1-89C6-7C023CA94087}" srcOrd="0" destOrd="0" presId="urn:microsoft.com/office/officeart/2005/8/layout/hierarchy3"/>
    <dgm:cxn modelId="{A172C3BF-8279-4BC2-882B-6C0680C9E729}" type="presParOf" srcId="{7B096CB5-EB93-442A-9CA5-A5146CE34AFF}" destId="{4A3C0639-D705-4541-917E-84C24942E290}" srcOrd="1" destOrd="0" presId="urn:microsoft.com/office/officeart/2005/8/layout/hierarchy3"/>
    <dgm:cxn modelId="{11610445-78AD-4F0D-8029-5A58DB718EE7}" type="presParOf" srcId="{DE5B53EE-A63F-4DC3-8ED4-98E7E4F2C2B2}" destId="{FCA9FD15-ADED-4C67-82BF-FA5A31819E52}" srcOrd="1" destOrd="0" presId="urn:microsoft.com/office/officeart/2005/8/layout/hierarchy3"/>
    <dgm:cxn modelId="{A04BA21F-A699-4CB9-A9E0-EDDE7B904538}" type="presParOf" srcId="{3A803845-32D7-4E04-A2F6-9755ACCE75D2}" destId="{EEE10495-8503-4B63-BE45-C8316BFA55C3}" srcOrd="2" destOrd="0" presId="urn:microsoft.com/office/officeart/2005/8/layout/hierarchy3"/>
    <dgm:cxn modelId="{EA2B292C-CF75-45DC-9841-3F5F6C61A7CF}" type="presParOf" srcId="{EEE10495-8503-4B63-BE45-C8316BFA55C3}" destId="{E1B459B0-F949-436D-A78A-06F933F1E404}" srcOrd="0" destOrd="0" presId="urn:microsoft.com/office/officeart/2005/8/layout/hierarchy3"/>
    <dgm:cxn modelId="{FA7F0E95-0FEA-4E9E-93D6-2E6911FE4F3C}" type="presParOf" srcId="{E1B459B0-F949-436D-A78A-06F933F1E404}" destId="{F6658D80-4B0B-45E2-BA8C-F1F5F989D241}" srcOrd="0" destOrd="0" presId="urn:microsoft.com/office/officeart/2005/8/layout/hierarchy3"/>
    <dgm:cxn modelId="{166F072E-D1B5-4E25-9076-1251643C9B4D}" type="presParOf" srcId="{E1B459B0-F949-436D-A78A-06F933F1E404}" destId="{E40285E7-7C33-4037-9910-2235A530F1BB}" srcOrd="1" destOrd="0" presId="urn:microsoft.com/office/officeart/2005/8/layout/hierarchy3"/>
    <dgm:cxn modelId="{F951105C-6656-4260-9CBD-333C7E5B593E}" type="presParOf" srcId="{EEE10495-8503-4B63-BE45-C8316BFA55C3}" destId="{BDC57B76-C83A-40DC-AEC0-EE019C3B8CD0}" srcOrd="1" destOrd="0" presId="urn:microsoft.com/office/officeart/2005/8/layout/hierarchy3"/>
    <dgm:cxn modelId="{14A8F0BD-D6EE-494E-AF6C-187683A20C13}" type="presParOf" srcId="{BDC57B76-C83A-40DC-AEC0-EE019C3B8CD0}" destId="{5A01C9F4-1EEA-48FD-9CA3-BD0B227AC0E8}" srcOrd="0" destOrd="0" presId="urn:microsoft.com/office/officeart/2005/8/layout/hierarchy3"/>
    <dgm:cxn modelId="{3B43B883-EB4C-48AD-88AF-C7D7921F3743}" type="presParOf" srcId="{BDC57B76-C83A-40DC-AEC0-EE019C3B8CD0}" destId="{14180226-D2C6-45E0-9C02-0D9CF0A472AC}" srcOrd="1" destOrd="0" presId="urn:microsoft.com/office/officeart/2005/8/layout/hierarchy3"/>
    <dgm:cxn modelId="{E62CF1B7-6792-46F7-8E97-BB090944AB31}" type="presParOf" srcId="{BDC57B76-C83A-40DC-AEC0-EE019C3B8CD0}" destId="{FA8140C6-54D0-4B4B-B31B-DAEBBD53FD80}" srcOrd="2" destOrd="0" presId="urn:microsoft.com/office/officeart/2005/8/layout/hierarchy3"/>
    <dgm:cxn modelId="{34CDCA91-CD8F-4EC7-8D75-C7DAB80AF3DD}" type="presParOf" srcId="{BDC57B76-C83A-40DC-AEC0-EE019C3B8CD0}" destId="{382C2C53-7F16-48C0-B7BE-CAD32C6C4132}"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68B7B4-1432-4D19-86EA-963934A21173}"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92BC6D2A-DA2F-4AD8-AE4A-90F10867F2E8}">
      <dgm:prSet/>
      <dgm:spPr/>
      <dgm:t>
        <a:bodyPr/>
        <a:lstStyle/>
        <a:p>
          <a:pPr rtl="0"/>
          <a:r>
            <a:rPr lang="en-US" dirty="0" smtClean="0"/>
            <a:t>cont…</a:t>
          </a:r>
          <a:endParaRPr lang="en-US" dirty="0"/>
        </a:p>
      </dgm:t>
    </dgm:pt>
    <dgm:pt modelId="{65C625A2-C397-4CB6-9D79-B127EE574AC2}" type="parTrans" cxnId="{B65A506E-37E8-48F8-96E3-CEDB3D2AB21D}">
      <dgm:prSet/>
      <dgm:spPr/>
      <dgm:t>
        <a:bodyPr/>
        <a:lstStyle/>
        <a:p>
          <a:endParaRPr lang="en-US"/>
        </a:p>
      </dgm:t>
    </dgm:pt>
    <dgm:pt modelId="{1CBCDC94-A6B6-4A4D-9076-A55FC0B9A83B}" type="sibTrans" cxnId="{B65A506E-37E8-48F8-96E3-CEDB3D2AB21D}">
      <dgm:prSet/>
      <dgm:spPr/>
      <dgm:t>
        <a:bodyPr/>
        <a:lstStyle/>
        <a:p>
          <a:endParaRPr lang="en-US"/>
        </a:p>
      </dgm:t>
    </dgm:pt>
    <dgm:pt modelId="{A6B97D47-6183-4F52-AE76-D3A3E6116B5C}" type="pres">
      <dgm:prSet presAssocID="{3668B7B4-1432-4D19-86EA-963934A21173}" presName="linear" presStyleCnt="0">
        <dgm:presLayoutVars>
          <dgm:animLvl val="lvl"/>
          <dgm:resizeHandles val="exact"/>
        </dgm:presLayoutVars>
      </dgm:prSet>
      <dgm:spPr/>
      <dgm:t>
        <a:bodyPr/>
        <a:lstStyle/>
        <a:p>
          <a:endParaRPr lang="en-US"/>
        </a:p>
      </dgm:t>
    </dgm:pt>
    <dgm:pt modelId="{529CF7EB-0DAB-4A0B-8F06-64A12ED27051}" type="pres">
      <dgm:prSet presAssocID="{92BC6D2A-DA2F-4AD8-AE4A-90F10867F2E8}" presName="parentText" presStyleLbl="node1" presStyleIdx="0" presStyleCnt="1">
        <dgm:presLayoutVars>
          <dgm:chMax val="0"/>
          <dgm:bulletEnabled val="1"/>
        </dgm:presLayoutVars>
      </dgm:prSet>
      <dgm:spPr/>
      <dgm:t>
        <a:bodyPr/>
        <a:lstStyle/>
        <a:p>
          <a:endParaRPr lang="en-US"/>
        </a:p>
      </dgm:t>
    </dgm:pt>
  </dgm:ptLst>
  <dgm:cxnLst>
    <dgm:cxn modelId="{B65A506E-37E8-48F8-96E3-CEDB3D2AB21D}" srcId="{3668B7B4-1432-4D19-86EA-963934A21173}" destId="{92BC6D2A-DA2F-4AD8-AE4A-90F10867F2E8}" srcOrd="0" destOrd="0" parTransId="{65C625A2-C397-4CB6-9D79-B127EE574AC2}" sibTransId="{1CBCDC94-A6B6-4A4D-9076-A55FC0B9A83B}"/>
    <dgm:cxn modelId="{45739E5D-D0CD-4B43-AC75-5DFE779C8EA9}" type="presOf" srcId="{3668B7B4-1432-4D19-86EA-963934A21173}" destId="{A6B97D47-6183-4F52-AE76-D3A3E6116B5C}" srcOrd="0" destOrd="0" presId="urn:microsoft.com/office/officeart/2005/8/layout/vList2"/>
    <dgm:cxn modelId="{DC882F33-9618-4289-961F-6607C5C80AB6}" type="presOf" srcId="{92BC6D2A-DA2F-4AD8-AE4A-90F10867F2E8}" destId="{529CF7EB-0DAB-4A0B-8F06-64A12ED27051}" srcOrd="0" destOrd="0" presId="urn:microsoft.com/office/officeart/2005/8/layout/vList2"/>
    <dgm:cxn modelId="{EE92D08D-484D-464A-A5DB-3361FA074C24}" type="presParOf" srcId="{A6B97D47-6183-4F52-AE76-D3A3E6116B5C}" destId="{529CF7EB-0DAB-4A0B-8F06-64A12ED2705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34EC81-1354-4B42-83B9-D19BF9CE1155}" type="doc">
      <dgm:prSet loTypeId="urn:microsoft.com/office/officeart/2005/8/layout/orgChart1" loCatId="hierarchy" qsTypeId="urn:microsoft.com/office/officeart/2005/8/quickstyle/3d3" qsCatId="3D" csTypeId="urn:microsoft.com/office/officeart/2005/8/colors/colorful1#4" csCatId="colorful" phldr="1"/>
      <dgm:spPr/>
      <dgm:t>
        <a:bodyPr/>
        <a:lstStyle/>
        <a:p>
          <a:endParaRPr lang="en-US"/>
        </a:p>
      </dgm:t>
    </dgm:pt>
    <dgm:pt modelId="{A36F8C16-A638-466E-B634-09A9A12CDB67}">
      <dgm:prSet/>
      <dgm:spPr/>
      <dgm:t>
        <a:bodyPr/>
        <a:lstStyle/>
        <a:p>
          <a:pPr rtl="0"/>
          <a:r>
            <a:rPr lang="en-US" b="1" smtClean="0"/>
            <a:t>Anatomical Planes</a:t>
          </a:r>
          <a:endParaRPr lang="en-US"/>
        </a:p>
      </dgm:t>
    </dgm:pt>
    <dgm:pt modelId="{230C2878-0F30-48EF-B4FD-847E301293D4}" type="parTrans" cxnId="{CD28A9DD-B4C0-4427-A398-B6310F7265AA}">
      <dgm:prSet/>
      <dgm:spPr/>
      <dgm:t>
        <a:bodyPr/>
        <a:lstStyle/>
        <a:p>
          <a:endParaRPr lang="en-US"/>
        </a:p>
      </dgm:t>
    </dgm:pt>
    <dgm:pt modelId="{618C786F-7691-497E-8B62-A62AC5162805}" type="sibTrans" cxnId="{CD28A9DD-B4C0-4427-A398-B6310F7265AA}">
      <dgm:prSet/>
      <dgm:spPr/>
      <dgm:t>
        <a:bodyPr/>
        <a:lstStyle/>
        <a:p>
          <a:endParaRPr lang="en-US"/>
        </a:p>
      </dgm:t>
    </dgm:pt>
    <dgm:pt modelId="{B8EF8142-707F-4DC2-8E48-07DB974DE674}">
      <dgm:prSet/>
      <dgm:spPr/>
      <dgm:t>
        <a:bodyPr/>
        <a:lstStyle/>
        <a:p>
          <a:pPr algn="l" rtl="0"/>
          <a:r>
            <a:rPr lang="en-US" b="1" dirty="0" smtClean="0"/>
            <a:t>Anatomical descriptions are based on four imaginary planes that intersect the body in the anatomical position . </a:t>
          </a:r>
          <a:endParaRPr lang="en-US" dirty="0"/>
        </a:p>
      </dgm:t>
    </dgm:pt>
    <dgm:pt modelId="{CF80A877-07DD-4DF7-867E-90208B2FFE31}" type="parTrans" cxnId="{65222CAD-6E62-4E62-B1B6-5076C6DD293D}">
      <dgm:prSet/>
      <dgm:spPr/>
      <dgm:t>
        <a:bodyPr/>
        <a:lstStyle/>
        <a:p>
          <a:endParaRPr lang="en-US"/>
        </a:p>
      </dgm:t>
    </dgm:pt>
    <dgm:pt modelId="{BBA1EF3F-F453-4018-BB94-28ECA36E0D49}" type="sibTrans" cxnId="{65222CAD-6E62-4E62-B1B6-5076C6DD293D}">
      <dgm:prSet/>
      <dgm:spPr/>
      <dgm:t>
        <a:bodyPr/>
        <a:lstStyle/>
        <a:p>
          <a:endParaRPr lang="en-US"/>
        </a:p>
      </dgm:t>
    </dgm:pt>
    <dgm:pt modelId="{64C7D486-3B32-4A22-A5DD-5B32D09F7BA8}">
      <dgm:prSet custT="1"/>
      <dgm:spPr>
        <a:solidFill>
          <a:srgbClr val="6600FF"/>
        </a:solidFill>
      </dgm:spPr>
      <dgm:t>
        <a:bodyPr/>
        <a:lstStyle/>
        <a:p>
          <a:pPr rtl="0"/>
          <a:r>
            <a:rPr lang="en-US" sz="2000" b="1" dirty="0" smtClean="0"/>
            <a:t>There are many sagittal, frontal, and transverse planes, but there is </a:t>
          </a:r>
          <a:r>
            <a:rPr lang="en-US" sz="2000" b="1" u="sng" dirty="0" smtClean="0">
              <a:solidFill>
                <a:srgbClr val="FFFF00"/>
              </a:solidFill>
            </a:rPr>
            <a:t>only one median plane</a:t>
          </a:r>
          <a:endParaRPr lang="en-US" sz="2000" dirty="0">
            <a:solidFill>
              <a:srgbClr val="FFFF00"/>
            </a:solidFill>
          </a:endParaRPr>
        </a:p>
      </dgm:t>
    </dgm:pt>
    <dgm:pt modelId="{A0D59FD7-8181-40A2-B513-21C163D60CB3}" type="parTrans" cxnId="{1BA0D9C4-0E30-4836-BF42-777B332CF72F}">
      <dgm:prSet/>
      <dgm:spPr/>
      <dgm:t>
        <a:bodyPr/>
        <a:lstStyle/>
        <a:p>
          <a:endParaRPr lang="en-US"/>
        </a:p>
      </dgm:t>
    </dgm:pt>
    <dgm:pt modelId="{30B889BD-8883-4024-AED7-C28B6C9A49A4}" type="sibTrans" cxnId="{1BA0D9C4-0E30-4836-BF42-777B332CF72F}">
      <dgm:prSet/>
      <dgm:spPr/>
      <dgm:t>
        <a:bodyPr/>
        <a:lstStyle/>
        <a:p>
          <a:endParaRPr lang="en-US"/>
        </a:p>
      </dgm:t>
    </dgm:pt>
    <dgm:pt modelId="{3B33BD14-2BFB-4B0E-A04A-43CEBF98DAA1}">
      <dgm:prSet custT="1"/>
      <dgm:spPr/>
      <dgm:t>
        <a:bodyPr/>
        <a:lstStyle/>
        <a:p>
          <a:pPr rtl="0"/>
          <a:r>
            <a:rPr lang="en-US" sz="2000" b="1" dirty="0" smtClean="0"/>
            <a:t>These are three in number:</a:t>
          </a:r>
          <a:endParaRPr lang="en-US" sz="2000" dirty="0"/>
        </a:p>
      </dgm:t>
    </dgm:pt>
    <dgm:pt modelId="{4C371861-D4CE-4EA9-865B-3F21B649B8FE}" type="parTrans" cxnId="{F7CBE619-1962-4E18-82A6-438BA648CB30}">
      <dgm:prSet/>
      <dgm:spPr/>
      <dgm:t>
        <a:bodyPr/>
        <a:lstStyle/>
        <a:p>
          <a:endParaRPr lang="en-US"/>
        </a:p>
      </dgm:t>
    </dgm:pt>
    <dgm:pt modelId="{00541AC0-DEE9-40A4-AB97-27B10D99D8DE}" type="sibTrans" cxnId="{F7CBE619-1962-4E18-82A6-438BA648CB30}">
      <dgm:prSet/>
      <dgm:spPr/>
      <dgm:t>
        <a:bodyPr/>
        <a:lstStyle/>
        <a:p>
          <a:endParaRPr lang="en-US"/>
        </a:p>
      </dgm:t>
    </dgm:pt>
    <dgm:pt modelId="{08B4EF9C-0075-4C18-ABC8-E9FE2CC8299D}">
      <dgm:prSet custT="1"/>
      <dgm:spPr/>
      <dgm:t>
        <a:bodyPr/>
        <a:lstStyle/>
        <a:p>
          <a:pPr rtl="0"/>
          <a:r>
            <a:rPr lang="en-US" sz="2000" b="1" dirty="0" smtClean="0"/>
            <a:t>vertical plane: sagittal and coronal planes</a:t>
          </a:r>
          <a:endParaRPr lang="en-US" sz="2000" dirty="0"/>
        </a:p>
      </dgm:t>
    </dgm:pt>
    <dgm:pt modelId="{B7D5A297-584C-4998-99FB-AB30056CF176}" type="parTrans" cxnId="{7DCAD770-28DB-4189-AC34-4059703BF08E}">
      <dgm:prSet/>
      <dgm:spPr/>
      <dgm:t>
        <a:bodyPr/>
        <a:lstStyle/>
        <a:p>
          <a:endParaRPr lang="en-US"/>
        </a:p>
      </dgm:t>
    </dgm:pt>
    <dgm:pt modelId="{CEB0C311-9F10-4334-9462-6A2DC5399BB3}" type="sibTrans" cxnId="{7DCAD770-28DB-4189-AC34-4059703BF08E}">
      <dgm:prSet/>
      <dgm:spPr/>
      <dgm:t>
        <a:bodyPr/>
        <a:lstStyle/>
        <a:p>
          <a:endParaRPr lang="en-US"/>
        </a:p>
      </dgm:t>
    </dgm:pt>
    <dgm:pt modelId="{7CD94506-66E5-48E3-897F-E0EA46175F8B}">
      <dgm:prSet custT="1"/>
      <dgm:spPr/>
      <dgm:t>
        <a:bodyPr/>
        <a:lstStyle/>
        <a:p>
          <a:pPr rtl="0"/>
          <a:r>
            <a:rPr lang="en-US" sz="2000" b="1" dirty="0" smtClean="0"/>
            <a:t>horizontal ( transverse) plane</a:t>
          </a:r>
          <a:endParaRPr lang="en-US" sz="2000" dirty="0"/>
        </a:p>
      </dgm:t>
    </dgm:pt>
    <dgm:pt modelId="{F29E4C06-16B9-4961-98E2-F842CC687C29}" type="parTrans" cxnId="{21FC5143-A42F-428D-B843-589868627D9C}">
      <dgm:prSet/>
      <dgm:spPr/>
      <dgm:t>
        <a:bodyPr/>
        <a:lstStyle/>
        <a:p>
          <a:endParaRPr lang="en-US"/>
        </a:p>
      </dgm:t>
    </dgm:pt>
    <dgm:pt modelId="{36442950-A75E-42E2-B9A1-F79B3A6A81B9}" type="sibTrans" cxnId="{21FC5143-A42F-428D-B843-589868627D9C}">
      <dgm:prSet/>
      <dgm:spPr/>
      <dgm:t>
        <a:bodyPr/>
        <a:lstStyle/>
        <a:p>
          <a:endParaRPr lang="en-US"/>
        </a:p>
      </dgm:t>
    </dgm:pt>
    <dgm:pt modelId="{DB5CD1CA-7363-43FE-83AC-E2355892ED0D}">
      <dgm:prSet custT="1"/>
      <dgm:spPr/>
      <dgm:t>
        <a:bodyPr/>
        <a:lstStyle/>
        <a:p>
          <a:pPr rtl="0"/>
          <a:r>
            <a:rPr lang="en-US" sz="2400" b="1" dirty="0" smtClean="0"/>
            <a:t>oblique plane</a:t>
          </a:r>
          <a:endParaRPr lang="en-US" sz="2400" dirty="0"/>
        </a:p>
      </dgm:t>
    </dgm:pt>
    <dgm:pt modelId="{B18A9BD5-3118-4B9C-AF5C-F2D924AF2CF4}" type="parTrans" cxnId="{BA39DCDF-FAC2-4A50-9B39-CC727CD85C55}">
      <dgm:prSet/>
      <dgm:spPr/>
      <dgm:t>
        <a:bodyPr/>
        <a:lstStyle/>
        <a:p>
          <a:endParaRPr lang="en-US"/>
        </a:p>
      </dgm:t>
    </dgm:pt>
    <dgm:pt modelId="{F75FE40B-4B57-4F27-B466-AD6A6FB83338}" type="sibTrans" cxnId="{BA39DCDF-FAC2-4A50-9B39-CC727CD85C55}">
      <dgm:prSet/>
      <dgm:spPr/>
      <dgm:t>
        <a:bodyPr/>
        <a:lstStyle/>
        <a:p>
          <a:endParaRPr lang="en-US"/>
        </a:p>
      </dgm:t>
    </dgm:pt>
    <dgm:pt modelId="{644649C0-8BB5-4259-996C-5FA55937084F}">
      <dgm:prSet/>
      <dgm:spPr/>
      <dgm:t>
        <a:bodyPr/>
        <a:lstStyle/>
        <a:p>
          <a:pPr rtl="0"/>
          <a:r>
            <a:rPr lang="en-US" b="1" dirty="0" smtClean="0"/>
            <a:t>NB: The vertical &amp; horizontal planes are perpendicular to each other.</a:t>
          </a:r>
          <a:endParaRPr lang="en-US" dirty="0"/>
        </a:p>
      </dgm:t>
    </dgm:pt>
    <dgm:pt modelId="{5AA7B759-922D-47A1-8C8E-2951FF6F2CDB}" type="parTrans" cxnId="{B4495642-1BF0-47C3-9E30-D8456299BF56}">
      <dgm:prSet/>
      <dgm:spPr/>
      <dgm:t>
        <a:bodyPr/>
        <a:lstStyle/>
        <a:p>
          <a:endParaRPr lang="en-US"/>
        </a:p>
      </dgm:t>
    </dgm:pt>
    <dgm:pt modelId="{8CAE8D25-1C96-4B5B-904F-0B39140BEE50}" type="sibTrans" cxnId="{B4495642-1BF0-47C3-9E30-D8456299BF56}">
      <dgm:prSet/>
      <dgm:spPr/>
      <dgm:t>
        <a:bodyPr/>
        <a:lstStyle/>
        <a:p>
          <a:endParaRPr lang="en-US"/>
        </a:p>
      </dgm:t>
    </dgm:pt>
    <dgm:pt modelId="{0E742311-9244-49FE-A063-4798C8B39281}" type="pres">
      <dgm:prSet presAssocID="{1334EC81-1354-4B42-83B9-D19BF9CE1155}" presName="hierChild1" presStyleCnt="0">
        <dgm:presLayoutVars>
          <dgm:orgChart val="1"/>
          <dgm:chPref val="1"/>
          <dgm:dir/>
          <dgm:animOne val="branch"/>
          <dgm:animLvl val="lvl"/>
          <dgm:resizeHandles/>
        </dgm:presLayoutVars>
      </dgm:prSet>
      <dgm:spPr/>
      <dgm:t>
        <a:bodyPr/>
        <a:lstStyle/>
        <a:p>
          <a:endParaRPr lang="en-US"/>
        </a:p>
      </dgm:t>
    </dgm:pt>
    <dgm:pt modelId="{794348CF-3A90-4CFC-A074-3A4AF2DD7C31}" type="pres">
      <dgm:prSet presAssocID="{A36F8C16-A638-466E-B634-09A9A12CDB67}" presName="hierRoot1" presStyleCnt="0">
        <dgm:presLayoutVars>
          <dgm:hierBranch val="init"/>
        </dgm:presLayoutVars>
      </dgm:prSet>
      <dgm:spPr/>
    </dgm:pt>
    <dgm:pt modelId="{3F13119D-9551-4981-9746-FEAB5611474C}" type="pres">
      <dgm:prSet presAssocID="{A36F8C16-A638-466E-B634-09A9A12CDB67}" presName="rootComposite1" presStyleCnt="0"/>
      <dgm:spPr/>
    </dgm:pt>
    <dgm:pt modelId="{B9581E80-31DB-4B26-A0F2-6A2CAB02339D}" type="pres">
      <dgm:prSet presAssocID="{A36F8C16-A638-466E-B634-09A9A12CDB67}" presName="rootText1" presStyleLbl="node0" presStyleIdx="0" presStyleCnt="2">
        <dgm:presLayoutVars>
          <dgm:chPref val="3"/>
        </dgm:presLayoutVars>
      </dgm:prSet>
      <dgm:spPr/>
      <dgm:t>
        <a:bodyPr/>
        <a:lstStyle/>
        <a:p>
          <a:endParaRPr lang="en-US"/>
        </a:p>
      </dgm:t>
    </dgm:pt>
    <dgm:pt modelId="{371E8D7D-FAAA-46C1-A691-AD60FA92458B}" type="pres">
      <dgm:prSet presAssocID="{A36F8C16-A638-466E-B634-09A9A12CDB67}" presName="rootConnector1" presStyleLbl="node1" presStyleIdx="0" presStyleCnt="0"/>
      <dgm:spPr/>
      <dgm:t>
        <a:bodyPr/>
        <a:lstStyle/>
        <a:p>
          <a:endParaRPr lang="en-US"/>
        </a:p>
      </dgm:t>
    </dgm:pt>
    <dgm:pt modelId="{7876BF1A-98D9-45C7-9A17-6A415383FDAA}" type="pres">
      <dgm:prSet presAssocID="{A36F8C16-A638-466E-B634-09A9A12CDB67}" presName="hierChild2" presStyleCnt="0"/>
      <dgm:spPr/>
    </dgm:pt>
    <dgm:pt modelId="{40281E1B-8D45-43E4-AABA-0519770D123F}" type="pres">
      <dgm:prSet presAssocID="{CF80A877-07DD-4DF7-867E-90208B2FFE31}" presName="Name37" presStyleLbl="parChTrans1D2" presStyleIdx="0" presStyleCnt="3"/>
      <dgm:spPr/>
      <dgm:t>
        <a:bodyPr/>
        <a:lstStyle/>
        <a:p>
          <a:endParaRPr lang="en-US"/>
        </a:p>
      </dgm:t>
    </dgm:pt>
    <dgm:pt modelId="{6A89F204-7EC1-4C35-A349-5B0A54F18B74}" type="pres">
      <dgm:prSet presAssocID="{B8EF8142-707F-4DC2-8E48-07DB974DE674}" presName="hierRoot2" presStyleCnt="0">
        <dgm:presLayoutVars>
          <dgm:hierBranch val="init"/>
        </dgm:presLayoutVars>
      </dgm:prSet>
      <dgm:spPr/>
    </dgm:pt>
    <dgm:pt modelId="{F929842E-9359-4CBE-9E02-AA7668028E5E}" type="pres">
      <dgm:prSet presAssocID="{B8EF8142-707F-4DC2-8E48-07DB974DE674}" presName="rootComposite" presStyleCnt="0"/>
      <dgm:spPr/>
    </dgm:pt>
    <dgm:pt modelId="{E25D4264-EB52-4F17-8914-FD8F5BCDCF49}" type="pres">
      <dgm:prSet presAssocID="{B8EF8142-707F-4DC2-8E48-07DB974DE674}" presName="rootText" presStyleLbl="node2" presStyleIdx="0" presStyleCnt="3" custScaleX="129486" custScaleY="247334">
        <dgm:presLayoutVars>
          <dgm:chPref val="3"/>
        </dgm:presLayoutVars>
      </dgm:prSet>
      <dgm:spPr/>
      <dgm:t>
        <a:bodyPr/>
        <a:lstStyle/>
        <a:p>
          <a:endParaRPr lang="en-US"/>
        </a:p>
      </dgm:t>
    </dgm:pt>
    <dgm:pt modelId="{1F376BFA-DF0A-4498-880A-462B4CCA0AB3}" type="pres">
      <dgm:prSet presAssocID="{B8EF8142-707F-4DC2-8E48-07DB974DE674}" presName="rootConnector" presStyleLbl="node2" presStyleIdx="0" presStyleCnt="3"/>
      <dgm:spPr/>
      <dgm:t>
        <a:bodyPr/>
        <a:lstStyle/>
        <a:p>
          <a:endParaRPr lang="en-US"/>
        </a:p>
      </dgm:t>
    </dgm:pt>
    <dgm:pt modelId="{6C69E6B9-8A66-43E1-A85A-3CA6B4CE4779}" type="pres">
      <dgm:prSet presAssocID="{B8EF8142-707F-4DC2-8E48-07DB974DE674}" presName="hierChild4" presStyleCnt="0"/>
      <dgm:spPr/>
    </dgm:pt>
    <dgm:pt modelId="{FC6E9FBC-1C42-4E18-B556-02DBD7E72F17}" type="pres">
      <dgm:prSet presAssocID="{B8EF8142-707F-4DC2-8E48-07DB974DE674}" presName="hierChild5" presStyleCnt="0"/>
      <dgm:spPr/>
    </dgm:pt>
    <dgm:pt modelId="{7864B0CC-4398-4E49-BF35-85737646C746}" type="pres">
      <dgm:prSet presAssocID="{A0D59FD7-8181-40A2-B513-21C163D60CB3}" presName="Name37" presStyleLbl="parChTrans1D2" presStyleIdx="1" presStyleCnt="3"/>
      <dgm:spPr/>
      <dgm:t>
        <a:bodyPr/>
        <a:lstStyle/>
        <a:p>
          <a:endParaRPr lang="en-US"/>
        </a:p>
      </dgm:t>
    </dgm:pt>
    <dgm:pt modelId="{97F1E65D-0532-4097-A673-62B5C4B440BF}" type="pres">
      <dgm:prSet presAssocID="{64C7D486-3B32-4A22-A5DD-5B32D09F7BA8}" presName="hierRoot2" presStyleCnt="0">
        <dgm:presLayoutVars>
          <dgm:hierBranch val="init"/>
        </dgm:presLayoutVars>
      </dgm:prSet>
      <dgm:spPr/>
    </dgm:pt>
    <dgm:pt modelId="{F67F9CD0-879C-47FD-83C0-40F4270B2DC9}" type="pres">
      <dgm:prSet presAssocID="{64C7D486-3B32-4A22-A5DD-5B32D09F7BA8}" presName="rootComposite" presStyleCnt="0"/>
      <dgm:spPr/>
    </dgm:pt>
    <dgm:pt modelId="{609727AF-0CD7-4145-B73C-029B8C0C5357}" type="pres">
      <dgm:prSet presAssocID="{64C7D486-3B32-4A22-A5DD-5B32D09F7BA8}" presName="rootText" presStyleLbl="node2" presStyleIdx="1" presStyleCnt="3" custScaleX="127153" custScaleY="243008">
        <dgm:presLayoutVars>
          <dgm:chPref val="3"/>
        </dgm:presLayoutVars>
      </dgm:prSet>
      <dgm:spPr/>
      <dgm:t>
        <a:bodyPr/>
        <a:lstStyle/>
        <a:p>
          <a:endParaRPr lang="en-US"/>
        </a:p>
      </dgm:t>
    </dgm:pt>
    <dgm:pt modelId="{EE0D972C-AA10-491C-9555-C135722EAABA}" type="pres">
      <dgm:prSet presAssocID="{64C7D486-3B32-4A22-A5DD-5B32D09F7BA8}" presName="rootConnector" presStyleLbl="node2" presStyleIdx="1" presStyleCnt="3"/>
      <dgm:spPr/>
      <dgm:t>
        <a:bodyPr/>
        <a:lstStyle/>
        <a:p>
          <a:endParaRPr lang="en-US"/>
        </a:p>
      </dgm:t>
    </dgm:pt>
    <dgm:pt modelId="{1F04AAE2-7488-44B7-8931-49C3315BF14C}" type="pres">
      <dgm:prSet presAssocID="{64C7D486-3B32-4A22-A5DD-5B32D09F7BA8}" presName="hierChild4" presStyleCnt="0"/>
      <dgm:spPr/>
    </dgm:pt>
    <dgm:pt modelId="{A77C9768-9876-4B01-9970-18CF5A4CE0E5}" type="pres">
      <dgm:prSet presAssocID="{64C7D486-3B32-4A22-A5DD-5B32D09F7BA8}" presName="hierChild5" presStyleCnt="0"/>
      <dgm:spPr/>
    </dgm:pt>
    <dgm:pt modelId="{497CF4C6-17B6-4818-8495-175B56AB9E6F}" type="pres">
      <dgm:prSet presAssocID="{4C371861-D4CE-4EA9-865B-3F21B649B8FE}" presName="Name37" presStyleLbl="parChTrans1D2" presStyleIdx="2" presStyleCnt="3"/>
      <dgm:spPr/>
      <dgm:t>
        <a:bodyPr/>
        <a:lstStyle/>
        <a:p>
          <a:endParaRPr lang="en-US"/>
        </a:p>
      </dgm:t>
    </dgm:pt>
    <dgm:pt modelId="{5CF083C7-BA54-4AB8-BE7D-51CBAA6C92EC}" type="pres">
      <dgm:prSet presAssocID="{3B33BD14-2BFB-4B0E-A04A-43CEBF98DAA1}" presName="hierRoot2" presStyleCnt="0">
        <dgm:presLayoutVars>
          <dgm:hierBranch val="init"/>
        </dgm:presLayoutVars>
      </dgm:prSet>
      <dgm:spPr/>
    </dgm:pt>
    <dgm:pt modelId="{DCA52914-D4E7-4250-9151-65D828FE76AA}" type="pres">
      <dgm:prSet presAssocID="{3B33BD14-2BFB-4B0E-A04A-43CEBF98DAA1}" presName="rootComposite" presStyleCnt="0"/>
      <dgm:spPr/>
    </dgm:pt>
    <dgm:pt modelId="{6FA026EB-17DF-420E-8410-BEC7AFB37096}" type="pres">
      <dgm:prSet presAssocID="{3B33BD14-2BFB-4B0E-A04A-43CEBF98DAA1}" presName="rootText" presStyleLbl="node2" presStyleIdx="2" presStyleCnt="3" custScaleX="107913" custScaleY="115112">
        <dgm:presLayoutVars>
          <dgm:chPref val="3"/>
        </dgm:presLayoutVars>
      </dgm:prSet>
      <dgm:spPr/>
      <dgm:t>
        <a:bodyPr/>
        <a:lstStyle/>
        <a:p>
          <a:endParaRPr lang="en-US"/>
        </a:p>
      </dgm:t>
    </dgm:pt>
    <dgm:pt modelId="{AFF697D7-CAAB-41A2-92B7-9973FA4FED05}" type="pres">
      <dgm:prSet presAssocID="{3B33BD14-2BFB-4B0E-A04A-43CEBF98DAA1}" presName="rootConnector" presStyleLbl="node2" presStyleIdx="2" presStyleCnt="3"/>
      <dgm:spPr/>
      <dgm:t>
        <a:bodyPr/>
        <a:lstStyle/>
        <a:p>
          <a:endParaRPr lang="en-US"/>
        </a:p>
      </dgm:t>
    </dgm:pt>
    <dgm:pt modelId="{3AC04BE7-C18D-494E-A20C-9CCA353085AA}" type="pres">
      <dgm:prSet presAssocID="{3B33BD14-2BFB-4B0E-A04A-43CEBF98DAA1}" presName="hierChild4" presStyleCnt="0"/>
      <dgm:spPr/>
    </dgm:pt>
    <dgm:pt modelId="{46A17226-62F8-4EEA-932F-739C3F85E7A9}" type="pres">
      <dgm:prSet presAssocID="{B7D5A297-584C-4998-99FB-AB30056CF176}" presName="Name37" presStyleLbl="parChTrans1D3" presStyleIdx="0" presStyleCnt="3"/>
      <dgm:spPr/>
      <dgm:t>
        <a:bodyPr/>
        <a:lstStyle/>
        <a:p>
          <a:endParaRPr lang="en-US"/>
        </a:p>
      </dgm:t>
    </dgm:pt>
    <dgm:pt modelId="{57D183A2-3BD2-412C-A351-E87BC288B3D4}" type="pres">
      <dgm:prSet presAssocID="{08B4EF9C-0075-4C18-ABC8-E9FE2CC8299D}" presName="hierRoot2" presStyleCnt="0">
        <dgm:presLayoutVars>
          <dgm:hierBranch val="init"/>
        </dgm:presLayoutVars>
      </dgm:prSet>
      <dgm:spPr/>
    </dgm:pt>
    <dgm:pt modelId="{AE56789B-D50A-43F1-93F8-578E3D5C75CA}" type="pres">
      <dgm:prSet presAssocID="{08B4EF9C-0075-4C18-ABC8-E9FE2CC8299D}" presName="rootComposite" presStyleCnt="0"/>
      <dgm:spPr/>
    </dgm:pt>
    <dgm:pt modelId="{1C467046-491F-46CE-9CAC-A47808C116AD}" type="pres">
      <dgm:prSet presAssocID="{08B4EF9C-0075-4C18-ABC8-E9FE2CC8299D}" presName="rootText" presStyleLbl="node3" presStyleIdx="0" presStyleCnt="3" custScaleX="109011" custScaleY="136320">
        <dgm:presLayoutVars>
          <dgm:chPref val="3"/>
        </dgm:presLayoutVars>
      </dgm:prSet>
      <dgm:spPr/>
      <dgm:t>
        <a:bodyPr/>
        <a:lstStyle/>
        <a:p>
          <a:endParaRPr lang="en-US"/>
        </a:p>
      </dgm:t>
    </dgm:pt>
    <dgm:pt modelId="{7B8D7E2A-0EC1-46FE-8983-119E58B093AB}" type="pres">
      <dgm:prSet presAssocID="{08B4EF9C-0075-4C18-ABC8-E9FE2CC8299D}" presName="rootConnector" presStyleLbl="node3" presStyleIdx="0" presStyleCnt="3"/>
      <dgm:spPr/>
      <dgm:t>
        <a:bodyPr/>
        <a:lstStyle/>
        <a:p>
          <a:endParaRPr lang="en-US"/>
        </a:p>
      </dgm:t>
    </dgm:pt>
    <dgm:pt modelId="{33EA7729-5EF2-406D-B5CE-B5A0A2E2E286}" type="pres">
      <dgm:prSet presAssocID="{08B4EF9C-0075-4C18-ABC8-E9FE2CC8299D}" presName="hierChild4" presStyleCnt="0"/>
      <dgm:spPr/>
    </dgm:pt>
    <dgm:pt modelId="{749E06F1-C698-4CF8-ACDF-2B85936B0945}" type="pres">
      <dgm:prSet presAssocID="{08B4EF9C-0075-4C18-ABC8-E9FE2CC8299D}" presName="hierChild5" presStyleCnt="0"/>
      <dgm:spPr/>
    </dgm:pt>
    <dgm:pt modelId="{5E135D55-F9CA-4EA4-87F4-B31D9DED0286}" type="pres">
      <dgm:prSet presAssocID="{F29E4C06-16B9-4961-98E2-F842CC687C29}" presName="Name37" presStyleLbl="parChTrans1D3" presStyleIdx="1" presStyleCnt="3"/>
      <dgm:spPr/>
      <dgm:t>
        <a:bodyPr/>
        <a:lstStyle/>
        <a:p>
          <a:endParaRPr lang="en-US"/>
        </a:p>
      </dgm:t>
    </dgm:pt>
    <dgm:pt modelId="{DE6E0DC6-F990-4461-8099-4145BA1BE90F}" type="pres">
      <dgm:prSet presAssocID="{7CD94506-66E5-48E3-897F-E0EA46175F8B}" presName="hierRoot2" presStyleCnt="0">
        <dgm:presLayoutVars>
          <dgm:hierBranch val="init"/>
        </dgm:presLayoutVars>
      </dgm:prSet>
      <dgm:spPr/>
    </dgm:pt>
    <dgm:pt modelId="{45E4AC46-630E-42E3-A8F7-79D3432BE527}" type="pres">
      <dgm:prSet presAssocID="{7CD94506-66E5-48E3-897F-E0EA46175F8B}" presName="rootComposite" presStyleCnt="0"/>
      <dgm:spPr/>
    </dgm:pt>
    <dgm:pt modelId="{54D21C81-4168-4EB8-8B5D-46A828E99E84}" type="pres">
      <dgm:prSet presAssocID="{7CD94506-66E5-48E3-897F-E0EA46175F8B}" presName="rootText" presStyleLbl="node3" presStyleIdx="1" presStyleCnt="3" custScaleX="119893" custScaleY="124118">
        <dgm:presLayoutVars>
          <dgm:chPref val="3"/>
        </dgm:presLayoutVars>
      </dgm:prSet>
      <dgm:spPr/>
      <dgm:t>
        <a:bodyPr/>
        <a:lstStyle/>
        <a:p>
          <a:endParaRPr lang="en-US"/>
        </a:p>
      </dgm:t>
    </dgm:pt>
    <dgm:pt modelId="{165FADD5-37F9-4E19-BF9D-56F737FFC62B}" type="pres">
      <dgm:prSet presAssocID="{7CD94506-66E5-48E3-897F-E0EA46175F8B}" presName="rootConnector" presStyleLbl="node3" presStyleIdx="1" presStyleCnt="3"/>
      <dgm:spPr/>
      <dgm:t>
        <a:bodyPr/>
        <a:lstStyle/>
        <a:p>
          <a:endParaRPr lang="en-US"/>
        </a:p>
      </dgm:t>
    </dgm:pt>
    <dgm:pt modelId="{566DBB70-8C15-436C-8E3D-F3A73D5115B4}" type="pres">
      <dgm:prSet presAssocID="{7CD94506-66E5-48E3-897F-E0EA46175F8B}" presName="hierChild4" presStyleCnt="0"/>
      <dgm:spPr/>
    </dgm:pt>
    <dgm:pt modelId="{F1E276CE-097D-4576-95C0-BBE5F375BDB2}" type="pres">
      <dgm:prSet presAssocID="{7CD94506-66E5-48E3-897F-E0EA46175F8B}" presName="hierChild5" presStyleCnt="0"/>
      <dgm:spPr/>
    </dgm:pt>
    <dgm:pt modelId="{916C69FF-F8BA-4FD3-BD13-EA47F25626D8}" type="pres">
      <dgm:prSet presAssocID="{B18A9BD5-3118-4B9C-AF5C-F2D924AF2CF4}" presName="Name37" presStyleLbl="parChTrans1D3" presStyleIdx="2" presStyleCnt="3"/>
      <dgm:spPr/>
      <dgm:t>
        <a:bodyPr/>
        <a:lstStyle/>
        <a:p>
          <a:endParaRPr lang="en-US"/>
        </a:p>
      </dgm:t>
    </dgm:pt>
    <dgm:pt modelId="{8B627190-5E1D-42D4-AC19-DE792D511EAE}" type="pres">
      <dgm:prSet presAssocID="{DB5CD1CA-7363-43FE-83AC-E2355892ED0D}" presName="hierRoot2" presStyleCnt="0">
        <dgm:presLayoutVars>
          <dgm:hierBranch val="init"/>
        </dgm:presLayoutVars>
      </dgm:prSet>
      <dgm:spPr/>
    </dgm:pt>
    <dgm:pt modelId="{0C2BEA98-AD32-47A9-AC82-451D569C1DEA}" type="pres">
      <dgm:prSet presAssocID="{DB5CD1CA-7363-43FE-83AC-E2355892ED0D}" presName="rootComposite" presStyleCnt="0"/>
      <dgm:spPr/>
    </dgm:pt>
    <dgm:pt modelId="{B52AC1DC-8287-4729-90FB-2504518C0D87}" type="pres">
      <dgm:prSet presAssocID="{DB5CD1CA-7363-43FE-83AC-E2355892ED0D}" presName="rootText" presStyleLbl="node3" presStyleIdx="2" presStyleCnt="3" custScaleX="110883" custScaleY="125875">
        <dgm:presLayoutVars>
          <dgm:chPref val="3"/>
        </dgm:presLayoutVars>
      </dgm:prSet>
      <dgm:spPr/>
      <dgm:t>
        <a:bodyPr/>
        <a:lstStyle/>
        <a:p>
          <a:endParaRPr lang="en-US"/>
        </a:p>
      </dgm:t>
    </dgm:pt>
    <dgm:pt modelId="{4625F6DD-0816-4512-A2AE-EE246AD96876}" type="pres">
      <dgm:prSet presAssocID="{DB5CD1CA-7363-43FE-83AC-E2355892ED0D}" presName="rootConnector" presStyleLbl="node3" presStyleIdx="2" presStyleCnt="3"/>
      <dgm:spPr/>
      <dgm:t>
        <a:bodyPr/>
        <a:lstStyle/>
        <a:p>
          <a:endParaRPr lang="en-US"/>
        </a:p>
      </dgm:t>
    </dgm:pt>
    <dgm:pt modelId="{D29EAE34-C223-46E1-ADA9-374351C87E54}" type="pres">
      <dgm:prSet presAssocID="{DB5CD1CA-7363-43FE-83AC-E2355892ED0D}" presName="hierChild4" presStyleCnt="0"/>
      <dgm:spPr/>
    </dgm:pt>
    <dgm:pt modelId="{78AAA44E-A337-4448-96ED-DABA46063AAC}" type="pres">
      <dgm:prSet presAssocID="{DB5CD1CA-7363-43FE-83AC-E2355892ED0D}" presName="hierChild5" presStyleCnt="0"/>
      <dgm:spPr/>
    </dgm:pt>
    <dgm:pt modelId="{8B7AEC00-A25F-415F-90AC-39566D4C9A71}" type="pres">
      <dgm:prSet presAssocID="{3B33BD14-2BFB-4B0E-A04A-43CEBF98DAA1}" presName="hierChild5" presStyleCnt="0"/>
      <dgm:spPr/>
    </dgm:pt>
    <dgm:pt modelId="{ADB8D46A-EA09-4707-BD03-0E61FDDD37C1}" type="pres">
      <dgm:prSet presAssocID="{A36F8C16-A638-466E-B634-09A9A12CDB67}" presName="hierChild3" presStyleCnt="0"/>
      <dgm:spPr/>
    </dgm:pt>
    <dgm:pt modelId="{EFDD6102-22BC-446D-B2A9-EE606ECF1571}" type="pres">
      <dgm:prSet presAssocID="{644649C0-8BB5-4259-996C-5FA55937084F}" presName="hierRoot1" presStyleCnt="0">
        <dgm:presLayoutVars>
          <dgm:hierBranch val="init"/>
        </dgm:presLayoutVars>
      </dgm:prSet>
      <dgm:spPr/>
    </dgm:pt>
    <dgm:pt modelId="{096F17C0-B10D-4499-B832-BCA786F30833}" type="pres">
      <dgm:prSet presAssocID="{644649C0-8BB5-4259-996C-5FA55937084F}" presName="rootComposite1" presStyleCnt="0"/>
      <dgm:spPr/>
    </dgm:pt>
    <dgm:pt modelId="{DE580A9C-7F8C-4B1A-879C-80D13A90332F}" type="pres">
      <dgm:prSet presAssocID="{644649C0-8BB5-4259-996C-5FA55937084F}" presName="rootText1" presStyleLbl="node0" presStyleIdx="1" presStyleCnt="2" custScaleX="115737" custScaleY="147212" custLinFactX="-162941" custLinFactY="206949" custLinFactNeighborX="-200000" custLinFactNeighborY="300000">
        <dgm:presLayoutVars>
          <dgm:chPref val="3"/>
        </dgm:presLayoutVars>
      </dgm:prSet>
      <dgm:spPr/>
      <dgm:t>
        <a:bodyPr/>
        <a:lstStyle/>
        <a:p>
          <a:endParaRPr lang="en-US"/>
        </a:p>
      </dgm:t>
    </dgm:pt>
    <dgm:pt modelId="{AAD4D1D5-8470-4156-95FA-FEF1E8F9A45B}" type="pres">
      <dgm:prSet presAssocID="{644649C0-8BB5-4259-996C-5FA55937084F}" presName="rootConnector1" presStyleLbl="node1" presStyleIdx="0" presStyleCnt="0"/>
      <dgm:spPr/>
      <dgm:t>
        <a:bodyPr/>
        <a:lstStyle/>
        <a:p>
          <a:endParaRPr lang="en-US"/>
        </a:p>
      </dgm:t>
    </dgm:pt>
    <dgm:pt modelId="{A4FF4043-4C2D-47CF-A1C9-208232C870B4}" type="pres">
      <dgm:prSet presAssocID="{644649C0-8BB5-4259-996C-5FA55937084F}" presName="hierChild2" presStyleCnt="0"/>
      <dgm:spPr/>
    </dgm:pt>
    <dgm:pt modelId="{404053EC-EF81-4352-99F0-95A29BEE9190}" type="pres">
      <dgm:prSet presAssocID="{644649C0-8BB5-4259-996C-5FA55937084F}" presName="hierChild3" presStyleCnt="0"/>
      <dgm:spPr/>
    </dgm:pt>
  </dgm:ptLst>
  <dgm:cxnLst>
    <dgm:cxn modelId="{8A86D1E0-C365-447C-A30B-CBECA09C39A6}" type="presOf" srcId="{A36F8C16-A638-466E-B634-09A9A12CDB67}" destId="{371E8D7D-FAAA-46C1-A691-AD60FA92458B}" srcOrd="1" destOrd="0" presId="urn:microsoft.com/office/officeart/2005/8/layout/orgChart1"/>
    <dgm:cxn modelId="{7DCAD770-28DB-4189-AC34-4059703BF08E}" srcId="{3B33BD14-2BFB-4B0E-A04A-43CEBF98DAA1}" destId="{08B4EF9C-0075-4C18-ABC8-E9FE2CC8299D}" srcOrd="0" destOrd="0" parTransId="{B7D5A297-584C-4998-99FB-AB30056CF176}" sibTransId="{CEB0C311-9F10-4334-9462-6A2DC5399BB3}"/>
    <dgm:cxn modelId="{1716FC66-93A4-4998-AE9E-A3922E4B5E46}" type="presOf" srcId="{A36F8C16-A638-466E-B634-09A9A12CDB67}" destId="{B9581E80-31DB-4B26-A0F2-6A2CAB02339D}" srcOrd="0" destOrd="0" presId="urn:microsoft.com/office/officeart/2005/8/layout/orgChart1"/>
    <dgm:cxn modelId="{A51F4E36-D31A-4D5B-ACCB-7405DFB05592}" type="presOf" srcId="{644649C0-8BB5-4259-996C-5FA55937084F}" destId="{DE580A9C-7F8C-4B1A-879C-80D13A90332F}" srcOrd="0" destOrd="0" presId="urn:microsoft.com/office/officeart/2005/8/layout/orgChart1"/>
    <dgm:cxn modelId="{988191CE-D8D2-4E5F-8192-066A39E0FBBF}" type="presOf" srcId="{3B33BD14-2BFB-4B0E-A04A-43CEBF98DAA1}" destId="{AFF697D7-CAAB-41A2-92B7-9973FA4FED05}" srcOrd="1" destOrd="0" presId="urn:microsoft.com/office/officeart/2005/8/layout/orgChart1"/>
    <dgm:cxn modelId="{CD28A9DD-B4C0-4427-A398-B6310F7265AA}" srcId="{1334EC81-1354-4B42-83B9-D19BF9CE1155}" destId="{A36F8C16-A638-466E-B634-09A9A12CDB67}" srcOrd="0" destOrd="0" parTransId="{230C2878-0F30-48EF-B4FD-847E301293D4}" sibTransId="{618C786F-7691-497E-8B62-A62AC5162805}"/>
    <dgm:cxn modelId="{A0E9043A-34DE-4C4E-9710-F709413105B7}" type="presOf" srcId="{08B4EF9C-0075-4C18-ABC8-E9FE2CC8299D}" destId="{1C467046-491F-46CE-9CAC-A47808C116AD}" srcOrd="0" destOrd="0" presId="urn:microsoft.com/office/officeart/2005/8/layout/orgChart1"/>
    <dgm:cxn modelId="{84D50542-9101-4DD9-B1ED-8EE20FE64035}" type="presOf" srcId="{08B4EF9C-0075-4C18-ABC8-E9FE2CC8299D}" destId="{7B8D7E2A-0EC1-46FE-8983-119E58B093AB}" srcOrd="1" destOrd="0" presId="urn:microsoft.com/office/officeart/2005/8/layout/orgChart1"/>
    <dgm:cxn modelId="{A07F1D34-FB6B-4F72-A1CF-586B6ED2CB3F}" type="presOf" srcId="{DB5CD1CA-7363-43FE-83AC-E2355892ED0D}" destId="{4625F6DD-0816-4512-A2AE-EE246AD96876}" srcOrd="1" destOrd="0" presId="urn:microsoft.com/office/officeart/2005/8/layout/orgChart1"/>
    <dgm:cxn modelId="{2AAFBADD-F2E8-4674-A276-AC2AD858B8C0}" type="presOf" srcId="{64C7D486-3B32-4A22-A5DD-5B32D09F7BA8}" destId="{609727AF-0CD7-4145-B73C-029B8C0C5357}" srcOrd="0" destOrd="0" presId="urn:microsoft.com/office/officeart/2005/8/layout/orgChart1"/>
    <dgm:cxn modelId="{161BEB02-8B37-4842-94F0-88B08370FEF2}" type="presOf" srcId="{1334EC81-1354-4B42-83B9-D19BF9CE1155}" destId="{0E742311-9244-49FE-A063-4798C8B39281}" srcOrd="0" destOrd="0" presId="urn:microsoft.com/office/officeart/2005/8/layout/orgChart1"/>
    <dgm:cxn modelId="{21FC5143-A42F-428D-B843-589868627D9C}" srcId="{3B33BD14-2BFB-4B0E-A04A-43CEBF98DAA1}" destId="{7CD94506-66E5-48E3-897F-E0EA46175F8B}" srcOrd="1" destOrd="0" parTransId="{F29E4C06-16B9-4961-98E2-F842CC687C29}" sibTransId="{36442950-A75E-42E2-B9A1-F79B3A6A81B9}"/>
    <dgm:cxn modelId="{F64EA040-B364-43AF-9B41-A1BA9AA8086B}" type="presOf" srcId="{B18A9BD5-3118-4B9C-AF5C-F2D924AF2CF4}" destId="{916C69FF-F8BA-4FD3-BD13-EA47F25626D8}" srcOrd="0" destOrd="0" presId="urn:microsoft.com/office/officeart/2005/8/layout/orgChart1"/>
    <dgm:cxn modelId="{0A0E9B57-35EE-4EA0-B0A3-5A16AF4D47A0}" type="presOf" srcId="{64C7D486-3B32-4A22-A5DD-5B32D09F7BA8}" destId="{EE0D972C-AA10-491C-9555-C135722EAABA}" srcOrd="1" destOrd="0" presId="urn:microsoft.com/office/officeart/2005/8/layout/orgChart1"/>
    <dgm:cxn modelId="{0D41011A-F322-4393-9BE0-D14267F28922}" type="presOf" srcId="{CF80A877-07DD-4DF7-867E-90208B2FFE31}" destId="{40281E1B-8D45-43E4-AABA-0519770D123F}" srcOrd="0" destOrd="0" presId="urn:microsoft.com/office/officeart/2005/8/layout/orgChart1"/>
    <dgm:cxn modelId="{4C757250-16CF-4B9D-93BC-FD1DBD59BECF}" type="presOf" srcId="{4C371861-D4CE-4EA9-865B-3F21B649B8FE}" destId="{497CF4C6-17B6-4818-8495-175B56AB9E6F}" srcOrd="0" destOrd="0" presId="urn:microsoft.com/office/officeart/2005/8/layout/orgChart1"/>
    <dgm:cxn modelId="{7D797246-DEAF-4762-B7EF-655D28B9C691}" type="presOf" srcId="{644649C0-8BB5-4259-996C-5FA55937084F}" destId="{AAD4D1D5-8470-4156-95FA-FEF1E8F9A45B}" srcOrd="1" destOrd="0" presId="urn:microsoft.com/office/officeart/2005/8/layout/orgChart1"/>
    <dgm:cxn modelId="{BA39DCDF-FAC2-4A50-9B39-CC727CD85C55}" srcId="{3B33BD14-2BFB-4B0E-A04A-43CEBF98DAA1}" destId="{DB5CD1CA-7363-43FE-83AC-E2355892ED0D}" srcOrd="2" destOrd="0" parTransId="{B18A9BD5-3118-4B9C-AF5C-F2D924AF2CF4}" sibTransId="{F75FE40B-4B57-4F27-B466-AD6A6FB83338}"/>
    <dgm:cxn modelId="{ED647F51-D175-4FC1-8DC7-9F39D12C4158}" type="presOf" srcId="{7CD94506-66E5-48E3-897F-E0EA46175F8B}" destId="{54D21C81-4168-4EB8-8B5D-46A828E99E84}" srcOrd="0" destOrd="0" presId="urn:microsoft.com/office/officeart/2005/8/layout/orgChart1"/>
    <dgm:cxn modelId="{4DB0A6F9-3DB7-4B85-8053-873BE1CFE377}" type="presOf" srcId="{7CD94506-66E5-48E3-897F-E0EA46175F8B}" destId="{165FADD5-37F9-4E19-BF9D-56F737FFC62B}" srcOrd="1" destOrd="0" presId="urn:microsoft.com/office/officeart/2005/8/layout/orgChart1"/>
    <dgm:cxn modelId="{F7CBE619-1962-4E18-82A6-438BA648CB30}" srcId="{A36F8C16-A638-466E-B634-09A9A12CDB67}" destId="{3B33BD14-2BFB-4B0E-A04A-43CEBF98DAA1}" srcOrd="2" destOrd="0" parTransId="{4C371861-D4CE-4EA9-865B-3F21B649B8FE}" sibTransId="{00541AC0-DEE9-40A4-AB97-27B10D99D8DE}"/>
    <dgm:cxn modelId="{0927BA73-0DDF-4565-86DF-9851CF53CEF4}" type="presOf" srcId="{DB5CD1CA-7363-43FE-83AC-E2355892ED0D}" destId="{B52AC1DC-8287-4729-90FB-2504518C0D87}" srcOrd="0" destOrd="0" presId="urn:microsoft.com/office/officeart/2005/8/layout/orgChart1"/>
    <dgm:cxn modelId="{1C029A58-ED6F-46A6-921F-202DBCE62DDD}" type="presOf" srcId="{F29E4C06-16B9-4961-98E2-F842CC687C29}" destId="{5E135D55-F9CA-4EA4-87F4-B31D9DED0286}" srcOrd="0" destOrd="0" presId="urn:microsoft.com/office/officeart/2005/8/layout/orgChart1"/>
    <dgm:cxn modelId="{4DA822E4-4573-42EE-923D-F77B1BF9DC55}" type="presOf" srcId="{3B33BD14-2BFB-4B0E-A04A-43CEBF98DAA1}" destId="{6FA026EB-17DF-420E-8410-BEC7AFB37096}" srcOrd="0" destOrd="0" presId="urn:microsoft.com/office/officeart/2005/8/layout/orgChart1"/>
    <dgm:cxn modelId="{7D89D3D8-DB31-4712-97DC-3011AD0B6BAC}" type="presOf" srcId="{B7D5A297-584C-4998-99FB-AB30056CF176}" destId="{46A17226-62F8-4EEA-932F-739C3F85E7A9}" srcOrd="0" destOrd="0" presId="urn:microsoft.com/office/officeart/2005/8/layout/orgChart1"/>
    <dgm:cxn modelId="{1BA0D9C4-0E30-4836-BF42-777B332CF72F}" srcId="{A36F8C16-A638-466E-B634-09A9A12CDB67}" destId="{64C7D486-3B32-4A22-A5DD-5B32D09F7BA8}" srcOrd="1" destOrd="0" parTransId="{A0D59FD7-8181-40A2-B513-21C163D60CB3}" sibTransId="{30B889BD-8883-4024-AED7-C28B6C9A49A4}"/>
    <dgm:cxn modelId="{B4495642-1BF0-47C3-9E30-D8456299BF56}" srcId="{1334EC81-1354-4B42-83B9-D19BF9CE1155}" destId="{644649C0-8BB5-4259-996C-5FA55937084F}" srcOrd="1" destOrd="0" parTransId="{5AA7B759-922D-47A1-8C8E-2951FF6F2CDB}" sibTransId="{8CAE8D25-1C96-4B5B-904F-0B39140BEE50}"/>
    <dgm:cxn modelId="{3BD42FE9-43C6-4198-826D-5364B191074C}" type="presOf" srcId="{B8EF8142-707F-4DC2-8E48-07DB974DE674}" destId="{1F376BFA-DF0A-4498-880A-462B4CCA0AB3}" srcOrd="1" destOrd="0" presId="urn:microsoft.com/office/officeart/2005/8/layout/orgChart1"/>
    <dgm:cxn modelId="{65222CAD-6E62-4E62-B1B6-5076C6DD293D}" srcId="{A36F8C16-A638-466E-B634-09A9A12CDB67}" destId="{B8EF8142-707F-4DC2-8E48-07DB974DE674}" srcOrd="0" destOrd="0" parTransId="{CF80A877-07DD-4DF7-867E-90208B2FFE31}" sibTransId="{BBA1EF3F-F453-4018-BB94-28ECA36E0D49}"/>
    <dgm:cxn modelId="{57D262B0-0495-4F63-B4AE-60178E7DBAE5}" type="presOf" srcId="{B8EF8142-707F-4DC2-8E48-07DB974DE674}" destId="{E25D4264-EB52-4F17-8914-FD8F5BCDCF49}" srcOrd="0" destOrd="0" presId="urn:microsoft.com/office/officeart/2005/8/layout/orgChart1"/>
    <dgm:cxn modelId="{11CDEFA2-DFD0-4E6E-948C-745815D3EC39}" type="presOf" srcId="{A0D59FD7-8181-40A2-B513-21C163D60CB3}" destId="{7864B0CC-4398-4E49-BF35-85737646C746}" srcOrd="0" destOrd="0" presId="urn:microsoft.com/office/officeart/2005/8/layout/orgChart1"/>
    <dgm:cxn modelId="{768B329E-D432-46E0-A829-82B480808146}" type="presParOf" srcId="{0E742311-9244-49FE-A063-4798C8B39281}" destId="{794348CF-3A90-4CFC-A074-3A4AF2DD7C31}" srcOrd="0" destOrd="0" presId="urn:microsoft.com/office/officeart/2005/8/layout/orgChart1"/>
    <dgm:cxn modelId="{543E5007-CC03-4A53-BC38-AB8FC4DD7C76}" type="presParOf" srcId="{794348CF-3A90-4CFC-A074-3A4AF2DD7C31}" destId="{3F13119D-9551-4981-9746-FEAB5611474C}" srcOrd="0" destOrd="0" presId="urn:microsoft.com/office/officeart/2005/8/layout/orgChart1"/>
    <dgm:cxn modelId="{A392A63E-09F3-41BB-B8D2-FF11AEF38181}" type="presParOf" srcId="{3F13119D-9551-4981-9746-FEAB5611474C}" destId="{B9581E80-31DB-4B26-A0F2-6A2CAB02339D}" srcOrd="0" destOrd="0" presId="urn:microsoft.com/office/officeart/2005/8/layout/orgChart1"/>
    <dgm:cxn modelId="{C97F4AA6-BC9E-4075-9FBE-19A8467922F3}" type="presParOf" srcId="{3F13119D-9551-4981-9746-FEAB5611474C}" destId="{371E8D7D-FAAA-46C1-A691-AD60FA92458B}" srcOrd="1" destOrd="0" presId="urn:microsoft.com/office/officeart/2005/8/layout/orgChart1"/>
    <dgm:cxn modelId="{FE0F45D8-8AF0-4BED-A0F4-E763C78BD44B}" type="presParOf" srcId="{794348CF-3A90-4CFC-A074-3A4AF2DD7C31}" destId="{7876BF1A-98D9-45C7-9A17-6A415383FDAA}" srcOrd="1" destOrd="0" presId="urn:microsoft.com/office/officeart/2005/8/layout/orgChart1"/>
    <dgm:cxn modelId="{96521776-3543-4DDD-A680-529E0F8BDC74}" type="presParOf" srcId="{7876BF1A-98D9-45C7-9A17-6A415383FDAA}" destId="{40281E1B-8D45-43E4-AABA-0519770D123F}" srcOrd="0" destOrd="0" presId="urn:microsoft.com/office/officeart/2005/8/layout/orgChart1"/>
    <dgm:cxn modelId="{7D527541-157C-4DC3-B490-831C78DC2145}" type="presParOf" srcId="{7876BF1A-98D9-45C7-9A17-6A415383FDAA}" destId="{6A89F204-7EC1-4C35-A349-5B0A54F18B74}" srcOrd="1" destOrd="0" presId="urn:microsoft.com/office/officeart/2005/8/layout/orgChart1"/>
    <dgm:cxn modelId="{48D6C17B-0569-4FB8-A1C1-15071427EC98}" type="presParOf" srcId="{6A89F204-7EC1-4C35-A349-5B0A54F18B74}" destId="{F929842E-9359-4CBE-9E02-AA7668028E5E}" srcOrd="0" destOrd="0" presId="urn:microsoft.com/office/officeart/2005/8/layout/orgChart1"/>
    <dgm:cxn modelId="{8EE1CE92-5E65-4FCB-90D1-3FC80C2F6FF1}" type="presParOf" srcId="{F929842E-9359-4CBE-9E02-AA7668028E5E}" destId="{E25D4264-EB52-4F17-8914-FD8F5BCDCF49}" srcOrd="0" destOrd="0" presId="urn:microsoft.com/office/officeart/2005/8/layout/orgChart1"/>
    <dgm:cxn modelId="{718D7715-D9FE-4AE1-819A-61662CF81657}" type="presParOf" srcId="{F929842E-9359-4CBE-9E02-AA7668028E5E}" destId="{1F376BFA-DF0A-4498-880A-462B4CCA0AB3}" srcOrd="1" destOrd="0" presId="urn:microsoft.com/office/officeart/2005/8/layout/orgChart1"/>
    <dgm:cxn modelId="{CD75774A-AEE9-4291-8ABA-25119C00D42D}" type="presParOf" srcId="{6A89F204-7EC1-4C35-A349-5B0A54F18B74}" destId="{6C69E6B9-8A66-43E1-A85A-3CA6B4CE4779}" srcOrd="1" destOrd="0" presId="urn:microsoft.com/office/officeart/2005/8/layout/orgChart1"/>
    <dgm:cxn modelId="{3EAA8715-8356-4870-B3F2-3DFE2AEF27BD}" type="presParOf" srcId="{6A89F204-7EC1-4C35-A349-5B0A54F18B74}" destId="{FC6E9FBC-1C42-4E18-B556-02DBD7E72F17}" srcOrd="2" destOrd="0" presId="urn:microsoft.com/office/officeart/2005/8/layout/orgChart1"/>
    <dgm:cxn modelId="{3A4E051B-3932-4221-9C27-9745CD31FE70}" type="presParOf" srcId="{7876BF1A-98D9-45C7-9A17-6A415383FDAA}" destId="{7864B0CC-4398-4E49-BF35-85737646C746}" srcOrd="2" destOrd="0" presId="urn:microsoft.com/office/officeart/2005/8/layout/orgChart1"/>
    <dgm:cxn modelId="{4A051261-5909-4081-978B-6E4904537BA0}" type="presParOf" srcId="{7876BF1A-98D9-45C7-9A17-6A415383FDAA}" destId="{97F1E65D-0532-4097-A673-62B5C4B440BF}" srcOrd="3" destOrd="0" presId="urn:microsoft.com/office/officeart/2005/8/layout/orgChart1"/>
    <dgm:cxn modelId="{EEB42CAC-D9D5-4E77-8EB2-A950F8D371BF}" type="presParOf" srcId="{97F1E65D-0532-4097-A673-62B5C4B440BF}" destId="{F67F9CD0-879C-47FD-83C0-40F4270B2DC9}" srcOrd="0" destOrd="0" presId="urn:microsoft.com/office/officeart/2005/8/layout/orgChart1"/>
    <dgm:cxn modelId="{CEDAA2F9-8CE1-4AD2-80ED-0B3FEE55F624}" type="presParOf" srcId="{F67F9CD0-879C-47FD-83C0-40F4270B2DC9}" destId="{609727AF-0CD7-4145-B73C-029B8C0C5357}" srcOrd="0" destOrd="0" presId="urn:microsoft.com/office/officeart/2005/8/layout/orgChart1"/>
    <dgm:cxn modelId="{2340470F-78BD-4DA9-968B-9EE20BA59AA6}" type="presParOf" srcId="{F67F9CD0-879C-47FD-83C0-40F4270B2DC9}" destId="{EE0D972C-AA10-491C-9555-C135722EAABA}" srcOrd="1" destOrd="0" presId="urn:microsoft.com/office/officeart/2005/8/layout/orgChart1"/>
    <dgm:cxn modelId="{11DEFE9C-599A-45E2-9157-CD1CB3F43C75}" type="presParOf" srcId="{97F1E65D-0532-4097-A673-62B5C4B440BF}" destId="{1F04AAE2-7488-44B7-8931-49C3315BF14C}" srcOrd="1" destOrd="0" presId="urn:microsoft.com/office/officeart/2005/8/layout/orgChart1"/>
    <dgm:cxn modelId="{55AD2788-422D-4A4C-B4F0-5FE897D05DC6}" type="presParOf" srcId="{97F1E65D-0532-4097-A673-62B5C4B440BF}" destId="{A77C9768-9876-4B01-9970-18CF5A4CE0E5}" srcOrd="2" destOrd="0" presId="urn:microsoft.com/office/officeart/2005/8/layout/orgChart1"/>
    <dgm:cxn modelId="{BE215873-02AF-45A5-8EFA-99E953A34E39}" type="presParOf" srcId="{7876BF1A-98D9-45C7-9A17-6A415383FDAA}" destId="{497CF4C6-17B6-4818-8495-175B56AB9E6F}" srcOrd="4" destOrd="0" presId="urn:microsoft.com/office/officeart/2005/8/layout/orgChart1"/>
    <dgm:cxn modelId="{15C310AF-8FCF-493C-BF05-BFAEBCDAA4CE}" type="presParOf" srcId="{7876BF1A-98D9-45C7-9A17-6A415383FDAA}" destId="{5CF083C7-BA54-4AB8-BE7D-51CBAA6C92EC}" srcOrd="5" destOrd="0" presId="urn:microsoft.com/office/officeart/2005/8/layout/orgChart1"/>
    <dgm:cxn modelId="{C5516E28-5714-4ABC-9ED4-21196AF05414}" type="presParOf" srcId="{5CF083C7-BA54-4AB8-BE7D-51CBAA6C92EC}" destId="{DCA52914-D4E7-4250-9151-65D828FE76AA}" srcOrd="0" destOrd="0" presId="urn:microsoft.com/office/officeart/2005/8/layout/orgChart1"/>
    <dgm:cxn modelId="{77F032C9-3607-4EE6-9ADF-2564D68C255E}" type="presParOf" srcId="{DCA52914-D4E7-4250-9151-65D828FE76AA}" destId="{6FA026EB-17DF-420E-8410-BEC7AFB37096}" srcOrd="0" destOrd="0" presId="urn:microsoft.com/office/officeart/2005/8/layout/orgChart1"/>
    <dgm:cxn modelId="{0FB44481-FBEF-4038-9AF8-DF69E46F8F09}" type="presParOf" srcId="{DCA52914-D4E7-4250-9151-65D828FE76AA}" destId="{AFF697D7-CAAB-41A2-92B7-9973FA4FED05}" srcOrd="1" destOrd="0" presId="urn:microsoft.com/office/officeart/2005/8/layout/orgChart1"/>
    <dgm:cxn modelId="{40D4AF7C-5CB6-4AAB-A940-8C4AF35B655D}" type="presParOf" srcId="{5CF083C7-BA54-4AB8-BE7D-51CBAA6C92EC}" destId="{3AC04BE7-C18D-494E-A20C-9CCA353085AA}" srcOrd="1" destOrd="0" presId="urn:microsoft.com/office/officeart/2005/8/layout/orgChart1"/>
    <dgm:cxn modelId="{14EC487A-D8EE-4805-8455-242385BBBA62}" type="presParOf" srcId="{3AC04BE7-C18D-494E-A20C-9CCA353085AA}" destId="{46A17226-62F8-4EEA-932F-739C3F85E7A9}" srcOrd="0" destOrd="0" presId="urn:microsoft.com/office/officeart/2005/8/layout/orgChart1"/>
    <dgm:cxn modelId="{C4FFDDDA-49B5-4CF0-9A5A-0CEC193EE01A}" type="presParOf" srcId="{3AC04BE7-C18D-494E-A20C-9CCA353085AA}" destId="{57D183A2-3BD2-412C-A351-E87BC288B3D4}" srcOrd="1" destOrd="0" presId="urn:microsoft.com/office/officeart/2005/8/layout/orgChart1"/>
    <dgm:cxn modelId="{959CD633-5EC5-4740-A59B-E8BB1739DACC}" type="presParOf" srcId="{57D183A2-3BD2-412C-A351-E87BC288B3D4}" destId="{AE56789B-D50A-43F1-93F8-578E3D5C75CA}" srcOrd="0" destOrd="0" presId="urn:microsoft.com/office/officeart/2005/8/layout/orgChart1"/>
    <dgm:cxn modelId="{B94C75CA-7BCE-4392-965B-4EB96EA75D1D}" type="presParOf" srcId="{AE56789B-D50A-43F1-93F8-578E3D5C75CA}" destId="{1C467046-491F-46CE-9CAC-A47808C116AD}" srcOrd="0" destOrd="0" presId="urn:microsoft.com/office/officeart/2005/8/layout/orgChart1"/>
    <dgm:cxn modelId="{C427610E-7EEF-4440-9649-632EF3DDD208}" type="presParOf" srcId="{AE56789B-D50A-43F1-93F8-578E3D5C75CA}" destId="{7B8D7E2A-0EC1-46FE-8983-119E58B093AB}" srcOrd="1" destOrd="0" presId="urn:microsoft.com/office/officeart/2005/8/layout/orgChart1"/>
    <dgm:cxn modelId="{8FE4F474-4B61-425E-858D-6F6A7505A440}" type="presParOf" srcId="{57D183A2-3BD2-412C-A351-E87BC288B3D4}" destId="{33EA7729-5EF2-406D-B5CE-B5A0A2E2E286}" srcOrd="1" destOrd="0" presId="urn:microsoft.com/office/officeart/2005/8/layout/orgChart1"/>
    <dgm:cxn modelId="{323A414E-97A7-4008-AFE8-2F530786D8C4}" type="presParOf" srcId="{57D183A2-3BD2-412C-A351-E87BC288B3D4}" destId="{749E06F1-C698-4CF8-ACDF-2B85936B0945}" srcOrd="2" destOrd="0" presId="urn:microsoft.com/office/officeart/2005/8/layout/orgChart1"/>
    <dgm:cxn modelId="{3F9ED065-0E41-40E5-B7C2-F7C32DE43C5A}" type="presParOf" srcId="{3AC04BE7-C18D-494E-A20C-9CCA353085AA}" destId="{5E135D55-F9CA-4EA4-87F4-B31D9DED0286}" srcOrd="2" destOrd="0" presId="urn:microsoft.com/office/officeart/2005/8/layout/orgChart1"/>
    <dgm:cxn modelId="{AFC7E173-ABE7-4C4E-B45B-19511ED1E535}" type="presParOf" srcId="{3AC04BE7-C18D-494E-A20C-9CCA353085AA}" destId="{DE6E0DC6-F990-4461-8099-4145BA1BE90F}" srcOrd="3" destOrd="0" presId="urn:microsoft.com/office/officeart/2005/8/layout/orgChart1"/>
    <dgm:cxn modelId="{A192E98F-8BA0-4EAF-8DF5-57B80930198A}" type="presParOf" srcId="{DE6E0DC6-F990-4461-8099-4145BA1BE90F}" destId="{45E4AC46-630E-42E3-A8F7-79D3432BE527}" srcOrd="0" destOrd="0" presId="urn:microsoft.com/office/officeart/2005/8/layout/orgChart1"/>
    <dgm:cxn modelId="{F7D01FD0-AAE0-4FBD-9884-B0167EA78D34}" type="presParOf" srcId="{45E4AC46-630E-42E3-A8F7-79D3432BE527}" destId="{54D21C81-4168-4EB8-8B5D-46A828E99E84}" srcOrd="0" destOrd="0" presId="urn:microsoft.com/office/officeart/2005/8/layout/orgChart1"/>
    <dgm:cxn modelId="{8F1CAB48-09BB-44A8-BB7C-48C5722457F1}" type="presParOf" srcId="{45E4AC46-630E-42E3-A8F7-79D3432BE527}" destId="{165FADD5-37F9-4E19-BF9D-56F737FFC62B}" srcOrd="1" destOrd="0" presId="urn:microsoft.com/office/officeart/2005/8/layout/orgChart1"/>
    <dgm:cxn modelId="{9219256F-91E9-4BBE-ACC8-BF2C1AD74340}" type="presParOf" srcId="{DE6E0DC6-F990-4461-8099-4145BA1BE90F}" destId="{566DBB70-8C15-436C-8E3D-F3A73D5115B4}" srcOrd="1" destOrd="0" presId="urn:microsoft.com/office/officeart/2005/8/layout/orgChart1"/>
    <dgm:cxn modelId="{B908F26F-2B60-46CA-B4D1-0AF97FD25D9D}" type="presParOf" srcId="{DE6E0DC6-F990-4461-8099-4145BA1BE90F}" destId="{F1E276CE-097D-4576-95C0-BBE5F375BDB2}" srcOrd="2" destOrd="0" presId="urn:microsoft.com/office/officeart/2005/8/layout/orgChart1"/>
    <dgm:cxn modelId="{0905A61A-694D-4D39-B9F5-BADDD740BCFB}" type="presParOf" srcId="{3AC04BE7-C18D-494E-A20C-9CCA353085AA}" destId="{916C69FF-F8BA-4FD3-BD13-EA47F25626D8}" srcOrd="4" destOrd="0" presId="urn:microsoft.com/office/officeart/2005/8/layout/orgChart1"/>
    <dgm:cxn modelId="{295022CF-B7CF-47D1-A2F1-68E4E43127D1}" type="presParOf" srcId="{3AC04BE7-C18D-494E-A20C-9CCA353085AA}" destId="{8B627190-5E1D-42D4-AC19-DE792D511EAE}" srcOrd="5" destOrd="0" presId="urn:microsoft.com/office/officeart/2005/8/layout/orgChart1"/>
    <dgm:cxn modelId="{1C83A07F-F8D4-4A94-9536-8E9A034A69DC}" type="presParOf" srcId="{8B627190-5E1D-42D4-AC19-DE792D511EAE}" destId="{0C2BEA98-AD32-47A9-AC82-451D569C1DEA}" srcOrd="0" destOrd="0" presId="urn:microsoft.com/office/officeart/2005/8/layout/orgChart1"/>
    <dgm:cxn modelId="{E0212920-F31C-4837-B30F-39527B907A74}" type="presParOf" srcId="{0C2BEA98-AD32-47A9-AC82-451D569C1DEA}" destId="{B52AC1DC-8287-4729-90FB-2504518C0D87}" srcOrd="0" destOrd="0" presId="urn:microsoft.com/office/officeart/2005/8/layout/orgChart1"/>
    <dgm:cxn modelId="{F6BBFD3A-B601-4BB1-9760-0BEB2E0B6885}" type="presParOf" srcId="{0C2BEA98-AD32-47A9-AC82-451D569C1DEA}" destId="{4625F6DD-0816-4512-A2AE-EE246AD96876}" srcOrd="1" destOrd="0" presId="urn:microsoft.com/office/officeart/2005/8/layout/orgChart1"/>
    <dgm:cxn modelId="{03859997-B0EA-4CAB-9D3D-AF04179974FA}" type="presParOf" srcId="{8B627190-5E1D-42D4-AC19-DE792D511EAE}" destId="{D29EAE34-C223-46E1-ADA9-374351C87E54}" srcOrd="1" destOrd="0" presId="urn:microsoft.com/office/officeart/2005/8/layout/orgChart1"/>
    <dgm:cxn modelId="{3444AAC1-838B-4170-9743-8213BD111C84}" type="presParOf" srcId="{8B627190-5E1D-42D4-AC19-DE792D511EAE}" destId="{78AAA44E-A337-4448-96ED-DABA46063AAC}" srcOrd="2" destOrd="0" presId="urn:microsoft.com/office/officeart/2005/8/layout/orgChart1"/>
    <dgm:cxn modelId="{D8ADDBD4-39A0-426F-B1AB-FC49FE4A0CBD}" type="presParOf" srcId="{5CF083C7-BA54-4AB8-BE7D-51CBAA6C92EC}" destId="{8B7AEC00-A25F-415F-90AC-39566D4C9A71}" srcOrd="2" destOrd="0" presId="urn:microsoft.com/office/officeart/2005/8/layout/orgChart1"/>
    <dgm:cxn modelId="{09B12B6F-F778-4050-AF56-C075370B69DE}" type="presParOf" srcId="{794348CF-3A90-4CFC-A074-3A4AF2DD7C31}" destId="{ADB8D46A-EA09-4707-BD03-0E61FDDD37C1}" srcOrd="2" destOrd="0" presId="urn:microsoft.com/office/officeart/2005/8/layout/orgChart1"/>
    <dgm:cxn modelId="{D433F693-FCCF-4637-9AB9-A2B679F872CD}" type="presParOf" srcId="{0E742311-9244-49FE-A063-4798C8B39281}" destId="{EFDD6102-22BC-446D-B2A9-EE606ECF1571}" srcOrd="1" destOrd="0" presId="urn:microsoft.com/office/officeart/2005/8/layout/orgChart1"/>
    <dgm:cxn modelId="{0A39DE9D-03A3-4649-954C-5B66D8F9A09D}" type="presParOf" srcId="{EFDD6102-22BC-446D-B2A9-EE606ECF1571}" destId="{096F17C0-B10D-4499-B832-BCA786F30833}" srcOrd="0" destOrd="0" presId="urn:microsoft.com/office/officeart/2005/8/layout/orgChart1"/>
    <dgm:cxn modelId="{76E4A525-EEDF-40CD-8CD9-80ADD7A12745}" type="presParOf" srcId="{096F17C0-B10D-4499-B832-BCA786F30833}" destId="{DE580A9C-7F8C-4B1A-879C-80D13A90332F}" srcOrd="0" destOrd="0" presId="urn:microsoft.com/office/officeart/2005/8/layout/orgChart1"/>
    <dgm:cxn modelId="{75EBA740-6032-4B47-89C8-597F6EA64604}" type="presParOf" srcId="{096F17C0-B10D-4499-B832-BCA786F30833}" destId="{AAD4D1D5-8470-4156-95FA-FEF1E8F9A45B}" srcOrd="1" destOrd="0" presId="urn:microsoft.com/office/officeart/2005/8/layout/orgChart1"/>
    <dgm:cxn modelId="{AD0294FC-0838-4E53-A16E-4B513267D9D6}" type="presParOf" srcId="{EFDD6102-22BC-446D-B2A9-EE606ECF1571}" destId="{A4FF4043-4C2D-47CF-A1C9-208232C870B4}" srcOrd="1" destOrd="0" presId="urn:microsoft.com/office/officeart/2005/8/layout/orgChart1"/>
    <dgm:cxn modelId="{26027BE0-5715-4841-8ED5-87CC83C4AAD1}" type="presParOf" srcId="{EFDD6102-22BC-446D-B2A9-EE606ECF1571}" destId="{404053EC-EF81-4352-99F0-95A29BEE919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A50587-1D45-4BEF-B331-FCCEEC1AF0A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F20B3DA-B16C-4658-AF1D-DB7C83461994}">
      <dgm:prSet custT="1"/>
      <dgm:spPr/>
      <dgm:t>
        <a:bodyPr/>
        <a:lstStyle/>
        <a:p>
          <a:pPr algn="ctr" rtl="0"/>
          <a:r>
            <a:rPr lang="en-US" sz="4000" b="1" dirty="0" smtClean="0"/>
            <a:t>vertical plane</a:t>
          </a:r>
          <a:endParaRPr lang="en-US" sz="4000" dirty="0"/>
        </a:p>
      </dgm:t>
    </dgm:pt>
    <dgm:pt modelId="{2380622B-9ECB-46F9-A9DF-1F4F4FD73E2A}" type="parTrans" cxnId="{B4E506FC-C470-446A-BE8A-13E7AEBDC75A}">
      <dgm:prSet/>
      <dgm:spPr/>
      <dgm:t>
        <a:bodyPr/>
        <a:lstStyle/>
        <a:p>
          <a:endParaRPr lang="en-US"/>
        </a:p>
      </dgm:t>
    </dgm:pt>
    <dgm:pt modelId="{9F9B4429-84AC-434A-B2EF-8FC616274755}" type="sibTrans" cxnId="{B4E506FC-C470-446A-BE8A-13E7AEBDC75A}">
      <dgm:prSet/>
      <dgm:spPr/>
      <dgm:t>
        <a:bodyPr/>
        <a:lstStyle/>
        <a:p>
          <a:endParaRPr lang="en-US"/>
        </a:p>
      </dgm:t>
    </dgm:pt>
    <dgm:pt modelId="{2981E707-D5EB-4FE0-B133-BA3EF9025E3A}" type="pres">
      <dgm:prSet presAssocID="{42A50587-1D45-4BEF-B331-FCCEEC1AF0A4}" presName="linear" presStyleCnt="0">
        <dgm:presLayoutVars>
          <dgm:animLvl val="lvl"/>
          <dgm:resizeHandles val="exact"/>
        </dgm:presLayoutVars>
      </dgm:prSet>
      <dgm:spPr/>
      <dgm:t>
        <a:bodyPr/>
        <a:lstStyle/>
        <a:p>
          <a:endParaRPr lang="en-US"/>
        </a:p>
      </dgm:t>
    </dgm:pt>
    <dgm:pt modelId="{CF80BE1E-561A-4A94-AB89-3C7CC3DF1DA1}" type="pres">
      <dgm:prSet presAssocID="{AF20B3DA-B16C-4658-AF1D-DB7C83461994}" presName="parentText" presStyleLbl="node1" presStyleIdx="0" presStyleCnt="1">
        <dgm:presLayoutVars>
          <dgm:chMax val="0"/>
          <dgm:bulletEnabled val="1"/>
        </dgm:presLayoutVars>
      </dgm:prSet>
      <dgm:spPr/>
      <dgm:t>
        <a:bodyPr/>
        <a:lstStyle/>
        <a:p>
          <a:endParaRPr lang="en-US"/>
        </a:p>
      </dgm:t>
    </dgm:pt>
  </dgm:ptLst>
  <dgm:cxnLst>
    <dgm:cxn modelId="{D9BB44FA-2E23-444A-8668-8ED7A5F0918B}" type="presOf" srcId="{42A50587-1D45-4BEF-B331-FCCEEC1AF0A4}" destId="{2981E707-D5EB-4FE0-B133-BA3EF9025E3A}" srcOrd="0" destOrd="0" presId="urn:microsoft.com/office/officeart/2005/8/layout/vList2"/>
    <dgm:cxn modelId="{B4E506FC-C470-446A-BE8A-13E7AEBDC75A}" srcId="{42A50587-1D45-4BEF-B331-FCCEEC1AF0A4}" destId="{AF20B3DA-B16C-4658-AF1D-DB7C83461994}" srcOrd="0" destOrd="0" parTransId="{2380622B-9ECB-46F9-A9DF-1F4F4FD73E2A}" sibTransId="{9F9B4429-84AC-434A-B2EF-8FC616274755}"/>
    <dgm:cxn modelId="{8BE3D03A-D04A-43C7-A366-33E2BEE25E4F}" type="presOf" srcId="{AF20B3DA-B16C-4658-AF1D-DB7C83461994}" destId="{CF80BE1E-561A-4A94-AB89-3C7CC3DF1DA1}" srcOrd="0" destOrd="0" presId="urn:microsoft.com/office/officeart/2005/8/layout/vList2"/>
    <dgm:cxn modelId="{C495B7B0-D5F5-4AF4-BE85-7DB84E3150E5}" type="presParOf" srcId="{2981E707-D5EB-4FE0-B133-BA3EF9025E3A}" destId="{CF80BE1E-561A-4A94-AB89-3C7CC3DF1DA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6BF35C-4766-4560-BA77-0F554C9921D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20D0E2B7-02A1-476F-BAA6-297958CBF7AC}">
      <dgm:prSet/>
      <dgm:spPr>
        <a:solidFill>
          <a:srgbClr val="FF0000"/>
        </a:solidFill>
      </dgm:spPr>
      <dgm:t>
        <a:bodyPr/>
        <a:lstStyle/>
        <a:p>
          <a:pPr rtl="0"/>
          <a:r>
            <a:rPr lang="en-US" b="1" smtClean="0"/>
            <a:t>2. Frontal (Coronal) plane</a:t>
          </a:r>
          <a:endParaRPr lang="en-US"/>
        </a:p>
      </dgm:t>
    </dgm:pt>
    <dgm:pt modelId="{8D67D3EF-8A17-4C1A-A21E-2BCA0503C1B5}" type="parTrans" cxnId="{EA82BFE3-4858-4E16-AEFC-CFB6C5C526B0}">
      <dgm:prSet/>
      <dgm:spPr/>
      <dgm:t>
        <a:bodyPr/>
        <a:lstStyle/>
        <a:p>
          <a:endParaRPr lang="en-US"/>
        </a:p>
      </dgm:t>
    </dgm:pt>
    <dgm:pt modelId="{571DB8C0-F6E7-4DD3-8A21-907F9D3F421C}" type="sibTrans" cxnId="{EA82BFE3-4858-4E16-AEFC-CFB6C5C526B0}">
      <dgm:prSet/>
      <dgm:spPr/>
      <dgm:t>
        <a:bodyPr/>
        <a:lstStyle/>
        <a:p>
          <a:endParaRPr lang="en-US"/>
        </a:p>
      </dgm:t>
    </dgm:pt>
    <dgm:pt modelId="{993F90DC-6157-41CD-91DD-6F9E88E83794}">
      <dgm:prSet/>
      <dgm:spPr/>
      <dgm:t>
        <a:bodyPr/>
        <a:lstStyle/>
        <a:p>
          <a:pPr rtl="0"/>
          <a:r>
            <a:rPr lang="en-US" b="1" dirty="0" smtClean="0"/>
            <a:t>is directed from </a:t>
          </a:r>
          <a:r>
            <a:rPr lang="en-US" b="1" dirty="0" smtClean="0">
              <a:solidFill>
                <a:srgbClr val="FFFF00"/>
              </a:solidFill>
            </a:rPr>
            <a:t>side to side </a:t>
          </a:r>
          <a:r>
            <a:rPr lang="en-US" b="1" dirty="0" smtClean="0"/>
            <a:t>being perpendicular to the median plane &amp; parallel to the fore head</a:t>
          </a:r>
          <a:endParaRPr lang="en-US" dirty="0"/>
        </a:p>
      </dgm:t>
    </dgm:pt>
    <dgm:pt modelId="{3EACCE75-366B-4343-AEBA-DA9D69ECA1DF}" type="parTrans" cxnId="{3C6398E0-87DF-49A1-83D1-5DD278991AD9}">
      <dgm:prSet/>
      <dgm:spPr/>
      <dgm:t>
        <a:bodyPr/>
        <a:lstStyle/>
        <a:p>
          <a:endParaRPr lang="en-US"/>
        </a:p>
      </dgm:t>
    </dgm:pt>
    <dgm:pt modelId="{C169D189-4344-4744-922E-E7E774ECD589}" type="sibTrans" cxnId="{3C6398E0-87DF-49A1-83D1-5DD278991AD9}">
      <dgm:prSet/>
      <dgm:spPr/>
      <dgm:t>
        <a:bodyPr/>
        <a:lstStyle/>
        <a:p>
          <a:endParaRPr lang="en-US"/>
        </a:p>
      </dgm:t>
    </dgm:pt>
    <dgm:pt modelId="{264C9A7E-BA75-4746-A68F-BDC9F1AD588D}">
      <dgm:prSet/>
      <dgm:spPr/>
      <dgm:t>
        <a:bodyPr/>
        <a:lstStyle/>
        <a:p>
          <a:pPr rtl="0"/>
          <a:r>
            <a:rPr lang="en-US" b="1" dirty="0" smtClean="0"/>
            <a:t>It divides the body into a part in </a:t>
          </a:r>
          <a:r>
            <a:rPr lang="en-US" b="1" u="sng" dirty="0" smtClean="0">
              <a:solidFill>
                <a:srgbClr val="FFFF00"/>
              </a:solidFill>
            </a:rPr>
            <a:t>front (ventral or Frontal part) &amp; a part behind(dorsal part).</a:t>
          </a:r>
          <a:endParaRPr lang="en-US" u="sng" dirty="0">
            <a:solidFill>
              <a:srgbClr val="FFFF00"/>
            </a:solidFill>
          </a:endParaRPr>
        </a:p>
      </dgm:t>
    </dgm:pt>
    <dgm:pt modelId="{65383A9C-8E1D-430B-B496-3107327FF11D}" type="parTrans" cxnId="{ABBD442F-A8DA-4C18-91E0-4B879198D268}">
      <dgm:prSet/>
      <dgm:spPr/>
      <dgm:t>
        <a:bodyPr/>
        <a:lstStyle/>
        <a:p>
          <a:endParaRPr lang="en-US"/>
        </a:p>
      </dgm:t>
    </dgm:pt>
    <dgm:pt modelId="{F35DA728-5B59-463B-AF3F-F2A6BA6551D3}" type="sibTrans" cxnId="{ABBD442F-A8DA-4C18-91E0-4B879198D268}">
      <dgm:prSet/>
      <dgm:spPr/>
      <dgm:t>
        <a:bodyPr/>
        <a:lstStyle/>
        <a:p>
          <a:endParaRPr lang="en-US"/>
        </a:p>
      </dgm:t>
    </dgm:pt>
    <dgm:pt modelId="{F737EEAD-63D8-4E0D-AD8B-9B93348DA4DC}" type="pres">
      <dgm:prSet presAssocID="{DE6BF35C-4766-4560-BA77-0F554C9921DC}" presName="linear" presStyleCnt="0">
        <dgm:presLayoutVars>
          <dgm:animLvl val="lvl"/>
          <dgm:resizeHandles val="exact"/>
        </dgm:presLayoutVars>
      </dgm:prSet>
      <dgm:spPr/>
      <dgm:t>
        <a:bodyPr/>
        <a:lstStyle/>
        <a:p>
          <a:endParaRPr lang="en-US"/>
        </a:p>
      </dgm:t>
    </dgm:pt>
    <dgm:pt modelId="{0E757C0B-5300-4798-9476-EA078C30AC8D}" type="pres">
      <dgm:prSet presAssocID="{20D0E2B7-02A1-476F-BAA6-297958CBF7AC}" presName="parentText" presStyleLbl="node1" presStyleIdx="0" presStyleCnt="3">
        <dgm:presLayoutVars>
          <dgm:chMax val="0"/>
          <dgm:bulletEnabled val="1"/>
        </dgm:presLayoutVars>
      </dgm:prSet>
      <dgm:spPr/>
      <dgm:t>
        <a:bodyPr/>
        <a:lstStyle/>
        <a:p>
          <a:endParaRPr lang="en-US"/>
        </a:p>
      </dgm:t>
    </dgm:pt>
    <dgm:pt modelId="{6F3D461E-52DF-49B6-BB57-47673B3BB1BC}" type="pres">
      <dgm:prSet presAssocID="{571DB8C0-F6E7-4DD3-8A21-907F9D3F421C}" presName="spacer" presStyleCnt="0"/>
      <dgm:spPr/>
    </dgm:pt>
    <dgm:pt modelId="{0A77C61A-7CB3-48F6-9A85-920F2FCC7199}" type="pres">
      <dgm:prSet presAssocID="{993F90DC-6157-41CD-91DD-6F9E88E83794}" presName="parentText" presStyleLbl="node1" presStyleIdx="1" presStyleCnt="3">
        <dgm:presLayoutVars>
          <dgm:chMax val="0"/>
          <dgm:bulletEnabled val="1"/>
        </dgm:presLayoutVars>
      </dgm:prSet>
      <dgm:spPr/>
      <dgm:t>
        <a:bodyPr/>
        <a:lstStyle/>
        <a:p>
          <a:endParaRPr lang="en-US"/>
        </a:p>
      </dgm:t>
    </dgm:pt>
    <dgm:pt modelId="{D468E527-13B7-4341-8DE2-E86B2B5E8D17}" type="pres">
      <dgm:prSet presAssocID="{C169D189-4344-4744-922E-E7E774ECD589}" presName="spacer" presStyleCnt="0"/>
      <dgm:spPr/>
    </dgm:pt>
    <dgm:pt modelId="{E959054A-B234-4791-B195-7733111B2588}" type="pres">
      <dgm:prSet presAssocID="{264C9A7E-BA75-4746-A68F-BDC9F1AD588D}" presName="parentText" presStyleLbl="node1" presStyleIdx="2" presStyleCnt="3">
        <dgm:presLayoutVars>
          <dgm:chMax val="0"/>
          <dgm:bulletEnabled val="1"/>
        </dgm:presLayoutVars>
      </dgm:prSet>
      <dgm:spPr/>
      <dgm:t>
        <a:bodyPr/>
        <a:lstStyle/>
        <a:p>
          <a:endParaRPr lang="en-US"/>
        </a:p>
      </dgm:t>
    </dgm:pt>
  </dgm:ptLst>
  <dgm:cxnLst>
    <dgm:cxn modelId="{17DD88D1-F147-4E17-8B43-E94EA359FE98}" type="presOf" srcId="{264C9A7E-BA75-4746-A68F-BDC9F1AD588D}" destId="{E959054A-B234-4791-B195-7733111B2588}" srcOrd="0" destOrd="0" presId="urn:microsoft.com/office/officeart/2005/8/layout/vList2"/>
    <dgm:cxn modelId="{ABBD442F-A8DA-4C18-91E0-4B879198D268}" srcId="{DE6BF35C-4766-4560-BA77-0F554C9921DC}" destId="{264C9A7E-BA75-4746-A68F-BDC9F1AD588D}" srcOrd="2" destOrd="0" parTransId="{65383A9C-8E1D-430B-B496-3107327FF11D}" sibTransId="{F35DA728-5B59-463B-AF3F-F2A6BA6551D3}"/>
    <dgm:cxn modelId="{EA82BFE3-4858-4E16-AEFC-CFB6C5C526B0}" srcId="{DE6BF35C-4766-4560-BA77-0F554C9921DC}" destId="{20D0E2B7-02A1-476F-BAA6-297958CBF7AC}" srcOrd="0" destOrd="0" parTransId="{8D67D3EF-8A17-4C1A-A21E-2BCA0503C1B5}" sibTransId="{571DB8C0-F6E7-4DD3-8A21-907F9D3F421C}"/>
    <dgm:cxn modelId="{13BC6421-152D-4AEB-924E-F0893B8DDB12}" type="presOf" srcId="{20D0E2B7-02A1-476F-BAA6-297958CBF7AC}" destId="{0E757C0B-5300-4798-9476-EA078C30AC8D}" srcOrd="0" destOrd="0" presId="urn:microsoft.com/office/officeart/2005/8/layout/vList2"/>
    <dgm:cxn modelId="{B45C5846-B001-4404-819E-D6BECB254281}" type="presOf" srcId="{DE6BF35C-4766-4560-BA77-0F554C9921DC}" destId="{F737EEAD-63D8-4E0D-AD8B-9B93348DA4DC}" srcOrd="0" destOrd="0" presId="urn:microsoft.com/office/officeart/2005/8/layout/vList2"/>
    <dgm:cxn modelId="{8158E395-8196-4320-B1D7-1E63B46F6EBE}" type="presOf" srcId="{993F90DC-6157-41CD-91DD-6F9E88E83794}" destId="{0A77C61A-7CB3-48F6-9A85-920F2FCC7199}" srcOrd="0" destOrd="0" presId="urn:microsoft.com/office/officeart/2005/8/layout/vList2"/>
    <dgm:cxn modelId="{3C6398E0-87DF-49A1-83D1-5DD278991AD9}" srcId="{DE6BF35C-4766-4560-BA77-0F554C9921DC}" destId="{993F90DC-6157-41CD-91DD-6F9E88E83794}" srcOrd="1" destOrd="0" parTransId="{3EACCE75-366B-4343-AEBA-DA9D69ECA1DF}" sibTransId="{C169D189-4344-4744-922E-E7E774ECD589}"/>
    <dgm:cxn modelId="{D0A7A862-5E8D-415B-82B9-80FBDB6A8980}" type="presParOf" srcId="{F737EEAD-63D8-4E0D-AD8B-9B93348DA4DC}" destId="{0E757C0B-5300-4798-9476-EA078C30AC8D}" srcOrd="0" destOrd="0" presId="urn:microsoft.com/office/officeart/2005/8/layout/vList2"/>
    <dgm:cxn modelId="{A360EEF6-301A-48E9-BD7D-B23725D480EF}" type="presParOf" srcId="{F737EEAD-63D8-4E0D-AD8B-9B93348DA4DC}" destId="{6F3D461E-52DF-49B6-BB57-47673B3BB1BC}" srcOrd="1" destOrd="0" presId="urn:microsoft.com/office/officeart/2005/8/layout/vList2"/>
    <dgm:cxn modelId="{9967678A-723B-47DD-B51E-E4D6ED058AD9}" type="presParOf" srcId="{F737EEAD-63D8-4E0D-AD8B-9B93348DA4DC}" destId="{0A77C61A-7CB3-48F6-9A85-920F2FCC7199}" srcOrd="2" destOrd="0" presId="urn:microsoft.com/office/officeart/2005/8/layout/vList2"/>
    <dgm:cxn modelId="{80C7FBBF-E696-43C7-8ABC-92B56716A1B7}" type="presParOf" srcId="{F737EEAD-63D8-4E0D-AD8B-9B93348DA4DC}" destId="{D468E527-13B7-4341-8DE2-E86B2B5E8D17}" srcOrd="3" destOrd="0" presId="urn:microsoft.com/office/officeart/2005/8/layout/vList2"/>
    <dgm:cxn modelId="{8B2FD3E4-66A2-4B9E-9D9D-4052A86F7340}" type="presParOf" srcId="{F737EEAD-63D8-4E0D-AD8B-9B93348DA4DC}" destId="{E959054A-B234-4791-B195-7733111B258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C212F2-6F02-430E-B5A6-2B55020F30DB}" type="doc">
      <dgm:prSet loTypeId="urn:microsoft.com/office/officeart/2005/8/layout/matrix3" loCatId="matrix" qsTypeId="urn:microsoft.com/office/officeart/2005/8/quickstyle/3d2" qsCatId="3D" csTypeId="urn:microsoft.com/office/officeart/2005/8/colors/accent1_2" csCatId="accent1" phldr="1"/>
      <dgm:spPr/>
      <dgm:t>
        <a:bodyPr/>
        <a:lstStyle/>
        <a:p>
          <a:endParaRPr lang="en-US"/>
        </a:p>
      </dgm:t>
    </dgm:pt>
    <dgm:pt modelId="{3313B5F8-7F9B-479A-B1F0-A5DF7EC0FB6A}">
      <dgm:prSet/>
      <dgm:spPr/>
      <dgm:t>
        <a:bodyPr/>
        <a:lstStyle/>
        <a:p>
          <a:pPr rtl="0"/>
          <a:r>
            <a:rPr lang="en-US" b="1" smtClean="0"/>
            <a:t>Horizontal ( Transverse) plane</a:t>
          </a:r>
          <a:endParaRPr lang="en-US"/>
        </a:p>
      </dgm:t>
    </dgm:pt>
    <dgm:pt modelId="{4B1E5C33-3034-40FE-B22C-816498CCB5F0}" type="parTrans" cxnId="{FDA0F244-4698-4C7F-A41B-F748F1B4DA2C}">
      <dgm:prSet/>
      <dgm:spPr/>
      <dgm:t>
        <a:bodyPr/>
        <a:lstStyle/>
        <a:p>
          <a:endParaRPr lang="en-US"/>
        </a:p>
      </dgm:t>
    </dgm:pt>
    <dgm:pt modelId="{8EC45E3B-BB46-4F21-A80D-404957CA4E8B}" type="sibTrans" cxnId="{FDA0F244-4698-4C7F-A41B-F748F1B4DA2C}">
      <dgm:prSet/>
      <dgm:spPr/>
      <dgm:t>
        <a:bodyPr/>
        <a:lstStyle/>
        <a:p>
          <a:endParaRPr lang="en-US"/>
        </a:p>
      </dgm:t>
    </dgm:pt>
    <dgm:pt modelId="{A9F0C59E-021E-42EA-B76E-9B2F5BE5F907}">
      <dgm:prSet/>
      <dgm:spPr/>
      <dgm:t>
        <a:bodyPr/>
        <a:lstStyle/>
        <a:p>
          <a:pPr algn="l" rtl="0"/>
          <a:r>
            <a:rPr lang="en-US" dirty="0" smtClean="0"/>
            <a:t>any plane at </a:t>
          </a:r>
          <a:r>
            <a:rPr lang="en-US" b="1" dirty="0" smtClean="0">
              <a:solidFill>
                <a:srgbClr val="FFFF00"/>
              </a:solidFill>
            </a:rPr>
            <a:t>right angle to the vertical plane</a:t>
          </a:r>
          <a:r>
            <a:rPr lang="en-US" dirty="0" smtClean="0"/>
            <a:t> Dividing the body into an upper &amp; lower Segment .</a:t>
          </a:r>
          <a:endParaRPr lang="en-US" dirty="0"/>
        </a:p>
      </dgm:t>
    </dgm:pt>
    <dgm:pt modelId="{AD696A3C-290A-4194-A878-5848B1F5421F}" type="parTrans" cxnId="{8262DA40-17EA-43D9-8F1E-6E608DA2BA74}">
      <dgm:prSet/>
      <dgm:spPr/>
      <dgm:t>
        <a:bodyPr/>
        <a:lstStyle/>
        <a:p>
          <a:endParaRPr lang="en-US"/>
        </a:p>
      </dgm:t>
    </dgm:pt>
    <dgm:pt modelId="{2E8D2E06-CA82-47B8-9B1A-9710E210F550}" type="sibTrans" cxnId="{8262DA40-17EA-43D9-8F1E-6E608DA2BA74}">
      <dgm:prSet/>
      <dgm:spPr/>
      <dgm:t>
        <a:bodyPr/>
        <a:lstStyle/>
        <a:p>
          <a:endParaRPr lang="en-US"/>
        </a:p>
      </dgm:t>
    </dgm:pt>
    <dgm:pt modelId="{193E07A1-4B73-42F3-AA65-4A27210CAEC5}">
      <dgm:prSet/>
      <dgm:spPr/>
      <dgm:t>
        <a:bodyPr/>
        <a:lstStyle/>
        <a:p>
          <a:pPr rtl="0"/>
          <a:r>
            <a:rPr lang="en-US" b="1" smtClean="0"/>
            <a:t>Oblique plane</a:t>
          </a:r>
          <a:r>
            <a:rPr lang="en-US" smtClean="0"/>
            <a:t> </a:t>
          </a:r>
          <a:endParaRPr lang="en-US"/>
        </a:p>
      </dgm:t>
    </dgm:pt>
    <dgm:pt modelId="{A3006D81-D7BA-465A-99E7-875D6A7D9FD2}" type="parTrans" cxnId="{5EC2E1FD-53BC-4B77-A924-B0B16A8DB16D}">
      <dgm:prSet/>
      <dgm:spPr/>
      <dgm:t>
        <a:bodyPr/>
        <a:lstStyle/>
        <a:p>
          <a:endParaRPr lang="en-US"/>
        </a:p>
      </dgm:t>
    </dgm:pt>
    <dgm:pt modelId="{CFCF7132-5CE0-40EA-8595-F1F974C4704E}" type="sibTrans" cxnId="{5EC2E1FD-53BC-4B77-A924-B0B16A8DB16D}">
      <dgm:prSet/>
      <dgm:spPr/>
      <dgm:t>
        <a:bodyPr/>
        <a:lstStyle/>
        <a:p>
          <a:endParaRPr lang="en-US"/>
        </a:p>
      </dgm:t>
    </dgm:pt>
    <dgm:pt modelId="{8EFB84AB-5C15-46E5-8AFD-07978D723E27}">
      <dgm:prSet/>
      <dgm:spPr/>
      <dgm:t>
        <a:bodyPr/>
        <a:lstStyle/>
        <a:p>
          <a:pPr algn="l" rtl="0"/>
          <a:r>
            <a:rPr lang="en-US" dirty="0" smtClean="0"/>
            <a:t>goes through the body at </a:t>
          </a:r>
          <a:r>
            <a:rPr lang="en-US" b="1" dirty="0" smtClean="0">
              <a:solidFill>
                <a:srgbClr val="FFFF00"/>
              </a:solidFill>
            </a:rPr>
            <a:t>irregular planes </a:t>
          </a:r>
          <a:r>
            <a:rPr lang="en-US" dirty="0" smtClean="0"/>
            <a:t>which don’t correspond to the vertical or horizontal planes.</a:t>
          </a:r>
          <a:endParaRPr lang="en-US" dirty="0"/>
        </a:p>
      </dgm:t>
    </dgm:pt>
    <dgm:pt modelId="{1A3BA45C-9134-42A3-B902-37D1A31DEEEF}" type="parTrans" cxnId="{87EA5801-5481-4D44-AE46-CE556C4DBC53}">
      <dgm:prSet/>
      <dgm:spPr/>
      <dgm:t>
        <a:bodyPr/>
        <a:lstStyle/>
        <a:p>
          <a:endParaRPr lang="en-US"/>
        </a:p>
      </dgm:t>
    </dgm:pt>
    <dgm:pt modelId="{2941FE67-5902-4BFC-94A8-3269ABFA63B1}" type="sibTrans" cxnId="{87EA5801-5481-4D44-AE46-CE556C4DBC53}">
      <dgm:prSet/>
      <dgm:spPr/>
      <dgm:t>
        <a:bodyPr/>
        <a:lstStyle/>
        <a:p>
          <a:endParaRPr lang="en-US"/>
        </a:p>
      </dgm:t>
    </dgm:pt>
    <dgm:pt modelId="{573DB2FB-E1CB-4325-96DD-1D263B258F20}" type="pres">
      <dgm:prSet presAssocID="{D9C212F2-6F02-430E-B5A6-2B55020F30DB}" presName="matrix" presStyleCnt="0">
        <dgm:presLayoutVars>
          <dgm:chMax val="1"/>
          <dgm:dir/>
          <dgm:resizeHandles val="exact"/>
        </dgm:presLayoutVars>
      </dgm:prSet>
      <dgm:spPr/>
      <dgm:t>
        <a:bodyPr/>
        <a:lstStyle/>
        <a:p>
          <a:endParaRPr lang="en-US"/>
        </a:p>
      </dgm:t>
    </dgm:pt>
    <dgm:pt modelId="{83945C82-BBDE-4360-A6C9-D8135DBB0793}" type="pres">
      <dgm:prSet presAssocID="{D9C212F2-6F02-430E-B5A6-2B55020F30DB}" presName="diamond" presStyleLbl="bgShp" presStyleIdx="0" presStyleCnt="1"/>
      <dgm:spPr/>
    </dgm:pt>
    <dgm:pt modelId="{718042DB-16C2-4B5B-BCEC-B456282167CA}" type="pres">
      <dgm:prSet presAssocID="{D9C212F2-6F02-430E-B5A6-2B55020F30DB}" presName="quad1" presStyleLbl="node1" presStyleIdx="0" presStyleCnt="4" custScaleX="131309" custScaleY="108233" custLinFactNeighborX="-50607" custLinFactNeighborY="-3644">
        <dgm:presLayoutVars>
          <dgm:chMax val="0"/>
          <dgm:chPref val="0"/>
          <dgm:bulletEnabled val="1"/>
        </dgm:presLayoutVars>
      </dgm:prSet>
      <dgm:spPr/>
      <dgm:t>
        <a:bodyPr/>
        <a:lstStyle/>
        <a:p>
          <a:endParaRPr lang="en-US"/>
        </a:p>
      </dgm:t>
    </dgm:pt>
    <dgm:pt modelId="{9B8469A0-6577-4DF6-9E97-50D766C7EEBF}" type="pres">
      <dgm:prSet presAssocID="{D9C212F2-6F02-430E-B5A6-2B55020F30DB}" presName="quad2" presStyleLbl="node1" presStyleIdx="1" presStyleCnt="4" custScaleX="168961" custScaleY="107692">
        <dgm:presLayoutVars>
          <dgm:chMax val="0"/>
          <dgm:chPref val="0"/>
          <dgm:bulletEnabled val="1"/>
        </dgm:presLayoutVars>
      </dgm:prSet>
      <dgm:spPr/>
      <dgm:t>
        <a:bodyPr/>
        <a:lstStyle/>
        <a:p>
          <a:endParaRPr lang="en-US"/>
        </a:p>
      </dgm:t>
    </dgm:pt>
    <dgm:pt modelId="{6E5660FB-4F7B-4A13-8995-A1330E1F394C}" type="pres">
      <dgm:prSet presAssocID="{D9C212F2-6F02-430E-B5A6-2B55020F30DB}" presName="quad3" presStyleLbl="node1" presStyleIdx="2" presStyleCnt="4" custScaleX="123617" custScaleY="109394" custLinFactNeighborX="-54723" custLinFactNeighborY="4225">
        <dgm:presLayoutVars>
          <dgm:chMax val="0"/>
          <dgm:chPref val="0"/>
          <dgm:bulletEnabled val="1"/>
        </dgm:presLayoutVars>
      </dgm:prSet>
      <dgm:spPr/>
      <dgm:t>
        <a:bodyPr/>
        <a:lstStyle/>
        <a:p>
          <a:endParaRPr lang="en-US"/>
        </a:p>
      </dgm:t>
    </dgm:pt>
    <dgm:pt modelId="{94FA3B6A-9F67-4769-BCB5-1DE50AC90FAE}" type="pres">
      <dgm:prSet presAssocID="{D9C212F2-6F02-430E-B5A6-2B55020F30DB}" presName="quad4" presStyleLbl="node1" presStyleIdx="3" presStyleCnt="4" custScaleX="157356" custScaleY="106747" custLinFactNeighborX="-472" custLinFactNeighborY="6275">
        <dgm:presLayoutVars>
          <dgm:chMax val="0"/>
          <dgm:chPref val="0"/>
          <dgm:bulletEnabled val="1"/>
        </dgm:presLayoutVars>
      </dgm:prSet>
      <dgm:spPr/>
      <dgm:t>
        <a:bodyPr/>
        <a:lstStyle/>
        <a:p>
          <a:endParaRPr lang="en-US"/>
        </a:p>
      </dgm:t>
    </dgm:pt>
  </dgm:ptLst>
  <dgm:cxnLst>
    <dgm:cxn modelId="{5EC2E1FD-53BC-4B77-A924-B0B16A8DB16D}" srcId="{D9C212F2-6F02-430E-B5A6-2B55020F30DB}" destId="{193E07A1-4B73-42F3-AA65-4A27210CAEC5}" srcOrd="2" destOrd="0" parTransId="{A3006D81-D7BA-465A-99E7-875D6A7D9FD2}" sibTransId="{CFCF7132-5CE0-40EA-8595-F1F974C4704E}"/>
    <dgm:cxn modelId="{FDA0F244-4698-4C7F-A41B-F748F1B4DA2C}" srcId="{D9C212F2-6F02-430E-B5A6-2B55020F30DB}" destId="{3313B5F8-7F9B-479A-B1F0-A5DF7EC0FB6A}" srcOrd="0" destOrd="0" parTransId="{4B1E5C33-3034-40FE-B22C-816498CCB5F0}" sibTransId="{8EC45E3B-BB46-4F21-A80D-404957CA4E8B}"/>
    <dgm:cxn modelId="{BC0916FF-403E-402A-A676-A6DB6E4929ED}" type="presOf" srcId="{8EFB84AB-5C15-46E5-8AFD-07978D723E27}" destId="{94FA3B6A-9F67-4769-BCB5-1DE50AC90FAE}" srcOrd="0" destOrd="0" presId="urn:microsoft.com/office/officeart/2005/8/layout/matrix3"/>
    <dgm:cxn modelId="{F37880BC-6C59-4921-84F0-39603A4F0807}" type="presOf" srcId="{193E07A1-4B73-42F3-AA65-4A27210CAEC5}" destId="{6E5660FB-4F7B-4A13-8995-A1330E1F394C}" srcOrd="0" destOrd="0" presId="urn:microsoft.com/office/officeart/2005/8/layout/matrix3"/>
    <dgm:cxn modelId="{79F345BD-D6B1-49D6-BE90-7389B2025583}" type="presOf" srcId="{A9F0C59E-021E-42EA-B76E-9B2F5BE5F907}" destId="{9B8469A0-6577-4DF6-9E97-50D766C7EEBF}" srcOrd="0" destOrd="0" presId="urn:microsoft.com/office/officeart/2005/8/layout/matrix3"/>
    <dgm:cxn modelId="{96FD13B8-7C6D-4D23-95DB-0A397A704E45}" type="presOf" srcId="{D9C212F2-6F02-430E-B5A6-2B55020F30DB}" destId="{573DB2FB-E1CB-4325-96DD-1D263B258F20}" srcOrd="0" destOrd="0" presId="urn:microsoft.com/office/officeart/2005/8/layout/matrix3"/>
    <dgm:cxn modelId="{87EA5801-5481-4D44-AE46-CE556C4DBC53}" srcId="{D9C212F2-6F02-430E-B5A6-2B55020F30DB}" destId="{8EFB84AB-5C15-46E5-8AFD-07978D723E27}" srcOrd="3" destOrd="0" parTransId="{1A3BA45C-9134-42A3-B902-37D1A31DEEEF}" sibTransId="{2941FE67-5902-4BFC-94A8-3269ABFA63B1}"/>
    <dgm:cxn modelId="{8262DA40-17EA-43D9-8F1E-6E608DA2BA74}" srcId="{D9C212F2-6F02-430E-B5A6-2B55020F30DB}" destId="{A9F0C59E-021E-42EA-B76E-9B2F5BE5F907}" srcOrd="1" destOrd="0" parTransId="{AD696A3C-290A-4194-A878-5848B1F5421F}" sibTransId="{2E8D2E06-CA82-47B8-9B1A-9710E210F550}"/>
    <dgm:cxn modelId="{F4EBCE9F-50E2-492C-B365-F400321F40E4}" type="presOf" srcId="{3313B5F8-7F9B-479A-B1F0-A5DF7EC0FB6A}" destId="{718042DB-16C2-4B5B-BCEC-B456282167CA}" srcOrd="0" destOrd="0" presId="urn:microsoft.com/office/officeart/2005/8/layout/matrix3"/>
    <dgm:cxn modelId="{A24F2214-6976-4423-9C4A-D637D070519E}" type="presParOf" srcId="{573DB2FB-E1CB-4325-96DD-1D263B258F20}" destId="{83945C82-BBDE-4360-A6C9-D8135DBB0793}" srcOrd="0" destOrd="0" presId="urn:microsoft.com/office/officeart/2005/8/layout/matrix3"/>
    <dgm:cxn modelId="{62E13AD9-0968-4F7D-9F0B-47489FAE4ADB}" type="presParOf" srcId="{573DB2FB-E1CB-4325-96DD-1D263B258F20}" destId="{718042DB-16C2-4B5B-BCEC-B456282167CA}" srcOrd="1" destOrd="0" presId="urn:microsoft.com/office/officeart/2005/8/layout/matrix3"/>
    <dgm:cxn modelId="{F74C4F68-4687-4237-AB83-52AE6830B4E2}" type="presParOf" srcId="{573DB2FB-E1CB-4325-96DD-1D263B258F20}" destId="{9B8469A0-6577-4DF6-9E97-50D766C7EEBF}" srcOrd="2" destOrd="0" presId="urn:microsoft.com/office/officeart/2005/8/layout/matrix3"/>
    <dgm:cxn modelId="{FED062A7-E536-4369-A02C-B61032A55F2D}" type="presParOf" srcId="{573DB2FB-E1CB-4325-96DD-1D263B258F20}" destId="{6E5660FB-4F7B-4A13-8995-A1330E1F394C}" srcOrd="3" destOrd="0" presId="urn:microsoft.com/office/officeart/2005/8/layout/matrix3"/>
    <dgm:cxn modelId="{1ED57939-5979-482E-8CA4-AA8CB7A28F62}" type="presParOf" srcId="{573DB2FB-E1CB-4325-96DD-1D263B258F20}" destId="{94FA3B6A-9F67-4769-BCB5-1DE50AC90FA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FA0AB5-6FD9-4F39-A8AE-F02393F980C6}" type="doc">
      <dgm:prSet loTypeId="urn:microsoft.com/office/officeart/2005/8/layout/hierarchy3" loCatId="hierarchy" qsTypeId="urn:microsoft.com/office/officeart/2005/8/quickstyle/3d2" qsCatId="3D" csTypeId="urn:microsoft.com/office/officeart/2005/8/colors/accent0_2" csCatId="mainScheme" phldr="1"/>
      <dgm:spPr/>
      <dgm:t>
        <a:bodyPr/>
        <a:lstStyle/>
        <a:p>
          <a:endParaRPr lang="en-US"/>
        </a:p>
      </dgm:t>
    </dgm:pt>
    <dgm:pt modelId="{6CA96972-5E5D-4B36-8CC2-864A2648EFED}">
      <dgm:prSet custT="1"/>
      <dgm:spPr>
        <a:solidFill>
          <a:srgbClr val="FF0000"/>
        </a:solidFill>
      </dgm:spPr>
      <dgm:t>
        <a:bodyPr/>
        <a:lstStyle/>
        <a:p>
          <a:pPr algn="l" rtl="0"/>
          <a:r>
            <a:rPr lang="en-US" sz="2800" b="1" dirty="0" smtClean="0">
              <a:solidFill>
                <a:schemeClr val="bg1"/>
              </a:solidFill>
            </a:rPr>
            <a:t>Portion of the body along these planes are known as </a:t>
          </a:r>
          <a:r>
            <a:rPr lang="en-US" sz="2800" b="1" dirty="0" smtClean="0">
              <a:solidFill>
                <a:srgbClr val="FFFF00"/>
              </a:solidFill>
            </a:rPr>
            <a:t>sections</a:t>
          </a:r>
          <a:r>
            <a:rPr lang="en-US" sz="2800" b="1" dirty="0" smtClean="0">
              <a:solidFill>
                <a:schemeClr val="bg1"/>
              </a:solidFill>
            </a:rPr>
            <a:t> &amp; correspondingly named as:</a:t>
          </a:r>
          <a:endParaRPr lang="en-US" sz="2800" dirty="0">
            <a:solidFill>
              <a:schemeClr val="bg1"/>
            </a:solidFill>
          </a:endParaRPr>
        </a:p>
      </dgm:t>
    </dgm:pt>
    <dgm:pt modelId="{E3723568-17A7-4620-852F-BFF13316427C}" type="parTrans" cxnId="{2AF0A6E6-7D6C-4F7C-9055-F04B8F3C6FDE}">
      <dgm:prSet/>
      <dgm:spPr/>
      <dgm:t>
        <a:bodyPr/>
        <a:lstStyle/>
        <a:p>
          <a:endParaRPr lang="en-US"/>
        </a:p>
      </dgm:t>
    </dgm:pt>
    <dgm:pt modelId="{3808ED38-7EBB-4EE9-B8C1-5A006F41A25C}" type="sibTrans" cxnId="{2AF0A6E6-7D6C-4F7C-9055-F04B8F3C6FDE}">
      <dgm:prSet/>
      <dgm:spPr/>
      <dgm:t>
        <a:bodyPr/>
        <a:lstStyle/>
        <a:p>
          <a:endParaRPr lang="en-US"/>
        </a:p>
      </dgm:t>
    </dgm:pt>
    <dgm:pt modelId="{509B7BA0-4064-4BFC-984C-02A39B5FEACF}">
      <dgm:prSet/>
      <dgm:spPr/>
      <dgm:t>
        <a:bodyPr/>
        <a:lstStyle/>
        <a:p>
          <a:pPr rtl="0"/>
          <a:r>
            <a:rPr lang="en-US" b="1" smtClean="0"/>
            <a:t>sagittal section</a:t>
          </a:r>
          <a:endParaRPr lang="en-US"/>
        </a:p>
      </dgm:t>
    </dgm:pt>
    <dgm:pt modelId="{4258B666-76B0-4270-8075-BACC973B1D1B}" type="parTrans" cxnId="{8E258DC0-1EDD-41DC-BC25-398BC80F7C59}">
      <dgm:prSet/>
      <dgm:spPr/>
      <dgm:t>
        <a:bodyPr/>
        <a:lstStyle/>
        <a:p>
          <a:endParaRPr lang="en-US"/>
        </a:p>
      </dgm:t>
    </dgm:pt>
    <dgm:pt modelId="{4C354AE6-E06A-4730-ACFC-92943224B939}" type="sibTrans" cxnId="{8E258DC0-1EDD-41DC-BC25-398BC80F7C59}">
      <dgm:prSet/>
      <dgm:spPr/>
      <dgm:t>
        <a:bodyPr/>
        <a:lstStyle/>
        <a:p>
          <a:endParaRPr lang="en-US"/>
        </a:p>
      </dgm:t>
    </dgm:pt>
    <dgm:pt modelId="{69CBA1DA-5B54-4B19-BDC9-515A6CD9BB32}">
      <dgm:prSet/>
      <dgm:spPr/>
      <dgm:t>
        <a:bodyPr/>
        <a:lstStyle/>
        <a:p>
          <a:pPr rtl="0"/>
          <a:r>
            <a:rPr lang="en-US" b="1" smtClean="0"/>
            <a:t>median section</a:t>
          </a:r>
          <a:endParaRPr lang="en-US"/>
        </a:p>
      </dgm:t>
    </dgm:pt>
    <dgm:pt modelId="{403D236E-ACCA-4F11-92B9-B45057876721}" type="parTrans" cxnId="{8BF9F2B9-BFD3-4486-93A4-A03C00BA515F}">
      <dgm:prSet/>
      <dgm:spPr/>
      <dgm:t>
        <a:bodyPr/>
        <a:lstStyle/>
        <a:p>
          <a:endParaRPr lang="en-US"/>
        </a:p>
      </dgm:t>
    </dgm:pt>
    <dgm:pt modelId="{BB88678E-0D23-41CE-A089-BC1A7D96923E}" type="sibTrans" cxnId="{8BF9F2B9-BFD3-4486-93A4-A03C00BA515F}">
      <dgm:prSet/>
      <dgm:spPr/>
      <dgm:t>
        <a:bodyPr/>
        <a:lstStyle/>
        <a:p>
          <a:endParaRPr lang="en-US"/>
        </a:p>
      </dgm:t>
    </dgm:pt>
    <dgm:pt modelId="{5A8DFCE0-E49E-46C9-AFA0-FD9580C745A6}">
      <dgm:prSet/>
      <dgm:spPr/>
      <dgm:t>
        <a:bodyPr/>
        <a:lstStyle/>
        <a:p>
          <a:pPr rtl="0"/>
          <a:r>
            <a:rPr lang="en-US" b="1" smtClean="0"/>
            <a:t>frontal ( coronal ) section</a:t>
          </a:r>
          <a:endParaRPr lang="en-US"/>
        </a:p>
      </dgm:t>
    </dgm:pt>
    <dgm:pt modelId="{71EFC563-F208-4C48-8FDA-E161CF735461}" type="parTrans" cxnId="{3A13DDFA-E707-4950-B12B-8C202154B405}">
      <dgm:prSet/>
      <dgm:spPr/>
      <dgm:t>
        <a:bodyPr/>
        <a:lstStyle/>
        <a:p>
          <a:endParaRPr lang="en-US"/>
        </a:p>
      </dgm:t>
    </dgm:pt>
    <dgm:pt modelId="{6F94312C-5C81-431D-AE92-63B4BD72B706}" type="sibTrans" cxnId="{3A13DDFA-E707-4950-B12B-8C202154B405}">
      <dgm:prSet/>
      <dgm:spPr/>
      <dgm:t>
        <a:bodyPr/>
        <a:lstStyle/>
        <a:p>
          <a:endParaRPr lang="en-US"/>
        </a:p>
      </dgm:t>
    </dgm:pt>
    <dgm:pt modelId="{5D8BD166-99B0-46EF-831A-EB4DD9229973}" type="pres">
      <dgm:prSet presAssocID="{8CFA0AB5-6FD9-4F39-A8AE-F02393F980C6}" presName="diagram" presStyleCnt="0">
        <dgm:presLayoutVars>
          <dgm:chPref val="1"/>
          <dgm:dir/>
          <dgm:animOne val="branch"/>
          <dgm:animLvl val="lvl"/>
          <dgm:resizeHandles/>
        </dgm:presLayoutVars>
      </dgm:prSet>
      <dgm:spPr/>
      <dgm:t>
        <a:bodyPr/>
        <a:lstStyle/>
        <a:p>
          <a:endParaRPr lang="en-US"/>
        </a:p>
      </dgm:t>
    </dgm:pt>
    <dgm:pt modelId="{0904D59C-14AF-4B1C-A596-17BB95944A25}" type="pres">
      <dgm:prSet presAssocID="{6CA96972-5E5D-4B36-8CC2-864A2648EFED}" presName="root" presStyleCnt="0"/>
      <dgm:spPr/>
    </dgm:pt>
    <dgm:pt modelId="{4C5FECDA-543C-466E-8479-B088781E1235}" type="pres">
      <dgm:prSet presAssocID="{6CA96972-5E5D-4B36-8CC2-864A2648EFED}" presName="rootComposite" presStyleCnt="0"/>
      <dgm:spPr/>
    </dgm:pt>
    <dgm:pt modelId="{53D4FAE6-83E4-4454-984C-D85110F8B723}" type="pres">
      <dgm:prSet presAssocID="{6CA96972-5E5D-4B36-8CC2-864A2648EFED}" presName="rootText" presStyleLbl="node1" presStyleIdx="0" presStyleCnt="1" custScaleX="254313" custScaleY="120687"/>
      <dgm:spPr/>
      <dgm:t>
        <a:bodyPr/>
        <a:lstStyle/>
        <a:p>
          <a:endParaRPr lang="en-US"/>
        </a:p>
      </dgm:t>
    </dgm:pt>
    <dgm:pt modelId="{51464056-9219-42C7-A6A4-1C78F88336B2}" type="pres">
      <dgm:prSet presAssocID="{6CA96972-5E5D-4B36-8CC2-864A2648EFED}" presName="rootConnector" presStyleLbl="node1" presStyleIdx="0" presStyleCnt="1"/>
      <dgm:spPr/>
      <dgm:t>
        <a:bodyPr/>
        <a:lstStyle/>
        <a:p>
          <a:endParaRPr lang="en-US"/>
        </a:p>
      </dgm:t>
    </dgm:pt>
    <dgm:pt modelId="{049F2905-1551-41D5-9672-ACE4802B0C88}" type="pres">
      <dgm:prSet presAssocID="{6CA96972-5E5D-4B36-8CC2-864A2648EFED}" presName="childShape" presStyleCnt="0"/>
      <dgm:spPr/>
    </dgm:pt>
    <dgm:pt modelId="{18458A15-58DF-4F7D-B015-9E2149DC7066}" type="pres">
      <dgm:prSet presAssocID="{4258B666-76B0-4270-8075-BACC973B1D1B}" presName="Name13" presStyleLbl="parChTrans1D2" presStyleIdx="0" presStyleCnt="3"/>
      <dgm:spPr/>
      <dgm:t>
        <a:bodyPr/>
        <a:lstStyle/>
        <a:p>
          <a:endParaRPr lang="en-US"/>
        </a:p>
      </dgm:t>
    </dgm:pt>
    <dgm:pt modelId="{A04C0CBA-DA3A-48A4-97DF-DAD53C92F156}" type="pres">
      <dgm:prSet presAssocID="{509B7BA0-4064-4BFC-984C-02A39B5FEACF}" presName="childText" presStyleLbl="bgAcc1" presStyleIdx="0" presStyleCnt="3">
        <dgm:presLayoutVars>
          <dgm:bulletEnabled val="1"/>
        </dgm:presLayoutVars>
      </dgm:prSet>
      <dgm:spPr/>
      <dgm:t>
        <a:bodyPr/>
        <a:lstStyle/>
        <a:p>
          <a:endParaRPr lang="en-US"/>
        </a:p>
      </dgm:t>
    </dgm:pt>
    <dgm:pt modelId="{B275E944-D4AD-4B7A-8EFA-8ED969084E54}" type="pres">
      <dgm:prSet presAssocID="{403D236E-ACCA-4F11-92B9-B45057876721}" presName="Name13" presStyleLbl="parChTrans1D2" presStyleIdx="1" presStyleCnt="3"/>
      <dgm:spPr/>
      <dgm:t>
        <a:bodyPr/>
        <a:lstStyle/>
        <a:p>
          <a:endParaRPr lang="en-US"/>
        </a:p>
      </dgm:t>
    </dgm:pt>
    <dgm:pt modelId="{D3C2F448-33D7-42D9-A474-80EA92804DA6}" type="pres">
      <dgm:prSet presAssocID="{69CBA1DA-5B54-4B19-BDC9-515A6CD9BB32}" presName="childText" presStyleLbl="bgAcc1" presStyleIdx="1" presStyleCnt="3">
        <dgm:presLayoutVars>
          <dgm:bulletEnabled val="1"/>
        </dgm:presLayoutVars>
      </dgm:prSet>
      <dgm:spPr/>
      <dgm:t>
        <a:bodyPr/>
        <a:lstStyle/>
        <a:p>
          <a:endParaRPr lang="en-US"/>
        </a:p>
      </dgm:t>
    </dgm:pt>
    <dgm:pt modelId="{07E71E4E-DE70-4EB0-8E76-240674D3F87F}" type="pres">
      <dgm:prSet presAssocID="{71EFC563-F208-4C48-8FDA-E161CF735461}" presName="Name13" presStyleLbl="parChTrans1D2" presStyleIdx="2" presStyleCnt="3"/>
      <dgm:spPr/>
      <dgm:t>
        <a:bodyPr/>
        <a:lstStyle/>
        <a:p>
          <a:endParaRPr lang="en-US"/>
        </a:p>
      </dgm:t>
    </dgm:pt>
    <dgm:pt modelId="{31C4447B-2D0A-4154-BDF5-5FC1A5F49276}" type="pres">
      <dgm:prSet presAssocID="{5A8DFCE0-E49E-46C9-AFA0-FD9580C745A6}" presName="childText" presStyleLbl="bgAcc1" presStyleIdx="2" presStyleCnt="3">
        <dgm:presLayoutVars>
          <dgm:bulletEnabled val="1"/>
        </dgm:presLayoutVars>
      </dgm:prSet>
      <dgm:spPr/>
      <dgm:t>
        <a:bodyPr/>
        <a:lstStyle/>
        <a:p>
          <a:endParaRPr lang="en-US"/>
        </a:p>
      </dgm:t>
    </dgm:pt>
  </dgm:ptLst>
  <dgm:cxnLst>
    <dgm:cxn modelId="{0AA2B25B-CE10-4E40-A232-5948591F812C}" type="presOf" srcId="{5A8DFCE0-E49E-46C9-AFA0-FD9580C745A6}" destId="{31C4447B-2D0A-4154-BDF5-5FC1A5F49276}" srcOrd="0" destOrd="0" presId="urn:microsoft.com/office/officeart/2005/8/layout/hierarchy3"/>
    <dgm:cxn modelId="{72E7A76F-819A-4BBD-9014-D49F0302D22B}" type="presOf" srcId="{4258B666-76B0-4270-8075-BACC973B1D1B}" destId="{18458A15-58DF-4F7D-B015-9E2149DC7066}" srcOrd="0" destOrd="0" presId="urn:microsoft.com/office/officeart/2005/8/layout/hierarchy3"/>
    <dgm:cxn modelId="{2AF0A6E6-7D6C-4F7C-9055-F04B8F3C6FDE}" srcId="{8CFA0AB5-6FD9-4F39-A8AE-F02393F980C6}" destId="{6CA96972-5E5D-4B36-8CC2-864A2648EFED}" srcOrd="0" destOrd="0" parTransId="{E3723568-17A7-4620-852F-BFF13316427C}" sibTransId="{3808ED38-7EBB-4EE9-B8C1-5A006F41A25C}"/>
    <dgm:cxn modelId="{8BF9F2B9-BFD3-4486-93A4-A03C00BA515F}" srcId="{6CA96972-5E5D-4B36-8CC2-864A2648EFED}" destId="{69CBA1DA-5B54-4B19-BDC9-515A6CD9BB32}" srcOrd="1" destOrd="0" parTransId="{403D236E-ACCA-4F11-92B9-B45057876721}" sibTransId="{BB88678E-0D23-41CE-A089-BC1A7D96923E}"/>
    <dgm:cxn modelId="{808709AF-5C84-44AD-9B34-4ACDEBF1BDAD}" type="presOf" srcId="{6CA96972-5E5D-4B36-8CC2-864A2648EFED}" destId="{53D4FAE6-83E4-4454-984C-D85110F8B723}" srcOrd="0" destOrd="0" presId="urn:microsoft.com/office/officeart/2005/8/layout/hierarchy3"/>
    <dgm:cxn modelId="{0FB94409-DF18-423F-A4F5-2FA19AD8CD08}" type="presOf" srcId="{69CBA1DA-5B54-4B19-BDC9-515A6CD9BB32}" destId="{D3C2F448-33D7-42D9-A474-80EA92804DA6}" srcOrd="0" destOrd="0" presId="urn:microsoft.com/office/officeart/2005/8/layout/hierarchy3"/>
    <dgm:cxn modelId="{3A13DDFA-E707-4950-B12B-8C202154B405}" srcId="{6CA96972-5E5D-4B36-8CC2-864A2648EFED}" destId="{5A8DFCE0-E49E-46C9-AFA0-FD9580C745A6}" srcOrd="2" destOrd="0" parTransId="{71EFC563-F208-4C48-8FDA-E161CF735461}" sibTransId="{6F94312C-5C81-431D-AE92-63B4BD72B706}"/>
    <dgm:cxn modelId="{817303AF-ADC6-4588-AD04-B40669F55DB2}" type="presOf" srcId="{6CA96972-5E5D-4B36-8CC2-864A2648EFED}" destId="{51464056-9219-42C7-A6A4-1C78F88336B2}" srcOrd="1" destOrd="0" presId="urn:microsoft.com/office/officeart/2005/8/layout/hierarchy3"/>
    <dgm:cxn modelId="{CFA720E1-CB5F-411D-8F71-FF09D349800B}" type="presOf" srcId="{403D236E-ACCA-4F11-92B9-B45057876721}" destId="{B275E944-D4AD-4B7A-8EFA-8ED969084E54}" srcOrd="0" destOrd="0" presId="urn:microsoft.com/office/officeart/2005/8/layout/hierarchy3"/>
    <dgm:cxn modelId="{ED7E26D7-E6D1-48CC-9BA3-0D2E1206B3E6}" type="presOf" srcId="{8CFA0AB5-6FD9-4F39-A8AE-F02393F980C6}" destId="{5D8BD166-99B0-46EF-831A-EB4DD9229973}" srcOrd="0" destOrd="0" presId="urn:microsoft.com/office/officeart/2005/8/layout/hierarchy3"/>
    <dgm:cxn modelId="{8E258DC0-1EDD-41DC-BC25-398BC80F7C59}" srcId="{6CA96972-5E5D-4B36-8CC2-864A2648EFED}" destId="{509B7BA0-4064-4BFC-984C-02A39B5FEACF}" srcOrd="0" destOrd="0" parTransId="{4258B666-76B0-4270-8075-BACC973B1D1B}" sibTransId="{4C354AE6-E06A-4730-ACFC-92943224B939}"/>
    <dgm:cxn modelId="{C1D8C680-513E-424F-AD62-F43C388F29F5}" type="presOf" srcId="{71EFC563-F208-4C48-8FDA-E161CF735461}" destId="{07E71E4E-DE70-4EB0-8E76-240674D3F87F}" srcOrd="0" destOrd="0" presId="urn:microsoft.com/office/officeart/2005/8/layout/hierarchy3"/>
    <dgm:cxn modelId="{5A6396EB-A4F6-4E5E-8B6E-F46EC543BFED}" type="presOf" srcId="{509B7BA0-4064-4BFC-984C-02A39B5FEACF}" destId="{A04C0CBA-DA3A-48A4-97DF-DAD53C92F156}" srcOrd="0" destOrd="0" presId="urn:microsoft.com/office/officeart/2005/8/layout/hierarchy3"/>
    <dgm:cxn modelId="{3D6F6FEC-EAD7-4CD2-9880-12F56CC3F2FF}" type="presParOf" srcId="{5D8BD166-99B0-46EF-831A-EB4DD9229973}" destId="{0904D59C-14AF-4B1C-A596-17BB95944A25}" srcOrd="0" destOrd="0" presId="urn:microsoft.com/office/officeart/2005/8/layout/hierarchy3"/>
    <dgm:cxn modelId="{2FB906F3-9FFB-41FF-B786-337B0BAAD580}" type="presParOf" srcId="{0904D59C-14AF-4B1C-A596-17BB95944A25}" destId="{4C5FECDA-543C-466E-8479-B088781E1235}" srcOrd="0" destOrd="0" presId="urn:microsoft.com/office/officeart/2005/8/layout/hierarchy3"/>
    <dgm:cxn modelId="{81C66893-5CE7-4E85-BC1F-ED1A46651D75}" type="presParOf" srcId="{4C5FECDA-543C-466E-8479-B088781E1235}" destId="{53D4FAE6-83E4-4454-984C-D85110F8B723}" srcOrd="0" destOrd="0" presId="urn:microsoft.com/office/officeart/2005/8/layout/hierarchy3"/>
    <dgm:cxn modelId="{EEEA0B26-7DFC-45C1-B8DC-F0582F0A90FD}" type="presParOf" srcId="{4C5FECDA-543C-466E-8479-B088781E1235}" destId="{51464056-9219-42C7-A6A4-1C78F88336B2}" srcOrd="1" destOrd="0" presId="urn:microsoft.com/office/officeart/2005/8/layout/hierarchy3"/>
    <dgm:cxn modelId="{D65D9B45-BDDE-46C0-BB8B-A7E631821582}" type="presParOf" srcId="{0904D59C-14AF-4B1C-A596-17BB95944A25}" destId="{049F2905-1551-41D5-9672-ACE4802B0C88}" srcOrd="1" destOrd="0" presId="urn:microsoft.com/office/officeart/2005/8/layout/hierarchy3"/>
    <dgm:cxn modelId="{0E7BAB5A-1E72-4ADA-A0F8-40C9632364D9}" type="presParOf" srcId="{049F2905-1551-41D5-9672-ACE4802B0C88}" destId="{18458A15-58DF-4F7D-B015-9E2149DC7066}" srcOrd="0" destOrd="0" presId="urn:microsoft.com/office/officeart/2005/8/layout/hierarchy3"/>
    <dgm:cxn modelId="{99FFCAB0-FBFD-4749-B26B-2F87C5AD96DC}" type="presParOf" srcId="{049F2905-1551-41D5-9672-ACE4802B0C88}" destId="{A04C0CBA-DA3A-48A4-97DF-DAD53C92F156}" srcOrd="1" destOrd="0" presId="urn:microsoft.com/office/officeart/2005/8/layout/hierarchy3"/>
    <dgm:cxn modelId="{FC9B4D14-A2E0-4398-80EF-D125D4EEBE47}" type="presParOf" srcId="{049F2905-1551-41D5-9672-ACE4802B0C88}" destId="{B275E944-D4AD-4B7A-8EFA-8ED969084E54}" srcOrd="2" destOrd="0" presId="urn:microsoft.com/office/officeart/2005/8/layout/hierarchy3"/>
    <dgm:cxn modelId="{0A32D707-C98C-44F5-883F-90317BD3D140}" type="presParOf" srcId="{049F2905-1551-41D5-9672-ACE4802B0C88}" destId="{D3C2F448-33D7-42D9-A474-80EA92804DA6}" srcOrd="3" destOrd="0" presId="urn:microsoft.com/office/officeart/2005/8/layout/hierarchy3"/>
    <dgm:cxn modelId="{BADF5623-F85E-45E6-BC78-6C4885E97893}" type="presParOf" srcId="{049F2905-1551-41D5-9672-ACE4802B0C88}" destId="{07E71E4E-DE70-4EB0-8E76-240674D3F87F}" srcOrd="4" destOrd="0" presId="urn:microsoft.com/office/officeart/2005/8/layout/hierarchy3"/>
    <dgm:cxn modelId="{690D4B2C-CFD1-4152-AF4D-4B65920718AE}" type="presParOf" srcId="{049F2905-1551-41D5-9672-ACE4802B0C88}" destId="{31C4447B-2D0A-4154-BDF5-5FC1A5F49276}"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9340D-1398-4A3E-8F07-953A5CD7A22B}">
      <dsp:nvSpPr>
        <dsp:cNvPr id="0" name=""/>
        <dsp:cNvSpPr/>
      </dsp:nvSpPr>
      <dsp:spPr>
        <a:xfrm>
          <a:off x="0" y="109417"/>
          <a:ext cx="6400800" cy="695565"/>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smtClean="0"/>
            <a:t>Introduction to anatomy </a:t>
          </a:r>
          <a:r>
            <a:rPr lang="en-US" sz="2900" kern="1200" smtClean="0"/>
            <a:t>and Physiology</a:t>
          </a:r>
          <a:endParaRPr lang="en-US" sz="2900" kern="1200" dirty="0"/>
        </a:p>
      </dsp:txBody>
      <dsp:txXfrm>
        <a:off x="33955" y="143372"/>
        <a:ext cx="6332890" cy="6276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B6072-696C-4AE9-973C-CD14A459EA7D}">
      <dsp:nvSpPr>
        <dsp:cNvPr id="0" name=""/>
        <dsp:cNvSpPr/>
      </dsp:nvSpPr>
      <dsp:spPr>
        <a:xfrm>
          <a:off x="0" y="7852"/>
          <a:ext cx="8229600" cy="1127295"/>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kern="1200" dirty="0" smtClean="0"/>
            <a:t>Unit 1:Introduction </a:t>
          </a:r>
          <a:endParaRPr lang="en-US" sz="4700" kern="1200" dirty="0"/>
        </a:p>
      </dsp:txBody>
      <dsp:txXfrm>
        <a:off x="55030" y="62882"/>
        <a:ext cx="8119540" cy="10172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14537-07EE-49B2-A76F-98901E9F2072}">
      <dsp:nvSpPr>
        <dsp:cNvPr id="0" name=""/>
        <dsp:cNvSpPr/>
      </dsp:nvSpPr>
      <dsp:spPr>
        <a:xfrm>
          <a:off x="1353" y="410015"/>
          <a:ext cx="2117675" cy="105883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b="1" kern="1200" smtClean="0"/>
            <a:t>Definition of anatomy?</a:t>
          </a:r>
          <a:endParaRPr lang="en-US" sz="2000" kern="1200"/>
        </a:p>
      </dsp:txBody>
      <dsp:txXfrm>
        <a:off x="32365" y="441027"/>
        <a:ext cx="2055651" cy="996813"/>
      </dsp:txXfrm>
    </dsp:sp>
    <dsp:sp modelId="{93D6021E-05AE-4FF8-86B0-1D3B8930DB5E}">
      <dsp:nvSpPr>
        <dsp:cNvPr id="0" name=""/>
        <dsp:cNvSpPr/>
      </dsp:nvSpPr>
      <dsp:spPr>
        <a:xfrm>
          <a:off x="213120" y="1468853"/>
          <a:ext cx="211767" cy="794128"/>
        </a:xfrm>
        <a:custGeom>
          <a:avLst/>
          <a:gdLst/>
          <a:ahLst/>
          <a:cxnLst/>
          <a:rect l="0" t="0" r="0" b="0"/>
          <a:pathLst>
            <a:path>
              <a:moveTo>
                <a:pt x="0" y="0"/>
              </a:moveTo>
              <a:lnTo>
                <a:pt x="0" y="794128"/>
              </a:lnTo>
              <a:lnTo>
                <a:pt x="211767" y="794128"/>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500E8BD-F754-41EE-A97D-E43CC41025EB}">
      <dsp:nvSpPr>
        <dsp:cNvPr id="0" name=""/>
        <dsp:cNvSpPr/>
      </dsp:nvSpPr>
      <dsp:spPr>
        <a:xfrm>
          <a:off x="424888" y="1733562"/>
          <a:ext cx="1694140" cy="10588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rtl="0">
            <a:lnSpc>
              <a:spcPct val="90000"/>
            </a:lnSpc>
            <a:spcBef>
              <a:spcPct val="0"/>
            </a:spcBef>
            <a:spcAft>
              <a:spcPct val="35000"/>
            </a:spcAft>
          </a:pPr>
          <a:r>
            <a:rPr lang="en-US" sz="2100" b="1" kern="1200" smtClean="0"/>
            <a:t>Anatomy is defined as the study of… </a:t>
          </a:r>
          <a:endParaRPr lang="en-US" sz="2100" kern="1200"/>
        </a:p>
      </dsp:txBody>
      <dsp:txXfrm>
        <a:off x="455900" y="1764574"/>
        <a:ext cx="1632116" cy="996813"/>
      </dsp:txXfrm>
    </dsp:sp>
    <dsp:sp modelId="{58CC4CC9-F57F-47F1-89C6-7C023CA94087}">
      <dsp:nvSpPr>
        <dsp:cNvPr id="0" name=""/>
        <dsp:cNvSpPr/>
      </dsp:nvSpPr>
      <dsp:spPr>
        <a:xfrm>
          <a:off x="1853874" y="2803297"/>
          <a:ext cx="2932705" cy="1722665"/>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b="1" kern="1200" dirty="0" smtClean="0"/>
            <a:t>Structure refers to the </a:t>
          </a:r>
          <a:r>
            <a:rPr lang="en-US" sz="2000" b="1" i="1" kern="1200" dirty="0" smtClean="0"/>
            <a:t>shapes</a:t>
          </a:r>
          <a:r>
            <a:rPr lang="en-US" sz="2000" b="1" kern="1200" dirty="0" smtClean="0"/>
            <a:t>, </a:t>
          </a:r>
          <a:r>
            <a:rPr lang="en-US" sz="2000" b="1" i="1" kern="1200" dirty="0" smtClean="0"/>
            <a:t>sizes</a:t>
          </a:r>
          <a:r>
            <a:rPr lang="en-US" sz="2000" b="1" kern="1200" dirty="0" smtClean="0"/>
            <a:t>, and characteristics of the components of the human body and their r/n</a:t>
          </a:r>
          <a:endParaRPr lang="en-US" sz="2000" kern="1200" dirty="0"/>
        </a:p>
      </dsp:txBody>
      <dsp:txXfrm>
        <a:off x="1904329" y="2853752"/>
        <a:ext cx="2831795" cy="1621755"/>
      </dsp:txXfrm>
    </dsp:sp>
    <dsp:sp modelId="{F6658D80-4B0B-45E2-BA8C-F1F5F989D241}">
      <dsp:nvSpPr>
        <dsp:cNvPr id="0" name=""/>
        <dsp:cNvSpPr/>
      </dsp:nvSpPr>
      <dsp:spPr>
        <a:xfrm>
          <a:off x="6110571" y="410015"/>
          <a:ext cx="2117675" cy="105883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b="1" kern="1200" smtClean="0"/>
            <a:t>The word anatomy comes from 2 words:</a:t>
          </a:r>
          <a:endParaRPr lang="en-US" sz="2000" kern="1200"/>
        </a:p>
      </dsp:txBody>
      <dsp:txXfrm>
        <a:off x="6141583" y="441027"/>
        <a:ext cx="2055651" cy="996813"/>
      </dsp:txXfrm>
    </dsp:sp>
    <dsp:sp modelId="{5A01C9F4-1EEA-48FD-9CA3-BD0B227AC0E8}">
      <dsp:nvSpPr>
        <dsp:cNvPr id="0" name=""/>
        <dsp:cNvSpPr/>
      </dsp:nvSpPr>
      <dsp:spPr>
        <a:xfrm>
          <a:off x="6322338" y="1468853"/>
          <a:ext cx="211767" cy="794128"/>
        </a:xfrm>
        <a:custGeom>
          <a:avLst/>
          <a:gdLst/>
          <a:ahLst/>
          <a:cxnLst/>
          <a:rect l="0" t="0" r="0" b="0"/>
          <a:pathLst>
            <a:path>
              <a:moveTo>
                <a:pt x="0" y="0"/>
              </a:moveTo>
              <a:lnTo>
                <a:pt x="0" y="794128"/>
              </a:lnTo>
              <a:lnTo>
                <a:pt x="211767" y="794128"/>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4180226-D2C6-45E0-9C02-0D9CF0A472AC}">
      <dsp:nvSpPr>
        <dsp:cNvPr id="0" name=""/>
        <dsp:cNvSpPr/>
      </dsp:nvSpPr>
      <dsp:spPr>
        <a:xfrm>
          <a:off x="6534106" y="1733562"/>
          <a:ext cx="1694140" cy="10588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rtl="0">
            <a:lnSpc>
              <a:spcPct val="90000"/>
            </a:lnSpc>
            <a:spcBef>
              <a:spcPct val="0"/>
            </a:spcBef>
            <a:spcAft>
              <a:spcPct val="35000"/>
            </a:spcAft>
          </a:pPr>
          <a:r>
            <a:rPr lang="en-US" sz="2100" b="1" i="1" kern="1200" smtClean="0"/>
            <a:t>Ana</a:t>
          </a:r>
          <a:r>
            <a:rPr lang="en-US" sz="2100" b="1" kern="1200" smtClean="0"/>
            <a:t> which means “up or apart”</a:t>
          </a:r>
          <a:endParaRPr lang="en-US" sz="2100" kern="1200"/>
        </a:p>
      </dsp:txBody>
      <dsp:txXfrm>
        <a:off x="6565118" y="1764574"/>
        <a:ext cx="1632116" cy="996813"/>
      </dsp:txXfrm>
    </dsp:sp>
    <dsp:sp modelId="{FA8140C6-54D0-4B4B-B31B-DAEBBD53FD80}">
      <dsp:nvSpPr>
        <dsp:cNvPr id="0" name=""/>
        <dsp:cNvSpPr/>
      </dsp:nvSpPr>
      <dsp:spPr>
        <a:xfrm>
          <a:off x="6322338" y="1468853"/>
          <a:ext cx="211767" cy="2117675"/>
        </a:xfrm>
        <a:custGeom>
          <a:avLst/>
          <a:gdLst/>
          <a:ahLst/>
          <a:cxnLst/>
          <a:rect l="0" t="0" r="0" b="0"/>
          <a:pathLst>
            <a:path>
              <a:moveTo>
                <a:pt x="0" y="0"/>
              </a:moveTo>
              <a:lnTo>
                <a:pt x="0" y="2117675"/>
              </a:lnTo>
              <a:lnTo>
                <a:pt x="211767" y="2117675"/>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82C2C53-7F16-48C0-B7BE-CAD32C6C4132}">
      <dsp:nvSpPr>
        <dsp:cNvPr id="0" name=""/>
        <dsp:cNvSpPr/>
      </dsp:nvSpPr>
      <dsp:spPr>
        <a:xfrm>
          <a:off x="6534106" y="3057109"/>
          <a:ext cx="1694140" cy="10588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rtl="0">
            <a:lnSpc>
              <a:spcPct val="90000"/>
            </a:lnSpc>
            <a:spcBef>
              <a:spcPct val="0"/>
            </a:spcBef>
            <a:spcAft>
              <a:spcPct val="35000"/>
            </a:spcAft>
          </a:pPr>
          <a:r>
            <a:rPr lang="en-US" sz="2100" b="1" i="1" kern="1200" smtClean="0"/>
            <a:t>Tomos</a:t>
          </a:r>
          <a:r>
            <a:rPr lang="en-US" sz="2100" b="1" kern="1200" smtClean="0"/>
            <a:t> which means “to cut</a:t>
          </a:r>
          <a:endParaRPr lang="en-US" sz="2100" kern="1200"/>
        </a:p>
      </dsp:txBody>
      <dsp:txXfrm>
        <a:off x="6565118" y="3088121"/>
        <a:ext cx="1632116" cy="9968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CF7EB-0DAB-4A0B-8F06-64A12ED27051}">
      <dsp:nvSpPr>
        <dsp:cNvPr id="0" name=""/>
        <dsp:cNvSpPr/>
      </dsp:nvSpPr>
      <dsp:spPr>
        <a:xfrm>
          <a:off x="0" y="7852"/>
          <a:ext cx="8229600" cy="112729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rtl="0">
            <a:lnSpc>
              <a:spcPct val="90000"/>
            </a:lnSpc>
            <a:spcBef>
              <a:spcPct val="0"/>
            </a:spcBef>
            <a:spcAft>
              <a:spcPct val="35000"/>
            </a:spcAft>
          </a:pPr>
          <a:r>
            <a:rPr lang="en-US" sz="4700" kern="1200" dirty="0" smtClean="0"/>
            <a:t>cont…</a:t>
          </a:r>
          <a:endParaRPr lang="en-US" sz="4700" kern="1200" dirty="0"/>
        </a:p>
      </dsp:txBody>
      <dsp:txXfrm>
        <a:off x="55030" y="62882"/>
        <a:ext cx="8119540" cy="10172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C69FF-F8BA-4FD3-BD13-EA47F25626D8}">
      <dsp:nvSpPr>
        <dsp:cNvPr id="0" name=""/>
        <dsp:cNvSpPr/>
      </dsp:nvSpPr>
      <dsp:spPr>
        <a:xfrm>
          <a:off x="5121020" y="2182833"/>
          <a:ext cx="267836" cy="3717780"/>
        </a:xfrm>
        <a:custGeom>
          <a:avLst/>
          <a:gdLst/>
          <a:ahLst/>
          <a:cxnLst/>
          <a:rect l="0" t="0" r="0" b="0"/>
          <a:pathLst>
            <a:path>
              <a:moveTo>
                <a:pt x="0" y="0"/>
              </a:moveTo>
              <a:lnTo>
                <a:pt x="0" y="3717780"/>
              </a:lnTo>
              <a:lnTo>
                <a:pt x="267836" y="3717780"/>
              </a:lnTo>
            </a:path>
          </a:pathLst>
        </a:custGeom>
        <a:no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E135D55-F9CA-4EA4-87F4-B31D9DED0286}">
      <dsp:nvSpPr>
        <dsp:cNvPr id="0" name=""/>
        <dsp:cNvSpPr/>
      </dsp:nvSpPr>
      <dsp:spPr>
        <a:xfrm>
          <a:off x="5121020" y="2182833"/>
          <a:ext cx="267836" cy="2336182"/>
        </a:xfrm>
        <a:custGeom>
          <a:avLst/>
          <a:gdLst/>
          <a:ahLst/>
          <a:cxnLst/>
          <a:rect l="0" t="0" r="0" b="0"/>
          <a:pathLst>
            <a:path>
              <a:moveTo>
                <a:pt x="0" y="0"/>
              </a:moveTo>
              <a:lnTo>
                <a:pt x="0" y="2336182"/>
              </a:lnTo>
              <a:lnTo>
                <a:pt x="267836" y="2336182"/>
              </a:lnTo>
            </a:path>
          </a:pathLst>
        </a:custGeom>
        <a:no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6A17226-62F8-4EEA-932F-739C3F85E7A9}">
      <dsp:nvSpPr>
        <dsp:cNvPr id="0" name=""/>
        <dsp:cNvSpPr/>
      </dsp:nvSpPr>
      <dsp:spPr>
        <a:xfrm>
          <a:off x="5121020" y="2182833"/>
          <a:ext cx="267836" cy="911377"/>
        </a:xfrm>
        <a:custGeom>
          <a:avLst/>
          <a:gdLst/>
          <a:ahLst/>
          <a:cxnLst/>
          <a:rect l="0" t="0" r="0" b="0"/>
          <a:pathLst>
            <a:path>
              <a:moveTo>
                <a:pt x="0" y="0"/>
              </a:moveTo>
              <a:lnTo>
                <a:pt x="0" y="911377"/>
              </a:lnTo>
              <a:lnTo>
                <a:pt x="267836" y="911377"/>
              </a:lnTo>
            </a:path>
          </a:pathLst>
        </a:custGeom>
        <a:no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97CF4C6-17B6-4818-8495-175B56AB9E6F}">
      <dsp:nvSpPr>
        <dsp:cNvPr id="0" name=""/>
        <dsp:cNvSpPr/>
      </dsp:nvSpPr>
      <dsp:spPr>
        <a:xfrm>
          <a:off x="3364545" y="883012"/>
          <a:ext cx="2470704" cy="347475"/>
        </a:xfrm>
        <a:custGeom>
          <a:avLst/>
          <a:gdLst/>
          <a:ahLst/>
          <a:cxnLst/>
          <a:rect l="0" t="0" r="0" b="0"/>
          <a:pathLst>
            <a:path>
              <a:moveTo>
                <a:pt x="0" y="0"/>
              </a:moveTo>
              <a:lnTo>
                <a:pt x="0" y="173737"/>
              </a:lnTo>
              <a:lnTo>
                <a:pt x="2470704" y="173737"/>
              </a:lnTo>
              <a:lnTo>
                <a:pt x="2470704" y="347475"/>
              </a:lnTo>
            </a:path>
          </a:pathLst>
        </a:cu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864B0CC-4398-4E49-BF35-85737646C746}">
      <dsp:nvSpPr>
        <dsp:cNvPr id="0" name=""/>
        <dsp:cNvSpPr/>
      </dsp:nvSpPr>
      <dsp:spPr>
        <a:xfrm>
          <a:off x="3364545" y="883012"/>
          <a:ext cx="178478" cy="347475"/>
        </a:xfrm>
        <a:custGeom>
          <a:avLst/>
          <a:gdLst/>
          <a:ahLst/>
          <a:cxnLst/>
          <a:rect l="0" t="0" r="0" b="0"/>
          <a:pathLst>
            <a:path>
              <a:moveTo>
                <a:pt x="0" y="0"/>
              </a:moveTo>
              <a:lnTo>
                <a:pt x="0" y="173737"/>
              </a:lnTo>
              <a:lnTo>
                <a:pt x="178478" y="173737"/>
              </a:lnTo>
              <a:lnTo>
                <a:pt x="178478" y="347475"/>
              </a:lnTo>
            </a:path>
          </a:pathLst>
        </a:cu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0281E1B-8D45-43E4-AABA-0519770D123F}">
      <dsp:nvSpPr>
        <dsp:cNvPr id="0" name=""/>
        <dsp:cNvSpPr/>
      </dsp:nvSpPr>
      <dsp:spPr>
        <a:xfrm>
          <a:off x="1072318" y="883012"/>
          <a:ext cx="2292226" cy="347475"/>
        </a:xfrm>
        <a:custGeom>
          <a:avLst/>
          <a:gdLst/>
          <a:ahLst/>
          <a:cxnLst/>
          <a:rect l="0" t="0" r="0" b="0"/>
          <a:pathLst>
            <a:path>
              <a:moveTo>
                <a:pt x="2292226" y="0"/>
              </a:moveTo>
              <a:lnTo>
                <a:pt x="2292226" y="173737"/>
              </a:lnTo>
              <a:lnTo>
                <a:pt x="0" y="173737"/>
              </a:lnTo>
              <a:lnTo>
                <a:pt x="0" y="347475"/>
              </a:lnTo>
            </a:path>
          </a:pathLst>
        </a:cu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9581E80-31DB-4B26-A0F2-6A2CAB02339D}">
      <dsp:nvSpPr>
        <dsp:cNvPr id="0" name=""/>
        <dsp:cNvSpPr/>
      </dsp:nvSpPr>
      <dsp:spPr>
        <a:xfrm>
          <a:off x="2537223" y="55690"/>
          <a:ext cx="1654643" cy="827321"/>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rtl="0">
            <a:lnSpc>
              <a:spcPct val="90000"/>
            </a:lnSpc>
            <a:spcBef>
              <a:spcPct val="0"/>
            </a:spcBef>
            <a:spcAft>
              <a:spcPct val="35000"/>
            </a:spcAft>
          </a:pPr>
          <a:r>
            <a:rPr lang="en-US" sz="1900" b="1" kern="1200" smtClean="0"/>
            <a:t>Anatomical Planes</a:t>
          </a:r>
          <a:endParaRPr lang="en-US" sz="1900" kern="1200"/>
        </a:p>
      </dsp:txBody>
      <dsp:txXfrm>
        <a:off x="2537223" y="55690"/>
        <a:ext cx="1654643" cy="827321"/>
      </dsp:txXfrm>
    </dsp:sp>
    <dsp:sp modelId="{E25D4264-EB52-4F17-8914-FD8F5BCDCF49}">
      <dsp:nvSpPr>
        <dsp:cNvPr id="0" name=""/>
        <dsp:cNvSpPr/>
      </dsp:nvSpPr>
      <dsp:spPr>
        <a:xfrm>
          <a:off x="1052" y="1230487"/>
          <a:ext cx="2142531" cy="2046247"/>
        </a:xfrm>
        <a:prstGeom prst="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lvl="0" algn="l" defTabSz="844550" rtl="0">
            <a:lnSpc>
              <a:spcPct val="90000"/>
            </a:lnSpc>
            <a:spcBef>
              <a:spcPct val="0"/>
            </a:spcBef>
            <a:spcAft>
              <a:spcPct val="35000"/>
            </a:spcAft>
          </a:pPr>
          <a:r>
            <a:rPr lang="en-US" sz="1900" b="1" kern="1200" dirty="0" smtClean="0"/>
            <a:t>Anatomical descriptions are based on four imaginary planes that intersect the body in the anatomical position . </a:t>
          </a:r>
          <a:endParaRPr lang="en-US" sz="1900" kern="1200" dirty="0"/>
        </a:p>
      </dsp:txBody>
      <dsp:txXfrm>
        <a:off x="1052" y="1230487"/>
        <a:ext cx="2142531" cy="2046247"/>
      </dsp:txXfrm>
    </dsp:sp>
    <dsp:sp modelId="{609727AF-0CD7-4145-B73C-029B8C0C5357}">
      <dsp:nvSpPr>
        <dsp:cNvPr id="0" name=""/>
        <dsp:cNvSpPr/>
      </dsp:nvSpPr>
      <dsp:spPr>
        <a:xfrm>
          <a:off x="2491059" y="1230487"/>
          <a:ext cx="2103928" cy="2010457"/>
        </a:xfrm>
        <a:prstGeom prst="rect">
          <a:avLst/>
        </a:prstGeom>
        <a:solidFill>
          <a:srgbClr val="6600FF"/>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b="1" kern="1200" dirty="0" smtClean="0"/>
            <a:t>There are many sagittal, frontal, and transverse planes, but there is </a:t>
          </a:r>
          <a:r>
            <a:rPr lang="en-US" sz="2000" b="1" u="sng" kern="1200" dirty="0" smtClean="0">
              <a:solidFill>
                <a:srgbClr val="FFFF00"/>
              </a:solidFill>
            </a:rPr>
            <a:t>only one median plane</a:t>
          </a:r>
          <a:endParaRPr lang="en-US" sz="2000" kern="1200" dirty="0">
            <a:solidFill>
              <a:srgbClr val="FFFF00"/>
            </a:solidFill>
          </a:endParaRPr>
        </a:p>
      </dsp:txBody>
      <dsp:txXfrm>
        <a:off x="2491059" y="1230487"/>
        <a:ext cx="2103928" cy="2010457"/>
      </dsp:txXfrm>
    </dsp:sp>
    <dsp:sp modelId="{6FA026EB-17DF-420E-8410-BEC7AFB37096}">
      <dsp:nvSpPr>
        <dsp:cNvPr id="0" name=""/>
        <dsp:cNvSpPr/>
      </dsp:nvSpPr>
      <dsp:spPr>
        <a:xfrm>
          <a:off x="4942462" y="1230487"/>
          <a:ext cx="1785575" cy="952346"/>
        </a:xfrm>
        <a:prstGeom prst="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b="1" kern="1200" dirty="0" smtClean="0"/>
            <a:t>These are three in number:</a:t>
          </a:r>
          <a:endParaRPr lang="en-US" sz="2000" kern="1200" dirty="0"/>
        </a:p>
      </dsp:txBody>
      <dsp:txXfrm>
        <a:off x="4942462" y="1230487"/>
        <a:ext cx="1785575" cy="952346"/>
      </dsp:txXfrm>
    </dsp:sp>
    <dsp:sp modelId="{1C467046-491F-46CE-9CAC-A47808C116AD}">
      <dsp:nvSpPr>
        <dsp:cNvPr id="0" name=""/>
        <dsp:cNvSpPr/>
      </dsp:nvSpPr>
      <dsp:spPr>
        <a:xfrm>
          <a:off x="5388856" y="2530308"/>
          <a:ext cx="1803743" cy="1127804"/>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b="1" kern="1200" dirty="0" smtClean="0"/>
            <a:t>vertical plane: sagittal and coronal planes</a:t>
          </a:r>
          <a:endParaRPr lang="en-US" sz="2000" kern="1200" dirty="0"/>
        </a:p>
      </dsp:txBody>
      <dsp:txXfrm>
        <a:off x="5388856" y="2530308"/>
        <a:ext cx="1803743" cy="1127804"/>
      </dsp:txXfrm>
    </dsp:sp>
    <dsp:sp modelId="{54D21C81-4168-4EB8-8B5D-46A828E99E84}">
      <dsp:nvSpPr>
        <dsp:cNvPr id="0" name=""/>
        <dsp:cNvSpPr/>
      </dsp:nvSpPr>
      <dsp:spPr>
        <a:xfrm>
          <a:off x="5388856" y="4005588"/>
          <a:ext cx="1983801" cy="1026855"/>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b="1" kern="1200" dirty="0" smtClean="0"/>
            <a:t>horizontal ( transverse) plane</a:t>
          </a:r>
          <a:endParaRPr lang="en-US" sz="2000" kern="1200" dirty="0"/>
        </a:p>
      </dsp:txBody>
      <dsp:txXfrm>
        <a:off x="5388856" y="4005588"/>
        <a:ext cx="1983801" cy="1026855"/>
      </dsp:txXfrm>
    </dsp:sp>
    <dsp:sp modelId="{B52AC1DC-8287-4729-90FB-2504518C0D87}">
      <dsp:nvSpPr>
        <dsp:cNvPr id="0" name=""/>
        <dsp:cNvSpPr/>
      </dsp:nvSpPr>
      <dsp:spPr>
        <a:xfrm>
          <a:off x="5388856" y="5379918"/>
          <a:ext cx="1834718" cy="1041391"/>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b="1" kern="1200" dirty="0" smtClean="0"/>
            <a:t>oblique plane</a:t>
          </a:r>
          <a:endParaRPr lang="en-US" sz="2400" kern="1200" dirty="0"/>
        </a:p>
      </dsp:txBody>
      <dsp:txXfrm>
        <a:off x="5388856" y="5379918"/>
        <a:ext cx="1834718" cy="1041391"/>
      </dsp:txXfrm>
    </dsp:sp>
    <dsp:sp modelId="{DE580A9C-7F8C-4B1A-879C-80D13A90332F}">
      <dsp:nvSpPr>
        <dsp:cNvPr id="0" name=""/>
        <dsp:cNvSpPr/>
      </dsp:nvSpPr>
      <dsp:spPr>
        <a:xfrm>
          <a:off x="1070134" y="4249788"/>
          <a:ext cx="1915034" cy="121791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rtl="0">
            <a:lnSpc>
              <a:spcPct val="90000"/>
            </a:lnSpc>
            <a:spcBef>
              <a:spcPct val="0"/>
            </a:spcBef>
            <a:spcAft>
              <a:spcPct val="35000"/>
            </a:spcAft>
          </a:pPr>
          <a:r>
            <a:rPr lang="en-US" sz="1900" b="1" kern="1200" dirty="0" smtClean="0"/>
            <a:t>NB: The vertical &amp; horizontal planes are perpendicular to each other.</a:t>
          </a:r>
          <a:endParaRPr lang="en-US" sz="1900" kern="1200" dirty="0"/>
        </a:p>
      </dsp:txBody>
      <dsp:txXfrm>
        <a:off x="1070134" y="4249788"/>
        <a:ext cx="1915034" cy="12179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0BE1E-561A-4A94-AB89-3C7CC3DF1DA1}">
      <dsp:nvSpPr>
        <dsp:cNvPr id="0" name=""/>
        <dsp:cNvSpPr/>
      </dsp:nvSpPr>
      <dsp:spPr>
        <a:xfrm>
          <a:off x="0" y="299"/>
          <a:ext cx="8229600" cy="8376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kern="1200" dirty="0" smtClean="0"/>
            <a:t>vertical plane</a:t>
          </a:r>
          <a:endParaRPr lang="en-US" sz="4000" kern="1200" dirty="0"/>
        </a:p>
      </dsp:txBody>
      <dsp:txXfrm>
        <a:off x="40888" y="41187"/>
        <a:ext cx="8147824" cy="7558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57C0B-5300-4798-9476-EA078C30AC8D}">
      <dsp:nvSpPr>
        <dsp:cNvPr id="0" name=""/>
        <dsp:cNvSpPr/>
      </dsp:nvSpPr>
      <dsp:spPr>
        <a:xfrm>
          <a:off x="0" y="63635"/>
          <a:ext cx="8610600" cy="1941285"/>
        </a:xfrm>
        <a:prstGeom prst="round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b="1" kern="1200" smtClean="0"/>
            <a:t>2. Frontal (Coronal) plane</a:t>
          </a:r>
          <a:endParaRPr lang="en-US" sz="3500" kern="1200"/>
        </a:p>
      </dsp:txBody>
      <dsp:txXfrm>
        <a:off x="94766" y="158401"/>
        <a:ext cx="8421068" cy="1751753"/>
      </dsp:txXfrm>
    </dsp:sp>
    <dsp:sp modelId="{0A77C61A-7CB3-48F6-9A85-920F2FCC7199}">
      <dsp:nvSpPr>
        <dsp:cNvPr id="0" name=""/>
        <dsp:cNvSpPr/>
      </dsp:nvSpPr>
      <dsp:spPr>
        <a:xfrm>
          <a:off x="0" y="2105721"/>
          <a:ext cx="8610600" cy="194128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b="1" kern="1200" dirty="0" smtClean="0"/>
            <a:t>is directed from </a:t>
          </a:r>
          <a:r>
            <a:rPr lang="en-US" sz="3500" b="1" kern="1200" dirty="0" smtClean="0">
              <a:solidFill>
                <a:srgbClr val="FFFF00"/>
              </a:solidFill>
            </a:rPr>
            <a:t>side to side </a:t>
          </a:r>
          <a:r>
            <a:rPr lang="en-US" sz="3500" b="1" kern="1200" dirty="0" smtClean="0"/>
            <a:t>being perpendicular to the median plane &amp; parallel to the fore head</a:t>
          </a:r>
          <a:endParaRPr lang="en-US" sz="3500" kern="1200" dirty="0"/>
        </a:p>
      </dsp:txBody>
      <dsp:txXfrm>
        <a:off x="94766" y="2200487"/>
        <a:ext cx="8421068" cy="1751753"/>
      </dsp:txXfrm>
    </dsp:sp>
    <dsp:sp modelId="{E959054A-B234-4791-B195-7733111B2588}">
      <dsp:nvSpPr>
        <dsp:cNvPr id="0" name=""/>
        <dsp:cNvSpPr/>
      </dsp:nvSpPr>
      <dsp:spPr>
        <a:xfrm>
          <a:off x="0" y="4147806"/>
          <a:ext cx="8610600" cy="194128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b="1" kern="1200" dirty="0" smtClean="0"/>
            <a:t>It divides the body into a part in </a:t>
          </a:r>
          <a:r>
            <a:rPr lang="en-US" sz="3500" b="1" u="sng" kern="1200" dirty="0" smtClean="0">
              <a:solidFill>
                <a:srgbClr val="FFFF00"/>
              </a:solidFill>
            </a:rPr>
            <a:t>front (ventral or Frontal part) &amp; a part behind(dorsal part).</a:t>
          </a:r>
          <a:endParaRPr lang="en-US" sz="3500" u="sng" kern="1200" dirty="0">
            <a:solidFill>
              <a:srgbClr val="FFFF00"/>
            </a:solidFill>
          </a:endParaRPr>
        </a:p>
      </dsp:txBody>
      <dsp:txXfrm>
        <a:off x="94766" y="4242572"/>
        <a:ext cx="8421068" cy="17517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45C82-BBDE-4360-A6C9-D8135DBB0793}">
      <dsp:nvSpPr>
        <dsp:cNvPr id="0" name=""/>
        <dsp:cNvSpPr/>
      </dsp:nvSpPr>
      <dsp:spPr>
        <a:xfrm>
          <a:off x="1333499" y="0"/>
          <a:ext cx="5791200" cy="5791200"/>
        </a:xfrm>
        <a:prstGeom prst="diamond">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18042DB-16C2-4B5B-BCEC-B456282167CA}">
      <dsp:nvSpPr>
        <dsp:cNvPr id="0" name=""/>
        <dsp:cNvSpPr/>
      </dsp:nvSpPr>
      <dsp:spPr>
        <a:xfrm>
          <a:off x="387102" y="374887"/>
          <a:ext cx="2965703" cy="24445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b="1" kern="1200" smtClean="0"/>
            <a:t>Horizontal ( Transverse) plane</a:t>
          </a:r>
          <a:endParaRPr lang="en-US" sz="2500" kern="1200"/>
        </a:p>
      </dsp:txBody>
      <dsp:txXfrm>
        <a:off x="506433" y="494218"/>
        <a:ext cx="2727041" cy="2205853"/>
      </dsp:txXfrm>
    </dsp:sp>
    <dsp:sp modelId="{9B8469A0-6577-4DF6-9E97-50D766C7EEBF}">
      <dsp:nvSpPr>
        <dsp:cNvPr id="0" name=""/>
        <dsp:cNvSpPr/>
      </dsp:nvSpPr>
      <dsp:spPr>
        <a:xfrm>
          <a:off x="3537201" y="463299"/>
          <a:ext cx="3816099" cy="243229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any plane at </a:t>
          </a:r>
          <a:r>
            <a:rPr lang="en-US" sz="2500" b="1" kern="1200" dirty="0" smtClean="0">
              <a:solidFill>
                <a:srgbClr val="FFFF00"/>
              </a:solidFill>
            </a:rPr>
            <a:t>right angle to the vertical plane</a:t>
          </a:r>
          <a:r>
            <a:rPr lang="en-US" sz="2500" kern="1200" dirty="0" smtClean="0"/>
            <a:t> Dividing the body into an upper &amp; lower Segment .</a:t>
          </a:r>
          <a:endParaRPr lang="en-US" sz="2500" kern="1200" dirty="0"/>
        </a:p>
      </dsp:txBody>
      <dsp:txXfrm>
        <a:off x="3655936" y="582034"/>
        <a:ext cx="3578629" cy="2194827"/>
      </dsp:txXfrm>
    </dsp:sp>
    <dsp:sp modelId="{6E5660FB-4F7B-4A13-8995-A1330E1F394C}">
      <dsp:nvSpPr>
        <dsp:cNvPr id="0" name=""/>
        <dsp:cNvSpPr/>
      </dsp:nvSpPr>
      <dsp:spPr>
        <a:xfrm>
          <a:off x="381004" y="2971807"/>
          <a:ext cx="2791974" cy="247073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b="1" kern="1200" smtClean="0"/>
            <a:t>Oblique plane</a:t>
          </a:r>
          <a:r>
            <a:rPr lang="en-US" sz="2500" kern="1200" smtClean="0"/>
            <a:t> </a:t>
          </a:r>
          <a:endParaRPr lang="en-US" sz="2500" kern="1200"/>
        </a:p>
      </dsp:txBody>
      <dsp:txXfrm>
        <a:off x="501615" y="3092418"/>
        <a:ext cx="2550752" cy="2229515"/>
      </dsp:txXfrm>
    </dsp:sp>
    <dsp:sp modelId="{94FA3B6A-9F67-4769-BCB5-1DE50AC90FAE}">
      <dsp:nvSpPr>
        <dsp:cNvPr id="0" name=""/>
        <dsp:cNvSpPr/>
      </dsp:nvSpPr>
      <dsp:spPr>
        <a:xfrm>
          <a:off x="3657594" y="3048000"/>
          <a:ext cx="3553992" cy="241095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goes through the body at </a:t>
          </a:r>
          <a:r>
            <a:rPr lang="en-US" sz="2400" b="1" kern="1200" dirty="0" smtClean="0">
              <a:solidFill>
                <a:srgbClr val="FFFF00"/>
              </a:solidFill>
            </a:rPr>
            <a:t>irregular planes </a:t>
          </a:r>
          <a:r>
            <a:rPr lang="en-US" sz="2400" kern="1200" dirty="0" smtClean="0"/>
            <a:t>which don’t correspond to the vertical or horizontal planes.</a:t>
          </a:r>
          <a:endParaRPr lang="en-US" sz="2400" kern="1200" dirty="0"/>
        </a:p>
      </dsp:txBody>
      <dsp:txXfrm>
        <a:off x="3775287" y="3165693"/>
        <a:ext cx="3318606" cy="21755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4FAE6-83E4-4454-984C-D85110F8B723}">
      <dsp:nvSpPr>
        <dsp:cNvPr id="0" name=""/>
        <dsp:cNvSpPr/>
      </dsp:nvSpPr>
      <dsp:spPr>
        <a:xfrm>
          <a:off x="1414744" y="3347"/>
          <a:ext cx="5857310" cy="1389825"/>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lvl="0" algn="l" defTabSz="1244600" rtl="0">
            <a:lnSpc>
              <a:spcPct val="90000"/>
            </a:lnSpc>
            <a:spcBef>
              <a:spcPct val="0"/>
            </a:spcBef>
            <a:spcAft>
              <a:spcPct val="35000"/>
            </a:spcAft>
          </a:pPr>
          <a:r>
            <a:rPr lang="en-US" sz="2800" b="1" kern="1200" dirty="0" smtClean="0">
              <a:solidFill>
                <a:schemeClr val="bg1"/>
              </a:solidFill>
            </a:rPr>
            <a:t>Portion of the body along these planes are known as </a:t>
          </a:r>
          <a:r>
            <a:rPr lang="en-US" sz="2800" b="1" kern="1200" dirty="0" smtClean="0">
              <a:solidFill>
                <a:srgbClr val="FFFF00"/>
              </a:solidFill>
            </a:rPr>
            <a:t>sections</a:t>
          </a:r>
          <a:r>
            <a:rPr lang="en-US" sz="2800" b="1" kern="1200" dirty="0" smtClean="0">
              <a:solidFill>
                <a:schemeClr val="bg1"/>
              </a:solidFill>
            </a:rPr>
            <a:t> &amp; correspondingly named as:</a:t>
          </a:r>
          <a:endParaRPr lang="en-US" sz="2800" kern="1200" dirty="0">
            <a:solidFill>
              <a:schemeClr val="bg1"/>
            </a:solidFill>
          </a:endParaRPr>
        </a:p>
      </dsp:txBody>
      <dsp:txXfrm>
        <a:off x="1455451" y="44054"/>
        <a:ext cx="5775896" cy="1308411"/>
      </dsp:txXfrm>
    </dsp:sp>
    <dsp:sp modelId="{18458A15-58DF-4F7D-B015-9E2149DC7066}">
      <dsp:nvSpPr>
        <dsp:cNvPr id="0" name=""/>
        <dsp:cNvSpPr/>
      </dsp:nvSpPr>
      <dsp:spPr>
        <a:xfrm>
          <a:off x="2000475" y="1393172"/>
          <a:ext cx="585731" cy="863696"/>
        </a:xfrm>
        <a:custGeom>
          <a:avLst/>
          <a:gdLst/>
          <a:ahLst/>
          <a:cxnLst/>
          <a:rect l="0" t="0" r="0" b="0"/>
          <a:pathLst>
            <a:path>
              <a:moveTo>
                <a:pt x="0" y="0"/>
              </a:moveTo>
              <a:lnTo>
                <a:pt x="0" y="863696"/>
              </a:lnTo>
              <a:lnTo>
                <a:pt x="585731" y="863696"/>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04C0CBA-DA3A-48A4-97DF-DAD53C92F156}">
      <dsp:nvSpPr>
        <dsp:cNvPr id="0" name=""/>
        <dsp:cNvSpPr/>
      </dsp:nvSpPr>
      <dsp:spPr>
        <a:xfrm>
          <a:off x="2586206" y="1681071"/>
          <a:ext cx="1842551" cy="1151594"/>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b="1" kern="1200" smtClean="0"/>
            <a:t>sagittal section</a:t>
          </a:r>
          <a:endParaRPr lang="en-US" sz="2400" kern="1200"/>
        </a:p>
      </dsp:txBody>
      <dsp:txXfrm>
        <a:off x="2619935" y="1714800"/>
        <a:ext cx="1775093" cy="1084136"/>
      </dsp:txXfrm>
    </dsp:sp>
    <dsp:sp modelId="{B275E944-D4AD-4B7A-8EFA-8ED969084E54}">
      <dsp:nvSpPr>
        <dsp:cNvPr id="0" name=""/>
        <dsp:cNvSpPr/>
      </dsp:nvSpPr>
      <dsp:spPr>
        <a:xfrm>
          <a:off x="2000475" y="1393172"/>
          <a:ext cx="585731" cy="2303189"/>
        </a:xfrm>
        <a:custGeom>
          <a:avLst/>
          <a:gdLst/>
          <a:ahLst/>
          <a:cxnLst/>
          <a:rect l="0" t="0" r="0" b="0"/>
          <a:pathLst>
            <a:path>
              <a:moveTo>
                <a:pt x="0" y="0"/>
              </a:moveTo>
              <a:lnTo>
                <a:pt x="0" y="2303189"/>
              </a:lnTo>
              <a:lnTo>
                <a:pt x="585731" y="2303189"/>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3C2F448-33D7-42D9-A474-80EA92804DA6}">
      <dsp:nvSpPr>
        <dsp:cNvPr id="0" name=""/>
        <dsp:cNvSpPr/>
      </dsp:nvSpPr>
      <dsp:spPr>
        <a:xfrm>
          <a:off x="2586206" y="3120564"/>
          <a:ext cx="1842551" cy="1151594"/>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b="1" kern="1200" smtClean="0"/>
            <a:t>median section</a:t>
          </a:r>
          <a:endParaRPr lang="en-US" sz="2400" kern="1200"/>
        </a:p>
      </dsp:txBody>
      <dsp:txXfrm>
        <a:off x="2619935" y="3154293"/>
        <a:ext cx="1775093" cy="1084136"/>
      </dsp:txXfrm>
    </dsp:sp>
    <dsp:sp modelId="{07E71E4E-DE70-4EB0-8E76-240674D3F87F}">
      <dsp:nvSpPr>
        <dsp:cNvPr id="0" name=""/>
        <dsp:cNvSpPr/>
      </dsp:nvSpPr>
      <dsp:spPr>
        <a:xfrm>
          <a:off x="2000475" y="1393172"/>
          <a:ext cx="585731" cy="3742683"/>
        </a:xfrm>
        <a:custGeom>
          <a:avLst/>
          <a:gdLst/>
          <a:ahLst/>
          <a:cxnLst/>
          <a:rect l="0" t="0" r="0" b="0"/>
          <a:pathLst>
            <a:path>
              <a:moveTo>
                <a:pt x="0" y="0"/>
              </a:moveTo>
              <a:lnTo>
                <a:pt x="0" y="3742683"/>
              </a:lnTo>
              <a:lnTo>
                <a:pt x="585731" y="3742683"/>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1C4447B-2D0A-4154-BDF5-5FC1A5F49276}">
      <dsp:nvSpPr>
        <dsp:cNvPr id="0" name=""/>
        <dsp:cNvSpPr/>
      </dsp:nvSpPr>
      <dsp:spPr>
        <a:xfrm>
          <a:off x="2586206" y="4560058"/>
          <a:ext cx="1842551" cy="1151594"/>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b="1" kern="1200" smtClean="0"/>
            <a:t>frontal ( coronal ) section</a:t>
          </a:r>
          <a:endParaRPr lang="en-US" sz="2400" kern="1200"/>
        </a:p>
      </dsp:txBody>
      <dsp:txXfrm>
        <a:off x="2619935" y="4593787"/>
        <a:ext cx="1775093" cy="10841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3012FB16-CEFC-46A3-BA70-A1E3136C4A5E}" type="datetimeFigureOut">
              <a:rPr lang="en-US" smtClean="0"/>
              <a:pPr/>
              <a:t>3/18/2020</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9BA98ABC-7FEC-4B3E-9DAE-EB73FEA110CE}" type="slidenum">
              <a:rPr lang="en-US" smtClean="0"/>
              <a:pPr/>
              <a:t>‹#›</a:t>
            </a:fld>
            <a:endParaRPr lang="en-US"/>
          </a:p>
        </p:txBody>
      </p:sp>
    </p:spTree>
    <p:extLst>
      <p:ext uri="{BB962C8B-B14F-4D97-AF65-F5344CB8AC3E}">
        <p14:creationId xmlns:p14="http://schemas.microsoft.com/office/powerpoint/2010/main" val="3527034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EACF7A4B-C486-4ECB-8918-25248B23AC4A}" type="datetimeFigureOut">
              <a:rPr lang="en-US" smtClean="0"/>
              <a:pPr/>
              <a:t>3/18/2020</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C0AE752C-8EF3-4564-A0AA-80DC4757AE7F}" type="slidenum">
              <a:rPr lang="en-US" smtClean="0"/>
              <a:pPr/>
              <a:t>‹#›</a:t>
            </a:fld>
            <a:endParaRPr lang="en-US"/>
          </a:p>
        </p:txBody>
      </p:sp>
    </p:spTree>
    <p:extLst>
      <p:ext uri="{BB962C8B-B14F-4D97-AF65-F5344CB8AC3E}">
        <p14:creationId xmlns:p14="http://schemas.microsoft.com/office/powerpoint/2010/main" val="3831479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AE752C-8EF3-4564-A0AA-80DC4757AE7F}" type="slidenum">
              <a:rPr lang="en-US" smtClean="0"/>
              <a:pPr/>
              <a:t>1</a:t>
            </a:fld>
            <a:endParaRPr lang="en-US"/>
          </a:p>
        </p:txBody>
      </p:sp>
    </p:spTree>
    <p:extLst>
      <p:ext uri="{BB962C8B-B14F-4D97-AF65-F5344CB8AC3E}">
        <p14:creationId xmlns:p14="http://schemas.microsoft.com/office/powerpoint/2010/main" val="116298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AE752C-8EF3-4564-A0AA-80DC4757AE7F}" type="slidenum">
              <a:rPr lang="en-US" smtClean="0"/>
              <a:pPr/>
              <a:t>199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AE752C-8EF3-4564-A0AA-80DC4757AE7F}" type="slidenum">
              <a:rPr lang="en-US" smtClean="0"/>
              <a:pPr/>
              <a:t>205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ED47A7-C8B5-4E60-9B72-A5E47DC545A4}" type="slidenum">
              <a:rPr lang="en-US" smtClean="0"/>
              <a:pPr fontAlgn="base">
                <a:spcBef>
                  <a:spcPct val="0"/>
                </a:spcBef>
                <a:spcAft>
                  <a:spcPct val="0"/>
                </a:spcAft>
                <a:defRPr/>
              </a:pPr>
              <a:t>108</a:t>
            </a:fld>
            <a:endParaRPr lang="en-US" smtClean="0"/>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C20F1C-1820-47CE-99E2-03F297960D3F}" type="slidenum">
              <a:rPr lang="en-US" smtClean="0"/>
              <a:pPr fontAlgn="base">
                <a:spcBef>
                  <a:spcPct val="0"/>
                </a:spcBef>
                <a:spcAft>
                  <a:spcPct val="0"/>
                </a:spcAft>
                <a:defRPr/>
              </a:pPr>
              <a:t>115</a:t>
            </a:fld>
            <a:endParaRPr lang="en-US" smtClean="0"/>
          </a:p>
        </p:txBody>
      </p:sp>
      <p:sp>
        <p:nvSpPr>
          <p:cNvPr id="160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1188DC-D45E-4600-AD66-67B614260051}" type="slidenum">
              <a:rPr lang="en-US" smtClean="0"/>
              <a:pPr fontAlgn="base">
                <a:spcBef>
                  <a:spcPct val="0"/>
                </a:spcBef>
                <a:spcAft>
                  <a:spcPct val="0"/>
                </a:spcAft>
                <a:defRPr/>
              </a:pPr>
              <a:t>116</a:t>
            </a:fld>
            <a:endParaRPr lang="en-US" smtClean="0"/>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63428-196D-4C2E-9C6A-27D4675C2F55}" type="slidenum">
              <a:rPr lang="en-US" smtClean="0"/>
              <a:pPr fontAlgn="base">
                <a:spcBef>
                  <a:spcPct val="0"/>
                </a:spcBef>
                <a:spcAft>
                  <a:spcPct val="0"/>
                </a:spcAft>
                <a:defRPr/>
              </a:pPr>
              <a:t>117</a:t>
            </a:fld>
            <a:endParaRPr lang="en-US" smtClean="0"/>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4B5528-F57A-434C-9D58-29505255E79F}" type="slidenum">
              <a:rPr lang="en-US" smtClean="0"/>
              <a:pPr fontAlgn="base">
                <a:spcBef>
                  <a:spcPct val="0"/>
                </a:spcBef>
                <a:spcAft>
                  <a:spcPct val="0"/>
                </a:spcAft>
                <a:defRPr/>
              </a:pPr>
              <a:t>118</a:t>
            </a:fld>
            <a:endParaRPr lang="en-US" smtClean="0"/>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AE752C-8EF3-4564-A0AA-80DC4757AE7F}" type="slidenum">
              <a:rPr lang="en-US" smtClean="0"/>
              <a:pPr/>
              <a:t>122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AE752C-8EF3-4564-A0AA-80DC4757AE7F}" type="slidenum">
              <a:rPr lang="en-US" smtClean="0"/>
              <a:pPr/>
              <a:t>186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AE752C-8EF3-4564-A0AA-80DC4757AE7F}" type="slidenum">
              <a:rPr lang="en-US" smtClean="0"/>
              <a:pPr/>
              <a:t>190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B2B11F-B005-46EA-ABBE-5897C7066124}" type="datetime1">
              <a:rPr lang="en-US" smtClean="0"/>
              <a:pPr/>
              <a:t>3/18/2020</a:t>
            </a:fld>
            <a:endParaRPr lang="en-US"/>
          </a:p>
        </p:txBody>
      </p:sp>
      <p:sp>
        <p:nvSpPr>
          <p:cNvPr id="5" name="Footer Placeholder 4"/>
          <p:cNvSpPr>
            <a:spLocks noGrp="1"/>
          </p:cNvSpPr>
          <p:nvPr>
            <p:ph type="ftr" sz="quarter" idx="11"/>
          </p:nvPr>
        </p:nvSpPr>
        <p:spPr/>
        <p:txBody>
          <a:bodyPr/>
          <a:lstStyle/>
          <a:p>
            <a:r>
              <a:rPr lang="en-US" smtClean="0"/>
              <a:t>compiled by Girmay G. </a:t>
            </a:r>
            <a:endParaRPr lang="en-US"/>
          </a:p>
        </p:txBody>
      </p:sp>
      <p:sp>
        <p:nvSpPr>
          <p:cNvPr id="6" name="Slide Number Placeholder 5"/>
          <p:cNvSpPr>
            <a:spLocks noGrp="1"/>
          </p:cNvSpPr>
          <p:nvPr>
            <p:ph type="sldNum" sz="quarter" idx="12"/>
          </p:nvPr>
        </p:nvSpPr>
        <p:spPr/>
        <p:txBody>
          <a:bodyPr/>
          <a:lstStyle/>
          <a:p>
            <a:fld id="{62F15E66-EE83-4D08-9524-F0457485C8CF}" type="slidenum">
              <a:rPr lang="en-US" smtClean="0"/>
              <a:pPr/>
              <a:t>‹#›</a:t>
            </a:fld>
            <a:endParaRPr lang="en-US"/>
          </a:p>
        </p:txBody>
      </p:sp>
    </p:spTree>
    <p:extLst>
      <p:ext uri="{BB962C8B-B14F-4D97-AF65-F5344CB8AC3E}">
        <p14:creationId xmlns:p14="http://schemas.microsoft.com/office/powerpoint/2010/main" val="303730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2834C-8763-4F07-AA20-C457D9B1419C}" type="datetime1">
              <a:rPr lang="en-US" smtClean="0"/>
              <a:pPr/>
              <a:t>3/18/2020</a:t>
            </a:fld>
            <a:endParaRPr lang="en-US"/>
          </a:p>
        </p:txBody>
      </p:sp>
      <p:sp>
        <p:nvSpPr>
          <p:cNvPr id="5" name="Footer Placeholder 4"/>
          <p:cNvSpPr>
            <a:spLocks noGrp="1"/>
          </p:cNvSpPr>
          <p:nvPr>
            <p:ph type="ftr" sz="quarter" idx="11"/>
          </p:nvPr>
        </p:nvSpPr>
        <p:spPr/>
        <p:txBody>
          <a:bodyPr/>
          <a:lstStyle/>
          <a:p>
            <a:r>
              <a:rPr lang="en-US" smtClean="0"/>
              <a:t>compiled by Girmay G. </a:t>
            </a:r>
            <a:endParaRPr lang="en-US"/>
          </a:p>
        </p:txBody>
      </p:sp>
      <p:sp>
        <p:nvSpPr>
          <p:cNvPr id="6" name="Slide Number Placeholder 5"/>
          <p:cNvSpPr>
            <a:spLocks noGrp="1"/>
          </p:cNvSpPr>
          <p:nvPr>
            <p:ph type="sldNum" sz="quarter" idx="12"/>
          </p:nvPr>
        </p:nvSpPr>
        <p:spPr/>
        <p:txBody>
          <a:bodyPr/>
          <a:lstStyle/>
          <a:p>
            <a:fld id="{62F15E66-EE83-4D08-9524-F0457485C8CF}" type="slidenum">
              <a:rPr lang="en-US" smtClean="0"/>
              <a:pPr/>
              <a:t>‹#›</a:t>
            </a:fld>
            <a:endParaRPr lang="en-US"/>
          </a:p>
        </p:txBody>
      </p:sp>
    </p:spTree>
    <p:extLst>
      <p:ext uri="{BB962C8B-B14F-4D97-AF65-F5344CB8AC3E}">
        <p14:creationId xmlns:p14="http://schemas.microsoft.com/office/powerpoint/2010/main" val="418914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2DC483-15FD-4A5F-9EBB-8C3450A356C4}" type="datetime1">
              <a:rPr lang="en-US" smtClean="0"/>
              <a:pPr/>
              <a:t>3/18/2020</a:t>
            </a:fld>
            <a:endParaRPr lang="en-US"/>
          </a:p>
        </p:txBody>
      </p:sp>
      <p:sp>
        <p:nvSpPr>
          <p:cNvPr id="5" name="Footer Placeholder 4"/>
          <p:cNvSpPr>
            <a:spLocks noGrp="1"/>
          </p:cNvSpPr>
          <p:nvPr>
            <p:ph type="ftr" sz="quarter" idx="11"/>
          </p:nvPr>
        </p:nvSpPr>
        <p:spPr/>
        <p:txBody>
          <a:bodyPr/>
          <a:lstStyle/>
          <a:p>
            <a:r>
              <a:rPr lang="en-US" smtClean="0"/>
              <a:t>compiled by Girmay G. </a:t>
            </a:r>
            <a:endParaRPr lang="en-US"/>
          </a:p>
        </p:txBody>
      </p:sp>
      <p:sp>
        <p:nvSpPr>
          <p:cNvPr id="6" name="Slide Number Placeholder 5"/>
          <p:cNvSpPr>
            <a:spLocks noGrp="1"/>
          </p:cNvSpPr>
          <p:nvPr>
            <p:ph type="sldNum" sz="quarter" idx="12"/>
          </p:nvPr>
        </p:nvSpPr>
        <p:spPr/>
        <p:txBody>
          <a:bodyPr/>
          <a:lstStyle/>
          <a:p>
            <a:fld id="{62F15E66-EE83-4D08-9524-F0457485C8CF}" type="slidenum">
              <a:rPr lang="en-US" smtClean="0"/>
              <a:pPr/>
              <a:t>‹#›</a:t>
            </a:fld>
            <a:endParaRPr lang="en-US"/>
          </a:p>
        </p:txBody>
      </p:sp>
    </p:spTree>
    <p:extLst>
      <p:ext uri="{BB962C8B-B14F-4D97-AF65-F5344CB8AC3E}">
        <p14:creationId xmlns:p14="http://schemas.microsoft.com/office/powerpoint/2010/main" val="169278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0A126-7183-40BB-BE47-FE3164E805C9}" type="datetime1">
              <a:rPr lang="en-US" smtClean="0"/>
              <a:pPr/>
              <a:t>3/18/2020</a:t>
            </a:fld>
            <a:endParaRPr lang="en-US"/>
          </a:p>
        </p:txBody>
      </p:sp>
      <p:sp>
        <p:nvSpPr>
          <p:cNvPr id="5" name="Footer Placeholder 4"/>
          <p:cNvSpPr>
            <a:spLocks noGrp="1"/>
          </p:cNvSpPr>
          <p:nvPr>
            <p:ph type="ftr" sz="quarter" idx="11"/>
          </p:nvPr>
        </p:nvSpPr>
        <p:spPr/>
        <p:txBody>
          <a:bodyPr/>
          <a:lstStyle/>
          <a:p>
            <a:r>
              <a:rPr lang="en-US" smtClean="0"/>
              <a:t>compiled by Girmay G. </a:t>
            </a:r>
            <a:endParaRPr lang="en-US"/>
          </a:p>
        </p:txBody>
      </p:sp>
      <p:sp>
        <p:nvSpPr>
          <p:cNvPr id="6" name="Slide Number Placeholder 5"/>
          <p:cNvSpPr>
            <a:spLocks noGrp="1"/>
          </p:cNvSpPr>
          <p:nvPr>
            <p:ph type="sldNum" sz="quarter" idx="12"/>
          </p:nvPr>
        </p:nvSpPr>
        <p:spPr/>
        <p:txBody>
          <a:bodyPr/>
          <a:lstStyle/>
          <a:p>
            <a:fld id="{62F15E66-EE83-4D08-9524-F0457485C8CF}" type="slidenum">
              <a:rPr lang="en-US" smtClean="0"/>
              <a:pPr/>
              <a:t>‹#›</a:t>
            </a:fld>
            <a:endParaRPr lang="en-US"/>
          </a:p>
        </p:txBody>
      </p:sp>
    </p:spTree>
    <p:extLst>
      <p:ext uri="{BB962C8B-B14F-4D97-AF65-F5344CB8AC3E}">
        <p14:creationId xmlns:p14="http://schemas.microsoft.com/office/powerpoint/2010/main" val="8906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AAE1D5-965A-403C-9469-9F65CEC58670}" type="datetime1">
              <a:rPr lang="en-US" smtClean="0"/>
              <a:pPr/>
              <a:t>3/18/2020</a:t>
            </a:fld>
            <a:endParaRPr lang="en-US"/>
          </a:p>
        </p:txBody>
      </p:sp>
      <p:sp>
        <p:nvSpPr>
          <p:cNvPr id="5" name="Footer Placeholder 4"/>
          <p:cNvSpPr>
            <a:spLocks noGrp="1"/>
          </p:cNvSpPr>
          <p:nvPr>
            <p:ph type="ftr" sz="quarter" idx="11"/>
          </p:nvPr>
        </p:nvSpPr>
        <p:spPr/>
        <p:txBody>
          <a:bodyPr/>
          <a:lstStyle/>
          <a:p>
            <a:r>
              <a:rPr lang="en-US" smtClean="0"/>
              <a:t>compiled by Girmay G. </a:t>
            </a:r>
            <a:endParaRPr lang="en-US"/>
          </a:p>
        </p:txBody>
      </p:sp>
      <p:sp>
        <p:nvSpPr>
          <p:cNvPr id="6" name="Slide Number Placeholder 5"/>
          <p:cNvSpPr>
            <a:spLocks noGrp="1"/>
          </p:cNvSpPr>
          <p:nvPr>
            <p:ph type="sldNum" sz="quarter" idx="12"/>
          </p:nvPr>
        </p:nvSpPr>
        <p:spPr/>
        <p:txBody>
          <a:bodyPr/>
          <a:lstStyle/>
          <a:p>
            <a:fld id="{62F15E66-EE83-4D08-9524-F0457485C8CF}" type="slidenum">
              <a:rPr lang="en-US" smtClean="0"/>
              <a:pPr/>
              <a:t>‹#›</a:t>
            </a:fld>
            <a:endParaRPr lang="en-US"/>
          </a:p>
        </p:txBody>
      </p:sp>
    </p:spTree>
    <p:extLst>
      <p:ext uri="{BB962C8B-B14F-4D97-AF65-F5344CB8AC3E}">
        <p14:creationId xmlns:p14="http://schemas.microsoft.com/office/powerpoint/2010/main" val="3435280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317C81-CA14-49CA-924F-F698CCC95918}" type="datetime1">
              <a:rPr lang="en-US" smtClean="0"/>
              <a:pPr/>
              <a:t>3/18/2020</a:t>
            </a:fld>
            <a:endParaRPr lang="en-US"/>
          </a:p>
        </p:txBody>
      </p:sp>
      <p:sp>
        <p:nvSpPr>
          <p:cNvPr id="6" name="Footer Placeholder 5"/>
          <p:cNvSpPr>
            <a:spLocks noGrp="1"/>
          </p:cNvSpPr>
          <p:nvPr>
            <p:ph type="ftr" sz="quarter" idx="11"/>
          </p:nvPr>
        </p:nvSpPr>
        <p:spPr/>
        <p:txBody>
          <a:bodyPr/>
          <a:lstStyle/>
          <a:p>
            <a:r>
              <a:rPr lang="en-US" smtClean="0"/>
              <a:t>compiled by Girmay G. </a:t>
            </a:r>
            <a:endParaRPr lang="en-US"/>
          </a:p>
        </p:txBody>
      </p:sp>
      <p:sp>
        <p:nvSpPr>
          <p:cNvPr id="7" name="Slide Number Placeholder 6"/>
          <p:cNvSpPr>
            <a:spLocks noGrp="1"/>
          </p:cNvSpPr>
          <p:nvPr>
            <p:ph type="sldNum" sz="quarter" idx="12"/>
          </p:nvPr>
        </p:nvSpPr>
        <p:spPr/>
        <p:txBody>
          <a:bodyPr/>
          <a:lstStyle/>
          <a:p>
            <a:fld id="{62F15E66-EE83-4D08-9524-F0457485C8CF}" type="slidenum">
              <a:rPr lang="en-US" smtClean="0"/>
              <a:pPr/>
              <a:t>‹#›</a:t>
            </a:fld>
            <a:endParaRPr lang="en-US"/>
          </a:p>
        </p:txBody>
      </p:sp>
    </p:spTree>
    <p:extLst>
      <p:ext uri="{BB962C8B-B14F-4D97-AF65-F5344CB8AC3E}">
        <p14:creationId xmlns:p14="http://schemas.microsoft.com/office/powerpoint/2010/main" val="797101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570712-01FF-429D-A836-02085E9A4AC4}" type="datetime1">
              <a:rPr lang="en-US" smtClean="0"/>
              <a:pPr/>
              <a:t>3/18/2020</a:t>
            </a:fld>
            <a:endParaRPr lang="en-US"/>
          </a:p>
        </p:txBody>
      </p:sp>
      <p:sp>
        <p:nvSpPr>
          <p:cNvPr id="8" name="Footer Placeholder 7"/>
          <p:cNvSpPr>
            <a:spLocks noGrp="1"/>
          </p:cNvSpPr>
          <p:nvPr>
            <p:ph type="ftr" sz="quarter" idx="11"/>
          </p:nvPr>
        </p:nvSpPr>
        <p:spPr/>
        <p:txBody>
          <a:bodyPr/>
          <a:lstStyle/>
          <a:p>
            <a:r>
              <a:rPr lang="en-US" smtClean="0"/>
              <a:t>compiled by Girmay G. </a:t>
            </a:r>
            <a:endParaRPr lang="en-US"/>
          </a:p>
        </p:txBody>
      </p:sp>
      <p:sp>
        <p:nvSpPr>
          <p:cNvPr id="9" name="Slide Number Placeholder 8"/>
          <p:cNvSpPr>
            <a:spLocks noGrp="1"/>
          </p:cNvSpPr>
          <p:nvPr>
            <p:ph type="sldNum" sz="quarter" idx="12"/>
          </p:nvPr>
        </p:nvSpPr>
        <p:spPr/>
        <p:txBody>
          <a:bodyPr/>
          <a:lstStyle/>
          <a:p>
            <a:fld id="{62F15E66-EE83-4D08-9524-F0457485C8CF}" type="slidenum">
              <a:rPr lang="en-US" smtClean="0"/>
              <a:pPr/>
              <a:t>‹#›</a:t>
            </a:fld>
            <a:endParaRPr lang="en-US"/>
          </a:p>
        </p:txBody>
      </p:sp>
    </p:spTree>
    <p:extLst>
      <p:ext uri="{BB962C8B-B14F-4D97-AF65-F5344CB8AC3E}">
        <p14:creationId xmlns:p14="http://schemas.microsoft.com/office/powerpoint/2010/main" val="2097552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B29923-DDC8-49F4-8CC5-3944A7689CAD}" type="datetime1">
              <a:rPr lang="en-US" smtClean="0"/>
              <a:pPr/>
              <a:t>3/18/2020</a:t>
            </a:fld>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a:t>
            </a:fld>
            <a:endParaRPr lang="en-US"/>
          </a:p>
        </p:txBody>
      </p:sp>
    </p:spTree>
    <p:extLst>
      <p:ext uri="{BB962C8B-B14F-4D97-AF65-F5344CB8AC3E}">
        <p14:creationId xmlns:p14="http://schemas.microsoft.com/office/powerpoint/2010/main" val="3106126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96FF7-848C-43DF-8F8F-247E3E61F3C2}" type="datetime1">
              <a:rPr lang="en-US" smtClean="0"/>
              <a:pPr/>
              <a:t>3/18/2020</a:t>
            </a:fld>
            <a:endParaRPr lang="en-US"/>
          </a:p>
        </p:txBody>
      </p:sp>
      <p:sp>
        <p:nvSpPr>
          <p:cNvPr id="3" name="Footer Placeholder 2"/>
          <p:cNvSpPr>
            <a:spLocks noGrp="1"/>
          </p:cNvSpPr>
          <p:nvPr>
            <p:ph type="ftr" sz="quarter" idx="11"/>
          </p:nvPr>
        </p:nvSpPr>
        <p:spPr/>
        <p:txBody>
          <a:bodyPr/>
          <a:lstStyle/>
          <a:p>
            <a:r>
              <a:rPr lang="en-US" smtClean="0"/>
              <a:t>compiled by Girmay G. </a:t>
            </a:r>
            <a:endParaRPr lang="en-US"/>
          </a:p>
        </p:txBody>
      </p:sp>
      <p:sp>
        <p:nvSpPr>
          <p:cNvPr id="4" name="Slide Number Placeholder 3"/>
          <p:cNvSpPr>
            <a:spLocks noGrp="1"/>
          </p:cNvSpPr>
          <p:nvPr>
            <p:ph type="sldNum" sz="quarter" idx="12"/>
          </p:nvPr>
        </p:nvSpPr>
        <p:spPr/>
        <p:txBody>
          <a:bodyPr/>
          <a:lstStyle/>
          <a:p>
            <a:fld id="{62F15E66-EE83-4D08-9524-F0457485C8CF}" type="slidenum">
              <a:rPr lang="en-US" smtClean="0"/>
              <a:pPr/>
              <a:t>‹#›</a:t>
            </a:fld>
            <a:endParaRPr lang="en-US"/>
          </a:p>
        </p:txBody>
      </p:sp>
    </p:spTree>
    <p:extLst>
      <p:ext uri="{BB962C8B-B14F-4D97-AF65-F5344CB8AC3E}">
        <p14:creationId xmlns:p14="http://schemas.microsoft.com/office/powerpoint/2010/main" val="3761595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AF86DA-248C-408A-8F62-686AEE1D87D5}" type="datetime1">
              <a:rPr lang="en-US" smtClean="0"/>
              <a:pPr/>
              <a:t>3/18/2020</a:t>
            </a:fld>
            <a:endParaRPr lang="en-US"/>
          </a:p>
        </p:txBody>
      </p:sp>
      <p:sp>
        <p:nvSpPr>
          <p:cNvPr id="6" name="Footer Placeholder 5"/>
          <p:cNvSpPr>
            <a:spLocks noGrp="1"/>
          </p:cNvSpPr>
          <p:nvPr>
            <p:ph type="ftr" sz="quarter" idx="11"/>
          </p:nvPr>
        </p:nvSpPr>
        <p:spPr/>
        <p:txBody>
          <a:bodyPr/>
          <a:lstStyle/>
          <a:p>
            <a:r>
              <a:rPr lang="en-US" smtClean="0"/>
              <a:t>compiled by Girmay G. </a:t>
            </a:r>
            <a:endParaRPr lang="en-US"/>
          </a:p>
        </p:txBody>
      </p:sp>
      <p:sp>
        <p:nvSpPr>
          <p:cNvPr id="7" name="Slide Number Placeholder 6"/>
          <p:cNvSpPr>
            <a:spLocks noGrp="1"/>
          </p:cNvSpPr>
          <p:nvPr>
            <p:ph type="sldNum" sz="quarter" idx="12"/>
          </p:nvPr>
        </p:nvSpPr>
        <p:spPr/>
        <p:txBody>
          <a:bodyPr/>
          <a:lstStyle/>
          <a:p>
            <a:fld id="{62F15E66-EE83-4D08-9524-F0457485C8CF}" type="slidenum">
              <a:rPr lang="en-US" smtClean="0"/>
              <a:pPr/>
              <a:t>‹#›</a:t>
            </a:fld>
            <a:endParaRPr lang="en-US"/>
          </a:p>
        </p:txBody>
      </p:sp>
    </p:spTree>
    <p:extLst>
      <p:ext uri="{BB962C8B-B14F-4D97-AF65-F5344CB8AC3E}">
        <p14:creationId xmlns:p14="http://schemas.microsoft.com/office/powerpoint/2010/main" val="359347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77EC5F-2EA0-4003-B95A-69150FADE87F}" type="datetime1">
              <a:rPr lang="en-US" smtClean="0"/>
              <a:pPr/>
              <a:t>3/18/2020</a:t>
            </a:fld>
            <a:endParaRPr lang="en-US"/>
          </a:p>
        </p:txBody>
      </p:sp>
      <p:sp>
        <p:nvSpPr>
          <p:cNvPr id="6" name="Footer Placeholder 5"/>
          <p:cNvSpPr>
            <a:spLocks noGrp="1"/>
          </p:cNvSpPr>
          <p:nvPr>
            <p:ph type="ftr" sz="quarter" idx="11"/>
          </p:nvPr>
        </p:nvSpPr>
        <p:spPr/>
        <p:txBody>
          <a:bodyPr/>
          <a:lstStyle/>
          <a:p>
            <a:r>
              <a:rPr lang="en-US" smtClean="0"/>
              <a:t>compiled by Girmay G. </a:t>
            </a:r>
            <a:endParaRPr lang="en-US"/>
          </a:p>
        </p:txBody>
      </p:sp>
      <p:sp>
        <p:nvSpPr>
          <p:cNvPr id="7" name="Slide Number Placeholder 6"/>
          <p:cNvSpPr>
            <a:spLocks noGrp="1"/>
          </p:cNvSpPr>
          <p:nvPr>
            <p:ph type="sldNum" sz="quarter" idx="12"/>
          </p:nvPr>
        </p:nvSpPr>
        <p:spPr/>
        <p:txBody>
          <a:bodyPr/>
          <a:lstStyle/>
          <a:p>
            <a:fld id="{62F15E66-EE83-4D08-9524-F0457485C8CF}" type="slidenum">
              <a:rPr lang="en-US" smtClean="0"/>
              <a:pPr/>
              <a:t>‹#›</a:t>
            </a:fld>
            <a:endParaRPr lang="en-US"/>
          </a:p>
        </p:txBody>
      </p:sp>
    </p:spTree>
    <p:extLst>
      <p:ext uri="{BB962C8B-B14F-4D97-AF65-F5344CB8AC3E}">
        <p14:creationId xmlns:p14="http://schemas.microsoft.com/office/powerpoint/2010/main" val="1879318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E142DE-E16D-4639-9D1D-B4501A2801ED}" type="datetime1">
              <a:rPr lang="en-US" smtClean="0"/>
              <a:pPr/>
              <a:t>3/18/2020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compiled by Girmay G.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15E66-EE83-4D08-9524-F0457485C8CF}" type="slidenum">
              <a:rPr lang="en-US" smtClean="0"/>
              <a:pPr/>
              <a:t>‹#›</a:t>
            </a:fld>
            <a:endParaRPr lang="en-US"/>
          </a:p>
        </p:txBody>
      </p:sp>
    </p:spTree>
    <p:extLst>
      <p:ext uri="{BB962C8B-B14F-4D97-AF65-F5344CB8AC3E}">
        <p14:creationId xmlns:p14="http://schemas.microsoft.com/office/powerpoint/2010/main" val="3488935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4.png"/><Relationship Id="rId4" Type="http://schemas.openxmlformats.org/officeDocument/2006/relationships/oleObject" Target="../embeddings/oleObject1.bin"/></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9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34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19336728"/>
              </p:ext>
            </p:extLst>
          </p:nvPr>
        </p:nvGraphicFramePr>
        <p:xfrm>
          <a:off x="1371600" y="4191000"/>
          <a:ext cx="64008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smtClean="0"/>
              <a:t>By </a:t>
            </a:r>
            <a:r>
              <a:rPr lang="en-US" dirty="0" err="1" smtClean="0"/>
              <a:t>Mulatu</a:t>
            </a:r>
            <a:r>
              <a:rPr lang="en-US" dirty="0" smtClean="0"/>
              <a:t> </a:t>
            </a:r>
            <a:r>
              <a:rPr lang="en-US" dirty="0" err="1" smtClean="0"/>
              <a:t>Ayenew</a:t>
            </a:r>
            <a:endParaRPr lang="en-US" dirty="0"/>
          </a:p>
        </p:txBody>
      </p:sp>
      <p:sp>
        <p:nvSpPr>
          <p:cNvPr id="6" name="Slide Number Placeholder 5"/>
          <p:cNvSpPr>
            <a:spLocks noGrp="1"/>
          </p:cNvSpPr>
          <p:nvPr>
            <p:ph type="sldNum" sz="quarter" idx="12"/>
          </p:nvPr>
        </p:nvSpPr>
        <p:spPr/>
        <p:txBody>
          <a:bodyPr/>
          <a:lstStyle/>
          <a:p>
            <a:fld id="{62F15E66-EE83-4D08-9524-F0457485C8CF}" type="slidenum">
              <a:rPr lang="en-US" smtClean="0"/>
              <a:pPr/>
              <a:t>1</a:t>
            </a:fld>
            <a:endParaRPr lang="en-US" dirty="0"/>
          </a:p>
        </p:txBody>
      </p:sp>
    </p:spTree>
    <p:extLst>
      <p:ext uri="{BB962C8B-B14F-4D97-AF65-F5344CB8AC3E}">
        <p14:creationId xmlns:p14="http://schemas.microsoft.com/office/powerpoint/2010/main" val="2575200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10</a:t>
            </a:fld>
            <a:endParaRPr lang="en-US"/>
          </a:p>
        </p:txBody>
      </p:sp>
    </p:spTree>
    <p:extLst>
      <p:ext uri="{BB962C8B-B14F-4D97-AF65-F5344CB8AC3E}">
        <p14:creationId xmlns:p14="http://schemas.microsoft.com/office/powerpoint/2010/main" val="15423750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3124200" y="6356350"/>
            <a:ext cx="2895600" cy="365125"/>
          </a:xfrm>
        </p:spPr>
        <p:txBody>
          <a:bodyPr/>
          <a:lstStyle/>
          <a:p>
            <a:pPr algn="ctr">
              <a:defRPr/>
            </a:pPr>
            <a:fld id="{FCD0E65A-B4DD-4649-8AC9-67650F5309B5}" type="slidenum">
              <a:rPr lang="en-US"/>
              <a:pPr algn="ctr">
                <a:defRPr/>
              </a:pPr>
              <a:t>100</a:t>
            </a:fld>
            <a:endParaRPr lang="en-US"/>
          </a:p>
        </p:txBody>
      </p:sp>
      <p:pic>
        <p:nvPicPr>
          <p:cNvPr id="13317" name="Picture 4" descr="bodychart.gif (9757 bytes)"/>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914400" y="304800"/>
            <a:ext cx="5715000" cy="5791200"/>
          </a:xfrm>
        </p:spPr>
      </p:pic>
      <p:pic>
        <p:nvPicPr>
          <p:cNvPr id="1331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0445"/>
            <a:ext cx="8915400" cy="504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546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additive="base">
                                        <p:cTn id="7" dur="500" fill="hold"/>
                                        <p:tgtEl>
                                          <p:spTgt spid="13317"/>
                                        </p:tgtEl>
                                        <p:attrNameLst>
                                          <p:attrName>ppt_x</p:attrName>
                                        </p:attrNameLst>
                                      </p:cBhvr>
                                      <p:tavLst>
                                        <p:tav tm="0">
                                          <p:val>
                                            <p:strVal val="#ppt_x"/>
                                          </p:val>
                                        </p:tav>
                                        <p:tav tm="100000">
                                          <p:val>
                                            <p:strVal val="#ppt_x"/>
                                          </p:val>
                                        </p:tav>
                                      </p:tavLst>
                                    </p:anim>
                                    <p:anim calcmode="lin" valueType="num">
                                      <p:cBhvr additive="base">
                                        <p:cTn id="8"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318"/>
                                        </p:tgtEl>
                                        <p:attrNameLst>
                                          <p:attrName>style.visibility</p:attrName>
                                        </p:attrNameLst>
                                      </p:cBhvr>
                                      <p:to>
                                        <p:strVal val="visible"/>
                                      </p:to>
                                    </p:set>
                                    <p:animEffect transition="in" filter="fade">
                                      <p:cBhvr>
                                        <p:cTn id="13" dur="1000"/>
                                        <p:tgtEl>
                                          <p:spTgt spid="13318"/>
                                        </p:tgtEl>
                                      </p:cBhvr>
                                    </p:animEffect>
                                    <p:anim calcmode="lin" valueType="num">
                                      <p:cBhvr>
                                        <p:cTn id="14" dur="1000" fill="hold"/>
                                        <p:tgtEl>
                                          <p:spTgt spid="13318"/>
                                        </p:tgtEl>
                                        <p:attrNameLst>
                                          <p:attrName>ppt_x</p:attrName>
                                        </p:attrNameLst>
                                      </p:cBhvr>
                                      <p:tavLst>
                                        <p:tav tm="0">
                                          <p:val>
                                            <p:strVal val="#ppt_x"/>
                                          </p:val>
                                        </p:tav>
                                        <p:tav tm="100000">
                                          <p:val>
                                            <p:strVal val="#ppt_x"/>
                                          </p:val>
                                        </p:tav>
                                      </p:tavLst>
                                    </p:anim>
                                    <p:anim calcmode="lin" valueType="num">
                                      <p:cBhvr>
                                        <p:cTn id="15" dur="1000" fill="hold"/>
                                        <p:tgtEl>
                                          <p:spTgt spid="133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3124200" y="6356350"/>
            <a:ext cx="2895600" cy="365125"/>
          </a:xfrm>
        </p:spPr>
        <p:txBody>
          <a:bodyPr/>
          <a:lstStyle/>
          <a:p>
            <a:pPr algn="ctr">
              <a:defRPr/>
            </a:pPr>
            <a:fld id="{29AE48BB-199B-4F16-92D0-9CD937B641A7}" type="slidenum">
              <a:rPr lang="en-US"/>
              <a:pPr algn="ctr">
                <a:defRPr/>
              </a:pPr>
              <a:t>101</a:t>
            </a:fld>
            <a:endParaRPr lang="en-US"/>
          </a:p>
        </p:txBody>
      </p:sp>
      <p:graphicFrame>
        <p:nvGraphicFramePr>
          <p:cNvPr id="2" name="Diagram 1"/>
          <p:cNvGraphicFramePr/>
          <p:nvPr>
            <p:extLst>
              <p:ext uri="{D42A27DB-BD31-4B8C-83A1-F6EECF244321}">
                <p14:modId xmlns:p14="http://schemas.microsoft.com/office/powerpoint/2010/main" val="3292516522"/>
              </p:ext>
            </p:extLst>
          </p:nvPr>
        </p:nvGraphicFramePr>
        <p:xfrm>
          <a:off x="116904" y="228600"/>
          <a:ext cx="8991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5821442"/>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3124200" y="6356350"/>
            <a:ext cx="2895600" cy="365125"/>
          </a:xfrm>
        </p:spPr>
        <p:txBody>
          <a:bodyPr/>
          <a:lstStyle/>
          <a:p>
            <a:pPr algn="ctr">
              <a:defRPr/>
            </a:pPr>
            <a:fld id="{5944BE0F-3EE1-4451-A26C-8494DB4E47C3}" type="slidenum">
              <a:rPr lang="en-US"/>
              <a:pPr algn="ctr">
                <a:defRPr/>
              </a:pPr>
              <a:t>102</a:t>
            </a:fld>
            <a:endParaRPr lang="en-US"/>
          </a:p>
        </p:txBody>
      </p:sp>
      <p:graphicFrame>
        <p:nvGraphicFramePr>
          <p:cNvPr id="2" name="Diagram 1"/>
          <p:cNvGraphicFramePr/>
          <p:nvPr>
            <p:extLst>
              <p:ext uri="{D42A27DB-BD31-4B8C-83A1-F6EECF244321}">
                <p14:modId xmlns:p14="http://schemas.microsoft.com/office/powerpoint/2010/main" val="1432169010"/>
              </p:ext>
            </p:extLst>
          </p:nvPr>
        </p:nvGraphicFramePr>
        <p:xfrm>
          <a:off x="304800" y="0"/>
          <a:ext cx="82296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6" name="Rectangle 3"/>
          <p:cNvSpPr>
            <a:spLocks noGrp="1" noChangeArrowheads="1"/>
          </p:cNvSpPr>
          <p:nvPr>
            <p:ph type="body" idx="1"/>
          </p:nvPr>
        </p:nvSpPr>
        <p:spPr>
          <a:xfrm>
            <a:off x="228600" y="838200"/>
            <a:ext cx="8610600" cy="5327104"/>
          </a:xfrm>
          <a:ln>
            <a:solidFill>
              <a:schemeClr val="tx2"/>
            </a:solidFill>
          </a:ln>
        </p:spPr>
        <p:txBody>
          <a:bodyPr>
            <a:normAutofit fontScale="92500"/>
          </a:bodyPr>
          <a:lstStyle/>
          <a:p>
            <a:pPr eaLnBrk="1" hangingPunct="1">
              <a:lnSpc>
                <a:spcPct val="90000"/>
              </a:lnSpc>
              <a:buFont typeface="Wingdings" pitchFamily="2" charset="2"/>
              <a:buChar char="v"/>
            </a:pPr>
            <a:r>
              <a:rPr lang="en-US" sz="3600" b="1" dirty="0" smtClean="0">
                <a:solidFill>
                  <a:srgbClr val="FF0000"/>
                </a:solidFill>
                <a:latin typeface="Comic Sans MS" pitchFamily="66" charset="0"/>
              </a:rPr>
              <a:t>there are two vertical planes</a:t>
            </a:r>
          </a:p>
          <a:p>
            <a:pPr marL="609600" indent="-609600" eaLnBrk="1" hangingPunct="1">
              <a:lnSpc>
                <a:spcPct val="90000"/>
              </a:lnSpc>
              <a:buFont typeface="Wingdings" pitchFamily="2" charset="2"/>
              <a:buNone/>
            </a:pPr>
            <a:r>
              <a:rPr lang="en-US" sz="3600" b="1" dirty="0" smtClean="0">
                <a:solidFill>
                  <a:schemeClr val="hlink"/>
                </a:solidFill>
                <a:latin typeface="Comic Sans MS" pitchFamily="66" charset="0"/>
              </a:rPr>
              <a:t>1. </a:t>
            </a:r>
            <a:r>
              <a:rPr lang="en-US" sz="3600" b="1" u="sng" dirty="0" smtClean="0">
                <a:solidFill>
                  <a:schemeClr val="hlink"/>
                </a:solidFill>
                <a:latin typeface="Comic Sans MS" pitchFamily="66" charset="0"/>
              </a:rPr>
              <a:t>Sagittal plane</a:t>
            </a:r>
            <a:r>
              <a:rPr lang="en-US" sz="3600" b="1" dirty="0" smtClean="0">
                <a:latin typeface="Comic Sans MS" pitchFamily="66" charset="0"/>
              </a:rPr>
              <a:t> </a:t>
            </a:r>
          </a:p>
          <a:p>
            <a:pPr marL="1009650" lvl="1" indent="-609600">
              <a:lnSpc>
                <a:spcPct val="150000"/>
              </a:lnSpc>
            </a:pPr>
            <a:r>
              <a:rPr lang="en-US" sz="2400" b="1" dirty="0" smtClean="0">
                <a:latin typeface="Comic Sans MS" pitchFamily="66" charset="0"/>
              </a:rPr>
              <a:t>is directed from the front to the back &amp; divides the body into </a:t>
            </a:r>
            <a:r>
              <a:rPr lang="en-US" sz="2400" b="1" dirty="0" smtClean="0">
                <a:solidFill>
                  <a:srgbClr val="FF0000"/>
                </a:solidFill>
                <a:latin typeface="Comic Sans MS" pitchFamily="66" charset="0"/>
              </a:rPr>
              <a:t>right &amp; left </a:t>
            </a:r>
            <a:r>
              <a:rPr lang="en-US" sz="2400" b="1" dirty="0" smtClean="0">
                <a:latin typeface="Comic Sans MS" pitchFamily="66" charset="0"/>
              </a:rPr>
              <a:t>parts</a:t>
            </a:r>
          </a:p>
          <a:p>
            <a:pPr marL="1009650" lvl="1" indent="-609600">
              <a:lnSpc>
                <a:spcPct val="150000"/>
              </a:lnSpc>
            </a:pPr>
            <a:r>
              <a:rPr lang="en-US" sz="2400" dirty="0" smtClean="0">
                <a:latin typeface="Comic Sans MS" pitchFamily="66" charset="0"/>
              </a:rPr>
              <a:t> a sagittal plane that divides the body into </a:t>
            </a:r>
            <a:r>
              <a:rPr lang="en-US" sz="2400" b="1" dirty="0" smtClean="0">
                <a:latin typeface="Comic Sans MS" pitchFamily="66" charset="0"/>
              </a:rPr>
              <a:t>two equal halves which are mirror images of each other is known as </a:t>
            </a:r>
            <a:r>
              <a:rPr lang="en-US" sz="2400" b="1" dirty="0" smtClean="0">
                <a:solidFill>
                  <a:srgbClr val="FF0000"/>
                </a:solidFill>
                <a:latin typeface="Comic Sans MS" pitchFamily="66" charset="0"/>
              </a:rPr>
              <a:t>Median sagittal plane</a:t>
            </a:r>
            <a:r>
              <a:rPr lang="en-US" sz="2400" b="1" dirty="0" smtClean="0">
                <a:latin typeface="Comic Sans MS" pitchFamily="66" charset="0"/>
              </a:rPr>
              <a:t> (midsagittal plane, plane of symmetry </a:t>
            </a:r>
            <a:r>
              <a:rPr lang="en-US" sz="2400" b="1" dirty="0" smtClean="0"/>
              <a:t>)</a:t>
            </a:r>
          </a:p>
          <a:p>
            <a:pPr marL="1009650" lvl="1" indent="-609600">
              <a:lnSpc>
                <a:spcPct val="150000"/>
              </a:lnSpc>
            </a:pPr>
            <a:r>
              <a:rPr lang="en-US" sz="2400" b="1" dirty="0" smtClean="0"/>
              <a:t>all the other sagittal planes are </a:t>
            </a:r>
            <a:r>
              <a:rPr lang="en-US" sz="2400" b="1" dirty="0" smtClean="0">
                <a:solidFill>
                  <a:srgbClr val="FF0000"/>
                </a:solidFill>
              </a:rPr>
              <a:t>parallel to the median plane</a:t>
            </a:r>
            <a:r>
              <a:rPr lang="en-US" sz="2400" b="1" dirty="0" smtClean="0"/>
              <a:t> and are called </a:t>
            </a:r>
            <a:r>
              <a:rPr lang="en-US" sz="2400" b="1" dirty="0" smtClean="0">
                <a:solidFill>
                  <a:srgbClr val="000099"/>
                </a:solidFill>
              </a:rPr>
              <a:t>parasagittal planes</a:t>
            </a:r>
          </a:p>
          <a:p>
            <a:pPr marL="1009650" lvl="1" indent="-609600">
              <a:lnSpc>
                <a:spcPct val="150000"/>
              </a:lnSpc>
            </a:pPr>
            <a:endParaRPr lang="en-US" sz="2400" b="1" dirty="0" smtClean="0"/>
          </a:p>
        </p:txBody>
      </p:sp>
    </p:spTree>
    <p:extLst>
      <p:ext uri="{BB962C8B-B14F-4D97-AF65-F5344CB8AC3E}">
        <p14:creationId xmlns:p14="http://schemas.microsoft.com/office/powerpoint/2010/main" val="2294894318"/>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3124200" y="6356350"/>
            <a:ext cx="2895600" cy="365125"/>
          </a:xfrm>
        </p:spPr>
        <p:txBody>
          <a:bodyPr/>
          <a:lstStyle/>
          <a:p>
            <a:pPr algn="ctr">
              <a:defRPr/>
            </a:pPr>
            <a:fld id="{7C5D6ADC-08CC-4B3C-9FB4-225742747E71}" type="slidenum">
              <a:rPr lang="en-US"/>
              <a:pPr algn="ctr">
                <a:defRPr/>
              </a:pPr>
              <a:t>103</a:t>
            </a:fld>
            <a:endParaRPr lang="en-US"/>
          </a:p>
        </p:txBody>
      </p:sp>
      <p:graphicFrame>
        <p:nvGraphicFramePr>
          <p:cNvPr id="2" name="Diagram 1"/>
          <p:cNvGraphicFramePr/>
          <p:nvPr>
            <p:extLst>
              <p:ext uri="{D42A27DB-BD31-4B8C-83A1-F6EECF244321}">
                <p14:modId xmlns:p14="http://schemas.microsoft.com/office/powerpoint/2010/main" val="3506173869"/>
              </p:ext>
            </p:extLst>
          </p:nvPr>
        </p:nvGraphicFramePr>
        <p:xfrm>
          <a:off x="228600" y="228600"/>
          <a:ext cx="8610600" cy="61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5090771"/>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3124200" y="6356350"/>
            <a:ext cx="2895600" cy="365125"/>
          </a:xfrm>
        </p:spPr>
        <p:txBody>
          <a:bodyPr/>
          <a:lstStyle/>
          <a:p>
            <a:pPr algn="ctr">
              <a:defRPr/>
            </a:pPr>
            <a:fld id="{22065EDD-F039-4079-AA14-7EC54F5F54ED}" type="slidenum">
              <a:rPr lang="en-US"/>
              <a:pPr algn="ctr">
                <a:defRPr/>
              </a:pPr>
              <a:t>104</a:t>
            </a:fld>
            <a:endParaRPr lang="en-US"/>
          </a:p>
        </p:txBody>
      </p:sp>
      <p:graphicFrame>
        <p:nvGraphicFramePr>
          <p:cNvPr id="6" name="Diagram 5"/>
          <p:cNvGraphicFramePr/>
          <p:nvPr>
            <p:extLst>
              <p:ext uri="{D42A27DB-BD31-4B8C-83A1-F6EECF244321}">
                <p14:modId xmlns:p14="http://schemas.microsoft.com/office/powerpoint/2010/main" val="4274164731"/>
              </p:ext>
            </p:extLst>
          </p:nvPr>
        </p:nvGraphicFramePr>
        <p:xfrm>
          <a:off x="228600" y="304801"/>
          <a:ext cx="86868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rved Down Arrow 6"/>
          <p:cNvSpPr/>
          <p:nvPr/>
        </p:nvSpPr>
        <p:spPr>
          <a:xfrm>
            <a:off x="2971800" y="76200"/>
            <a:ext cx="2362200" cy="762000"/>
          </a:xfrm>
          <a:prstGeom prst="curved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8" name="Curved Up Arrow 7"/>
          <p:cNvSpPr/>
          <p:nvPr/>
        </p:nvSpPr>
        <p:spPr>
          <a:xfrm>
            <a:off x="2819400" y="5410200"/>
            <a:ext cx="3124200" cy="1066800"/>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98099820"/>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3124200" y="6356350"/>
            <a:ext cx="2895600" cy="365125"/>
          </a:xfrm>
        </p:spPr>
        <p:txBody>
          <a:bodyPr/>
          <a:lstStyle/>
          <a:p>
            <a:pPr algn="ctr">
              <a:defRPr/>
            </a:pPr>
            <a:fld id="{10697DB9-F6E7-4BC6-8BF5-7695A89474CB}" type="slidenum">
              <a:rPr lang="en-US"/>
              <a:pPr algn="ctr">
                <a:defRPr/>
              </a:pPr>
              <a:t>105</a:t>
            </a:fld>
            <a:endParaRPr lang="en-US"/>
          </a:p>
        </p:txBody>
      </p:sp>
      <p:graphicFrame>
        <p:nvGraphicFramePr>
          <p:cNvPr id="2" name="Diagram 1"/>
          <p:cNvGraphicFramePr/>
          <p:nvPr>
            <p:extLst>
              <p:ext uri="{D42A27DB-BD31-4B8C-83A1-F6EECF244321}">
                <p14:modId xmlns:p14="http://schemas.microsoft.com/office/powerpoint/2010/main" val="3326531493"/>
              </p:ext>
            </p:extLst>
          </p:nvPr>
        </p:nvGraphicFramePr>
        <p:xfrm>
          <a:off x="152400" y="228601"/>
          <a:ext cx="86868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7770839"/>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3124200" y="6356350"/>
            <a:ext cx="2895600" cy="365125"/>
          </a:xfrm>
        </p:spPr>
        <p:txBody>
          <a:bodyPr/>
          <a:lstStyle/>
          <a:p>
            <a:pPr algn="ctr">
              <a:defRPr/>
            </a:pPr>
            <a:fld id="{D6A93BD4-1C4D-439A-BB7F-F808B7D9BAFD}" type="slidenum">
              <a:rPr lang="en-US"/>
              <a:pPr algn="ctr">
                <a:defRPr/>
              </a:pPr>
              <a:t>106</a:t>
            </a:fld>
            <a:endParaRPr lang="en-US"/>
          </a:p>
        </p:txBody>
      </p:sp>
      <p:sp>
        <p:nvSpPr>
          <p:cNvPr id="5" name="Footer Placeholder 5"/>
          <p:cNvSpPr>
            <a:spLocks noGrp="1"/>
          </p:cNvSpPr>
          <p:nvPr>
            <p:ph type="ftr" sz="quarter" idx="11"/>
          </p:nvPr>
        </p:nvSpPr>
        <p:spPr>
          <a:xfrm>
            <a:off x="6553200" y="6356350"/>
            <a:ext cx="2133600" cy="365125"/>
          </a:xfrm>
        </p:spPr>
        <p:txBody>
          <a:bodyPr/>
          <a:lstStyle/>
          <a:p>
            <a:pPr algn="r">
              <a:defRPr/>
            </a:pPr>
            <a:r>
              <a:rPr lang="en-US" smtClean="0"/>
              <a:t>compiled by Girmay G. </a:t>
            </a:r>
            <a:endParaRPr lang="en-US"/>
          </a:p>
        </p:txBody>
      </p:sp>
      <p:pic>
        <p:nvPicPr>
          <p:cNvPr id="20485" name="Picture 4" descr="body planes"/>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28600" y="0"/>
            <a:ext cx="8610600" cy="6858000"/>
          </a:xfrm>
          <a:ln w="38100">
            <a:solidFill>
              <a:srgbClr val="00FF00"/>
            </a:solidFill>
            <a:miter lim="800000"/>
            <a:headEnd/>
            <a:tailEnd/>
          </a:ln>
        </p:spPr>
      </p:pic>
    </p:spTree>
    <p:extLst>
      <p:ext uri="{BB962C8B-B14F-4D97-AF65-F5344CB8AC3E}">
        <p14:creationId xmlns:p14="http://schemas.microsoft.com/office/powerpoint/2010/main" val="4209226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988824" y="0"/>
            <a:ext cx="3792381"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250423797"/>
              </p:ext>
            </p:extLst>
          </p:nvPr>
        </p:nvGraphicFramePr>
        <p:xfrm>
          <a:off x="64177" y="3159851"/>
          <a:ext cx="4999125" cy="70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62F15E66-EE83-4D08-9524-F0457485C8CF}" type="slidenum">
              <a:rPr lang="en-US" smtClean="0"/>
              <a:pPr/>
              <a:t>107</a:t>
            </a:fld>
            <a:endParaRPr lang="en-US"/>
          </a:p>
        </p:txBody>
      </p:sp>
    </p:spTree>
    <p:extLst>
      <p:ext uri="{BB962C8B-B14F-4D97-AF65-F5344CB8AC3E}">
        <p14:creationId xmlns:p14="http://schemas.microsoft.com/office/powerpoint/2010/main" val="37064515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228600" y="1066800"/>
            <a:ext cx="8686800" cy="5791200"/>
          </a:xfrm>
        </p:spPr>
        <p:style>
          <a:lnRef idx="1">
            <a:schemeClr val="accent3"/>
          </a:lnRef>
          <a:fillRef idx="2">
            <a:schemeClr val="accent3"/>
          </a:fillRef>
          <a:effectRef idx="1">
            <a:schemeClr val="accent3"/>
          </a:effectRef>
          <a:fontRef idx="minor">
            <a:schemeClr val="dk1"/>
          </a:fontRef>
        </p:style>
        <p:txBody>
          <a:bodyPr/>
          <a:lstStyle/>
          <a:p>
            <a:pPr eaLnBrk="1" hangingPunct="1">
              <a:lnSpc>
                <a:spcPct val="90000"/>
              </a:lnSpc>
            </a:pPr>
            <a:r>
              <a:rPr lang="en-US" sz="2000" dirty="0" smtClean="0"/>
              <a:t>Anatomy has an international vocabulary that is the foundation of medical terminology</a:t>
            </a:r>
            <a:r>
              <a:rPr lang="en-US" sz="2800" dirty="0" smtClean="0"/>
              <a:t> </a:t>
            </a:r>
          </a:p>
          <a:p>
            <a:pPr eaLnBrk="1" hangingPunct="1">
              <a:lnSpc>
                <a:spcPct val="90000"/>
              </a:lnSpc>
              <a:buClr>
                <a:schemeClr val="tx1"/>
              </a:buClr>
              <a:buFont typeface="Wingdings" pitchFamily="2" charset="2"/>
              <a:buChar char="Ø"/>
            </a:pPr>
            <a:r>
              <a:rPr lang="en-US" sz="2800" dirty="0" smtClean="0"/>
              <a:t>Terms of Relationship and Comparison </a:t>
            </a:r>
          </a:p>
          <a:p>
            <a:pPr eaLnBrk="1" hangingPunct="1">
              <a:lnSpc>
                <a:spcPct val="90000"/>
              </a:lnSpc>
              <a:buClr>
                <a:schemeClr val="tx1"/>
              </a:buClr>
              <a:buFontTx/>
              <a:buChar char="•"/>
            </a:pPr>
            <a:r>
              <a:rPr lang="en-US" sz="2000" dirty="0" smtClean="0"/>
              <a:t>describe the relationship of parts of the body in the anatomical position and compare the position of two structures relative to each other</a:t>
            </a:r>
            <a:r>
              <a:rPr lang="en-US" sz="2800" dirty="0" smtClean="0"/>
              <a:t> </a:t>
            </a:r>
          </a:p>
          <a:p>
            <a:pPr eaLnBrk="1" hangingPunct="1">
              <a:lnSpc>
                <a:spcPct val="90000"/>
              </a:lnSpc>
              <a:buClr>
                <a:schemeClr val="tx1"/>
              </a:buClr>
              <a:buFontTx/>
              <a:buChar char="•"/>
            </a:pPr>
            <a:r>
              <a:rPr lang="en-US" sz="2800" dirty="0" smtClean="0"/>
              <a:t>Superior (cranial) and Inferior </a:t>
            </a:r>
          </a:p>
          <a:p>
            <a:pPr eaLnBrk="1" hangingPunct="1">
              <a:lnSpc>
                <a:spcPct val="90000"/>
              </a:lnSpc>
              <a:buClr>
                <a:schemeClr val="tx1"/>
              </a:buClr>
              <a:buFontTx/>
              <a:buChar char="•"/>
            </a:pPr>
            <a:r>
              <a:rPr lang="en-US" sz="2800" dirty="0" smtClean="0"/>
              <a:t>Anterior (ventral) and posterior </a:t>
            </a:r>
          </a:p>
          <a:p>
            <a:pPr eaLnBrk="1" hangingPunct="1">
              <a:lnSpc>
                <a:spcPct val="90000"/>
              </a:lnSpc>
              <a:buClr>
                <a:schemeClr val="tx1"/>
              </a:buClr>
              <a:buFontTx/>
              <a:buChar char="•"/>
            </a:pPr>
            <a:r>
              <a:rPr lang="en-US" sz="2800" dirty="0" smtClean="0"/>
              <a:t>Medial and lateral</a:t>
            </a:r>
          </a:p>
          <a:p>
            <a:pPr eaLnBrk="1" hangingPunct="1">
              <a:lnSpc>
                <a:spcPct val="90000"/>
              </a:lnSpc>
              <a:buClr>
                <a:schemeClr val="tx1"/>
              </a:buClr>
              <a:buFontTx/>
              <a:buChar char="•"/>
            </a:pPr>
            <a:r>
              <a:rPr lang="en-US" sz="2800" dirty="0" smtClean="0"/>
              <a:t>Proximal  and distal</a:t>
            </a:r>
          </a:p>
          <a:p>
            <a:pPr eaLnBrk="1" hangingPunct="1">
              <a:lnSpc>
                <a:spcPct val="90000"/>
              </a:lnSpc>
              <a:buClr>
                <a:schemeClr val="tx1"/>
              </a:buClr>
              <a:buFontTx/>
              <a:buChar char="•"/>
            </a:pPr>
            <a:r>
              <a:rPr lang="en-US" sz="2800" dirty="0" smtClean="0"/>
              <a:t>Superficial  and deep</a:t>
            </a:r>
          </a:p>
          <a:p>
            <a:pPr>
              <a:lnSpc>
                <a:spcPct val="90000"/>
              </a:lnSpc>
              <a:buClr>
                <a:schemeClr val="tx1"/>
              </a:buClr>
              <a:buFontTx/>
              <a:buChar char="•"/>
            </a:pPr>
            <a:r>
              <a:rPr lang="en-US" sz="2800" dirty="0" smtClean="0"/>
              <a:t>Dorsum and Sole /palm</a:t>
            </a:r>
          </a:p>
          <a:p>
            <a:pPr eaLnBrk="1" hangingPunct="1">
              <a:lnSpc>
                <a:spcPct val="90000"/>
              </a:lnSpc>
              <a:buClr>
                <a:schemeClr val="tx1"/>
              </a:buClr>
              <a:buNone/>
            </a:pPr>
            <a:endParaRPr lang="en-US" sz="2800" dirty="0" smtClean="0"/>
          </a:p>
        </p:txBody>
      </p:sp>
      <p:graphicFrame>
        <p:nvGraphicFramePr>
          <p:cNvPr id="2" name="Diagram 1"/>
          <p:cNvGraphicFramePr/>
          <p:nvPr/>
        </p:nvGraphicFramePr>
        <p:xfrm>
          <a:off x="457200" y="228600"/>
          <a:ext cx="82296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62F15E66-EE83-4D08-9524-F0457485C8CF}" type="slidenum">
              <a:rPr lang="en-US" smtClean="0"/>
              <a:pPr/>
              <a:t>108</a:t>
            </a:fld>
            <a:endParaRPr lang="en-US"/>
          </a:p>
        </p:txBody>
      </p:sp>
    </p:spTree>
    <p:extLst>
      <p:ext uri="{BB962C8B-B14F-4D97-AF65-F5344CB8AC3E}">
        <p14:creationId xmlns:p14="http://schemas.microsoft.com/office/powerpoint/2010/main" val="3162645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 calcmode="lin" valueType="num">
                                      <p:cBhvr additive="base">
                                        <p:cTn id="7" dur="500" fill="hold"/>
                                        <p:tgtEl>
                                          <p:spTgt spid="460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082">
                                            <p:txEl>
                                              <p:pRg st="1" end="1"/>
                                            </p:txEl>
                                          </p:spTgt>
                                        </p:tgtEl>
                                        <p:attrNameLst>
                                          <p:attrName>style.visibility</p:attrName>
                                        </p:attrNameLst>
                                      </p:cBhvr>
                                      <p:to>
                                        <p:strVal val="visible"/>
                                      </p:to>
                                    </p:set>
                                    <p:anim calcmode="lin" valueType="num">
                                      <p:cBhvr additive="base">
                                        <p:cTn id="13" dur="500" fill="hold"/>
                                        <p:tgtEl>
                                          <p:spTgt spid="460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608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082">
                                            <p:txEl>
                                              <p:pRg st="2" end="2"/>
                                            </p:txEl>
                                          </p:spTgt>
                                        </p:tgtEl>
                                        <p:attrNameLst>
                                          <p:attrName>style.visibility</p:attrName>
                                        </p:attrNameLst>
                                      </p:cBhvr>
                                      <p:to>
                                        <p:strVal val="visible"/>
                                      </p:to>
                                    </p:set>
                                    <p:anim calcmode="lin" valueType="num">
                                      <p:cBhvr additive="base">
                                        <p:cTn id="19" dur="500" fill="hold"/>
                                        <p:tgtEl>
                                          <p:spTgt spid="4608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08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6082">
                                            <p:txEl>
                                              <p:pRg st="3" end="3"/>
                                            </p:txEl>
                                          </p:spTgt>
                                        </p:tgtEl>
                                        <p:attrNameLst>
                                          <p:attrName>style.visibility</p:attrName>
                                        </p:attrNameLst>
                                      </p:cBhvr>
                                      <p:to>
                                        <p:strVal val="visible"/>
                                      </p:to>
                                    </p:set>
                                    <p:anim calcmode="lin" valueType="num">
                                      <p:cBhvr additive="base">
                                        <p:cTn id="25" dur="500" fill="hold"/>
                                        <p:tgtEl>
                                          <p:spTgt spid="4608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08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6082">
                                            <p:txEl>
                                              <p:pRg st="4" end="4"/>
                                            </p:txEl>
                                          </p:spTgt>
                                        </p:tgtEl>
                                        <p:attrNameLst>
                                          <p:attrName>style.visibility</p:attrName>
                                        </p:attrNameLst>
                                      </p:cBhvr>
                                      <p:to>
                                        <p:strVal val="visible"/>
                                      </p:to>
                                    </p:set>
                                    <p:anim calcmode="lin" valueType="num">
                                      <p:cBhvr additive="base">
                                        <p:cTn id="31" dur="500" fill="hold"/>
                                        <p:tgtEl>
                                          <p:spTgt spid="4608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608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6082">
                                            <p:txEl>
                                              <p:pRg st="5" end="5"/>
                                            </p:txEl>
                                          </p:spTgt>
                                        </p:tgtEl>
                                        <p:attrNameLst>
                                          <p:attrName>style.visibility</p:attrName>
                                        </p:attrNameLst>
                                      </p:cBhvr>
                                      <p:to>
                                        <p:strVal val="visible"/>
                                      </p:to>
                                    </p:set>
                                    <p:anim calcmode="lin" valueType="num">
                                      <p:cBhvr additive="base">
                                        <p:cTn id="37" dur="500" fill="hold"/>
                                        <p:tgtEl>
                                          <p:spTgt spid="4608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08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6082">
                                            <p:txEl>
                                              <p:pRg st="6" end="6"/>
                                            </p:txEl>
                                          </p:spTgt>
                                        </p:tgtEl>
                                        <p:attrNameLst>
                                          <p:attrName>style.visibility</p:attrName>
                                        </p:attrNameLst>
                                      </p:cBhvr>
                                      <p:to>
                                        <p:strVal val="visible"/>
                                      </p:to>
                                    </p:set>
                                    <p:anim calcmode="lin" valueType="num">
                                      <p:cBhvr additive="base">
                                        <p:cTn id="43" dur="500" fill="hold"/>
                                        <p:tgtEl>
                                          <p:spTgt spid="4608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608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6082">
                                            <p:txEl>
                                              <p:pRg st="7" end="7"/>
                                            </p:txEl>
                                          </p:spTgt>
                                        </p:tgtEl>
                                        <p:attrNameLst>
                                          <p:attrName>style.visibility</p:attrName>
                                        </p:attrNameLst>
                                      </p:cBhvr>
                                      <p:to>
                                        <p:strVal val="visible"/>
                                      </p:to>
                                    </p:set>
                                    <p:anim calcmode="lin" valueType="num">
                                      <p:cBhvr additive="base">
                                        <p:cTn id="49" dur="500" fill="hold"/>
                                        <p:tgtEl>
                                          <p:spTgt spid="4608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608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6082">
                                            <p:txEl>
                                              <p:pRg st="8" end="8"/>
                                            </p:txEl>
                                          </p:spTgt>
                                        </p:tgtEl>
                                        <p:attrNameLst>
                                          <p:attrName>style.visibility</p:attrName>
                                        </p:attrNameLst>
                                      </p:cBhvr>
                                      <p:to>
                                        <p:strVal val="visible"/>
                                      </p:to>
                                    </p:set>
                                    <p:anim calcmode="lin" valueType="num">
                                      <p:cBhvr additive="base">
                                        <p:cTn id="55" dur="500" fill="hold"/>
                                        <p:tgtEl>
                                          <p:spTgt spid="4608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608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uild="p" bldLvl="2"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8965817" cy="5393610"/>
          </a:xfrm>
          <a:prstGeom prst="rect">
            <a:avLst/>
          </a:prstGeom>
          <a:ln/>
        </p:spPr>
        <p:style>
          <a:lnRef idx="2">
            <a:schemeClr val="accent1"/>
          </a:lnRef>
          <a:fillRef idx="1">
            <a:schemeClr val="lt1"/>
          </a:fillRef>
          <a:effectRef idx="0">
            <a:schemeClr val="accent1"/>
          </a:effectRef>
          <a:fontRef idx="minor">
            <a:schemeClr val="dk1"/>
          </a:fontRef>
        </p:style>
      </p:pic>
      <p:graphicFrame>
        <p:nvGraphicFramePr>
          <p:cNvPr id="5" name="Diagram 4"/>
          <p:cNvGraphicFramePr/>
          <p:nvPr>
            <p:extLst>
              <p:ext uri="{D42A27DB-BD31-4B8C-83A1-F6EECF244321}">
                <p14:modId xmlns:p14="http://schemas.microsoft.com/office/powerpoint/2010/main" val="4246235670"/>
              </p:ext>
            </p:extLst>
          </p:nvPr>
        </p:nvGraphicFramePr>
        <p:xfrm>
          <a:off x="533400" y="5867400"/>
          <a:ext cx="8305800" cy="95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62F15E66-EE83-4D08-9524-F0457485C8CF}" type="slidenum">
              <a:rPr lang="en-US" smtClean="0"/>
              <a:pPr/>
              <a:t>109</a:t>
            </a:fld>
            <a:endParaRPr lang="en-US"/>
          </a:p>
        </p:txBody>
      </p:sp>
    </p:spTree>
    <p:extLst>
      <p:ext uri="{BB962C8B-B14F-4D97-AF65-F5344CB8AC3E}">
        <p14:creationId xmlns:p14="http://schemas.microsoft.com/office/powerpoint/2010/main" val="963719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11</a:t>
            </a:fld>
            <a:endParaRPr lang="en-US"/>
          </a:p>
        </p:txBody>
      </p:sp>
    </p:spTree>
    <p:extLst>
      <p:ext uri="{BB962C8B-B14F-4D97-AF65-F5344CB8AC3E}">
        <p14:creationId xmlns:p14="http://schemas.microsoft.com/office/powerpoint/2010/main" val="7986067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3124200" y="6356350"/>
            <a:ext cx="2895600" cy="365125"/>
          </a:xfrm>
        </p:spPr>
        <p:txBody>
          <a:bodyPr/>
          <a:lstStyle/>
          <a:p>
            <a:pPr algn="ctr">
              <a:defRPr/>
            </a:pPr>
            <a:fld id="{984E1892-0E0C-4F4E-B1CB-0DD8D143792D}" type="slidenum">
              <a:rPr lang="en-US"/>
              <a:pPr algn="ctr">
                <a:defRPr/>
              </a:pPr>
              <a:t>110</a:t>
            </a:fld>
            <a:endParaRPr lang="en-US"/>
          </a:p>
        </p:txBody>
      </p:sp>
      <p:sp>
        <p:nvSpPr>
          <p:cNvPr id="6" name="Footer Placeholder 5"/>
          <p:cNvSpPr>
            <a:spLocks noGrp="1"/>
          </p:cNvSpPr>
          <p:nvPr>
            <p:ph type="ftr" sz="quarter" idx="11"/>
          </p:nvPr>
        </p:nvSpPr>
        <p:spPr>
          <a:xfrm>
            <a:off x="6553200" y="6356350"/>
            <a:ext cx="2133600" cy="365125"/>
          </a:xfrm>
        </p:spPr>
        <p:txBody>
          <a:bodyPr/>
          <a:lstStyle/>
          <a:p>
            <a:pPr algn="r">
              <a:defRPr/>
            </a:pPr>
            <a:r>
              <a:rPr lang="en-US" smtClean="0"/>
              <a:t>compiled by Girmay G. </a:t>
            </a:r>
            <a:endParaRPr lang="en-US"/>
          </a:p>
        </p:txBody>
      </p:sp>
      <p:graphicFrame>
        <p:nvGraphicFramePr>
          <p:cNvPr id="2" name="Diagram 1"/>
          <p:cNvGraphicFramePr/>
          <p:nvPr>
            <p:extLst>
              <p:ext uri="{D42A27DB-BD31-4B8C-83A1-F6EECF244321}">
                <p14:modId xmlns:p14="http://schemas.microsoft.com/office/powerpoint/2010/main" val="3960824530"/>
              </p:ext>
            </p:extLst>
          </p:nvPr>
        </p:nvGraphicFramePr>
        <p:xfrm>
          <a:off x="0" y="0"/>
          <a:ext cx="9144000" cy="792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438" name="Rectangle 3"/>
          <p:cNvSpPr>
            <a:spLocks noGrp="1" noChangeArrowheads="1"/>
          </p:cNvSpPr>
          <p:nvPr>
            <p:ph type="body" idx="1"/>
          </p:nvPr>
        </p:nvSpPr>
        <p:spPr>
          <a:xfrm>
            <a:off x="152400" y="838200"/>
            <a:ext cx="8839200" cy="5715000"/>
          </a:xfrm>
        </p:spPr>
        <p:style>
          <a:lnRef idx="2">
            <a:schemeClr val="accent1"/>
          </a:lnRef>
          <a:fillRef idx="1">
            <a:schemeClr val="lt1"/>
          </a:fillRef>
          <a:effectRef idx="0">
            <a:schemeClr val="accent1"/>
          </a:effectRef>
          <a:fontRef idx="minor">
            <a:schemeClr val="dk1"/>
          </a:fontRef>
        </p:style>
        <p:txBody>
          <a:bodyPr rtlCol="0">
            <a:normAutofit/>
          </a:bodyPr>
          <a:lstStyle/>
          <a:p>
            <a:pPr lvl="1" eaLnBrk="1" fontAlgn="auto" hangingPunct="1">
              <a:spcAft>
                <a:spcPts val="0"/>
              </a:spcAft>
              <a:defRPr/>
            </a:pPr>
            <a:r>
              <a:rPr lang="en-US" b="1" dirty="0" smtClean="0"/>
              <a:t>Superior – above</a:t>
            </a:r>
          </a:p>
          <a:p>
            <a:pPr lvl="1" eaLnBrk="1" fontAlgn="auto" hangingPunct="1">
              <a:spcAft>
                <a:spcPts val="0"/>
              </a:spcAft>
              <a:defRPr/>
            </a:pPr>
            <a:r>
              <a:rPr lang="en-US" b="1" dirty="0" smtClean="0"/>
              <a:t>Inferior - below</a:t>
            </a:r>
          </a:p>
          <a:p>
            <a:pPr lvl="1" eaLnBrk="1" fontAlgn="auto" hangingPunct="1">
              <a:spcAft>
                <a:spcPts val="0"/>
              </a:spcAft>
              <a:defRPr/>
            </a:pPr>
            <a:r>
              <a:rPr lang="en-US" b="1" dirty="0" smtClean="0"/>
              <a:t>Cranial (</a:t>
            </a:r>
            <a:r>
              <a:rPr lang="en-US" b="1" dirty="0" err="1" smtClean="0"/>
              <a:t>rostral</a:t>
            </a:r>
            <a:r>
              <a:rPr lang="en-US" b="1" dirty="0" smtClean="0"/>
              <a:t> , cephalic ) - nearer to the head</a:t>
            </a:r>
          </a:p>
          <a:p>
            <a:pPr lvl="1" eaLnBrk="1" fontAlgn="auto" hangingPunct="1">
              <a:spcAft>
                <a:spcPts val="0"/>
              </a:spcAft>
              <a:defRPr/>
            </a:pPr>
            <a:r>
              <a:rPr lang="en-US" b="1" dirty="0" smtClean="0"/>
              <a:t>Caudal – away from the head</a:t>
            </a:r>
          </a:p>
          <a:p>
            <a:pPr lvl="1" eaLnBrk="1" fontAlgn="auto" hangingPunct="1">
              <a:spcAft>
                <a:spcPts val="0"/>
              </a:spcAft>
              <a:defRPr/>
            </a:pPr>
            <a:r>
              <a:rPr lang="en-US" b="1" dirty="0" smtClean="0"/>
              <a:t>Anterior - in front</a:t>
            </a:r>
          </a:p>
          <a:p>
            <a:pPr lvl="1" eaLnBrk="1" fontAlgn="auto" hangingPunct="1">
              <a:spcAft>
                <a:spcPts val="0"/>
              </a:spcAft>
              <a:defRPr/>
            </a:pPr>
            <a:r>
              <a:rPr lang="en-US" b="1" dirty="0" smtClean="0"/>
              <a:t>Posterior – behind</a:t>
            </a:r>
          </a:p>
        </p:txBody>
      </p:sp>
    </p:spTree>
    <p:extLst>
      <p:ext uri="{BB962C8B-B14F-4D97-AF65-F5344CB8AC3E}">
        <p14:creationId xmlns:p14="http://schemas.microsoft.com/office/powerpoint/2010/main" val="3026964042"/>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3124200" y="6356350"/>
            <a:ext cx="2895600" cy="365125"/>
          </a:xfrm>
        </p:spPr>
        <p:txBody>
          <a:bodyPr/>
          <a:lstStyle/>
          <a:p>
            <a:pPr algn="ctr">
              <a:defRPr/>
            </a:pPr>
            <a:fld id="{0FAA3942-0D16-4CE3-9E28-7CF7A582FFC8}" type="slidenum">
              <a:rPr lang="en-US"/>
              <a:pPr algn="ctr">
                <a:defRPr/>
              </a:pPr>
              <a:t>111</a:t>
            </a:fld>
            <a:endParaRPr lang="en-US"/>
          </a:p>
        </p:txBody>
      </p:sp>
      <p:sp>
        <p:nvSpPr>
          <p:cNvPr id="5" name="Footer Placeholder 5"/>
          <p:cNvSpPr>
            <a:spLocks noGrp="1"/>
          </p:cNvSpPr>
          <p:nvPr>
            <p:ph type="ftr" sz="quarter" idx="11"/>
          </p:nvPr>
        </p:nvSpPr>
        <p:spPr>
          <a:xfrm>
            <a:off x="6553200" y="6356350"/>
            <a:ext cx="2133600" cy="365125"/>
          </a:xfrm>
        </p:spPr>
        <p:txBody>
          <a:bodyPr/>
          <a:lstStyle/>
          <a:p>
            <a:pPr algn="r">
              <a:defRPr/>
            </a:pPr>
            <a:r>
              <a:rPr lang="en-US" smtClean="0"/>
              <a:t>compiled by Girmay G. </a:t>
            </a:r>
            <a:endParaRPr lang="en-US"/>
          </a:p>
        </p:txBody>
      </p:sp>
      <p:sp>
        <p:nvSpPr>
          <p:cNvPr id="23557" name="Rectangle 3"/>
          <p:cNvSpPr>
            <a:spLocks noGrp="1" noChangeArrowheads="1"/>
          </p:cNvSpPr>
          <p:nvPr>
            <p:ph type="body" idx="1"/>
          </p:nvPr>
        </p:nvSpPr>
        <p:spPr>
          <a:xfrm>
            <a:off x="152400" y="228600"/>
            <a:ext cx="8763000" cy="6324600"/>
          </a:xfrm>
        </p:spPr>
        <p:style>
          <a:lnRef idx="1">
            <a:schemeClr val="accent1"/>
          </a:lnRef>
          <a:fillRef idx="2">
            <a:schemeClr val="accent1"/>
          </a:fillRef>
          <a:effectRef idx="1">
            <a:schemeClr val="accent1"/>
          </a:effectRef>
          <a:fontRef idx="minor">
            <a:schemeClr val="dk1"/>
          </a:fontRef>
        </p:style>
        <p:txBody>
          <a:bodyPr/>
          <a:lstStyle/>
          <a:p>
            <a:pPr marL="609600" indent="-609600" eaLnBrk="1" hangingPunct="1"/>
            <a:r>
              <a:rPr lang="en-US" sz="3600" b="1" dirty="0" smtClean="0">
                <a:solidFill>
                  <a:srgbClr val="FF0000"/>
                </a:solidFill>
              </a:rPr>
              <a:t>Ventral</a:t>
            </a:r>
            <a:r>
              <a:rPr lang="en-US" sz="3600" b="1" dirty="0" smtClean="0"/>
              <a:t> – in the direction of the abdomen</a:t>
            </a:r>
          </a:p>
          <a:p>
            <a:pPr marL="609600" indent="-609600" eaLnBrk="1" hangingPunct="1"/>
            <a:r>
              <a:rPr lang="en-US" sz="3600" b="1" dirty="0" smtClean="0">
                <a:solidFill>
                  <a:srgbClr val="FF0000"/>
                </a:solidFill>
              </a:rPr>
              <a:t>Dorsal</a:t>
            </a:r>
            <a:r>
              <a:rPr lang="en-US" sz="3600" b="1" dirty="0" smtClean="0"/>
              <a:t> – in the direction of the back</a:t>
            </a:r>
          </a:p>
          <a:p>
            <a:pPr marL="609600" indent="-609600" eaLnBrk="1" hangingPunct="1"/>
            <a:r>
              <a:rPr lang="en-US" sz="3600" b="1" dirty="0" smtClean="0">
                <a:solidFill>
                  <a:srgbClr val="0000CC"/>
                </a:solidFill>
              </a:rPr>
              <a:t>Medial </a:t>
            </a:r>
            <a:r>
              <a:rPr lang="en-US" sz="3600" b="1" dirty="0" smtClean="0"/>
              <a:t>– nearer to the midline</a:t>
            </a:r>
          </a:p>
          <a:p>
            <a:pPr marL="609600" indent="-609600" eaLnBrk="1" hangingPunct="1"/>
            <a:r>
              <a:rPr lang="en-US" sz="3600" b="1" dirty="0" smtClean="0">
                <a:solidFill>
                  <a:srgbClr val="0000CC"/>
                </a:solidFill>
              </a:rPr>
              <a:t>Lateral</a:t>
            </a:r>
            <a:r>
              <a:rPr lang="en-US" sz="3600" b="1" dirty="0" smtClean="0"/>
              <a:t> – to the side</a:t>
            </a:r>
          </a:p>
          <a:p>
            <a:pPr marL="609600" indent="-609600" eaLnBrk="1" hangingPunct="1"/>
            <a:r>
              <a:rPr lang="en-US" sz="3600" b="1" dirty="0" smtClean="0">
                <a:solidFill>
                  <a:srgbClr val="00B050"/>
                </a:solidFill>
              </a:rPr>
              <a:t>Median</a:t>
            </a:r>
            <a:r>
              <a:rPr lang="en-US" sz="3600" b="1" dirty="0" smtClean="0"/>
              <a:t> – at the median plane</a:t>
            </a:r>
          </a:p>
          <a:p>
            <a:pPr marL="609600" indent="-609600" eaLnBrk="1" hangingPunct="1"/>
            <a:r>
              <a:rPr lang="en-US" sz="3600" b="1" dirty="0" smtClean="0">
                <a:solidFill>
                  <a:srgbClr val="CC00FF"/>
                </a:solidFill>
              </a:rPr>
              <a:t>Proximal</a:t>
            </a:r>
            <a:r>
              <a:rPr lang="en-US" sz="3600" b="1" dirty="0" smtClean="0"/>
              <a:t> – near</a:t>
            </a:r>
          </a:p>
          <a:p>
            <a:pPr marL="609600" indent="-609600" eaLnBrk="1" hangingPunct="1"/>
            <a:r>
              <a:rPr lang="en-US" sz="3600" b="1" dirty="0" smtClean="0">
                <a:solidFill>
                  <a:srgbClr val="CC00FF"/>
                </a:solidFill>
              </a:rPr>
              <a:t>Distal</a:t>
            </a:r>
            <a:r>
              <a:rPr lang="en-US" sz="3600" b="1" dirty="0" smtClean="0"/>
              <a:t> – </a:t>
            </a:r>
            <a:r>
              <a:rPr lang="en-US" sz="3600" b="1" smtClean="0"/>
              <a:t>far from</a:t>
            </a:r>
            <a:endParaRPr lang="en-US" sz="3600" b="1" dirty="0" smtClean="0"/>
          </a:p>
        </p:txBody>
      </p:sp>
    </p:spTree>
    <p:extLst>
      <p:ext uri="{BB962C8B-B14F-4D97-AF65-F5344CB8AC3E}">
        <p14:creationId xmlns:p14="http://schemas.microsoft.com/office/powerpoint/2010/main" val="1488844536"/>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3124200" y="6356350"/>
            <a:ext cx="2895600" cy="365125"/>
          </a:xfrm>
        </p:spPr>
        <p:txBody>
          <a:bodyPr/>
          <a:lstStyle/>
          <a:p>
            <a:pPr algn="ctr">
              <a:defRPr/>
            </a:pPr>
            <a:fld id="{966E86AE-AE59-461D-9EB2-21EA383D25F5}" type="slidenum">
              <a:rPr lang="en-US"/>
              <a:pPr algn="ctr">
                <a:defRPr/>
              </a:pPr>
              <a:t>112</a:t>
            </a:fld>
            <a:endParaRPr lang="en-US"/>
          </a:p>
        </p:txBody>
      </p:sp>
      <p:sp>
        <p:nvSpPr>
          <p:cNvPr id="24581" name="Rectangle 3"/>
          <p:cNvSpPr>
            <a:spLocks noGrp="1" noChangeArrowheads="1"/>
          </p:cNvSpPr>
          <p:nvPr>
            <p:ph type="body" idx="1"/>
          </p:nvPr>
        </p:nvSpPr>
        <p:spPr>
          <a:xfrm>
            <a:off x="228600" y="228600"/>
            <a:ext cx="8686800" cy="5897563"/>
          </a:xfrm>
        </p:spPr>
        <p:style>
          <a:lnRef idx="1">
            <a:schemeClr val="accent3"/>
          </a:lnRef>
          <a:fillRef idx="2">
            <a:schemeClr val="accent3"/>
          </a:fillRef>
          <a:effectRef idx="1">
            <a:schemeClr val="accent3"/>
          </a:effectRef>
          <a:fontRef idx="minor">
            <a:schemeClr val="dk1"/>
          </a:fontRef>
        </p:style>
        <p:txBody>
          <a:bodyPr/>
          <a:lstStyle/>
          <a:p>
            <a:pPr marL="609600" indent="-609600" eaLnBrk="1" hangingPunct="1"/>
            <a:r>
              <a:rPr lang="en-US" sz="3600" b="1" dirty="0" smtClean="0">
                <a:solidFill>
                  <a:srgbClr val="6600FF"/>
                </a:solidFill>
              </a:rPr>
              <a:t>Palmar (volar), Plantar </a:t>
            </a:r>
            <a:r>
              <a:rPr lang="en-US" sz="3600" b="1" dirty="0" smtClean="0"/>
              <a:t>– on the side of the palm of the hand &amp; sole of the foot respectively.</a:t>
            </a:r>
          </a:p>
          <a:p>
            <a:pPr marL="609600" indent="-609600" eaLnBrk="1" hangingPunct="1"/>
            <a:r>
              <a:rPr lang="en-US" sz="3600" b="1" dirty="0" smtClean="0">
                <a:solidFill>
                  <a:srgbClr val="FF0000"/>
                </a:solidFill>
              </a:rPr>
              <a:t>Superficial</a:t>
            </a:r>
            <a:r>
              <a:rPr lang="en-US" sz="3600" b="1" dirty="0" smtClean="0"/>
              <a:t> - nearer to the body surface</a:t>
            </a:r>
          </a:p>
          <a:p>
            <a:pPr marL="609600" indent="-609600" eaLnBrk="1" hangingPunct="1"/>
            <a:r>
              <a:rPr lang="en-US" sz="3600" b="1" dirty="0" smtClean="0">
                <a:solidFill>
                  <a:srgbClr val="FF0000"/>
                </a:solidFill>
              </a:rPr>
              <a:t>Deep </a:t>
            </a:r>
            <a:r>
              <a:rPr lang="en-US" sz="3600" b="1" dirty="0" smtClean="0"/>
              <a:t>– nearer to the center of the body</a:t>
            </a:r>
          </a:p>
        </p:txBody>
      </p:sp>
    </p:spTree>
    <p:extLst>
      <p:ext uri="{BB962C8B-B14F-4D97-AF65-F5344CB8AC3E}">
        <p14:creationId xmlns:p14="http://schemas.microsoft.com/office/powerpoint/2010/main" val="3665447199"/>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3124200" y="6356350"/>
            <a:ext cx="2895600" cy="365125"/>
          </a:xfrm>
        </p:spPr>
        <p:txBody>
          <a:bodyPr/>
          <a:lstStyle/>
          <a:p>
            <a:pPr algn="ctr">
              <a:defRPr/>
            </a:pPr>
            <a:fld id="{643D4714-EAB1-4394-9672-7E1A1078234B}" type="slidenum">
              <a:rPr lang="en-US"/>
              <a:pPr algn="ctr">
                <a:defRPr/>
              </a:pPr>
              <a:t>113</a:t>
            </a:fld>
            <a:endParaRPr lang="en-US"/>
          </a:p>
        </p:txBody>
      </p:sp>
      <p:pic>
        <p:nvPicPr>
          <p:cNvPr id="25605" name="Picture 4" descr="2b-"/>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0"/>
            <a:ext cx="3810000" cy="6248400"/>
          </a:xfrm>
        </p:spPr>
      </p:pic>
      <p:sp>
        <p:nvSpPr>
          <p:cNvPr id="25606" name="Rectangle 5"/>
          <p:cNvSpPr>
            <a:spLocks noChangeArrowheads="1"/>
          </p:cNvSpPr>
          <p:nvPr/>
        </p:nvSpPr>
        <p:spPr bwMode="auto">
          <a:xfrm>
            <a:off x="3886200" y="130175"/>
            <a:ext cx="5257800" cy="6299200"/>
          </a:xfrm>
          <a:prstGeom prst="rect">
            <a:avLst/>
          </a:prstGeom>
          <a:ln/>
        </p:spPr>
        <p:style>
          <a:lnRef idx="1">
            <a:schemeClr val="accent2"/>
          </a:lnRef>
          <a:fillRef idx="2">
            <a:schemeClr val="accent2"/>
          </a:fillRef>
          <a:effectRef idx="1">
            <a:schemeClr val="accent2"/>
          </a:effectRef>
          <a:fontRef idx="minor">
            <a:schemeClr val="dk1"/>
          </a:fontRef>
        </p:style>
        <p:txBody>
          <a:bodyPr anchor="ctr">
            <a:spAutoFit/>
          </a:bodyPr>
          <a:lstStyle/>
          <a:p>
            <a:pPr>
              <a:tabLst>
                <a:tab pos="2743200" algn="ctr"/>
                <a:tab pos="5486400" algn="r"/>
              </a:tabLst>
            </a:pPr>
            <a:r>
              <a:rPr lang="en-US" sz="2400" b="1" dirty="0">
                <a:latin typeface="Calibri" pitchFamily="34" charset="0"/>
              </a:rPr>
              <a:t>1. Cranial toward the head </a:t>
            </a:r>
          </a:p>
          <a:p>
            <a:pPr>
              <a:tabLst>
                <a:tab pos="2743200" algn="ctr"/>
                <a:tab pos="5486400" algn="r"/>
              </a:tabLst>
            </a:pPr>
            <a:r>
              <a:rPr lang="en-US" sz="2400" b="1" dirty="0">
                <a:latin typeface="Calibri" pitchFamily="34" charset="0"/>
              </a:rPr>
              <a:t>2. Caudal - toward the feet</a:t>
            </a:r>
          </a:p>
          <a:p>
            <a:pPr>
              <a:tabLst>
                <a:tab pos="2743200" algn="ctr"/>
                <a:tab pos="5486400" algn="r"/>
              </a:tabLst>
            </a:pPr>
            <a:r>
              <a:rPr lang="en-US" sz="2400" b="1" dirty="0">
                <a:latin typeface="Calibri" pitchFamily="34" charset="0"/>
              </a:rPr>
              <a:t>3. Medial - toward the middle</a:t>
            </a:r>
          </a:p>
          <a:p>
            <a:pPr>
              <a:tabLst>
                <a:tab pos="2743200" algn="ctr"/>
                <a:tab pos="5486400" algn="r"/>
              </a:tabLst>
            </a:pPr>
            <a:r>
              <a:rPr lang="en-US" sz="2400" b="1" dirty="0">
                <a:latin typeface="Calibri" pitchFamily="34" charset="0"/>
              </a:rPr>
              <a:t>4. Lateral - toward/from the side</a:t>
            </a:r>
          </a:p>
          <a:p>
            <a:pPr>
              <a:tabLst>
                <a:tab pos="2743200" algn="ctr"/>
                <a:tab pos="5486400" algn="r"/>
              </a:tabLst>
            </a:pPr>
            <a:r>
              <a:rPr lang="en-US" sz="2400" b="1" dirty="0">
                <a:latin typeface="Calibri" pitchFamily="34" charset="0"/>
              </a:rPr>
              <a:t>5. Proximal - toward the attachment of a limb</a:t>
            </a:r>
          </a:p>
          <a:p>
            <a:pPr>
              <a:tabLst>
                <a:tab pos="2743200" algn="ctr"/>
                <a:tab pos="5486400" algn="r"/>
              </a:tabLst>
            </a:pPr>
            <a:r>
              <a:rPr lang="en-US" sz="2400" b="1" dirty="0">
                <a:latin typeface="Calibri" pitchFamily="34" charset="0"/>
              </a:rPr>
              <a:t>6. Distal - toward the finger/toes</a:t>
            </a:r>
          </a:p>
          <a:p>
            <a:pPr>
              <a:tabLst>
                <a:tab pos="2743200" algn="ctr"/>
                <a:tab pos="5486400" algn="r"/>
              </a:tabLst>
            </a:pPr>
            <a:r>
              <a:rPr lang="en-US" sz="2400" b="1" dirty="0">
                <a:latin typeface="Calibri" pitchFamily="34" charset="0"/>
              </a:rPr>
              <a:t>7. Superior - above</a:t>
            </a:r>
          </a:p>
          <a:p>
            <a:pPr>
              <a:tabLst>
                <a:tab pos="2743200" algn="ctr"/>
                <a:tab pos="5486400" algn="r"/>
              </a:tabLst>
            </a:pPr>
            <a:r>
              <a:rPr lang="en-US" sz="2400" b="1" dirty="0">
                <a:latin typeface="Calibri" pitchFamily="34" charset="0"/>
              </a:rPr>
              <a:t>8. Inferior - below</a:t>
            </a:r>
          </a:p>
          <a:p>
            <a:pPr>
              <a:tabLst>
                <a:tab pos="2743200" algn="ctr"/>
                <a:tab pos="5486400" algn="r"/>
              </a:tabLst>
            </a:pPr>
            <a:r>
              <a:rPr lang="en-US" sz="2400" b="1" dirty="0">
                <a:latin typeface="Calibri" pitchFamily="34" charset="0"/>
              </a:rPr>
              <a:t>9. Anterior - toward/from the front</a:t>
            </a:r>
          </a:p>
          <a:p>
            <a:pPr>
              <a:tabLst>
                <a:tab pos="2743200" algn="ctr"/>
                <a:tab pos="5486400" algn="r"/>
              </a:tabLst>
            </a:pPr>
            <a:r>
              <a:rPr lang="en-US" sz="2400" b="1" dirty="0">
                <a:latin typeface="Calibri" pitchFamily="34" charset="0"/>
              </a:rPr>
              <a:t>10. Posterior - toward/from the back</a:t>
            </a:r>
          </a:p>
          <a:p>
            <a:pPr>
              <a:tabLst>
                <a:tab pos="2743200" algn="ctr"/>
                <a:tab pos="5486400" algn="r"/>
              </a:tabLst>
            </a:pPr>
            <a:r>
              <a:rPr lang="en-US" sz="2400" b="1" dirty="0">
                <a:latin typeface="Calibri" pitchFamily="34" charset="0"/>
              </a:rPr>
              <a:t>11. Peripheral - toward the surface</a:t>
            </a:r>
          </a:p>
          <a:p>
            <a:pPr>
              <a:tabLst>
                <a:tab pos="2743200" algn="ctr"/>
                <a:tab pos="5486400" algn="r"/>
              </a:tabLst>
            </a:pPr>
            <a:r>
              <a:rPr lang="en-US" sz="2400" b="1" dirty="0">
                <a:latin typeface="Calibri" pitchFamily="34" charset="0"/>
              </a:rPr>
              <a:t>12. Palmer - toward/on the palm of the hand</a:t>
            </a:r>
          </a:p>
          <a:p>
            <a:pPr>
              <a:tabLst>
                <a:tab pos="2743200" algn="ctr"/>
                <a:tab pos="5486400" algn="r"/>
              </a:tabLst>
            </a:pPr>
            <a:r>
              <a:rPr lang="en-US" sz="2400" b="1" dirty="0">
                <a:latin typeface="Calibri" pitchFamily="34" charset="0"/>
              </a:rPr>
              <a:t>13. Plantar - toward/on the sole of the foot </a:t>
            </a:r>
          </a:p>
        </p:txBody>
      </p:sp>
    </p:spTree>
    <p:extLst>
      <p:ext uri="{BB962C8B-B14F-4D97-AF65-F5344CB8AC3E}">
        <p14:creationId xmlns:p14="http://schemas.microsoft.com/office/powerpoint/2010/main" val="671027511"/>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n-US" dirty="0" smtClean="0"/>
              <a:t>Paired structures having right and left members (e.g., the kidneys) are </a:t>
            </a:r>
            <a:r>
              <a:rPr lang="en-US" b="1" dirty="0" smtClean="0">
                <a:solidFill>
                  <a:srgbClr val="FF0000"/>
                </a:solidFill>
              </a:rPr>
              <a:t>bilateral</a:t>
            </a:r>
            <a:r>
              <a:rPr lang="en-US" dirty="0" smtClean="0"/>
              <a:t>, </a:t>
            </a:r>
          </a:p>
          <a:p>
            <a:r>
              <a:rPr lang="en-US" dirty="0" smtClean="0"/>
              <a:t>those occurring on one side only (e.g., the spleen) are </a:t>
            </a:r>
            <a:r>
              <a:rPr lang="en-US" b="1" dirty="0" smtClean="0">
                <a:solidFill>
                  <a:srgbClr val="FF0000"/>
                </a:solidFill>
              </a:rPr>
              <a:t>unilateral</a:t>
            </a:r>
            <a:r>
              <a:rPr lang="en-US" dirty="0" smtClean="0"/>
              <a:t>. </a:t>
            </a:r>
          </a:p>
          <a:p>
            <a:r>
              <a:rPr lang="en-US" b="1" dirty="0" smtClean="0">
                <a:solidFill>
                  <a:srgbClr val="FF0000"/>
                </a:solidFill>
              </a:rPr>
              <a:t>Ipsilateral</a:t>
            </a:r>
            <a:r>
              <a:rPr lang="en-US" dirty="0" smtClean="0"/>
              <a:t> means occurring on the same side of the body; the right thumb and right great toe are ipsilateral, for example</a:t>
            </a:r>
          </a:p>
          <a:p>
            <a:r>
              <a:rPr lang="en-US" b="1" dirty="0" smtClean="0">
                <a:solidFill>
                  <a:srgbClr val="FF0000"/>
                </a:solidFill>
              </a:rPr>
              <a:t>Contralateral</a:t>
            </a:r>
            <a:r>
              <a:rPr lang="en-US" dirty="0" smtClean="0"/>
              <a:t> means occurring on the opposite side of the body; the ascending colon is contralateral to the descending colon</a:t>
            </a: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114</a:t>
            </a:fld>
            <a:endParaRPr lang="en-US"/>
          </a:p>
        </p:txBody>
      </p:sp>
    </p:spTree>
    <p:extLst>
      <p:ext uri="{BB962C8B-B14F-4D97-AF65-F5344CB8AC3E}">
        <p14:creationId xmlns:p14="http://schemas.microsoft.com/office/powerpoint/2010/main" val="18887867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152400" y="1066800"/>
            <a:ext cx="8839200" cy="5029200"/>
          </a:xfrm>
        </p:spPr>
        <p:style>
          <a:lnRef idx="1">
            <a:schemeClr val="accent5"/>
          </a:lnRef>
          <a:fillRef idx="2">
            <a:schemeClr val="accent5"/>
          </a:fillRef>
          <a:effectRef idx="1">
            <a:schemeClr val="accent5"/>
          </a:effectRef>
          <a:fontRef idx="minor">
            <a:schemeClr val="dk1"/>
          </a:fontRef>
        </p:style>
        <p:txBody>
          <a:bodyPr rtlCol="0">
            <a:normAutofit/>
          </a:bodyPr>
          <a:lstStyle/>
          <a:p>
            <a:pPr eaLnBrk="1" fontAlgn="auto" hangingPunct="1">
              <a:lnSpc>
                <a:spcPct val="90000"/>
              </a:lnSpc>
              <a:spcAft>
                <a:spcPts val="0"/>
              </a:spcAft>
              <a:defRPr/>
            </a:pPr>
            <a:r>
              <a:rPr lang="en-US" dirty="0" smtClean="0"/>
              <a:t>The human body can be studied according to its body cavities and their internal organs</a:t>
            </a:r>
          </a:p>
          <a:p>
            <a:pPr eaLnBrk="1" fontAlgn="auto" hangingPunct="1">
              <a:lnSpc>
                <a:spcPct val="90000"/>
              </a:lnSpc>
              <a:spcAft>
                <a:spcPts val="0"/>
              </a:spcAft>
              <a:buClr>
                <a:srgbClr val="000000"/>
              </a:buClr>
              <a:defRPr/>
            </a:pPr>
            <a:r>
              <a:rPr lang="en-US" dirty="0" smtClean="0"/>
              <a:t>A cavity is a </a:t>
            </a:r>
            <a:r>
              <a:rPr lang="en-US" b="1" dirty="0" smtClean="0">
                <a:solidFill>
                  <a:srgbClr val="FF0000"/>
                </a:solidFill>
              </a:rPr>
              <a:t>hollow space </a:t>
            </a:r>
            <a:r>
              <a:rPr lang="en-US" dirty="0" smtClean="0"/>
              <a:t>that is surrounded by </a:t>
            </a:r>
            <a:r>
              <a:rPr lang="en-US" b="1" dirty="0" smtClean="0">
                <a:solidFill>
                  <a:srgbClr val="FF0000"/>
                </a:solidFill>
              </a:rPr>
              <a:t>bone </a:t>
            </a:r>
          </a:p>
          <a:p>
            <a:pPr lvl="1" eaLnBrk="1" fontAlgn="auto" hangingPunct="1">
              <a:lnSpc>
                <a:spcPct val="90000"/>
              </a:lnSpc>
              <a:spcAft>
                <a:spcPts val="0"/>
              </a:spcAft>
              <a:buClr>
                <a:srgbClr val="000000"/>
              </a:buClr>
              <a:defRPr/>
            </a:pPr>
            <a:r>
              <a:rPr lang="en-US" sz="3200" dirty="0" smtClean="0"/>
              <a:t>The bone supports and protects the organs and structures within the cavity</a:t>
            </a:r>
          </a:p>
          <a:p>
            <a:pPr eaLnBrk="1" fontAlgn="auto" hangingPunct="1">
              <a:lnSpc>
                <a:spcPct val="90000"/>
              </a:lnSpc>
              <a:spcAft>
                <a:spcPts val="0"/>
              </a:spcAft>
              <a:buClr>
                <a:srgbClr val="000000"/>
              </a:buClr>
              <a:defRPr/>
            </a:pPr>
            <a:r>
              <a:rPr lang="en-US" dirty="0" smtClean="0"/>
              <a:t>The </a:t>
            </a:r>
            <a:r>
              <a:rPr lang="en-US" dirty="0" smtClean="0">
                <a:solidFill>
                  <a:schemeClr val="folHlink"/>
                </a:solidFill>
                <a:effectLst>
                  <a:outerShdw blurRad="38100" dist="38100" dir="2700000" algn="tl">
                    <a:srgbClr val="FFFFFF"/>
                  </a:outerShdw>
                </a:effectLst>
              </a:rPr>
              <a:t>cranial cavity</a:t>
            </a:r>
            <a:r>
              <a:rPr lang="en-US" dirty="0" smtClean="0"/>
              <a:t> lies within and is protected by the skull</a:t>
            </a:r>
          </a:p>
          <a:p>
            <a:pPr lvl="1" eaLnBrk="1" fontAlgn="auto" hangingPunct="1">
              <a:lnSpc>
                <a:spcPct val="90000"/>
              </a:lnSpc>
              <a:spcAft>
                <a:spcPts val="0"/>
              </a:spcAft>
              <a:buClr>
                <a:srgbClr val="000000"/>
              </a:buClr>
              <a:defRPr/>
            </a:pPr>
            <a:r>
              <a:rPr lang="en-US" sz="3200" dirty="0" smtClean="0"/>
              <a:t>The cranial cavity contains the brain, the cranial nerves, and other structures</a:t>
            </a:r>
          </a:p>
        </p:txBody>
      </p:sp>
      <p:graphicFrame>
        <p:nvGraphicFramePr>
          <p:cNvPr id="2" name="Diagram 1"/>
          <p:cNvGraphicFramePr/>
          <p:nvPr>
            <p:extLst>
              <p:ext uri="{D42A27DB-BD31-4B8C-83A1-F6EECF244321}">
                <p14:modId xmlns:p14="http://schemas.microsoft.com/office/powerpoint/2010/main" val="71032244"/>
              </p:ext>
            </p:extLst>
          </p:nvPr>
        </p:nvGraphicFramePr>
        <p:xfrm>
          <a:off x="457200" y="228600"/>
          <a:ext cx="82296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62F15E66-EE83-4D08-9524-F0457485C8CF}" type="slidenum">
              <a:rPr lang="en-US" smtClean="0"/>
              <a:pPr/>
              <a:t>115</a:t>
            </a:fld>
            <a:endParaRPr lang="en-US"/>
          </a:p>
        </p:txBody>
      </p:sp>
    </p:spTree>
    <p:extLst>
      <p:ext uri="{BB962C8B-B14F-4D97-AF65-F5344CB8AC3E}">
        <p14:creationId xmlns:p14="http://schemas.microsoft.com/office/powerpoint/2010/main" val="102828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anim calcmode="lin" valueType="num">
                                      <p:cBhvr additive="base">
                                        <p:cTn id="7" dur="500" fill="hold"/>
                                        <p:tgtEl>
                                          <p:spTgt spid="634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34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3490">
                                            <p:txEl>
                                              <p:pRg st="1" end="1"/>
                                            </p:txEl>
                                          </p:spTgt>
                                        </p:tgtEl>
                                        <p:attrNameLst>
                                          <p:attrName>style.visibility</p:attrName>
                                        </p:attrNameLst>
                                      </p:cBhvr>
                                      <p:to>
                                        <p:strVal val="visible"/>
                                      </p:to>
                                    </p:set>
                                    <p:anim calcmode="lin" valueType="num">
                                      <p:cBhvr additive="base">
                                        <p:cTn id="13" dur="500" fill="hold"/>
                                        <p:tgtEl>
                                          <p:spTgt spid="6349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34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3490">
                                            <p:txEl>
                                              <p:pRg st="2" end="2"/>
                                            </p:txEl>
                                          </p:spTgt>
                                        </p:tgtEl>
                                        <p:attrNameLst>
                                          <p:attrName>style.visibility</p:attrName>
                                        </p:attrNameLst>
                                      </p:cBhvr>
                                      <p:to>
                                        <p:strVal val="visible"/>
                                      </p:to>
                                    </p:set>
                                    <p:anim calcmode="lin" valueType="num">
                                      <p:cBhvr additive="base">
                                        <p:cTn id="19" dur="500" fill="hold"/>
                                        <p:tgtEl>
                                          <p:spTgt spid="6349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34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3490">
                                            <p:txEl>
                                              <p:pRg st="3" end="3"/>
                                            </p:txEl>
                                          </p:spTgt>
                                        </p:tgtEl>
                                        <p:attrNameLst>
                                          <p:attrName>style.visibility</p:attrName>
                                        </p:attrNameLst>
                                      </p:cBhvr>
                                      <p:to>
                                        <p:strVal val="visible"/>
                                      </p:to>
                                    </p:set>
                                    <p:anim calcmode="lin" valueType="num">
                                      <p:cBhvr additive="base">
                                        <p:cTn id="25" dur="500" fill="hold"/>
                                        <p:tgtEl>
                                          <p:spTgt spid="6349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34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3490">
                                            <p:txEl>
                                              <p:pRg st="4" end="4"/>
                                            </p:txEl>
                                          </p:spTgt>
                                        </p:tgtEl>
                                        <p:attrNameLst>
                                          <p:attrName>style.visibility</p:attrName>
                                        </p:attrNameLst>
                                      </p:cBhvr>
                                      <p:to>
                                        <p:strVal val="visible"/>
                                      </p:to>
                                    </p:set>
                                    <p:anim calcmode="lin" valueType="num">
                                      <p:cBhvr additive="base">
                                        <p:cTn id="31" dur="500" fill="hold"/>
                                        <p:tgtEl>
                                          <p:spTgt spid="6349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349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uild="p" bldLvl="2"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152400" y="1066800"/>
            <a:ext cx="8763000" cy="5029200"/>
          </a:xfrm>
        </p:spPr>
        <p:style>
          <a:lnRef idx="1">
            <a:schemeClr val="accent3"/>
          </a:lnRef>
          <a:fillRef idx="2">
            <a:schemeClr val="accent3"/>
          </a:fillRef>
          <a:effectRef idx="1">
            <a:schemeClr val="accent3"/>
          </a:effectRef>
          <a:fontRef idx="minor">
            <a:schemeClr val="dk1"/>
          </a:fontRef>
        </p:style>
        <p:txBody>
          <a:bodyPr rtlCol="0">
            <a:normAutofit/>
          </a:bodyPr>
          <a:lstStyle/>
          <a:p>
            <a:pPr eaLnBrk="1" fontAlgn="auto" hangingPunct="1">
              <a:lnSpc>
                <a:spcPct val="150000"/>
              </a:lnSpc>
              <a:spcAft>
                <a:spcPts val="0"/>
              </a:spcAft>
              <a:defRPr/>
            </a:pPr>
            <a:r>
              <a:rPr lang="en-US" dirty="0" smtClean="0"/>
              <a:t>The </a:t>
            </a:r>
            <a:r>
              <a:rPr lang="en-US" dirty="0" smtClean="0">
                <a:solidFill>
                  <a:schemeClr val="folHlink"/>
                </a:solidFill>
                <a:effectLst>
                  <a:outerShdw blurRad="38100" dist="38100" dir="2700000" algn="tl">
                    <a:srgbClr val="FFFFFF"/>
                  </a:outerShdw>
                </a:effectLst>
              </a:rPr>
              <a:t>spinal cavity</a:t>
            </a:r>
            <a:r>
              <a:rPr lang="en-US" dirty="0" smtClean="0"/>
              <a:t> is a continuation of the cranial cavity as it travels down the midline of the back </a:t>
            </a:r>
          </a:p>
          <a:p>
            <a:pPr eaLnBrk="1" fontAlgn="auto" hangingPunct="1">
              <a:lnSpc>
                <a:spcPct val="150000"/>
              </a:lnSpc>
              <a:spcAft>
                <a:spcPts val="0"/>
              </a:spcAft>
              <a:buClr>
                <a:srgbClr val="000000"/>
              </a:buClr>
              <a:defRPr/>
            </a:pPr>
            <a:r>
              <a:rPr lang="en-US" dirty="0" smtClean="0"/>
              <a:t>The spinal cavity lies within and is protected by </a:t>
            </a:r>
            <a:r>
              <a:rPr lang="en-US" b="1" dirty="0" smtClean="0">
                <a:solidFill>
                  <a:srgbClr val="000099"/>
                </a:solidFill>
              </a:rPr>
              <a:t>the bones (vertebrae) of the spinal column</a:t>
            </a:r>
          </a:p>
          <a:p>
            <a:pPr eaLnBrk="1" fontAlgn="auto" hangingPunct="1">
              <a:lnSpc>
                <a:spcPct val="150000"/>
              </a:lnSpc>
              <a:spcAft>
                <a:spcPts val="0"/>
              </a:spcAft>
              <a:buClr>
                <a:srgbClr val="000000"/>
              </a:buClr>
              <a:defRPr/>
            </a:pPr>
            <a:r>
              <a:rPr lang="en-US" dirty="0" smtClean="0"/>
              <a:t>The spinal cavity contains the </a:t>
            </a:r>
            <a:r>
              <a:rPr lang="en-US" b="1" dirty="0" smtClean="0">
                <a:solidFill>
                  <a:srgbClr val="6600FF"/>
                </a:solidFill>
              </a:rPr>
              <a:t>spinal cord, the spinal nerves, </a:t>
            </a:r>
            <a:r>
              <a:rPr lang="en-US" b="1" dirty="0" smtClean="0">
                <a:solidFill>
                  <a:schemeClr val="tx1"/>
                </a:solidFill>
              </a:rPr>
              <a:t>and</a:t>
            </a:r>
            <a:r>
              <a:rPr lang="en-US" b="1" dirty="0" smtClean="0">
                <a:solidFill>
                  <a:srgbClr val="6600FF"/>
                </a:solidFill>
              </a:rPr>
              <a:t> spinal fluid</a:t>
            </a:r>
          </a:p>
          <a:p>
            <a:pPr eaLnBrk="1" fontAlgn="auto" hangingPunct="1">
              <a:lnSpc>
                <a:spcPct val="90000"/>
              </a:lnSpc>
              <a:spcAft>
                <a:spcPts val="0"/>
              </a:spcAft>
              <a:buClr>
                <a:srgbClr val="000000"/>
              </a:buClr>
              <a:defRPr/>
            </a:pPr>
            <a:endParaRPr lang="en-US" sz="2800" dirty="0" smtClean="0"/>
          </a:p>
        </p:txBody>
      </p:sp>
      <p:graphicFrame>
        <p:nvGraphicFramePr>
          <p:cNvPr id="2" name="Diagram 1"/>
          <p:cNvGraphicFramePr/>
          <p:nvPr>
            <p:extLst>
              <p:ext uri="{D42A27DB-BD31-4B8C-83A1-F6EECF244321}">
                <p14:modId xmlns:p14="http://schemas.microsoft.com/office/powerpoint/2010/main" val="1571475357"/>
              </p:ext>
            </p:extLst>
          </p:nvPr>
        </p:nvGraphicFramePr>
        <p:xfrm>
          <a:off x="457200" y="228600"/>
          <a:ext cx="82296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62F15E66-EE83-4D08-9524-F0457485C8CF}" type="slidenum">
              <a:rPr lang="en-US" smtClean="0"/>
              <a:pPr/>
              <a:t>116</a:t>
            </a:fld>
            <a:endParaRPr lang="en-US"/>
          </a:p>
        </p:txBody>
      </p:sp>
    </p:spTree>
    <p:extLst>
      <p:ext uri="{BB962C8B-B14F-4D97-AF65-F5344CB8AC3E}">
        <p14:creationId xmlns:p14="http://schemas.microsoft.com/office/powerpoint/2010/main" val="2080856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 calcmode="lin" valueType="num">
                                      <p:cBhvr additive="base">
                                        <p:cTn id="7" dur="500" fill="hold"/>
                                        <p:tgtEl>
                                          <p:spTgt spid="624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24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6">
                                            <p:txEl>
                                              <p:pRg st="1" end="1"/>
                                            </p:txEl>
                                          </p:spTgt>
                                        </p:tgtEl>
                                        <p:attrNameLst>
                                          <p:attrName>style.visibility</p:attrName>
                                        </p:attrNameLst>
                                      </p:cBhvr>
                                      <p:to>
                                        <p:strVal val="visible"/>
                                      </p:to>
                                    </p:set>
                                    <p:anim calcmode="lin" valueType="num">
                                      <p:cBhvr additive="base">
                                        <p:cTn id="13" dur="500" fill="hold"/>
                                        <p:tgtEl>
                                          <p:spTgt spid="6246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24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66">
                                            <p:txEl>
                                              <p:pRg st="2" end="2"/>
                                            </p:txEl>
                                          </p:spTgt>
                                        </p:tgtEl>
                                        <p:attrNameLst>
                                          <p:attrName>style.visibility</p:attrName>
                                        </p:attrNameLst>
                                      </p:cBhvr>
                                      <p:to>
                                        <p:strVal val="visible"/>
                                      </p:to>
                                    </p:set>
                                    <p:anim calcmode="lin" valueType="num">
                                      <p:cBhvr additive="base">
                                        <p:cTn id="19" dur="500" fill="hold"/>
                                        <p:tgtEl>
                                          <p:spTgt spid="6246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246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bldLvl="2"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228600" y="1066800"/>
            <a:ext cx="8686800" cy="5410200"/>
          </a:xfrm>
        </p:spPr>
        <p:style>
          <a:lnRef idx="1">
            <a:schemeClr val="accent1"/>
          </a:lnRef>
          <a:fillRef idx="2">
            <a:schemeClr val="accent1"/>
          </a:fillRef>
          <a:effectRef idx="1">
            <a:schemeClr val="accent1"/>
          </a:effectRef>
          <a:fontRef idx="minor">
            <a:schemeClr val="dk1"/>
          </a:fontRef>
        </p:style>
        <p:txBody>
          <a:bodyPr rtlCol="0">
            <a:normAutofit/>
          </a:bodyPr>
          <a:lstStyle/>
          <a:p>
            <a:pPr eaLnBrk="1" fontAlgn="auto" hangingPunct="1">
              <a:lnSpc>
                <a:spcPct val="90000"/>
              </a:lnSpc>
              <a:spcAft>
                <a:spcPts val="0"/>
              </a:spcAft>
              <a:defRPr/>
            </a:pPr>
            <a:r>
              <a:rPr lang="en-US" sz="2800" dirty="0" smtClean="0"/>
              <a:t>The </a:t>
            </a:r>
            <a:r>
              <a:rPr lang="en-US" sz="2800" dirty="0" smtClean="0">
                <a:solidFill>
                  <a:schemeClr val="folHlink"/>
                </a:solidFill>
                <a:effectLst>
                  <a:outerShdw blurRad="38100" dist="38100" dir="2700000" algn="tl">
                    <a:srgbClr val="FFFFFF"/>
                  </a:outerShdw>
                </a:effectLst>
              </a:rPr>
              <a:t>thoracic cavity</a:t>
            </a:r>
            <a:r>
              <a:rPr lang="en-US" sz="2800" dirty="0" smtClean="0"/>
              <a:t> lies within the chest and is protected by the breastbone (sternum) anteriorly, the bony ribs laterally, and the spinal column posteriorly </a:t>
            </a:r>
          </a:p>
          <a:p>
            <a:pPr eaLnBrk="1" fontAlgn="auto" hangingPunct="1">
              <a:lnSpc>
                <a:spcPct val="90000"/>
              </a:lnSpc>
              <a:spcAft>
                <a:spcPts val="0"/>
              </a:spcAft>
              <a:buClr>
                <a:srgbClr val="000000"/>
              </a:buClr>
              <a:defRPr/>
            </a:pPr>
            <a:r>
              <a:rPr lang="en-US" sz="2800" dirty="0" smtClean="0"/>
              <a:t>The inferior border of the thoracic cavity is the large, muscular diaphragm that functions during respiration</a:t>
            </a:r>
          </a:p>
          <a:p>
            <a:pPr eaLnBrk="1" fontAlgn="auto" hangingPunct="1">
              <a:lnSpc>
                <a:spcPct val="90000"/>
              </a:lnSpc>
              <a:spcAft>
                <a:spcPts val="0"/>
              </a:spcAft>
              <a:buClr>
                <a:srgbClr val="000000"/>
              </a:buClr>
              <a:defRPr/>
            </a:pPr>
            <a:r>
              <a:rPr lang="en-US" sz="2800" dirty="0" smtClean="0"/>
              <a:t>The thoracic cavity contains both lungs (</a:t>
            </a:r>
            <a:r>
              <a:rPr lang="en-US" sz="2800" dirty="0" smtClean="0">
                <a:solidFill>
                  <a:schemeClr val="folHlink"/>
                </a:solidFill>
                <a:effectLst>
                  <a:outerShdw blurRad="38100" dist="38100" dir="2700000" algn="tl">
                    <a:srgbClr val="FFFFFF"/>
                  </a:outerShdw>
                </a:effectLst>
              </a:rPr>
              <a:t>pleural cavity</a:t>
            </a:r>
            <a:r>
              <a:rPr lang="en-US" sz="2800" dirty="0" smtClean="0"/>
              <a:t>) and the heart (</a:t>
            </a:r>
            <a:r>
              <a:rPr lang="en-US" sz="2800" dirty="0" smtClean="0">
                <a:solidFill>
                  <a:schemeClr val="folHlink"/>
                </a:solidFill>
                <a:effectLst>
                  <a:outerShdw blurRad="38100" dist="38100" dir="2700000" algn="tl">
                    <a:srgbClr val="FFFFFF"/>
                  </a:outerShdw>
                </a:effectLst>
              </a:rPr>
              <a:t>pericardial cavity</a:t>
            </a:r>
            <a:r>
              <a:rPr lang="en-US" sz="2800" dirty="0" smtClean="0"/>
              <a:t>)</a:t>
            </a:r>
          </a:p>
          <a:p>
            <a:pPr lvl="1" eaLnBrk="1" fontAlgn="auto" hangingPunct="1">
              <a:lnSpc>
                <a:spcPct val="90000"/>
              </a:lnSpc>
              <a:spcAft>
                <a:spcPts val="0"/>
              </a:spcAft>
              <a:buClr>
                <a:srgbClr val="000000"/>
              </a:buClr>
              <a:defRPr/>
            </a:pPr>
            <a:r>
              <a:rPr lang="en-US" sz="2400" dirty="0" smtClean="0"/>
              <a:t>A smaller, central area, known as the mediastinum, contains the trachea, esophagus, heart, and other structures</a:t>
            </a:r>
          </a:p>
          <a:p>
            <a:pPr lvl="1" eaLnBrk="1" fontAlgn="auto" hangingPunct="1">
              <a:lnSpc>
                <a:spcPct val="90000"/>
              </a:lnSpc>
              <a:spcAft>
                <a:spcPts val="0"/>
              </a:spcAft>
              <a:buClr>
                <a:srgbClr val="000000"/>
              </a:buClr>
              <a:defRPr/>
            </a:pPr>
            <a:endParaRPr lang="en-US" sz="2400" dirty="0" smtClean="0"/>
          </a:p>
        </p:txBody>
      </p:sp>
      <p:sp>
        <p:nvSpPr>
          <p:cNvPr id="61443" name="Rectangle 3"/>
          <p:cNvSpPr>
            <a:spLocks noGrp="1" noChangeArrowheads="1"/>
          </p:cNvSpPr>
          <p:nvPr>
            <p:ph type="title"/>
          </p:nvPr>
        </p:nvSpPr>
        <p:spPr>
          <a:xfrm>
            <a:off x="457200" y="228600"/>
            <a:ext cx="8229600" cy="685800"/>
          </a:xfrm>
        </p:spPr>
        <p:txBody>
          <a:bodyPr rtlCol="0">
            <a:normAutofit fontScale="90000"/>
          </a:bodyPr>
          <a:lstStyle/>
          <a:p>
            <a:pPr eaLnBrk="1" fontAlgn="auto" hangingPunct="1">
              <a:spcAft>
                <a:spcPts val="0"/>
              </a:spcAft>
              <a:defRPr/>
            </a:pPr>
            <a:r>
              <a:rPr lang="en-US" sz="4000" smtClean="0"/>
              <a:t>cont’d</a:t>
            </a:r>
          </a:p>
        </p:txBody>
      </p:sp>
      <p:sp>
        <p:nvSpPr>
          <p:cNvPr id="2" name="Footer Placeholder 1"/>
          <p:cNvSpPr>
            <a:spLocks noGrp="1"/>
          </p:cNvSpPr>
          <p:nvPr>
            <p:ph type="ftr" sz="quarter" idx="11"/>
          </p:nvPr>
        </p:nvSpPr>
        <p:spPr/>
        <p:txBody>
          <a:bodyPr/>
          <a:lstStyle/>
          <a:p>
            <a:r>
              <a:rPr lang="en-US" smtClean="0"/>
              <a:t>compiled by Girmay G. </a:t>
            </a:r>
            <a:endParaRPr lang="en-US"/>
          </a:p>
        </p:txBody>
      </p:sp>
      <p:sp>
        <p:nvSpPr>
          <p:cNvPr id="3" name="Slide Number Placeholder 2"/>
          <p:cNvSpPr>
            <a:spLocks noGrp="1"/>
          </p:cNvSpPr>
          <p:nvPr>
            <p:ph type="sldNum" sz="quarter" idx="12"/>
          </p:nvPr>
        </p:nvSpPr>
        <p:spPr/>
        <p:txBody>
          <a:bodyPr/>
          <a:lstStyle/>
          <a:p>
            <a:fld id="{62F15E66-EE83-4D08-9524-F0457485C8CF}" type="slidenum">
              <a:rPr lang="en-US" smtClean="0"/>
              <a:pPr/>
              <a:t>117</a:t>
            </a:fld>
            <a:endParaRPr lang="en-US"/>
          </a:p>
        </p:txBody>
      </p:sp>
    </p:spTree>
    <p:extLst>
      <p:ext uri="{BB962C8B-B14F-4D97-AF65-F5344CB8AC3E}">
        <p14:creationId xmlns:p14="http://schemas.microsoft.com/office/powerpoint/2010/main" val="469658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 calcmode="lin" valueType="num">
                                      <p:cBhvr additive="base">
                                        <p:cTn id="7" dur="500" fill="hold"/>
                                        <p:tgtEl>
                                          <p:spTgt spid="614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42">
                                            <p:txEl>
                                              <p:pRg st="1" end="1"/>
                                            </p:txEl>
                                          </p:spTgt>
                                        </p:tgtEl>
                                        <p:attrNameLst>
                                          <p:attrName>style.visibility</p:attrName>
                                        </p:attrNameLst>
                                      </p:cBhvr>
                                      <p:to>
                                        <p:strVal val="visible"/>
                                      </p:to>
                                    </p:set>
                                    <p:anim calcmode="lin" valueType="num">
                                      <p:cBhvr additive="base">
                                        <p:cTn id="13" dur="500" fill="hold"/>
                                        <p:tgtEl>
                                          <p:spTgt spid="6144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42">
                                            <p:txEl>
                                              <p:pRg st="2" end="2"/>
                                            </p:txEl>
                                          </p:spTgt>
                                        </p:tgtEl>
                                        <p:attrNameLst>
                                          <p:attrName>style.visibility</p:attrName>
                                        </p:attrNameLst>
                                      </p:cBhvr>
                                      <p:to>
                                        <p:strVal val="visible"/>
                                      </p:to>
                                    </p:set>
                                    <p:anim calcmode="lin" valueType="num">
                                      <p:cBhvr additive="base">
                                        <p:cTn id="19" dur="500" fill="hold"/>
                                        <p:tgtEl>
                                          <p:spTgt spid="6144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442">
                                            <p:txEl>
                                              <p:pRg st="3" end="3"/>
                                            </p:txEl>
                                          </p:spTgt>
                                        </p:tgtEl>
                                        <p:attrNameLst>
                                          <p:attrName>style.visibility</p:attrName>
                                        </p:attrNameLst>
                                      </p:cBhvr>
                                      <p:to>
                                        <p:strVal val="visible"/>
                                      </p:to>
                                    </p:set>
                                    <p:anim calcmode="lin" valueType="num">
                                      <p:cBhvr additive="base">
                                        <p:cTn id="25" dur="500" fill="hold"/>
                                        <p:tgtEl>
                                          <p:spTgt spid="6144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4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bldLvl="2"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152400" y="1066800"/>
            <a:ext cx="8763000" cy="5105400"/>
          </a:xfrm>
        </p:spPr>
        <p:style>
          <a:lnRef idx="1">
            <a:schemeClr val="accent1"/>
          </a:lnRef>
          <a:fillRef idx="2">
            <a:schemeClr val="accent1"/>
          </a:fillRef>
          <a:effectRef idx="1">
            <a:schemeClr val="accent1"/>
          </a:effectRef>
          <a:fontRef idx="minor">
            <a:schemeClr val="dk1"/>
          </a:fontRef>
        </p:style>
        <p:txBody>
          <a:bodyPr rtlCol="0">
            <a:normAutofit/>
          </a:bodyPr>
          <a:lstStyle/>
          <a:p>
            <a:pPr eaLnBrk="1" fontAlgn="auto" hangingPunct="1">
              <a:lnSpc>
                <a:spcPct val="90000"/>
              </a:lnSpc>
              <a:spcAft>
                <a:spcPts val="0"/>
              </a:spcAft>
              <a:defRPr/>
            </a:pPr>
            <a:r>
              <a:rPr lang="en-US" sz="2800" b="1" dirty="0" smtClean="0">
                <a:solidFill>
                  <a:srgbClr val="FF3300"/>
                </a:solidFill>
                <a:effectLst>
                  <a:outerShdw blurRad="38100" dist="38100" dir="2700000" algn="tl">
                    <a:srgbClr val="FFFFFF"/>
                  </a:outerShdw>
                </a:effectLst>
              </a:rPr>
              <a:t> </a:t>
            </a:r>
            <a:r>
              <a:rPr lang="en-US" sz="2800" dirty="0" smtClean="0"/>
              <a:t>The </a:t>
            </a:r>
            <a:r>
              <a:rPr lang="en-US" sz="2800" dirty="0" smtClean="0">
                <a:solidFill>
                  <a:schemeClr val="folHlink"/>
                </a:solidFill>
                <a:effectLst>
                  <a:outerShdw blurRad="38100" dist="38100" dir="2700000" algn="tl">
                    <a:srgbClr val="FFFFFF"/>
                  </a:outerShdw>
                </a:effectLst>
              </a:rPr>
              <a:t>Abdominal Cavity</a:t>
            </a:r>
            <a:r>
              <a:rPr lang="en-US" sz="2800" dirty="0" smtClean="0"/>
              <a:t> lies within the abdomen and is protected by the bones of the spinal column posteriorly</a:t>
            </a:r>
          </a:p>
          <a:p>
            <a:pPr lvl="1" eaLnBrk="1" fontAlgn="auto" hangingPunct="1">
              <a:lnSpc>
                <a:spcPct val="90000"/>
              </a:lnSpc>
              <a:spcAft>
                <a:spcPts val="0"/>
              </a:spcAft>
              <a:buClr>
                <a:srgbClr val="000000"/>
              </a:buClr>
              <a:defRPr/>
            </a:pPr>
            <a:r>
              <a:rPr lang="en-US" sz="2400" dirty="0" smtClean="0"/>
              <a:t>The abdominal cavity contains anterior abdominal muscles which provide support</a:t>
            </a:r>
          </a:p>
          <a:p>
            <a:pPr eaLnBrk="1" fontAlgn="auto" hangingPunct="1">
              <a:lnSpc>
                <a:spcPct val="90000"/>
              </a:lnSpc>
              <a:spcAft>
                <a:spcPts val="0"/>
              </a:spcAft>
              <a:buClr>
                <a:srgbClr val="000000"/>
              </a:buClr>
              <a:defRPr/>
            </a:pPr>
            <a:r>
              <a:rPr lang="en-US" sz="2800" dirty="0" smtClean="0"/>
              <a:t>The </a:t>
            </a:r>
            <a:r>
              <a:rPr lang="en-US" sz="2800" dirty="0" smtClean="0">
                <a:solidFill>
                  <a:schemeClr val="folHlink"/>
                </a:solidFill>
                <a:effectLst>
                  <a:outerShdw blurRad="38100" dist="38100" dir="2700000" algn="tl">
                    <a:srgbClr val="FFFFFF"/>
                  </a:outerShdw>
                </a:effectLst>
              </a:rPr>
              <a:t>Pelvic Cavity</a:t>
            </a:r>
            <a:r>
              <a:rPr lang="en-US" sz="2800" dirty="0" smtClean="0"/>
              <a:t> is a continuation of the abdominal cavity inferiorly and lies within and is protected by the pelvis</a:t>
            </a:r>
          </a:p>
        </p:txBody>
      </p:sp>
      <p:sp>
        <p:nvSpPr>
          <p:cNvPr id="60419" name="Rectangle 3"/>
          <p:cNvSpPr>
            <a:spLocks noGrp="1" noChangeArrowheads="1"/>
          </p:cNvSpPr>
          <p:nvPr>
            <p:ph type="title"/>
          </p:nvPr>
        </p:nvSpPr>
        <p:spPr>
          <a:xfrm>
            <a:off x="457200" y="228600"/>
            <a:ext cx="8229600" cy="685800"/>
          </a:xfrm>
        </p:spPr>
        <p:txBody>
          <a:bodyPr rtlCol="0">
            <a:normAutofit fontScale="90000"/>
          </a:bodyPr>
          <a:lstStyle/>
          <a:p>
            <a:pPr eaLnBrk="1" fontAlgn="auto" hangingPunct="1">
              <a:spcAft>
                <a:spcPts val="0"/>
              </a:spcAft>
              <a:defRPr/>
            </a:pPr>
            <a:r>
              <a:rPr lang="en-US" sz="4000" smtClean="0"/>
              <a:t>cont’d</a:t>
            </a:r>
          </a:p>
        </p:txBody>
      </p:sp>
      <p:sp>
        <p:nvSpPr>
          <p:cNvPr id="3" name="Slide Number Placeholder 2"/>
          <p:cNvSpPr>
            <a:spLocks noGrp="1"/>
          </p:cNvSpPr>
          <p:nvPr>
            <p:ph type="sldNum" sz="quarter" idx="12"/>
          </p:nvPr>
        </p:nvSpPr>
        <p:spPr/>
        <p:txBody>
          <a:bodyPr/>
          <a:lstStyle/>
          <a:p>
            <a:fld id="{62F15E66-EE83-4D08-9524-F0457485C8CF}" type="slidenum">
              <a:rPr lang="en-US" smtClean="0"/>
              <a:pPr/>
              <a:t>118</a:t>
            </a:fld>
            <a:endParaRPr lang="en-US"/>
          </a:p>
        </p:txBody>
      </p:sp>
    </p:spTree>
    <p:extLst>
      <p:ext uri="{BB962C8B-B14F-4D97-AF65-F5344CB8AC3E}">
        <p14:creationId xmlns:p14="http://schemas.microsoft.com/office/powerpoint/2010/main" val="298796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 calcmode="lin" valueType="num">
                                      <p:cBhvr additive="base">
                                        <p:cTn id="7" dur="500" fill="hold"/>
                                        <p:tgtEl>
                                          <p:spTgt spid="604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4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18">
                                            <p:txEl>
                                              <p:pRg st="1" end="1"/>
                                            </p:txEl>
                                          </p:spTgt>
                                        </p:tgtEl>
                                        <p:attrNameLst>
                                          <p:attrName>style.visibility</p:attrName>
                                        </p:attrNameLst>
                                      </p:cBhvr>
                                      <p:to>
                                        <p:strVal val="visible"/>
                                      </p:to>
                                    </p:set>
                                    <p:anim calcmode="lin" valueType="num">
                                      <p:cBhvr additive="base">
                                        <p:cTn id="13" dur="500" fill="hold"/>
                                        <p:tgtEl>
                                          <p:spTgt spid="6041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04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18">
                                            <p:txEl>
                                              <p:pRg st="2" end="2"/>
                                            </p:txEl>
                                          </p:spTgt>
                                        </p:tgtEl>
                                        <p:attrNameLst>
                                          <p:attrName>style.visibility</p:attrName>
                                        </p:attrNameLst>
                                      </p:cBhvr>
                                      <p:to>
                                        <p:strVal val="visible"/>
                                      </p:to>
                                    </p:set>
                                    <p:anim calcmode="lin" valueType="num">
                                      <p:cBhvr additive="base">
                                        <p:cTn id="19" dur="500" fill="hold"/>
                                        <p:tgtEl>
                                          <p:spTgt spid="6041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041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bldLvl="2"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57943" y="152400"/>
            <a:ext cx="5259018" cy="6372692"/>
          </a:xfrm>
          <a:prstGeom prst="rect">
            <a:avLst/>
          </a:prstGeom>
          <a:ln/>
        </p:spPr>
        <p:style>
          <a:lnRef idx="2">
            <a:schemeClr val="accent1"/>
          </a:lnRef>
          <a:fillRef idx="1">
            <a:schemeClr val="lt1"/>
          </a:fillRef>
          <a:effectRef idx="0">
            <a:schemeClr val="accent1"/>
          </a:effectRef>
          <a:fontRef idx="minor">
            <a:schemeClr val="dk1"/>
          </a:fontRef>
        </p:style>
      </p:pic>
      <p:graphicFrame>
        <p:nvGraphicFramePr>
          <p:cNvPr id="5" name="Diagram 4"/>
          <p:cNvGraphicFramePr/>
          <p:nvPr>
            <p:extLst>
              <p:ext uri="{D42A27DB-BD31-4B8C-83A1-F6EECF244321}">
                <p14:modId xmlns:p14="http://schemas.microsoft.com/office/powerpoint/2010/main" val="1568615203"/>
              </p:ext>
            </p:extLst>
          </p:nvPr>
        </p:nvGraphicFramePr>
        <p:xfrm>
          <a:off x="9832" y="3733800"/>
          <a:ext cx="3581400" cy="2016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2"/>
          </p:nvPr>
        </p:nvSpPr>
        <p:spPr/>
        <p:txBody>
          <a:bodyPr/>
          <a:lstStyle/>
          <a:p>
            <a:fld id="{62F15E66-EE83-4D08-9524-F0457485C8CF}" type="slidenum">
              <a:rPr lang="en-US" smtClean="0"/>
              <a:pPr/>
              <a:t>119</a:t>
            </a:fld>
            <a:endParaRPr lang="en-US"/>
          </a:p>
        </p:txBody>
      </p:sp>
    </p:spTree>
    <p:extLst>
      <p:ext uri="{BB962C8B-B14F-4D97-AF65-F5344CB8AC3E}">
        <p14:creationId xmlns:p14="http://schemas.microsoft.com/office/powerpoint/2010/main" val="194819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12</a:t>
            </a:fld>
            <a:endParaRPr lang="en-US"/>
          </a:p>
        </p:txBody>
      </p:sp>
    </p:spTree>
    <p:extLst>
      <p:ext uri="{BB962C8B-B14F-4D97-AF65-F5344CB8AC3E}">
        <p14:creationId xmlns:p14="http://schemas.microsoft.com/office/powerpoint/2010/main" val="26167247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Overview of the systems of the body</a:t>
            </a:r>
            <a:endParaRPr lang="en-US" dirty="0"/>
          </a:p>
        </p:txBody>
      </p:sp>
      <p:sp>
        <p:nvSpPr>
          <p:cNvPr id="3" name="Content Placeholder 2"/>
          <p:cNvSpPr>
            <a:spLocks noGrp="1"/>
          </p:cNvSpPr>
          <p:nvPr>
            <p:ph idx="1"/>
          </p:nvPr>
        </p:nvSpPr>
        <p:spPr>
          <a:xfrm>
            <a:off x="304800" y="1600200"/>
            <a:ext cx="4267200" cy="5029200"/>
          </a:xfrm>
        </p:spPr>
        <p:style>
          <a:lnRef idx="1">
            <a:schemeClr val="accent4"/>
          </a:lnRef>
          <a:fillRef idx="2">
            <a:schemeClr val="accent4"/>
          </a:fillRef>
          <a:effectRef idx="1">
            <a:schemeClr val="accent4"/>
          </a:effectRef>
          <a:fontRef idx="minor">
            <a:schemeClr val="dk1"/>
          </a:fontRef>
        </p:style>
        <p:txBody>
          <a:bodyPr rtlCol="0">
            <a:normAutofit fontScale="77500" lnSpcReduction="20000"/>
          </a:bodyPr>
          <a:lstStyle/>
          <a:p>
            <a:pPr marL="514350" indent="-514350" eaLnBrk="1" fontAlgn="auto" hangingPunct="1">
              <a:spcAft>
                <a:spcPts val="0"/>
              </a:spcAft>
              <a:buFont typeface="+mj-lt"/>
              <a:buAutoNum type="arabicPeriod"/>
              <a:defRPr/>
            </a:pPr>
            <a:r>
              <a:rPr lang="en-US" dirty="0" smtClean="0"/>
              <a:t>Integumentary system</a:t>
            </a:r>
          </a:p>
          <a:p>
            <a:pPr marL="514350" indent="-514350" eaLnBrk="1" fontAlgn="auto" hangingPunct="1">
              <a:spcAft>
                <a:spcPts val="0"/>
              </a:spcAft>
              <a:buFont typeface="+mj-lt"/>
              <a:buAutoNum type="arabicPeriod"/>
              <a:defRPr/>
            </a:pPr>
            <a:r>
              <a:rPr lang="en-US" dirty="0" smtClean="0"/>
              <a:t>Skeletal system</a:t>
            </a:r>
          </a:p>
          <a:p>
            <a:pPr marL="742950" indent="-742950" eaLnBrk="1" fontAlgn="auto" hangingPunct="1">
              <a:spcAft>
                <a:spcPts val="0"/>
              </a:spcAft>
              <a:buFont typeface="+mj-lt"/>
              <a:buAutoNum type="arabicPeriod"/>
              <a:defRPr/>
            </a:pPr>
            <a:r>
              <a:rPr lang="en-US" sz="4000" b="1" dirty="0" smtClean="0">
                <a:solidFill>
                  <a:srgbClr val="FF0000"/>
                </a:solidFill>
              </a:rPr>
              <a:t>Muscular system</a:t>
            </a:r>
          </a:p>
          <a:p>
            <a:pPr lvl="1">
              <a:defRPr/>
            </a:pPr>
            <a:r>
              <a:rPr lang="en-US" sz="3600" b="1" dirty="0" smtClean="0">
                <a:solidFill>
                  <a:srgbClr val="FF0000"/>
                </a:solidFill>
              </a:rPr>
              <a:t>Cardiac muscle</a:t>
            </a:r>
          </a:p>
          <a:p>
            <a:pPr lvl="1">
              <a:defRPr/>
            </a:pPr>
            <a:r>
              <a:rPr lang="en-US" sz="3600" b="1" dirty="0" smtClean="0">
                <a:solidFill>
                  <a:srgbClr val="FF0000"/>
                </a:solidFill>
              </a:rPr>
              <a:t>Smooth muscle</a:t>
            </a:r>
          </a:p>
          <a:p>
            <a:pPr lvl="1">
              <a:defRPr/>
            </a:pPr>
            <a:r>
              <a:rPr lang="en-US" sz="6500" b="1" dirty="0" smtClean="0">
                <a:solidFill>
                  <a:srgbClr val="FF0000"/>
                </a:solidFill>
              </a:rPr>
              <a:t>Skeletal muscles *</a:t>
            </a:r>
          </a:p>
          <a:p>
            <a:pPr marL="514350" indent="-514350" eaLnBrk="1" fontAlgn="auto" hangingPunct="1">
              <a:spcAft>
                <a:spcPts val="0"/>
              </a:spcAft>
              <a:buFont typeface="+mj-lt"/>
              <a:buAutoNum type="arabicPeriod" startAt="4"/>
              <a:defRPr/>
            </a:pPr>
            <a:r>
              <a:rPr lang="en-US" dirty="0" smtClean="0"/>
              <a:t>Respiratory system</a:t>
            </a:r>
          </a:p>
          <a:p>
            <a:pPr marL="514350" indent="-514350" eaLnBrk="1" fontAlgn="auto" hangingPunct="1">
              <a:spcAft>
                <a:spcPts val="0"/>
              </a:spcAft>
              <a:buFont typeface="+mj-lt"/>
              <a:buAutoNum type="arabicPeriod" startAt="4"/>
              <a:defRPr/>
            </a:pPr>
            <a:r>
              <a:rPr lang="en-US" dirty="0" smtClean="0"/>
              <a:t>Digestive system</a:t>
            </a:r>
          </a:p>
          <a:p>
            <a:pPr marL="514350" indent="-514350" eaLnBrk="1" fontAlgn="auto" hangingPunct="1">
              <a:spcAft>
                <a:spcPts val="0"/>
              </a:spcAft>
              <a:buFont typeface="+mj-lt"/>
              <a:buAutoNum type="arabicPeriod" startAt="4"/>
              <a:defRPr/>
            </a:pPr>
            <a:r>
              <a:rPr lang="en-US" dirty="0" smtClean="0"/>
              <a:t>Reproductive system</a:t>
            </a:r>
          </a:p>
          <a:p>
            <a:pPr marL="514350" indent="-514350" eaLnBrk="1" fontAlgn="auto" hangingPunct="1">
              <a:spcAft>
                <a:spcPts val="0"/>
              </a:spcAft>
              <a:buFont typeface="+mj-lt"/>
              <a:buAutoNum type="arabicPeriod" startAt="4"/>
              <a:defRPr/>
            </a:pPr>
            <a:r>
              <a:rPr lang="en-US" dirty="0" smtClean="0"/>
              <a:t>Urinary system</a:t>
            </a:r>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a:p>
        </p:txBody>
      </p:sp>
      <p:sp>
        <p:nvSpPr>
          <p:cNvPr id="4" name="Rectangle 3"/>
          <p:cNvSpPr/>
          <p:nvPr/>
        </p:nvSpPr>
        <p:spPr>
          <a:xfrm>
            <a:off x="4495800" y="1600200"/>
            <a:ext cx="4343400" cy="224676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2800" dirty="0" smtClean="0"/>
              <a:t>8. </a:t>
            </a:r>
            <a:r>
              <a:rPr lang="en-US" sz="2800" b="1" dirty="0" smtClean="0">
                <a:solidFill>
                  <a:srgbClr val="CC00FF"/>
                </a:solidFill>
              </a:rPr>
              <a:t>Circulatory </a:t>
            </a:r>
            <a:r>
              <a:rPr lang="en-US" sz="2800" b="1" dirty="0">
                <a:solidFill>
                  <a:srgbClr val="CC00FF"/>
                </a:solidFill>
              </a:rPr>
              <a:t>system</a:t>
            </a:r>
          </a:p>
          <a:p>
            <a:pPr lvl="1">
              <a:defRPr/>
            </a:pPr>
            <a:r>
              <a:rPr lang="en-US" sz="2800" b="1" dirty="0"/>
              <a:t>A. Cardiovascular system</a:t>
            </a:r>
          </a:p>
          <a:p>
            <a:pPr lvl="1">
              <a:defRPr/>
            </a:pPr>
            <a:r>
              <a:rPr lang="en-US" sz="2800" b="1" dirty="0"/>
              <a:t>B. Lymphatic </a:t>
            </a:r>
            <a:r>
              <a:rPr lang="en-US" sz="2800" b="1" dirty="0" smtClean="0"/>
              <a:t>system</a:t>
            </a:r>
            <a:endParaRPr lang="en-US" sz="2800" dirty="0"/>
          </a:p>
          <a:p>
            <a:pPr marL="514350" indent="-514350">
              <a:buFont typeface="+mj-lt"/>
              <a:buAutoNum type="arabicPeriod" startAt="9"/>
              <a:defRPr/>
            </a:pPr>
            <a:r>
              <a:rPr lang="en-US" sz="2800" dirty="0"/>
              <a:t>Endocrine system</a:t>
            </a:r>
          </a:p>
          <a:p>
            <a:pPr marL="514350" indent="-514350">
              <a:buFont typeface="+mj-lt"/>
              <a:buAutoNum type="arabicPeriod" startAt="9"/>
              <a:defRPr/>
            </a:pPr>
            <a:r>
              <a:rPr lang="en-US" sz="2800" dirty="0"/>
              <a:t>Nervous system</a:t>
            </a:r>
          </a:p>
        </p:txBody>
      </p:sp>
      <p:sp>
        <p:nvSpPr>
          <p:cNvPr id="6" name="Slide Number Placeholder 5"/>
          <p:cNvSpPr>
            <a:spLocks noGrp="1"/>
          </p:cNvSpPr>
          <p:nvPr>
            <p:ph type="sldNum" sz="quarter" idx="12"/>
          </p:nvPr>
        </p:nvSpPr>
        <p:spPr/>
        <p:txBody>
          <a:bodyPr/>
          <a:lstStyle/>
          <a:p>
            <a:fld id="{62F15E66-EE83-4D08-9524-F0457485C8CF}" type="slidenum">
              <a:rPr lang="en-US" smtClean="0"/>
              <a:pPr/>
              <a:t>120</a:t>
            </a:fld>
            <a:endParaRPr lang="en-US"/>
          </a:p>
        </p:txBody>
      </p:sp>
    </p:spTree>
    <p:extLst>
      <p:ext uri="{BB962C8B-B14F-4D97-AF65-F5344CB8AC3E}">
        <p14:creationId xmlns:p14="http://schemas.microsoft.com/office/powerpoint/2010/main" val="1217445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121</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223839" y="1844824"/>
            <a:ext cx="7588522" cy="4824536"/>
          </a:xfrm>
          <a:prstGeom prst="rect">
            <a:avLst/>
          </a:prstGeom>
          <a:noFill/>
          <a:ln w="9525">
            <a:noFill/>
            <a:miter lim="800000"/>
            <a:headEnd/>
            <a:tailEnd/>
          </a:ln>
        </p:spPr>
      </p:pic>
      <p:sp>
        <p:nvSpPr>
          <p:cNvPr id="9" name="Title 1"/>
          <p:cNvSpPr>
            <a:spLocks noGrp="1"/>
          </p:cNvSpPr>
          <p:nvPr>
            <p:ph idx="1"/>
          </p:nvPr>
        </p:nvSpPr>
        <p:spPr>
          <a:xfrm>
            <a:off x="457200" y="1600200"/>
            <a:ext cx="8229600" cy="4781550"/>
          </a:xfrm>
        </p:spPr>
        <p:txBody>
          <a:bodyPr/>
          <a:lstStyle/>
          <a:p>
            <a:endParaRPr lang="en-US" b="1" dirty="0" smtClean="0"/>
          </a:p>
          <a:p>
            <a:endParaRPr lang="en-US" b="1" dirty="0" smtClean="0"/>
          </a:p>
          <a:p>
            <a:endParaRPr lang="en-US" b="1" dirty="0" smtClean="0"/>
          </a:p>
          <a:p>
            <a:pPr>
              <a:buNone/>
            </a:pPr>
            <a:r>
              <a:rPr lang="en-US" b="1" dirty="0" smtClean="0"/>
              <a:t>UNIT 2. INTEGUMENTARY SYSTEM</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Introduction</a:t>
            </a:r>
            <a:endParaRPr lang="en-US"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b="1" dirty="0" smtClean="0"/>
              <a:t>Integument</a:t>
            </a:r>
            <a:r>
              <a:rPr lang="en-US" dirty="0" smtClean="0"/>
              <a:t> is a Latin word meaning “cover” or “enclosure”.</a:t>
            </a:r>
          </a:p>
          <a:p>
            <a:r>
              <a:rPr lang="en-US" dirty="0" smtClean="0"/>
              <a:t>The </a:t>
            </a:r>
            <a:r>
              <a:rPr lang="en-US" dirty="0" err="1" smtClean="0"/>
              <a:t>integumentary</a:t>
            </a:r>
            <a:r>
              <a:rPr lang="en-US" dirty="0" smtClean="0"/>
              <a:t> system consists of the skin and its derivatives such as </a:t>
            </a:r>
            <a:r>
              <a:rPr lang="en-US" b="1" dirty="0" smtClean="0"/>
              <a:t>hair</a:t>
            </a:r>
            <a:r>
              <a:rPr lang="en-US" dirty="0" smtClean="0"/>
              <a:t>, </a:t>
            </a:r>
            <a:r>
              <a:rPr lang="en-US" b="1" dirty="0" smtClean="0"/>
              <a:t>nail</a:t>
            </a:r>
            <a:r>
              <a:rPr lang="en-US" dirty="0" smtClean="0"/>
              <a:t> and </a:t>
            </a:r>
            <a:r>
              <a:rPr lang="en-US" b="1" dirty="0" smtClean="0"/>
              <a:t>skin glands.</a:t>
            </a:r>
          </a:p>
          <a:p>
            <a:r>
              <a:rPr lang="en-US" dirty="0" smtClean="0"/>
              <a:t>The </a:t>
            </a:r>
            <a:r>
              <a:rPr lang="en-US" dirty="0" err="1" smtClean="0"/>
              <a:t>integumentary</a:t>
            </a:r>
            <a:r>
              <a:rPr lang="en-US" dirty="0" smtClean="0"/>
              <a:t> system is involved in</a:t>
            </a:r>
          </a:p>
          <a:p>
            <a:pPr lvl="1"/>
            <a:r>
              <a:rPr lang="en-US" sz="2400" dirty="0" smtClean="0"/>
              <a:t>protecting the body from invading microbes (mainly by forming a thick impenetrable layer)</a:t>
            </a:r>
          </a:p>
          <a:p>
            <a:pPr lvl="1"/>
            <a:r>
              <a:rPr lang="en-US" sz="2400" dirty="0" smtClean="0"/>
              <a:t>regulating body temperature through sweating and </a:t>
            </a:r>
            <a:r>
              <a:rPr lang="en-US" sz="2400" dirty="0" err="1" smtClean="0"/>
              <a:t>vasodilation</a:t>
            </a:r>
            <a:r>
              <a:rPr lang="en-US" sz="2400" dirty="0" smtClean="0"/>
              <a:t>, or shivering</a:t>
            </a:r>
          </a:p>
          <a:p>
            <a:pPr lvl="1"/>
            <a:r>
              <a:rPr lang="en-US" sz="2400" dirty="0" smtClean="0"/>
              <a:t>regulating ion balances in the blood.</a:t>
            </a:r>
          </a:p>
          <a:p>
            <a:pPr lvl="1"/>
            <a:r>
              <a:rPr lang="en-US" sz="2400" dirty="0" smtClean="0"/>
              <a:t>synthesize vitamin D</a:t>
            </a:r>
          </a:p>
          <a:p>
            <a:pPr lvl="1"/>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122</a:t>
            </a:fld>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18258"/>
          </a:xfrm>
        </p:spPr>
        <p:txBody>
          <a:bodyPr>
            <a:normAutofit fontScale="90000"/>
          </a:bodyPr>
          <a:lstStyle/>
          <a:p>
            <a:r>
              <a:rPr lang="en-US" dirty="0" smtClean="0"/>
              <a:t>2.2. Components of </a:t>
            </a:r>
            <a:r>
              <a:rPr lang="en-US" dirty="0" err="1" smtClean="0"/>
              <a:t>Integumentary</a:t>
            </a:r>
            <a:r>
              <a:rPr lang="en-US" dirty="0" smtClean="0"/>
              <a:t> system</a:t>
            </a:r>
            <a:br>
              <a:rPr lang="en-US" dirty="0" smtClean="0"/>
            </a:br>
            <a:r>
              <a:rPr lang="en-US" dirty="0" smtClean="0"/>
              <a:t>2.2.1. Skin</a:t>
            </a:r>
            <a:br>
              <a:rPr lang="en-US" dirty="0" smtClean="0"/>
            </a:br>
            <a:endParaRPr lang="en-US" dirty="0"/>
          </a:p>
        </p:txBody>
      </p:sp>
      <p:sp>
        <p:nvSpPr>
          <p:cNvPr id="3" name="Content Placeholder 2"/>
          <p:cNvSpPr>
            <a:spLocks noGrp="1"/>
          </p:cNvSpPr>
          <p:nvPr>
            <p:ph idx="1"/>
          </p:nvPr>
        </p:nvSpPr>
        <p:spPr>
          <a:xfrm>
            <a:off x="457200" y="2852936"/>
            <a:ext cx="8229600" cy="4005064"/>
          </a:xfrm>
        </p:spPr>
        <p:txBody>
          <a:bodyPr>
            <a:normAutofit lnSpcReduction="10000"/>
          </a:bodyPr>
          <a:lstStyle/>
          <a:p>
            <a:pPr algn="just"/>
            <a:r>
              <a:rPr lang="en-US" dirty="0" smtClean="0"/>
              <a:t>The </a:t>
            </a:r>
            <a:r>
              <a:rPr lang="en-US" b="1" dirty="0" smtClean="0"/>
              <a:t>skin (the </a:t>
            </a:r>
            <a:r>
              <a:rPr lang="en-US" b="1" dirty="0" err="1" smtClean="0"/>
              <a:t>cutaneous</a:t>
            </a:r>
            <a:r>
              <a:rPr lang="en-US" b="1" dirty="0" smtClean="0"/>
              <a:t> membrane) </a:t>
            </a:r>
            <a:r>
              <a:rPr lang="en-US" dirty="0" smtClean="0"/>
              <a:t>covers the external surface of the body.</a:t>
            </a:r>
          </a:p>
          <a:p>
            <a:pPr lvl="1" algn="just"/>
            <a:r>
              <a:rPr lang="en-US" dirty="0" smtClean="0"/>
              <a:t> the largest organ of the body in both surface area and weight.</a:t>
            </a:r>
          </a:p>
          <a:p>
            <a:pPr algn="just"/>
            <a:r>
              <a:rPr lang="en-US" dirty="0" smtClean="0"/>
              <a:t>Structurally, the skin consists of two main parts</a:t>
            </a:r>
          </a:p>
          <a:p>
            <a:pPr lvl="1" algn="just"/>
            <a:r>
              <a:rPr lang="en-US" dirty="0" smtClean="0"/>
              <a:t> </a:t>
            </a:r>
            <a:r>
              <a:rPr lang="en-US" b="1" dirty="0" smtClean="0"/>
              <a:t>Epidermis</a:t>
            </a:r>
          </a:p>
          <a:p>
            <a:pPr lvl="1" algn="just"/>
            <a:r>
              <a:rPr lang="en-US" b="1" dirty="0" smtClean="0"/>
              <a:t>Dermis</a:t>
            </a:r>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123</a:t>
            </a:fld>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124</a:t>
            </a:fld>
            <a:endParaRPr lang="en-US"/>
          </a:p>
        </p:txBody>
      </p:sp>
      <p:pic>
        <p:nvPicPr>
          <p:cNvPr id="2051" name="Picture 3"/>
          <p:cNvPicPr>
            <a:picLocks noChangeAspect="1" noChangeArrowheads="1"/>
          </p:cNvPicPr>
          <p:nvPr/>
        </p:nvPicPr>
        <p:blipFill>
          <a:blip r:embed="rId2" cstate="print"/>
          <a:srcRect/>
          <a:stretch>
            <a:fillRect/>
          </a:stretch>
        </p:blipFill>
        <p:spPr bwMode="auto">
          <a:xfrm>
            <a:off x="179512" y="1196752"/>
            <a:ext cx="8568952" cy="522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Epidermis</a:t>
            </a:r>
            <a:endParaRPr lang="en-US" dirty="0"/>
          </a:p>
        </p:txBody>
      </p:sp>
      <p:sp>
        <p:nvSpPr>
          <p:cNvPr id="3" name="Content Placeholder 2"/>
          <p:cNvSpPr>
            <a:spLocks noGrp="1"/>
          </p:cNvSpPr>
          <p:nvPr>
            <p:ph idx="1"/>
          </p:nvPr>
        </p:nvSpPr>
        <p:spPr>
          <a:xfrm>
            <a:off x="457200" y="1600200"/>
            <a:ext cx="8229600" cy="5257800"/>
          </a:xfrm>
          <a:solidFill>
            <a:schemeClr val="bg1"/>
          </a:solidFill>
        </p:spPr>
        <p:txBody>
          <a:bodyPr>
            <a:normAutofit/>
          </a:bodyPr>
          <a:lstStyle/>
          <a:p>
            <a:r>
              <a:rPr lang="en-US" dirty="0" smtClean="0"/>
              <a:t>It is </a:t>
            </a:r>
            <a:r>
              <a:rPr lang="en-US" dirty="0" err="1" smtClean="0"/>
              <a:t>avascular</a:t>
            </a:r>
            <a:r>
              <a:rPr lang="en-US" dirty="0" smtClean="0"/>
              <a:t> </a:t>
            </a:r>
          </a:p>
          <a:p>
            <a:pPr lvl="1"/>
            <a:r>
              <a:rPr lang="en-US" dirty="0" smtClean="0"/>
              <a:t>if you scratch the epidermis, there is no bleeding</a:t>
            </a:r>
          </a:p>
          <a:p>
            <a:r>
              <a:rPr lang="en-US" dirty="0" smtClean="0"/>
              <a:t>It made of stratified </a:t>
            </a:r>
            <a:r>
              <a:rPr lang="en-US" dirty="0" err="1" smtClean="0"/>
              <a:t>squamous</a:t>
            </a:r>
            <a:r>
              <a:rPr lang="en-US" dirty="0" smtClean="0"/>
              <a:t> epithelium tissue.</a:t>
            </a:r>
          </a:p>
          <a:p>
            <a:r>
              <a:rPr lang="en-US" dirty="0" smtClean="0"/>
              <a:t>It contains </a:t>
            </a:r>
            <a:r>
              <a:rPr lang="en-US" dirty="0" smtClean="0">
                <a:solidFill>
                  <a:srgbClr val="00B050"/>
                </a:solidFill>
              </a:rPr>
              <a:t>four</a:t>
            </a:r>
            <a:r>
              <a:rPr lang="en-US" dirty="0" smtClean="0"/>
              <a:t> principal types of cells:</a:t>
            </a:r>
          </a:p>
          <a:p>
            <a:pPr lvl="1"/>
            <a:r>
              <a:rPr lang="en-US" dirty="0" err="1" smtClean="0">
                <a:solidFill>
                  <a:srgbClr val="00B0F0"/>
                </a:solidFill>
              </a:rPr>
              <a:t>Keratinocytes</a:t>
            </a:r>
            <a:endParaRPr lang="en-US" dirty="0" smtClean="0">
              <a:solidFill>
                <a:srgbClr val="00B0F0"/>
              </a:solidFill>
            </a:endParaRPr>
          </a:p>
          <a:p>
            <a:pPr lvl="1"/>
            <a:r>
              <a:rPr lang="en-US" dirty="0" err="1" smtClean="0">
                <a:solidFill>
                  <a:srgbClr val="00B0F0"/>
                </a:solidFill>
              </a:rPr>
              <a:t>Melanocytes</a:t>
            </a:r>
            <a:endParaRPr lang="en-US" dirty="0" smtClean="0">
              <a:solidFill>
                <a:srgbClr val="00B0F0"/>
              </a:solidFill>
            </a:endParaRPr>
          </a:p>
          <a:p>
            <a:pPr lvl="1"/>
            <a:r>
              <a:rPr lang="en-US" dirty="0" err="1" smtClean="0">
                <a:solidFill>
                  <a:srgbClr val="00B0F0"/>
                </a:solidFill>
              </a:rPr>
              <a:t>Langerhans</a:t>
            </a:r>
            <a:r>
              <a:rPr lang="en-US" dirty="0" smtClean="0">
                <a:solidFill>
                  <a:srgbClr val="00B0F0"/>
                </a:solidFill>
              </a:rPr>
              <a:t> cells</a:t>
            </a:r>
          </a:p>
          <a:p>
            <a:pPr lvl="1"/>
            <a:r>
              <a:rPr lang="en-US" dirty="0" smtClean="0">
                <a:solidFill>
                  <a:srgbClr val="00B0F0"/>
                </a:solidFill>
              </a:rPr>
              <a:t> Merkel cells </a:t>
            </a:r>
            <a:endParaRPr lang="en-US" dirty="0">
              <a:solidFill>
                <a:srgbClr val="00B0F0"/>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4853136"/>
          </a:xfrm>
        </p:spPr>
        <p:txBody>
          <a:bodyPr>
            <a:normAutofit fontScale="92500" lnSpcReduction="10000"/>
          </a:bodyPr>
          <a:lstStyle/>
          <a:p>
            <a:r>
              <a:rPr lang="en-US" dirty="0" err="1" smtClean="0">
                <a:solidFill>
                  <a:srgbClr val="00B0F0"/>
                </a:solidFill>
              </a:rPr>
              <a:t>Keratinocytes</a:t>
            </a:r>
            <a:endParaRPr lang="en-US" dirty="0" smtClean="0">
              <a:solidFill>
                <a:srgbClr val="00B0F0"/>
              </a:solidFill>
            </a:endParaRPr>
          </a:p>
          <a:p>
            <a:pPr lvl="1"/>
            <a:r>
              <a:rPr lang="en-US" dirty="0" smtClean="0"/>
              <a:t>Covers 90 % of the epidermal cells</a:t>
            </a:r>
          </a:p>
          <a:p>
            <a:pPr lvl="1"/>
            <a:r>
              <a:rPr lang="en-US" dirty="0" smtClean="0"/>
              <a:t>synthesize keratin  (type of protein) by the process of </a:t>
            </a:r>
            <a:r>
              <a:rPr lang="en-US" dirty="0" err="1" smtClean="0"/>
              <a:t>keratinization</a:t>
            </a:r>
            <a:r>
              <a:rPr lang="en-US" dirty="0" smtClean="0"/>
              <a:t>.</a:t>
            </a:r>
          </a:p>
          <a:p>
            <a:pPr lvl="1"/>
            <a:r>
              <a:rPr lang="en-US" dirty="0" smtClean="0"/>
              <a:t>keratin is a tough, fibrous intracellular protein</a:t>
            </a:r>
          </a:p>
          <a:p>
            <a:pPr lvl="2"/>
            <a:r>
              <a:rPr lang="en-US" dirty="0" smtClean="0"/>
              <a:t>helps protect the skin and underlying tissues from scratch, heat, microbes, and chemicals.</a:t>
            </a:r>
          </a:p>
          <a:p>
            <a:r>
              <a:rPr lang="en-US" dirty="0" err="1" smtClean="0">
                <a:solidFill>
                  <a:srgbClr val="00B0F0"/>
                </a:solidFill>
              </a:rPr>
              <a:t>Melanocytes</a:t>
            </a:r>
            <a:r>
              <a:rPr lang="en-US" dirty="0" smtClean="0"/>
              <a:t>- cover 8% of the epidermal cells</a:t>
            </a:r>
          </a:p>
          <a:p>
            <a:pPr lvl="1"/>
            <a:r>
              <a:rPr lang="en-US" dirty="0" smtClean="0"/>
              <a:t>have a </a:t>
            </a:r>
            <a:r>
              <a:rPr lang="en-US" dirty="0" err="1" smtClean="0"/>
              <a:t>cuboidal</a:t>
            </a:r>
            <a:r>
              <a:rPr lang="en-US" dirty="0" smtClean="0"/>
              <a:t> cell body with long arm like projection</a:t>
            </a:r>
          </a:p>
          <a:p>
            <a:pPr lvl="1"/>
            <a:r>
              <a:rPr lang="en-US" dirty="0" smtClean="0"/>
              <a:t>Produce melanin (protein pigment) that  responsible for skin color, and absorbs ultraviolet (UV) radiation.</a:t>
            </a:r>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126</a:t>
            </a:fld>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179512" y="1600200"/>
            <a:ext cx="8964488" cy="4997152"/>
          </a:xfrm>
        </p:spPr>
        <p:txBody>
          <a:bodyPr>
            <a:normAutofit fontScale="92500" lnSpcReduction="10000"/>
          </a:bodyPr>
          <a:lstStyle/>
          <a:p>
            <a:r>
              <a:rPr lang="en-US" dirty="0" err="1" smtClean="0">
                <a:solidFill>
                  <a:srgbClr val="00B0F0"/>
                </a:solidFill>
              </a:rPr>
              <a:t>Langerhans</a:t>
            </a:r>
            <a:r>
              <a:rPr lang="en-US" dirty="0" smtClean="0">
                <a:solidFill>
                  <a:srgbClr val="00B0F0"/>
                </a:solidFill>
              </a:rPr>
              <a:t> cells</a:t>
            </a:r>
          </a:p>
          <a:p>
            <a:pPr lvl="1"/>
            <a:r>
              <a:rPr lang="en-US" dirty="0" smtClean="0"/>
              <a:t>Originate in the bone marrow and migrate to the skin</a:t>
            </a:r>
          </a:p>
          <a:p>
            <a:pPr lvl="1"/>
            <a:r>
              <a:rPr lang="en-US" dirty="0" smtClean="0"/>
              <a:t>guard against toxins, microbes and other pathogens that penetrate the skin through </a:t>
            </a:r>
            <a:r>
              <a:rPr lang="en-US" dirty="0" err="1" smtClean="0"/>
              <a:t>phagocytosis</a:t>
            </a:r>
            <a:r>
              <a:rPr lang="en-US" dirty="0" smtClean="0"/>
              <a:t>.</a:t>
            </a:r>
          </a:p>
          <a:p>
            <a:pPr lvl="1"/>
            <a:r>
              <a:rPr lang="en-US" dirty="0" smtClean="0"/>
              <a:t>Like </a:t>
            </a:r>
            <a:r>
              <a:rPr lang="en-US" dirty="0" err="1" smtClean="0"/>
              <a:t>melanocytes</a:t>
            </a:r>
            <a:r>
              <a:rPr lang="en-US" dirty="0" smtClean="0"/>
              <a:t>, </a:t>
            </a:r>
            <a:r>
              <a:rPr lang="en-US" dirty="0" err="1" smtClean="0"/>
              <a:t>langerhans</a:t>
            </a:r>
            <a:r>
              <a:rPr lang="en-US" dirty="0" smtClean="0"/>
              <a:t> cells have long arm like projection</a:t>
            </a:r>
          </a:p>
          <a:p>
            <a:r>
              <a:rPr lang="en-US" dirty="0" smtClean="0">
                <a:solidFill>
                  <a:srgbClr val="00B0F0"/>
                </a:solidFill>
              </a:rPr>
              <a:t>Merkel cells </a:t>
            </a:r>
          </a:p>
          <a:p>
            <a:pPr lvl="1"/>
            <a:r>
              <a:rPr lang="en-US" dirty="0" smtClean="0"/>
              <a:t>are relatively few in number, and are receptors for sense of touch.</a:t>
            </a:r>
          </a:p>
          <a:p>
            <a:pPr lvl="1"/>
            <a:r>
              <a:rPr lang="en-US" dirty="0" smtClean="0"/>
              <a:t>found attached to nerve cell in the deepest layer of epidermis of hairless skins.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127</a:t>
            </a:fld>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128</a:t>
            </a:fld>
            <a:endParaRPr lang="en-US"/>
          </a:p>
        </p:txBody>
      </p:sp>
      <p:pic>
        <p:nvPicPr>
          <p:cNvPr id="3074" name="Picture 2"/>
          <p:cNvPicPr>
            <a:picLocks noChangeAspect="1" noChangeArrowheads="1"/>
          </p:cNvPicPr>
          <p:nvPr/>
        </p:nvPicPr>
        <p:blipFill>
          <a:blip r:embed="rId2" cstate="print"/>
          <a:srcRect b="6066"/>
          <a:stretch>
            <a:fillRect/>
          </a:stretch>
        </p:blipFill>
        <p:spPr bwMode="auto">
          <a:xfrm>
            <a:off x="251520" y="1844824"/>
            <a:ext cx="8377237" cy="4536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Dermis</a:t>
            </a:r>
            <a:endParaRPr lang="en-US" dirty="0"/>
          </a:p>
        </p:txBody>
      </p:sp>
      <p:sp>
        <p:nvSpPr>
          <p:cNvPr id="3" name="Content Placeholder 2"/>
          <p:cNvSpPr>
            <a:spLocks noGrp="1"/>
          </p:cNvSpPr>
          <p:nvPr>
            <p:ph idx="1"/>
          </p:nvPr>
        </p:nvSpPr>
        <p:spPr>
          <a:xfrm>
            <a:off x="457200" y="1600200"/>
            <a:ext cx="8229600" cy="5069160"/>
          </a:xfrm>
        </p:spPr>
        <p:txBody>
          <a:bodyPr>
            <a:normAutofit lnSpcReduction="10000"/>
          </a:bodyPr>
          <a:lstStyle/>
          <a:p>
            <a:pPr algn="just"/>
            <a:r>
              <a:rPr lang="en-US" dirty="0" smtClean="0"/>
              <a:t>Strong, flexible, connective tissue gives skin its strength and resilience gel-like matrix </a:t>
            </a:r>
          </a:p>
          <a:p>
            <a:pPr algn="just"/>
            <a:r>
              <a:rPr lang="en-US" dirty="0" smtClean="0"/>
              <a:t>Contains collagen, elastic and reticular fibers</a:t>
            </a:r>
          </a:p>
          <a:p>
            <a:pPr algn="just"/>
            <a:r>
              <a:rPr lang="en-US" dirty="0" smtClean="0"/>
              <a:t>Contains accessory skin structures such as:</a:t>
            </a:r>
          </a:p>
          <a:p>
            <a:pPr lvl="1" algn="just"/>
            <a:r>
              <a:rPr lang="en-US" dirty="0" smtClean="0"/>
              <a:t>hair, </a:t>
            </a:r>
          </a:p>
          <a:p>
            <a:pPr lvl="1" algn="just"/>
            <a:r>
              <a:rPr lang="en-US" dirty="0" smtClean="0"/>
              <a:t>sebaceous glands (oil glands)</a:t>
            </a:r>
          </a:p>
          <a:p>
            <a:pPr lvl="1" algn="just"/>
            <a:r>
              <a:rPr lang="en-US" dirty="0" smtClean="0"/>
              <a:t>sweat glands, </a:t>
            </a:r>
          </a:p>
          <a:p>
            <a:pPr lvl="1" algn="just"/>
            <a:r>
              <a:rPr lang="en-US" dirty="0" smtClean="0"/>
              <a:t>nerve fibers</a:t>
            </a:r>
          </a:p>
          <a:p>
            <a:pPr lvl="1" algn="just"/>
            <a:r>
              <a:rPr lang="en-US" dirty="0" smtClean="0"/>
              <a:t>receptors, </a:t>
            </a:r>
          </a:p>
          <a:p>
            <a:pPr lvl="1" algn="just"/>
            <a:r>
              <a:rPr lang="en-US" dirty="0" smtClean="0"/>
              <a:t>blood vessels and  lymph vessels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129</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13</a:t>
            </a:fld>
            <a:endParaRPr lang="en-US"/>
          </a:p>
        </p:txBody>
      </p:sp>
    </p:spTree>
    <p:extLst>
      <p:ext uri="{BB962C8B-B14F-4D97-AF65-F5344CB8AC3E}">
        <p14:creationId xmlns:p14="http://schemas.microsoft.com/office/powerpoint/2010/main" val="25905753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The few cells in the dermis include fibroblasts, macrophages, and </a:t>
            </a:r>
            <a:r>
              <a:rPr lang="en-US" dirty="0" err="1" smtClean="0"/>
              <a:t>adipocytes</a:t>
            </a:r>
            <a:endParaRPr lang="en-US" dirty="0" smtClean="0"/>
          </a:p>
          <a:p>
            <a:pPr algn="just"/>
            <a:r>
              <a:rPr lang="en-US" dirty="0" smtClean="0"/>
              <a:t>The dermis is very thick ;</a:t>
            </a:r>
          </a:p>
          <a:p>
            <a:pPr lvl="1" algn="just"/>
            <a:r>
              <a:rPr lang="en-US" dirty="0" smtClean="0"/>
              <a:t> in the palms, soles</a:t>
            </a:r>
          </a:p>
          <a:p>
            <a:pPr lvl="1" algn="just"/>
            <a:r>
              <a:rPr lang="en-US" dirty="0" smtClean="0"/>
              <a:t>On dorsal and lateral side </a:t>
            </a:r>
          </a:p>
          <a:p>
            <a:pPr algn="just"/>
            <a:r>
              <a:rPr lang="en-US" dirty="0" smtClean="0"/>
              <a:t>Very thin in:</a:t>
            </a:r>
          </a:p>
          <a:p>
            <a:pPr lvl="1" algn="just"/>
            <a:r>
              <a:rPr lang="en-US" dirty="0" smtClean="0"/>
              <a:t> The eyelids, penis, and scrotum </a:t>
            </a:r>
          </a:p>
          <a:p>
            <a:pPr lvl="1" algn="just"/>
            <a:r>
              <a:rPr lang="en-US" dirty="0" smtClean="0"/>
              <a:t>On the ventral side </a:t>
            </a:r>
          </a:p>
          <a:p>
            <a:pPr lvl="1" algn="just"/>
            <a:r>
              <a:rPr lang="en-US" dirty="0" smtClean="0"/>
              <a:t>The medial sides of the extremities.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130</a:t>
            </a:fld>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a:xfrm>
            <a:off x="457200" y="1600200"/>
            <a:ext cx="8229600" cy="5257800"/>
          </a:xfrm>
        </p:spPr>
        <p:txBody>
          <a:bodyPr/>
          <a:lstStyle/>
          <a:p>
            <a:pPr algn="just"/>
            <a:r>
              <a:rPr lang="en-US" dirty="0" smtClean="0"/>
              <a:t>Skin color is due to the combination of three different pigments:</a:t>
            </a:r>
          </a:p>
          <a:p>
            <a:pPr lvl="1" algn="just"/>
            <a:r>
              <a:rPr lang="en-US" dirty="0" smtClean="0"/>
              <a:t>melanin, </a:t>
            </a:r>
          </a:p>
          <a:p>
            <a:pPr lvl="1" algn="just"/>
            <a:r>
              <a:rPr lang="en-US" dirty="0" smtClean="0"/>
              <a:t>carotene and </a:t>
            </a:r>
          </a:p>
          <a:p>
            <a:pPr lvl="1" algn="just"/>
            <a:r>
              <a:rPr lang="en-US" dirty="0" smtClean="0"/>
              <a:t>hemoglobin (in blood of skin capillaries)</a:t>
            </a:r>
          </a:p>
          <a:p>
            <a:pPr algn="just"/>
            <a:r>
              <a:rPr lang="en-US" dirty="0" smtClean="0"/>
              <a:t>Dermis has two layers:</a:t>
            </a:r>
          </a:p>
          <a:p>
            <a:pPr lvl="1" algn="just"/>
            <a:r>
              <a:rPr lang="en-US" dirty="0" smtClean="0"/>
              <a:t>Dermal papillae</a:t>
            </a:r>
          </a:p>
          <a:p>
            <a:pPr lvl="2" algn="just"/>
            <a:r>
              <a:rPr lang="en-US" dirty="0" smtClean="0"/>
              <a:t>Finger like projections that extend into the epidermis</a:t>
            </a:r>
          </a:p>
          <a:p>
            <a:pPr lvl="2" algn="just"/>
            <a:r>
              <a:rPr lang="en-US" dirty="0" smtClean="0"/>
              <a:t>Contain blood capillaries that provide nutrients for the basal cells in the epidermis</a:t>
            </a:r>
          </a:p>
          <a:p>
            <a:pPr lvl="2" algn="just"/>
            <a:endParaRPr lang="en-US" dirty="0" smtClean="0"/>
          </a:p>
          <a:p>
            <a:pPr lvl="2" algn="just"/>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131</a:t>
            </a:fld>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pPr lvl="1"/>
            <a:r>
              <a:rPr lang="en-US" dirty="0" smtClean="0"/>
              <a:t>Reticular layer</a:t>
            </a:r>
          </a:p>
          <a:p>
            <a:pPr lvl="2"/>
            <a:r>
              <a:rPr lang="en-US" dirty="0" smtClean="0"/>
              <a:t>The lower region </a:t>
            </a:r>
          </a:p>
          <a:p>
            <a:pPr lvl="2"/>
            <a:r>
              <a:rPr lang="en-US" dirty="0" smtClean="0"/>
              <a:t>Consists of dense, irregular connective tissue, adipose tissue, nerves, oil glands and ducts of sweat glands.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132</a:t>
            </a:fld>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Accessory structures</a:t>
            </a:r>
            <a:endParaRPr lang="en-US" dirty="0"/>
          </a:p>
        </p:txBody>
      </p:sp>
      <p:sp>
        <p:nvSpPr>
          <p:cNvPr id="3" name="Content Placeholder 2"/>
          <p:cNvSpPr>
            <a:spLocks noGrp="1"/>
          </p:cNvSpPr>
          <p:nvPr>
            <p:ph idx="1"/>
          </p:nvPr>
        </p:nvSpPr>
        <p:spPr/>
        <p:txBody>
          <a:bodyPr/>
          <a:lstStyle/>
          <a:p>
            <a:r>
              <a:rPr lang="en-US" b="1" dirty="0" smtClean="0"/>
              <a:t>Skin Glands:</a:t>
            </a:r>
          </a:p>
          <a:p>
            <a:pPr lvl="1"/>
            <a:r>
              <a:rPr lang="en-US" dirty="0" smtClean="0"/>
              <a:t>Oil glands are (Sebaceous Glands, </a:t>
            </a:r>
            <a:r>
              <a:rPr lang="en-US" dirty="0" err="1" smtClean="0"/>
              <a:t>holocrine</a:t>
            </a:r>
            <a:r>
              <a:rPr lang="en-US" dirty="0" smtClean="0"/>
              <a:t>)</a:t>
            </a:r>
          </a:p>
          <a:p>
            <a:pPr lvl="1"/>
            <a:r>
              <a:rPr lang="en-US" dirty="0" smtClean="0"/>
              <a:t>Sweat Glands are (</a:t>
            </a:r>
            <a:r>
              <a:rPr lang="en-US" dirty="0" err="1" smtClean="0"/>
              <a:t>sudoriferous</a:t>
            </a:r>
            <a:r>
              <a:rPr lang="en-US" dirty="0" smtClean="0"/>
              <a:t> or </a:t>
            </a:r>
            <a:r>
              <a:rPr lang="en-US" dirty="0" err="1" smtClean="0"/>
              <a:t>eccrine</a:t>
            </a:r>
            <a:r>
              <a:rPr lang="en-US" dirty="0" smtClean="0"/>
              <a:t> glands)</a:t>
            </a:r>
          </a:p>
          <a:p>
            <a:pPr lvl="1"/>
            <a:r>
              <a:rPr lang="en-US" dirty="0" smtClean="0"/>
              <a:t>Scent Glands are (</a:t>
            </a:r>
            <a:r>
              <a:rPr lang="en-US" dirty="0" err="1" smtClean="0"/>
              <a:t>apocrine</a:t>
            </a:r>
            <a:r>
              <a:rPr lang="en-US" dirty="0" smtClean="0"/>
              <a:t> glands)</a:t>
            </a:r>
          </a:p>
          <a:p>
            <a:pPr lvl="1"/>
            <a:r>
              <a:rPr lang="en-US" dirty="0" smtClean="0"/>
              <a:t>Mammary Glands</a:t>
            </a:r>
          </a:p>
          <a:p>
            <a:pPr lvl="1"/>
            <a:r>
              <a:rPr lang="en-US" dirty="0" err="1" smtClean="0"/>
              <a:t>Ceruminous</a:t>
            </a:r>
            <a:r>
              <a:rPr lang="en-US" dirty="0" smtClean="0"/>
              <a:t> Glands</a:t>
            </a:r>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133</a:t>
            </a:fld>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dirty="0" smtClean="0"/>
              <a:t>Cont---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134</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0" y="938213"/>
            <a:ext cx="9429750" cy="498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dirty="0" smtClean="0"/>
              <a:t>Conti---</a:t>
            </a:r>
            <a:endParaRPr lang="en-US" dirty="0"/>
          </a:p>
        </p:txBody>
      </p:sp>
      <p:sp>
        <p:nvSpPr>
          <p:cNvPr id="3" name="Content Placeholder 2"/>
          <p:cNvSpPr>
            <a:spLocks noGrp="1"/>
          </p:cNvSpPr>
          <p:nvPr>
            <p:ph idx="1"/>
          </p:nvPr>
        </p:nvSpPr>
        <p:spPr>
          <a:xfrm>
            <a:off x="457200" y="1340768"/>
            <a:ext cx="8229600" cy="5517232"/>
          </a:xfrm>
        </p:spPr>
        <p:txBody>
          <a:bodyPr>
            <a:normAutofit/>
          </a:bodyPr>
          <a:lstStyle/>
          <a:p>
            <a:r>
              <a:rPr lang="en-US" dirty="0" smtClean="0"/>
              <a:t>Hairs</a:t>
            </a:r>
          </a:p>
          <a:p>
            <a:pPr lvl="1"/>
            <a:r>
              <a:rPr lang="en-US" dirty="0" smtClean="0"/>
              <a:t>Covering the body</a:t>
            </a:r>
          </a:p>
          <a:p>
            <a:pPr lvl="1"/>
            <a:r>
              <a:rPr lang="en-US" dirty="0" smtClean="0"/>
              <a:t>Construction, growth, pattern of hairs are determined by gene</a:t>
            </a:r>
          </a:p>
          <a:p>
            <a:pPr lvl="1" algn="just"/>
            <a:r>
              <a:rPr lang="en-US" dirty="0" smtClean="0"/>
              <a:t>Sex hormones more or less control the distribution of hairs (sexual dimorphism)</a:t>
            </a:r>
          </a:p>
          <a:p>
            <a:pPr lvl="1"/>
            <a:r>
              <a:rPr lang="en-US" dirty="0" smtClean="0"/>
              <a:t>A hair is divided into three zones along its length:</a:t>
            </a:r>
          </a:p>
          <a:p>
            <a:pPr lvl="2" algn="just"/>
            <a:r>
              <a:rPr lang="en-US" dirty="0" smtClean="0">
                <a:solidFill>
                  <a:schemeClr val="tx2">
                    <a:lumMod val="75000"/>
                  </a:schemeClr>
                </a:solidFill>
              </a:rPr>
              <a:t>Shaft</a:t>
            </a:r>
            <a:r>
              <a:rPr lang="en-US" dirty="0" smtClean="0">
                <a:solidFill>
                  <a:schemeClr val="tx2">
                    <a:lumMod val="75000"/>
                  </a:schemeClr>
                </a:solidFill>
                <a:sym typeface="Wingdings" pitchFamily="2" charset="2"/>
              </a:rPr>
              <a:t></a:t>
            </a:r>
            <a:r>
              <a:rPr lang="en-US" dirty="0" smtClean="0">
                <a:solidFill>
                  <a:schemeClr val="tx1">
                    <a:lumMod val="95000"/>
                    <a:lumOff val="5000"/>
                  </a:schemeClr>
                </a:solidFill>
              </a:rPr>
              <a:t> the </a:t>
            </a:r>
            <a:r>
              <a:rPr lang="en-US" dirty="0" smtClean="0"/>
              <a:t>superficial portion of the hair, most of which projects from the surface of the skin</a:t>
            </a:r>
          </a:p>
          <a:p>
            <a:pPr lvl="2" algn="just"/>
            <a:r>
              <a:rPr lang="en-US" dirty="0" smtClean="0">
                <a:solidFill>
                  <a:schemeClr val="tx2">
                    <a:lumMod val="60000"/>
                    <a:lumOff val="40000"/>
                  </a:schemeClr>
                </a:solidFill>
              </a:rPr>
              <a:t>Root</a:t>
            </a:r>
            <a:r>
              <a:rPr lang="en-US" dirty="0" smtClean="0">
                <a:sym typeface="Wingdings" pitchFamily="2" charset="2"/>
              </a:rPr>
              <a:t> </a:t>
            </a:r>
            <a:r>
              <a:rPr lang="en-US" dirty="0" smtClean="0"/>
              <a:t>the portion of the hair deep to the shaft that penetrates into the dermis, and sometimes into the subcutaneous layer</a:t>
            </a:r>
          </a:p>
          <a:p>
            <a:pPr lvl="2">
              <a:buNone/>
            </a:pP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135</a:t>
            </a:fld>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107504" y="1600200"/>
            <a:ext cx="9036496" cy="5257800"/>
          </a:xfrm>
        </p:spPr>
        <p:txBody>
          <a:bodyPr>
            <a:normAutofit fontScale="92500"/>
          </a:bodyPr>
          <a:lstStyle/>
          <a:p>
            <a:pPr lvl="3"/>
            <a:r>
              <a:rPr lang="en-US" dirty="0" smtClean="0"/>
              <a:t>The root is surrounding by is the </a:t>
            </a:r>
            <a:r>
              <a:rPr lang="en-US" b="1" dirty="0" smtClean="0"/>
              <a:t>hair follicle (</a:t>
            </a:r>
            <a:r>
              <a:rPr lang="en-US" dirty="0" smtClean="0"/>
              <a:t>made up of an external root sheath and an internal root sheath, together referred to as an </a:t>
            </a:r>
            <a:r>
              <a:rPr lang="en-US" b="1" dirty="0" smtClean="0"/>
              <a:t>epithelial root sheath)</a:t>
            </a:r>
          </a:p>
          <a:p>
            <a:pPr lvl="2"/>
            <a:r>
              <a:rPr lang="en-US" b="1" dirty="0" err="1" smtClean="0">
                <a:solidFill>
                  <a:schemeClr val="tx2">
                    <a:lumMod val="60000"/>
                    <a:lumOff val="40000"/>
                  </a:schemeClr>
                </a:solidFill>
              </a:rPr>
              <a:t>Bulb</a:t>
            </a:r>
            <a:r>
              <a:rPr lang="en-US" b="1" dirty="0" err="1" smtClean="0">
                <a:sym typeface="Wingdings" pitchFamily="2" charset="2"/>
              </a:rPr>
              <a:t></a:t>
            </a:r>
            <a:r>
              <a:rPr lang="en-US" dirty="0" err="1" smtClean="0"/>
              <a:t>The</a:t>
            </a:r>
            <a:r>
              <a:rPr lang="en-US" dirty="0" smtClean="0"/>
              <a:t> base of each </a:t>
            </a:r>
            <a:r>
              <a:rPr lang="en-US" b="1" dirty="0" smtClean="0"/>
              <a:t>hair follicle </a:t>
            </a:r>
            <a:r>
              <a:rPr lang="en-US" dirty="0" smtClean="0"/>
              <a:t>and its surrounding dermal root sheath</a:t>
            </a:r>
          </a:p>
          <a:p>
            <a:pPr lvl="3"/>
            <a:r>
              <a:rPr lang="en-US" dirty="0" smtClean="0"/>
              <a:t> an onion-shaped structure</a:t>
            </a:r>
          </a:p>
          <a:p>
            <a:pPr lvl="1"/>
            <a:r>
              <a:rPr lang="en-US" dirty="0" smtClean="0"/>
              <a:t>The </a:t>
            </a:r>
            <a:r>
              <a:rPr lang="en-US" dirty="0" smtClean="0">
                <a:solidFill>
                  <a:schemeClr val="accent6">
                    <a:lumMod val="75000"/>
                  </a:schemeClr>
                </a:solidFill>
              </a:rPr>
              <a:t>shaft</a:t>
            </a:r>
            <a:r>
              <a:rPr lang="en-US" dirty="0" smtClean="0"/>
              <a:t> and</a:t>
            </a:r>
            <a:r>
              <a:rPr lang="en-US" dirty="0" smtClean="0">
                <a:solidFill>
                  <a:schemeClr val="accent6">
                    <a:lumMod val="75000"/>
                  </a:schemeClr>
                </a:solidFill>
              </a:rPr>
              <a:t> root </a:t>
            </a:r>
            <a:r>
              <a:rPr lang="en-US" dirty="0" smtClean="0"/>
              <a:t>both consist of three concentric layers</a:t>
            </a:r>
          </a:p>
          <a:p>
            <a:pPr lvl="2" algn="just"/>
            <a:r>
              <a:rPr lang="en-US" dirty="0" err="1" smtClean="0">
                <a:solidFill>
                  <a:schemeClr val="tx2">
                    <a:lumMod val="60000"/>
                    <a:lumOff val="40000"/>
                  </a:schemeClr>
                </a:solidFill>
              </a:rPr>
              <a:t>Cuticle</a:t>
            </a:r>
            <a:r>
              <a:rPr lang="en-US" dirty="0" err="1" smtClean="0">
                <a:solidFill>
                  <a:schemeClr val="tx2">
                    <a:lumMod val="60000"/>
                    <a:lumOff val="40000"/>
                  </a:schemeClr>
                </a:solidFill>
                <a:sym typeface="Wingdings" pitchFamily="2" charset="2"/>
              </a:rPr>
              <a:t></a:t>
            </a:r>
            <a:r>
              <a:rPr lang="en-US" dirty="0" err="1" smtClean="0"/>
              <a:t>the</a:t>
            </a:r>
            <a:r>
              <a:rPr lang="en-US" dirty="0" smtClean="0"/>
              <a:t> outermost layer, consists of a single layer of thin, flat cells that are the most heavily keratinized</a:t>
            </a:r>
            <a:endParaRPr lang="en-US" dirty="0" smtClean="0">
              <a:solidFill>
                <a:schemeClr val="tx2">
                  <a:lumMod val="60000"/>
                  <a:lumOff val="40000"/>
                </a:schemeClr>
              </a:solidFill>
            </a:endParaRPr>
          </a:p>
          <a:p>
            <a:pPr lvl="2"/>
            <a:r>
              <a:rPr lang="en-US" dirty="0" smtClean="0">
                <a:solidFill>
                  <a:schemeClr val="tx2">
                    <a:lumMod val="60000"/>
                    <a:lumOff val="40000"/>
                  </a:schemeClr>
                </a:solidFill>
              </a:rPr>
              <a:t>Cortex</a:t>
            </a:r>
            <a:r>
              <a:rPr lang="en-US" dirty="0" smtClean="0"/>
              <a:t> </a:t>
            </a:r>
            <a:r>
              <a:rPr lang="en-US" dirty="0" smtClean="0">
                <a:sym typeface="Wingdings" pitchFamily="2" charset="2"/>
              </a:rPr>
              <a:t></a:t>
            </a:r>
            <a:r>
              <a:rPr lang="en-US" dirty="0" smtClean="0"/>
              <a:t>consists of elongated cells that contain pigment granules in </a:t>
            </a:r>
            <a:r>
              <a:rPr lang="en-US" b="1" dirty="0" smtClean="0"/>
              <a:t>dark hair </a:t>
            </a:r>
            <a:r>
              <a:rPr lang="en-US" dirty="0" smtClean="0"/>
              <a:t>but mostly air spaces between the cells in </a:t>
            </a:r>
            <a:r>
              <a:rPr lang="en-US" b="1" dirty="0" smtClean="0"/>
              <a:t>gray hair </a:t>
            </a:r>
            <a:r>
              <a:rPr lang="en-US" dirty="0" smtClean="0"/>
              <a:t>and the absence of pigmentation in </a:t>
            </a:r>
            <a:r>
              <a:rPr lang="en-US" b="1" dirty="0" smtClean="0"/>
              <a:t>white hair</a:t>
            </a:r>
          </a:p>
          <a:p>
            <a:pPr lvl="2"/>
            <a:r>
              <a:rPr lang="en-US" dirty="0" smtClean="0">
                <a:solidFill>
                  <a:schemeClr val="tx2">
                    <a:lumMod val="60000"/>
                    <a:lumOff val="40000"/>
                  </a:schemeClr>
                </a:solidFill>
              </a:rPr>
              <a:t>Medulla</a:t>
            </a:r>
            <a:r>
              <a:rPr lang="en-US" dirty="0" smtClean="0">
                <a:solidFill>
                  <a:schemeClr val="tx2">
                    <a:lumMod val="60000"/>
                    <a:lumOff val="40000"/>
                  </a:schemeClr>
                </a:solidFill>
                <a:sym typeface="Wingdings" pitchFamily="2" charset="2"/>
              </a:rPr>
              <a:t></a:t>
            </a:r>
            <a:r>
              <a:rPr lang="en-US" dirty="0" smtClean="0">
                <a:solidFill>
                  <a:schemeClr val="tx2">
                    <a:lumMod val="60000"/>
                    <a:lumOff val="40000"/>
                  </a:schemeClr>
                </a:solidFill>
              </a:rPr>
              <a:t> </a:t>
            </a:r>
            <a:r>
              <a:rPr lang="en-US" dirty="0" smtClean="0"/>
              <a:t>composed of two or three rows of irregularly shaped cells containing pigment granules and air spaces.</a:t>
            </a:r>
          </a:p>
        </p:txBody>
      </p:sp>
      <p:sp>
        <p:nvSpPr>
          <p:cNvPr id="5" name="Slide Number Placeholder 4"/>
          <p:cNvSpPr>
            <a:spLocks noGrp="1"/>
          </p:cNvSpPr>
          <p:nvPr>
            <p:ph type="sldNum" sz="quarter" idx="12"/>
          </p:nvPr>
        </p:nvSpPr>
        <p:spPr/>
        <p:txBody>
          <a:bodyPr/>
          <a:lstStyle/>
          <a:p>
            <a:fld id="{62F15E66-EE83-4D08-9524-F0457485C8CF}" type="slidenum">
              <a:rPr lang="en-US" smtClean="0"/>
              <a:pPr/>
              <a:t>136</a:t>
            </a:fld>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137</a:t>
            </a:fld>
            <a:endParaRPr lang="en-US"/>
          </a:p>
        </p:txBody>
      </p:sp>
      <p:pic>
        <p:nvPicPr>
          <p:cNvPr id="6" name="Picture 5" descr="hair-anatomy"/>
          <p:cNvPicPr/>
          <p:nvPr/>
        </p:nvPicPr>
        <p:blipFill>
          <a:blip r:embed="rId2" cstate="print"/>
          <a:srcRect/>
          <a:stretch>
            <a:fillRect/>
          </a:stretch>
        </p:blipFill>
        <p:spPr bwMode="auto">
          <a:xfrm>
            <a:off x="251520" y="1916832"/>
            <a:ext cx="4124325" cy="3590925"/>
          </a:xfrm>
          <a:prstGeom prst="rect">
            <a:avLst/>
          </a:prstGeom>
          <a:noFill/>
          <a:ln w="9525">
            <a:noFill/>
            <a:miter lim="800000"/>
            <a:headEnd/>
            <a:tailEnd/>
          </a:ln>
        </p:spPr>
      </p:pic>
      <p:pic>
        <p:nvPicPr>
          <p:cNvPr id="7" name="Picture 6" descr="C:\Users\Mulatu\Desktop\detailed-hair-structure-anatomy-of-medulla-cortex-vector-23582329.jpg"/>
          <p:cNvPicPr/>
          <p:nvPr/>
        </p:nvPicPr>
        <p:blipFill>
          <a:blip r:embed="rId3" cstate="print"/>
          <a:srcRect t="2077" b="8161"/>
          <a:stretch>
            <a:fillRect/>
          </a:stretch>
        </p:blipFill>
        <p:spPr bwMode="auto">
          <a:xfrm>
            <a:off x="5148064" y="2132856"/>
            <a:ext cx="3514725" cy="272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138</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47625" y="1484784"/>
            <a:ext cx="9048750" cy="44921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a:xfrm>
            <a:off x="0" y="1600200"/>
            <a:ext cx="9144000" cy="5257800"/>
          </a:xfrm>
        </p:spPr>
        <p:txBody>
          <a:bodyPr>
            <a:normAutofit lnSpcReduction="10000"/>
          </a:bodyPr>
          <a:lstStyle/>
          <a:p>
            <a:r>
              <a:rPr lang="en-US" dirty="0" smtClean="0"/>
              <a:t>Nails: </a:t>
            </a:r>
          </a:p>
          <a:p>
            <a:pPr lvl="1"/>
            <a:r>
              <a:rPr lang="en-US" dirty="0" smtClean="0"/>
              <a:t>plates of tightly packed, hard, dead keratinized epidermal cells</a:t>
            </a:r>
          </a:p>
          <a:p>
            <a:pPr lvl="1"/>
            <a:r>
              <a:rPr lang="en-US" dirty="0" smtClean="0"/>
              <a:t>covers the dorsal aspect of the end of each digit (fingers and toes)</a:t>
            </a:r>
          </a:p>
          <a:p>
            <a:pPr lvl="1"/>
            <a:r>
              <a:rPr lang="en-US" dirty="0" smtClean="0"/>
              <a:t>Each nail consists of:</a:t>
            </a:r>
          </a:p>
          <a:p>
            <a:pPr lvl="2"/>
            <a:r>
              <a:rPr lang="en-US" dirty="0" smtClean="0"/>
              <a:t> </a:t>
            </a:r>
            <a:r>
              <a:rPr lang="en-US" dirty="0" smtClean="0">
                <a:solidFill>
                  <a:schemeClr val="accent6">
                    <a:lumMod val="75000"/>
                  </a:schemeClr>
                </a:solidFill>
              </a:rPr>
              <a:t>Nail body</a:t>
            </a:r>
            <a:r>
              <a:rPr lang="en-US" dirty="0" smtClean="0">
                <a:solidFill>
                  <a:schemeClr val="accent6">
                    <a:lumMod val="75000"/>
                  </a:schemeClr>
                </a:solidFill>
                <a:sym typeface="Wingdings" pitchFamily="2" charset="2"/>
              </a:rPr>
              <a:t> </a:t>
            </a:r>
            <a:r>
              <a:rPr lang="en-US" dirty="0" smtClean="0"/>
              <a:t>the visible portion of the nail</a:t>
            </a:r>
          </a:p>
          <a:p>
            <a:pPr lvl="3"/>
            <a:r>
              <a:rPr lang="en-US" dirty="0" smtClean="0"/>
              <a:t>appears pink because of blood flowing through underlying capillaries.</a:t>
            </a:r>
          </a:p>
          <a:p>
            <a:pPr lvl="2" algn="just"/>
            <a:r>
              <a:rPr lang="en-US" dirty="0" smtClean="0">
                <a:solidFill>
                  <a:schemeClr val="accent6">
                    <a:lumMod val="75000"/>
                  </a:schemeClr>
                </a:solidFill>
              </a:rPr>
              <a:t> Free edge</a:t>
            </a:r>
            <a:r>
              <a:rPr lang="en-US" dirty="0" smtClean="0">
                <a:solidFill>
                  <a:schemeClr val="accent6">
                    <a:lumMod val="75000"/>
                  </a:schemeClr>
                </a:solidFill>
                <a:sym typeface="Wingdings" pitchFamily="2" charset="2"/>
              </a:rPr>
              <a:t> </a:t>
            </a:r>
            <a:r>
              <a:rPr lang="en-US" dirty="0" smtClean="0"/>
              <a:t>the part of the nail body that may extend past the distal end of the digit. It is white because there are no underlying capillaries.</a:t>
            </a:r>
          </a:p>
          <a:p>
            <a:pPr lvl="2"/>
            <a:r>
              <a:rPr lang="en-US" dirty="0" smtClean="0">
                <a:solidFill>
                  <a:schemeClr val="accent6">
                    <a:lumMod val="75000"/>
                  </a:schemeClr>
                </a:solidFill>
              </a:rPr>
              <a:t>Nail root</a:t>
            </a:r>
            <a:r>
              <a:rPr lang="en-US" dirty="0" smtClean="0">
                <a:solidFill>
                  <a:schemeClr val="accent6">
                    <a:lumMod val="75000"/>
                  </a:schemeClr>
                </a:solidFill>
                <a:sym typeface="Wingdings" pitchFamily="2" charset="2"/>
              </a:rPr>
              <a:t> </a:t>
            </a:r>
            <a:r>
              <a:rPr lang="en-US" dirty="0" smtClean="0"/>
              <a:t>buried in a fold of skin</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139</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14</a:t>
            </a:fld>
            <a:endParaRPr lang="en-US"/>
          </a:p>
        </p:txBody>
      </p:sp>
    </p:spTree>
    <p:extLst>
      <p:ext uri="{BB962C8B-B14F-4D97-AF65-F5344CB8AC3E}">
        <p14:creationId xmlns:p14="http://schemas.microsoft.com/office/powerpoint/2010/main" val="403618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140</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571500" y="1752600"/>
            <a:ext cx="8001000" cy="4772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a:bodyPr>
          <a:lstStyle/>
          <a:p>
            <a:r>
              <a:rPr lang="en-US" dirty="0" smtClean="0"/>
              <a:t>Nails have a variety of functions:</a:t>
            </a:r>
          </a:p>
          <a:p>
            <a:pPr lvl="1"/>
            <a:r>
              <a:rPr lang="en-US" b="1" dirty="0" smtClean="0"/>
              <a:t>They protect the distal end of the digits.</a:t>
            </a:r>
          </a:p>
          <a:p>
            <a:pPr lvl="1"/>
            <a:r>
              <a:rPr lang="en-US" b="1" dirty="0" smtClean="0"/>
              <a:t>They provide support and counter pressure to the </a:t>
            </a:r>
            <a:r>
              <a:rPr lang="en-US" b="1" dirty="0" err="1" smtClean="0"/>
              <a:t>palmar</a:t>
            </a:r>
            <a:r>
              <a:rPr lang="en-US" b="1" dirty="0" smtClean="0"/>
              <a:t> </a:t>
            </a:r>
            <a:r>
              <a:rPr lang="en-US" dirty="0" smtClean="0"/>
              <a:t>surface of the fingers to enhance touch perception and manipulation.</a:t>
            </a:r>
          </a:p>
          <a:p>
            <a:pPr lvl="1"/>
            <a:r>
              <a:rPr lang="en-US" b="1" dirty="0" smtClean="0"/>
              <a:t>They allow us to grasp and manipulate small objects, and they </a:t>
            </a:r>
            <a:r>
              <a:rPr lang="en-US" dirty="0" smtClean="0"/>
              <a:t>can be used to scratch and groom the body in various ways.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141</a:t>
            </a:fld>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2.3 Function of </a:t>
            </a:r>
            <a:r>
              <a:rPr lang="en-US" dirty="0" err="1" smtClean="0"/>
              <a:t>Integumentary</a:t>
            </a:r>
            <a:r>
              <a:rPr lang="en-US" dirty="0" smtClean="0"/>
              <a:t> system</a:t>
            </a:r>
            <a:endParaRPr lang="en-US" dirty="0"/>
          </a:p>
        </p:txBody>
      </p:sp>
      <p:sp>
        <p:nvSpPr>
          <p:cNvPr id="3" name="Content Placeholder 2"/>
          <p:cNvSpPr>
            <a:spLocks noGrp="1"/>
          </p:cNvSpPr>
          <p:nvPr>
            <p:ph idx="1"/>
          </p:nvPr>
        </p:nvSpPr>
        <p:spPr/>
        <p:txBody>
          <a:bodyPr>
            <a:normAutofit lnSpcReduction="10000"/>
          </a:bodyPr>
          <a:lstStyle/>
          <a:p>
            <a:r>
              <a:rPr lang="en-US" dirty="0" smtClean="0"/>
              <a:t>Reduction of friction and its effects</a:t>
            </a:r>
          </a:p>
          <a:p>
            <a:r>
              <a:rPr lang="en-US" dirty="0" smtClean="0"/>
              <a:t>Waterproofing</a:t>
            </a:r>
          </a:p>
          <a:p>
            <a:r>
              <a:rPr lang="en-US" dirty="0" smtClean="0"/>
              <a:t>Protection from solar radiation</a:t>
            </a:r>
          </a:p>
          <a:p>
            <a:r>
              <a:rPr lang="en-US" dirty="0" smtClean="0"/>
              <a:t>For </a:t>
            </a:r>
            <a:r>
              <a:rPr lang="en-US" dirty="0" err="1" smtClean="0"/>
              <a:t>integumentary</a:t>
            </a:r>
            <a:r>
              <a:rPr lang="en-US" dirty="0" smtClean="0"/>
              <a:t> muscle attachment</a:t>
            </a:r>
          </a:p>
          <a:p>
            <a:r>
              <a:rPr lang="en-US" dirty="0" smtClean="0"/>
              <a:t>Control body temperature</a:t>
            </a:r>
          </a:p>
          <a:p>
            <a:r>
              <a:rPr lang="en-US" dirty="0" smtClean="0"/>
              <a:t>Removal of heat</a:t>
            </a:r>
          </a:p>
          <a:p>
            <a:r>
              <a:rPr lang="en-US" dirty="0" smtClean="0"/>
              <a:t>Conservation of heat</a:t>
            </a:r>
          </a:p>
          <a:p>
            <a:r>
              <a:rPr lang="en-US" dirty="0" smtClean="0"/>
              <a:t>Vitamin D production</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142</a:t>
            </a:fld>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143</a:t>
            </a:fld>
            <a:endParaRPr lang="en-US"/>
          </a:p>
        </p:txBody>
      </p:sp>
      <p:pic>
        <p:nvPicPr>
          <p:cNvPr id="6" name="Picture 5" descr="Image result for skeletal system"/>
          <p:cNvPicPr/>
          <p:nvPr/>
        </p:nvPicPr>
        <p:blipFill>
          <a:blip r:embed="rId2" cstate="print"/>
          <a:srcRect/>
          <a:stretch>
            <a:fillRect/>
          </a:stretch>
        </p:blipFill>
        <p:spPr bwMode="auto">
          <a:xfrm>
            <a:off x="0" y="-203200"/>
            <a:ext cx="9324528" cy="7264400"/>
          </a:xfrm>
          <a:prstGeom prst="rect">
            <a:avLst/>
          </a:prstGeom>
          <a:noFill/>
          <a:ln w="9525">
            <a:noFill/>
            <a:miter lim="800000"/>
            <a:headEnd/>
            <a:tailEnd/>
          </a:ln>
        </p:spPr>
      </p:pic>
      <p:sp>
        <p:nvSpPr>
          <p:cNvPr id="8" name="Rectangle 7"/>
          <p:cNvSpPr/>
          <p:nvPr/>
        </p:nvSpPr>
        <p:spPr>
          <a:xfrm>
            <a:off x="899592" y="2204864"/>
            <a:ext cx="4896544" cy="3785652"/>
          </a:xfrm>
          <a:prstGeom prst="rect">
            <a:avLst/>
          </a:prstGeom>
        </p:spPr>
        <p:txBody>
          <a:bodyPr wrap="square">
            <a:spAutoFit/>
          </a:bodyPr>
          <a:lstStyle/>
          <a:p>
            <a:r>
              <a:rPr lang="en-US" sz="8000" dirty="0" smtClean="0">
                <a:solidFill>
                  <a:schemeClr val="accent6">
                    <a:lumMod val="75000"/>
                  </a:schemeClr>
                </a:solidFill>
              </a:rPr>
              <a:t>Unit 3 Skeletal System</a:t>
            </a:r>
            <a:endParaRPr lang="en-US" sz="8000"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 Introduction</a:t>
            </a:r>
            <a:endParaRPr lang="en-US" dirty="0"/>
          </a:p>
        </p:txBody>
      </p:sp>
      <p:sp>
        <p:nvSpPr>
          <p:cNvPr id="3" name="Content Placeholder 2"/>
          <p:cNvSpPr>
            <a:spLocks noGrp="1"/>
          </p:cNvSpPr>
          <p:nvPr>
            <p:ph idx="1"/>
          </p:nvPr>
        </p:nvSpPr>
        <p:spPr>
          <a:xfrm>
            <a:off x="457200" y="1600200"/>
            <a:ext cx="8229600" cy="5257800"/>
          </a:xfrm>
        </p:spPr>
        <p:txBody>
          <a:bodyPr/>
          <a:lstStyle/>
          <a:p>
            <a:pPr algn="just"/>
            <a:r>
              <a:rPr lang="en-US" dirty="0" smtClean="0">
                <a:solidFill>
                  <a:schemeClr val="accent6">
                    <a:lumMod val="75000"/>
                  </a:schemeClr>
                </a:solidFill>
              </a:rPr>
              <a:t>The skeletal system </a:t>
            </a:r>
            <a:r>
              <a:rPr lang="en-US" dirty="0" smtClean="0"/>
              <a:t>is made up of bones, cartilage and ligaments tightly joined together to form strong and flexible</a:t>
            </a:r>
          </a:p>
          <a:p>
            <a:r>
              <a:rPr lang="en-US" dirty="0" smtClean="0"/>
              <a:t>When humans are born, they have around 350 bones.</a:t>
            </a:r>
          </a:p>
          <a:p>
            <a:r>
              <a:rPr lang="en-US" dirty="0" smtClean="0"/>
              <a:t>The adult human skeleton contains 206 bones</a:t>
            </a:r>
          </a:p>
          <a:p>
            <a:pPr lvl="1"/>
            <a:r>
              <a:rPr lang="en-US" dirty="0" smtClean="0"/>
              <a:t>Size vary from Small bones called </a:t>
            </a:r>
            <a:r>
              <a:rPr lang="en-US" dirty="0" err="1" smtClean="0">
                <a:solidFill>
                  <a:schemeClr val="accent6">
                    <a:lumMod val="75000"/>
                  </a:schemeClr>
                </a:solidFill>
              </a:rPr>
              <a:t>ossicles</a:t>
            </a:r>
            <a:r>
              <a:rPr lang="en-US" dirty="0" smtClean="0"/>
              <a:t> of inner ear bones to  </a:t>
            </a:r>
            <a:r>
              <a:rPr lang="en-US" dirty="0" smtClean="0">
                <a:solidFill>
                  <a:schemeClr val="accent6">
                    <a:lumMod val="75000"/>
                  </a:schemeClr>
                </a:solidFill>
              </a:rPr>
              <a:t>femora</a:t>
            </a:r>
          </a:p>
          <a:p>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144</a:t>
            </a:fld>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3.2. Bone cell types and their function</a:t>
            </a:r>
            <a:endParaRPr lang="en-US" dirty="0"/>
          </a:p>
        </p:txBody>
      </p:sp>
      <p:sp>
        <p:nvSpPr>
          <p:cNvPr id="3" name="Content Placeholder 2"/>
          <p:cNvSpPr>
            <a:spLocks noGrp="1"/>
          </p:cNvSpPr>
          <p:nvPr>
            <p:ph idx="1"/>
          </p:nvPr>
        </p:nvSpPr>
        <p:spPr>
          <a:xfrm>
            <a:off x="457200" y="1600200"/>
            <a:ext cx="8507288" cy="5069160"/>
          </a:xfrm>
        </p:spPr>
        <p:txBody>
          <a:bodyPr/>
          <a:lstStyle/>
          <a:p>
            <a:r>
              <a:rPr lang="en-US" dirty="0" smtClean="0"/>
              <a:t>Four types of bone cells</a:t>
            </a:r>
          </a:p>
          <a:p>
            <a:pPr lvl="1"/>
            <a:r>
              <a:rPr lang="en-US" b="1" dirty="0" err="1" smtClean="0"/>
              <a:t>Osteogenic</a:t>
            </a:r>
            <a:r>
              <a:rPr lang="en-US" b="1" dirty="0" smtClean="0"/>
              <a:t> cells</a:t>
            </a:r>
          </a:p>
          <a:p>
            <a:pPr lvl="2"/>
            <a:r>
              <a:rPr lang="en-US" dirty="0" smtClean="0"/>
              <a:t>Unspecialized bone stem cells</a:t>
            </a:r>
          </a:p>
          <a:p>
            <a:pPr lvl="2"/>
            <a:r>
              <a:rPr lang="en-US" dirty="0" smtClean="0"/>
              <a:t>The only bone cells to undergo cell division and develop into</a:t>
            </a:r>
            <a:r>
              <a:rPr lang="en-US" dirty="0" smtClean="0">
                <a:solidFill>
                  <a:schemeClr val="accent6">
                    <a:lumMod val="75000"/>
                  </a:schemeClr>
                </a:solidFill>
              </a:rPr>
              <a:t> </a:t>
            </a:r>
            <a:r>
              <a:rPr lang="en-US" dirty="0" err="1" smtClean="0">
                <a:solidFill>
                  <a:schemeClr val="accent6">
                    <a:lumMod val="75000"/>
                  </a:schemeClr>
                </a:solidFill>
              </a:rPr>
              <a:t>osteoblasts</a:t>
            </a:r>
            <a:endParaRPr lang="en-US" dirty="0" smtClean="0">
              <a:solidFill>
                <a:schemeClr val="accent6">
                  <a:lumMod val="75000"/>
                </a:schemeClr>
              </a:solidFill>
            </a:endParaRPr>
          </a:p>
          <a:p>
            <a:pPr lvl="1"/>
            <a:r>
              <a:rPr lang="en-US" b="1" dirty="0" err="1" smtClean="0"/>
              <a:t>Osteoblasts</a:t>
            </a:r>
            <a:endParaRPr lang="en-US" b="1" dirty="0" smtClean="0"/>
          </a:p>
          <a:p>
            <a:pPr lvl="2"/>
            <a:r>
              <a:rPr lang="en-US" dirty="0" smtClean="0"/>
              <a:t>Are bone-building cells</a:t>
            </a:r>
          </a:p>
          <a:p>
            <a:pPr lvl="2"/>
            <a:r>
              <a:rPr lang="en-US" dirty="0" smtClean="0"/>
              <a:t>Synthesize and secrete collagen fibers (bone matrix) and enzymes for mineralization (calcification)</a:t>
            </a:r>
            <a:endParaRPr lang="en-US" dirty="0" smtClean="0">
              <a:solidFill>
                <a:schemeClr val="accent6">
                  <a:lumMod val="75000"/>
                </a:schemeClr>
              </a:solidFill>
            </a:endParaRPr>
          </a:p>
          <a:p>
            <a:pPr lvl="2"/>
            <a:r>
              <a:rPr lang="en-US" dirty="0" smtClean="0"/>
              <a:t>Develop into </a:t>
            </a:r>
            <a:r>
              <a:rPr lang="en-US" dirty="0" err="1" smtClean="0"/>
              <a:t>Osteocytes</a:t>
            </a:r>
            <a:r>
              <a:rPr lang="en-US" dirty="0" smtClean="0"/>
              <a:t> by building extracellular matrix</a:t>
            </a:r>
          </a:p>
          <a:p>
            <a:pPr lvl="2"/>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145</a:t>
            </a:fld>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861248"/>
          </a:xfrm>
        </p:spPr>
        <p:txBody>
          <a:bodyPr>
            <a:normAutofit/>
          </a:bodyPr>
          <a:lstStyle/>
          <a:p>
            <a:pPr lvl="1"/>
            <a:r>
              <a:rPr lang="en-US" b="1" dirty="0" err="1" smtClean="0"/>
              <a:t>Osteocytes</a:t>
            </a:r>
            <a:endParaRPr lang="en-US" b="1" dirty="0" smtClean="0"/>
          </a:p>
          <a:p>
            <a:pPr lvl="2"/>
            <a:r>
              <a:rPr lang="en-US" dirty="0" smtClean="0"/>
              <a:t>mature bone cell</a:t>
            </a:r>
          </a:p>
          <a:p>
            <a:pPr lvl="2"/>
            <a:r>
              <a:rPr lang="en-US" dirty="0" smtClean="0"/>
              <a:t>maintain its daily metabolism</a:t>
            </a:r>
          </a:p>
          <a:p>
            <a:pPr lvl="3"/>
            <a:r>
              <a:rPr lang="en-US" dirty="0" smtClean="0"/>
              <a:t> the exchange of nutrients and wastes with the blood</a:t>
            </a:r>
          </a:p>
          <a:p>
            <a:pPr lvl="3"/>
            <a:r>
              <a:rPr lang="en-US" dirty="0" smtClean="0"/>
              <a:t>regulating ion homeostasis and </a:t>
            </a:r>
          </a:p>
          <a:p>
            <a:pPr lvl="3"/>
            <a:r>
              <a:rPr lang="en-US" dirty="0" smtClean="0"/>
              <a:t>transmitting electrical signals in bone</a:t>
            </a:r>
          </a:p>
          <a:p>
            <a:pPr lvl="1"/>
            <a:r>
              <a:rPr lang="en-US" b="1" dirty="0" err="1" smtClean="0"/>
              <a:t>Osteoclasts</a:t>
            </a:r>
            <a:endParaRPr lang="en-US" b="1" dirty="0" smtClean="0"/>
          </a:p>
          <a:p>
            <a:pPr lvl="2"/>
            <a:r>
              <a:rPr lang="en-US" dirty="0" smtClean="0"/>
              <a:t>Derived from the fusion of many </a:t>
            </a:r>
            <a:r>
              <a:rPr lang="en-US" dirty="0" err="1" smtClean="0"/>
              <a:t>monocytes</a:t>
            </a:r>
            <a:r>
              <a:rPr lang="en-US" dirty="0" smtClean="0"/>
              <a:t> (a type of white blood cell)</a:t>
            </a:r>
          </a:p>
          <a:p>
            <a:pPr lvl="2"/>
            <a:r>
              <a:rPr lang="en-US" dirty="0" smtClean="0"/>
              <a:t>More efficient at bone </a:t>
            </a:r>
            <a:r>
              <a:rPr lang="en-US" dirty="0" err="1" smtClean="0">
                <a:solidFill>
                  <a:schemeClr val="accent6">
                    <a:lumMod val="75000"/>
                  </a:schemeClr>
                </a:solidFill>
              </a:rPr>
              <a:t>resorption</a:t>
            </a:r>
            <a:r>
              <a:rPr lang="en-US" dirty="0" smtClean="0"/>
              <a:t> (breakdown of extracellular matrix of bone)</a:t>
            </a:r>
          </a:p>
          <a:p>
            <a:pPr lvl="2"/>
            <a:endParaRPr lang="en-US" dirty="0" smtClean="0"/>
          </a:p>
          <a:p>
            <a:pPr lvl="2"/>
            <a:endParaRPr lang="en-US" dirty="0" smtClean="0"/>
          </a:p>
          <a:p>
            <a:pPr lvl="2"/>
            <a:endParaRPr lang="en-US" b="1"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146</a:t>
            </a:fld>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147</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179512" y="1484784"/>
            <a:ext cx="8856984"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Bone tissue</a:t>
            </a:r>
            <a:endParaRPr lang="en-US" dirty="0"/>
          </a:p>
        </p:txBody>
      </p:sp>
      <p:sp>
        <p:nvSpPr>
          <p:cNvPr id="3" name="Content Placeholder 2"/>
          <p:cNvSpPr>
            <a:spLocks noGrp="1"/>
          </p:cNvSpPr>
          <p:nvPr>
            <p:ph idx="1"/>
          </p:nvPr>
        </p:nvSpPr>
        <p:spPr>
          <a:xfrm>
            <a:off x="457200" y="1600200"/>
            <a:ext cx="8229600" cy="5141168"/>
          </a:xfrm>
        </p:spPr>
        <p:txBody>
          <a:bodyPr>
            <a:normAutofit/>
          </a:bodyPr>
          <a:lstStyle/>
          <a:p>
            <a:r>
              <a:rPr lang="en-US" dirty="0" smtClean="0"/>
              <a:t>Compact bone tissue</a:t>
            </a:r>
          </a:p>
          <a:p>
            <a:pPr lvl="1"/>
            <a:r>
              <a:rPr lang="en-US" dirty="0" smtClean="0"/>
              <a:t>forms the outer layer of bone</a:t>
            </a:r>
          </a:p>
          <a:p>
            <a:pPr lvl="1"/>
            <a:r>
              <a:rPr lang="en-US" dirty="0" smtClean="0"/>
              <a:t>It appears dense and smooth, but when observed under microscope, tiny canals permitting the bone tissue, carrying blood vessels and nerves into the bone</a:t>
            </a:r>
          </a:p>
          <a:p>
            <a:pPr lvl="1"/>
            <a:r>
              <a:rPr lang="en-US" dirty="0" err="1" smtClean="0"/>
              <a:t>Osteon</a:t>
            </a:r>
            <a:r>
              <a:rPr lang="en-US" dirty="0" smtClean="0"/>
              <a:t> is the structural units of compact bone</a:t>
            </a:r>
          </a:p>
          <a:p>
            <a:pPr lvl="1"/>
            <a:r>
              <a:rPr lang="en-US" dirty="0" smtClean="0"/>
              <a:t>It provides protection and support and resists the stresses produced by weight and movement.</a:t>
            </a:r>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148</a:t>
            </a:fld>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r>
              <a:rPr lang="en-US" dirty="0" smtClean="0"/>
              <a:t>Spongy bone tissue</a:t>
            </a:r>
          </a:p>
          <a:p>
            <a:pPr lvl="1"/>
            <a:r>
              <a:rPr lang="en-US" dirty="0" smtClean="0"/>
              <a:t>does not contain </a:t>
            </a:r>
            <a:r>
              <a:rPr lang="en-US" dirty="0" err="1" smtClean="0"/>
              <a:t>osteons</a:t>
            </a:r>
            <a:endParaRPr lang="en-US" dirty="0" smtClean="0"/>
          </a:p>
          <a:p>
            <a:pPr lvl="1"/>
            <a:r>
              <a:rPr lang="en-US" dirty="0" smtClean="0"/>
              <a:t>composed of small needle-like pieces of bone that form an irregular latticework (little beams)</a:t>
            </a:r>
          </a:p>
          <a:p>
            <a:pPr lvl="1"/>
            <a:r>
              <a:rPr lang="en-US" dirty="0" smtClean="0"/>
              <a:t>Consists of Red bone marrow for </a:t>
            </a:r>
            <a:r>
              <a:rPr lang="en-US" dirty="0" err="1" smtClean="0">
                <a:solidFill>
                  <a:schemeClr val="accent6">
                    <a:lumMod val="75000"/>
                  </a:schemeClr>
                </a:solidFill>
              </a:rPr>
              <a:t>hematopoiesis</a:t>
            </a:r>
            <a:endParaRPr lang="en-US" dirty="0" smtClean="0">
              <a:solidFill>
                <a:schemeClr val="accent6">
                  <a:lumMod val="75000"/>
                </a:schemeClr>
              </a:solidFill>
            </a:endParaRPr>
          </a:p>
          <a:p>
            <a:pPr lvl="1"/>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149</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15</a:t>
            </a:fld>
            <a:endParaRPr lang="en-US"/>
          </a:p>
        </p:txBody>
      </p:sp>
    </p:spTree>
    <p:extLst>
      <p:ext uri="{BB962C8B-B14F-4D97-AF65-F5344CB8AC3E}">
        <p14:creationId xmlns:p14="http://schemas.microsoft.com/office/powerpoint/2010/main" val="1422030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Shape of bones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150</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395536" y="1844824"/>
            <a:ext cx="8640960" cy="4094014"/>
          </a:xfrm>
          <a:prstGeom prst="rect">
            <a:avLst/>
          </a:prstGeom>
          <a:solidFill>
            <a:srgbClr val="00B050"/>
          </a:solidFill>
          <a:ln w="9525">
            <a:solidFill>
              <a:schemeClr val="bg2">
                <a:lumMod val="10000"/>
              </a:schemeClr>
            </a:solid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typical long bone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151</a:t>
            </a:fld>
            <a:endParaRPr lang="en-US"/>
          </a:p>
        </p:txBody>
      </p:sp>
      <p:pic>
        <p:nvPicPr>
          <p:cNvPr id="7" name="Picture 6" descr="https://upload.wikimedia.org/wikipedia/commons/2/23/603_Anatomy_of_Long_Bone.jpg"/>
          <p:cNvPicPr/>
          <p:nvPr/>
        </p:nvPicPr>
        <p:blipFill>
          <a:blip r:embed="rId2" cstate="print"/>
          <a:srcRect/>
          <a:stretch>
            <a:fillRect/>
          </a:stretch>
        </p:blipFill>
        <p:spPr bwMode="auto">
          <a:xfrm>
            <a:off x="2051720" y="1772816"/>
            <a:ext cx="5040560" cy="4968552"/>
          </a:xfrm>
          <a:prstGeom prst="rect">
            <a:avLst/>
          </a:prstGeom>
          <a:solidFill>
            <a:srgbClr val="00B050"/>
          </a:solid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579296" cy="5069160"/>
          </a:xfrm>
          <a:solidFill>
            <a:schemeClr val="accent1">
              <a:lumMod val="40000"/>
              <a:lumOff val="60000"/>
            </a:schemeClr>
          </a:solidFill>
        </p:spPr>
        <p:txBody>
          <a:bodyPr>
            <a:normAutofit fontScale="70000" lnSpcReduction="20000"/>
          </a:bodyPr>
          <a:lstStyle/>
          <a:p>
            <a:r>
              <a:rPr lang="en-US" b="1" dirty="0" err="1" smtClean="0"/>
              <a:t>Diaphysis</a:t>
            </a:r>
            <a:r>
              <a:rPr lang="en-US" b="1" dirty="0" smtClean="0">
                <a:sym typeface="Wingdings" pitchFamily="2" charset="2"/>
              </a:rPr>
              <a:t></a:t>
            </a:r>
            <a:r>
              <a:rPr lang="en-US" dirty="0" smtClean="0"/>
              <a:t> the bone’s shaft, or body</a:t>
            </a:r>
          </a:p>
          <a:p>
            <a:pPr lvl="1"/>
            <a:r>
              <a:rPr lang="en-US" dirty="0" smtClean="0"/>
              <a:t>the long, cylindrical, main portion of the bone.</a:t>
            </a:r>
            <a:endParaRPr lang="en-US" b="1" dirty="0" smtClean="0"/>
          </a:p>
          <a:p>
            <a:r>
              <a:rPr lang="en-US" b="1" dirty="0" smtClean="0"/>
              <a:t>Epiphyses</a:t>
            </a:r>
            <a:r>
              <a:rPr lang="en-US" b="1" dirty="0" smtClean="0">
                <a:sym typeface="Wingdings" pitchFamily="2" charset="2"/>
              </a:rPr>
              <a:t></a:t>
            </a:r>
            <a:r>
              <a:rPr lang="en-US" dirty="0" smtClean="0"/>
              <a:t> the proximal and distal ends of the bone</a:t>
            </a:r>
            <a:endParaRPr lang="en-US" b="1" dirty="0" smtClean="0"/>
          </a:p>
          <a:p>
            <a:r>
              <a:rPr lang="en-US" b="1" dirty="0" err="1" smtClean="0"/>
              <a:t>Metaphyses</a:t>
            </a:r>
            <a:r>
              <a:rPr lang="en-US" b="1" dirty="0" smtClean="0">
                <a:sym typeface="Wingdings" pitchFamily="2" charset="2"/>
              </a:rPr>
              <a:t></a:t>
            </a:r>
            <a:r>
              <a:rPr lang="en-US" dirty="0" smtClean="0"/>
              <a:t> the regions between the </a:t>
            </a:r>
            <a:r>
              <a:rPr lang="en-US" dirty="0" err="1" smtClean="0"/>
              <a:t>diaphysis</a:t>
            </a:r>
            <a:r>
              <a:rPr lang="en-US" dirty="0" smtClean="0"/>
              <a:t> and the epiphyses.</a:t>
            </a:r>
            <a:endParaRPr lang="en-US" b="1" dirty="0" smtClean="0"/>
          </a:p>
          <a:p>
            <a:r>
              <a:rPr lang="en-US" b="1" dirty="0" err="1" smtClean="0"/>
              <a:t>Articular</a:t>
            </a:r>
            <a:r>
              <a:rPr lang="en-US" b="1" dirty="0" smtClean="0"/>
              <a:t> cartilage</a:t>
            </a:r>
            <a:r>
              <a:rPr lang="en-US" b="1" dirty="0" smtClean="0">
                <a:sym typeface="Wingdings" pitchFamily="2" charset="2"/>
              </a:rPr>
              <a:t></a:t>
            </a:r>
            <a:r>
              <a:rPr lang="en-US" dirty="0" smtClean="0"/>
              <a:t> covering the part of the epiphysis where the bone forms an articulation (joint) with another bone</a:t>
            </a:r>
            <a:endParaRPr lang="en-US" b="1" dirty="0" smtClean="0"/>
          </a:p>
          <a:p>
            <a:r>
              <a:rPr lang="en-US" b="1" dirty="0" err="1" smtClean="0"/>
              <a:t>Periosteum</a:t>
            </a:r>
            <a:r>
              <a:rPr lang="en-US" b="1" dirty="0" smtClean="0">
                <a:sym typeface="Wingdings" pitchFamily="2" charset="2"/>
              </a:rPr>
              <a:t></a:t>
            </a:r>
            <a:r>
              <a:rPr lang="en-US" dirty="0" smtClean="0"/>
              <a:t> tough connective tissue sheath </a:t>
            </a:r>
          </a:p>
          <a:p>
            <a:pPr lvl="1"/>
            <a:r>
              <a:rPr lang="en-US" dirty="0" smtClean="0"/>
              <a:t> its associated blood supply that surrounds the bone surface wherever it is not covered by </a:t>
            </a:r>
            <a:r>
              <a:rPr lang="en-US" dirty="0" err="1" smtClean="0"/>
              <a:t>articular</a:t>
            </a:r>
            <a:r>
              <a:rPr lang="en-US" dirty="0" smtClean="0"/>
              <a:t> cartilage</a:t>
            </a:r>
            <a:endParaRPr lang="en-US" b="1" dirty="0" smtClean="0"/>
          </a:p>
          <a:p>
            <a:r>
              <a:rPr lang="en-US" b="1" dirty="0" err="1" smtClean="0"/>
              <a:t>Medullary</a:t>
            </a:r>
            <a:r>
              <a:rPr lang="en-US" b="1" dirty="0" smtClean="0"/>
              <a:t> cavity</a:t>
            </a:r>
            <a:r>
              <a:rPr lang="en-US" b="1" dirty="0" smtClean="0">
                <a:sym typeface="Wingdings" pitchFamily="2" charset="2"/>
              </a:rPr>
              <a:t> </a:t>
            </a:r>
            <a:r>
              <a:rPr lang="en-US" dirty="0" smtClean="0">
                <a:sym typeface="Wingdings" pitchFamily="2" charset="2"/>
              </a:rPr>
              <a:t>Marrow cavity</a:t>
            </a:r>
          </a:p>
          <a:p>
            <a:pPr lvl="1"/>
            <a:r>
              <a:rPr lang="en-US" dirty="0" smtClean="0"/>
              <a:t>hollow, cylindrical space within the </a:t>
            </a:r>
            <a:r>
              <a:rPr lang="en-US" dirty="0" err="1" smtClean="0"/>
              <a:t>diaphysis</a:t>
            </a:r>
            <a:r>
              <a:rPr lang="en-US" dirty="0" smtClean="0"/>
              <a:t> that contains fatty yellow bone marrow and numerous blood vessels in adults.</a:t>
            </a:r>
          </a:p>
          <a:p>
            <a:pPr lvl="1"/>
            <a:r>
              <a:rPr lang="en-US" dirty="0" smtClean="0"/>
              <a:t>minimizes the weight of the bone by reducing the dense bony material</a:t>
            </a:r>
          </a:p>
          <a:p>
            <a:r>
              <a:rPr lang="en-US" b="1" dirty="0" err="1" smtClean="0"/>
              <a:t>Endosteum</a:t>
            </a:r>
            <a:r>
              <a:rPr lang="en-US" b="1" dirty="0" smtClean="0">
                <a:sym typeface="Wingdings" pitchFamily="2" charset="2"/>
              </a:rPr>
              <a:t></a:t>
            </a:r>
            <a:r>
              <a:rPr lang="en-US" dirty="0" smtClean="0"/>
              <a:t> a thin membrane that lines the </a:t>
            </a:r>
            <a:r>
              <a:rPr lang="en-US" dirty="0" err="1" smtClean="0"/>
              <a:t>medullary</a:t>
            </a:r>
            <a:r>
              <a:rPr lang="en-US" dirty="0" smtClean="0"/>
              <a:t> cavity</a:t>
            </a:r>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152</a:t>
            </a:fld>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Axial skeleton</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153</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0" y="116632"/>
            <a:ext cx="9143999" cy="6127427"/>
          </a:xfrm>
          <a:prstGeom prst="rect">
            <a:avLst/>
          </a:prstGeom>
          <a:solidFill>
            <a:schemeClr val="accent1">
              <a:lumMod val="40000"/>
              <a:lumOff val="60000"/>
            </a:schemeClr>
          </a:solid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154</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611561" y="2338388"/>
            <a:ext cx="7992888" cy="3610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dirty="0" smtClean="0"/>
              <a:t>Skull</a:t>
            </a:r>
            <a:endParaRPr lang="en-US" dirty="0"/>
          </a:p>
        </p:txBody>
      </p:sp>
      <p:sp>
        <p:nvSpPr>
          <p:cNvPr id="3" name="Content Placeholder 2"/>
          <p:cNvSpPr>
            <a:spLocks noGrp="1"/>
          </p:cNvSpPr>
          <p:nvPr>
            <p:ph idx="1"/>
          </p:nvPr>
        </p:nvSpPr>
        <p:spPr>
          <a:solidFill>
            <a:schemeClr val="accent1">
              <a:lumMod val="40000"/>
              <a:lumOff val="60000"/>
            </a:schemeClr>
          </a:solidFill>
        </p:spPr>
        <p:txBody>
          <a:bodyPr/>
          <a:lstStyle/>
          <a:p>
            <a:pPr algn="just"/>
            <a:r>
              <a:rPr lang="en-US" dirty="0" smtClean="0"/>
              <a:t>The </a:t>
            </a:r>
            <a:r>
              <a:rPr lang="en-US" b="1" dirty="0" smtClean="0"/>
              <a:t>skull is the bony framework of the head and contains 22 bones, </a:t>
            </a:r>
            <a:r>
              <a:rPr lang="en-US" dirty="0" smtClean="0"/>
              <a:t>not counting the bones of the middle ears.</a:t>
            </a:r>
          </a:p>
          <a:p>
            <a:r>
              <a:rPr lang="en-US" dirty="0" smtClean="0"/>
              <a:t>It rests on the superior end of the vertebral column</a:t>
            </a:r>
          </a:p>
          <a:p>
            <a:r>
              <a:rPr lang="en-US" dirty="0" smtClean="0"/>
              <a:t>Includes two sets of bones: </a:t>
            </a:r>
            <a:r>
              <a:rPr lang="en-US" dirty="0" smtClean="0">
                <a:solidFill>
                  <a:schemeClr val="accent6">
                    <a:lumMod val="75000"/>
                  </a:schemeClr>
                </a:solidFill>
              </a:rPr>
              <a:t>cranial bones  (8) and facial bones (14)</a:t>
            </a:r>
          </a:p>
          <a:p>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155</a:t>
            </a:fld>
            <a:endParaRPr lang="en-U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dirty="0" smtClean="0"/>
              <a:t>Skull</a:t>
            </a:r>
            <a:r>
              <a:rPr lang="en-US" dirty="0" smtClean="0">
                <a:sym typeface="Wingdings" pitchFamily="2" charset="2"/>
              </a:rPr>
              <a:t>1. </a:t>
            </a:r>
            <a:r>
              <a:rPr lang="en-US" dirty="0" smtClean="0"/>
              <a:t>Cranial bones</a:t>
            </a:r>
            <a:endParaRPr lang="en-US" dirty="0"/>
          </a:p>
        </p:txBody>
      </p:sp>
      <p:sp>
        <p:nvSpPr>
          <p:cNvPr id="3" name="Content Placeholder 2"/>
          <p:cNvSpPr>
            <a:spLocks noGrp="1"/>
          </p:cNvSpPr>
          <p:nvPr>
            <p:ph idx="1"/>
          </p:nvPr>
        </p:nvSpPr>
        <p:spPr>
          <a:xfrm>
            <a:off x="457200" y="1600200"/>
            <a:ext cx="5122912" cy="5257800"/>
          </a:xfrm>
          <a:solidFill>
            <a:schemeClr val="accent1">
              <a:lumMod val="60000"/>
              <a:lumOff val="40000"/>
            </a:schemeClr>
          </a:solidFill>
        </p:spPr>
        <p:txBody>
          <a:bodyPr>
            <a:normAutofit fontScale="92500"/>
          </a:bodyPr>
          <a:lstStyle/>
          <a:p>
            <a:r>
              <a:rPr lang="en-US" dirty="0" smtClean="0"/>
              <a:t>The </a:t>
            </a:r>
            <a:r>
              <a:rPr lang="en-US" b="1" dirty="0" smtClean="0"/>
              <a:t>cranium</a:t>
            </a:r>
            <a:r>
              <a:rPr lang="en-US" dirty="0" smtClean="0"/>
              <a:t> is a spherical container that protects the brain and associated sensory organs</a:t>
            </a:r>
          </a:p>
          <a:p>
            <a:r>
              <a:rPr lang="en-US" dirty="0" smtClean="0"/>
              <a:t>It consists of:-</a:t>
            </a:r>
          </a:p>
          <a:p>
            <a:pPr lvl="1" algn="just"/>
            <a:r>
              <a:rPr lang="en-US" dirty="0" smtClean="0">
                <a:solidFill>
                  <a:srgbClr val="FFFF00"/>
                </a:solidFill>
              </a:rPr>
              <a:t>Frontal bone</a:t>
            </a:r>
            <a:r>
              <a:rPr lang="en-US" dirty="0" smtClean="0"/>
              <a:t>: </a:t>
            </a:r>
          </a:p>
          <a:p>
            <a:pPr lvl="2" algn="just"/>
            <a:r>
              <a:rPr lang="en-US" dirty="0" smtClean="0"/>
              <a:t>Part of the cranial cavity as well as the</a:t>
            </a:r>
            <a:r>
              <a:rPr lang="en-US" b="1" dirty="0" smtClean="0"/>
              <a:t> forehead</a:t>
            </a:r>
            <a:r>
              <a:rPr lang="en-US" dirty="0" smtClean="0"/>
              <a:t>, the eye brow ridges and the nasal cavity</a:t>
            </a:r>
          </a:p>
          <a:p>
            <a:pPr lvl="2" algn="just"/>
            <a:r>
              <a:rPr lang="en-US" dirty="0" smtClean="0"/>
              <a:t>After 6-8 years become a single bone with </a:t>
            </a:r>
            <a:r>
              <a:rPr lang="en-US" b="1" dirty="0" err="1" smtClean="0"/>
              <a:t>metopic</a:t>
            </a:r>
            <a:r>
              <a:rPr lang="en-US" b="1" dirty="0" smtClean="0"/>
              <a:t> suture</a:t>
            </a:r>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156</a:t>
            </a:fld>
            <a:endParaRPr lang="en-US"/>
          </a:p>
        </p:txBody>
      </p:sp>
      <p:pic>
        <p:nvPicPr>
          <p:cNvPr id="6" name="Picture 5" descr="Cranial bones en v2.svg"/>
          <p:cNvPicPr/>
          <p:nvPr/>
        </p:nvPicPr>
        <p:blipFill>
          <a:blip r:embed="rId2" cstate="print"/>
          <a:srcRect/>
          <a:stretch>
            <a:fillRect/>
          </a:stretch>
        </p:blipFill>
        <p:spPr bwMode="auto">
          <a:xfrm>
            <a:off x="5580112" y="2132856"/>
            <a:ext cx="3456384" cy="3096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147248" cy="4525963"/>
          </a:xfrm>
          <a:solidFill>
            <a:schemeClr val="accent1">
              <a:lumMod val="20000"/>
              <a:lumOff val="80000"/>
            </a:schemeClr>
          </a:solidFill>
        </p:spPr>
        <p:txBody>
          <a:bodyPr>
            <a:normAutofit/>
          </a:bodyPr>
          <a:lstStyle/>
          <a:p>
            <a:pPr lvl="1"/>
            <a:r>
              <a:rPr lang="en-US" dirty="0" smtClean="0"/>
              <a:t>The two </a:t>
            </a:r>
            <a:r>
              <a:rPr lang="en-US" b="1" dirty="0" smtClean="0">
                <a:solidFill>
                  <a:schemeClr val="accent5"/>
                </a:solidFill>
              </a:rPr>
              <a:t>parietal bones</a:t>
            </a:r>
            <a:r>
              <a:rPr lang="en-US" b="1" dirty="0" smtClean="0"/>
              <a:t>:</a:t>
            </a:r>
          </a:p>
          <a:p>
            <a:pPr lvl="2" algn="just"/>
            <a:r>
              <a:rPr lang="en-US" dirty="0" smtClean="0"/>
              <a:t>are large, quadrilateral (four-sided) bones that form the greater portion of the sides and roof of the cranial cavity</a:t>
            </a:r>
          </a:p>
          <a:p>
            <a:pPr lvl="1" algn="just"/>
            <a:r>
              <a:rPr lang="en-US" dirty="0" smtClean="0"/>
              <a:t>The two </a:t>
            </a:r>
            <a:r>
              <a:rPr lang="en-US" b="1" dirty="0" smtClean="0">
                <a:solidFill>
                  <a:srgbClr val="FFC000"/>
                </a:solidFill>
              </a:rPr>
              <a:t>temporal bones</a:t>
            </a:r>
            <a:r>
              <a:rPr lang="en-US" b="1" dirty="0" smtClean="0"/>
              <a:t>: </a:t>
            </a:r>
          </a:p>
          <a:p>
            <a:pPr lvl="2" algn="just"/>
            <a:r>
              <a:rPr lang="en-US" b="1" i="1" dirty="0" smtClean="0"/>
              <a:t>Form the inferior </a:t>
            </a:r>
            <a:r>
              <a:rPr lang="en-US" dirty="0" smtClean="0"/>
              <a:t>lateral aspects of the cranium and part of the cranial floor. </a:t>
            </a:r>
          </a:p>
          <a:p>
            <a:pPr lvl="2" algn="just"/>
            <a:r>
              <a:rPr lang="en-US" dirty="0" smtClean="0"/>
              <a:t>The terms </a:t>
            </a:r>
            <a:r>
              <a:rPr lang="en-US" i="1" dirty="0" smtClean="0"/>
              <a:t>temporal is derived from the Latin word tempus, </a:t>
            </a:r>
            <a:r>
              <a:rPr lang="en-US" dirty="0" smtClean="0"/>
              <a:t>meaning “time,” in reference to the graying of hair in the temple area, a sign of time’s passing.</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157</a:t>
            </a:fld>
            <a:endParaRPr 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257800"/>
          </a:xfrm>
          <a:solidFill>
            <a:schemeClr val="accent3">
              <a:lumMod val="60000"/>
              <a:lumOff val="40000"/>
            </a:schemeClr>
          </a:solidFill>
        </p:spPr>
        <p:txBody>
          <a:bodyPr>
            <a:normAutofit/>
          </a:bodyPr>
          <a:lstStyle/>
          <a:p>
            <a:pPr lvl="1"/>
            <a:r>
              <a:rPr lang="en-US" dirty="0" smtClean="0"/>
              <a:t>The </a:t>
            </a:r>
            <a:r>
              <a:rPr lang="en-US" b="1" dirty="0" smtClean="0">
                <a:solidFill>
                  <a:srgbClr val="00B050"/>
                </a:solidFill>
              </a:rPr>
              <a:t>occipital bone </a:t>
            </a:r>
            <a:r>
              <a:rPr lang="en-US" b="1" dirty="0" smtClean="0"/>
              <a:t>(Back of head)-</a:t>
            </a:r>
          </a:p>
          <a:p>
            <a:pPr lvl="2"/>
            <a:r>
              <a:rPr lang="en-US" b="1" dirty="0" smtClean="0"/>
              <a:t> </a:t>
            </a:r>
            <a:r>
              <a:rPr lang="en-US" dirty="0" smtClean="0"/>
              <a:t>forms the posterior part and most of the base of the cranium</a:t>
            </a:r>
            <a:r>
              <a:rPr lang="en-US" b="1" dirty="0" smtClean="0"/>
              <a:t> </a:t>
            </a:r>
          </a:p>
          <a:p>
            <a:pPr lvl="2"/>
            <a:r>
              <a:rPr lang="en-US" dirty="0" smtClean="0"/>
              <a:t>Some what triangular bone</a:t>
            </a:r>
          </a:p>
          <a:p>
            <a:pPr lvl="1"/>
            <a:r>
              <a:rPr lang="en-US" dirty="0" smtClean="0"/>
              <a:t>The </a:t>
            </a:r>
            <a:r>
              <a:rPr lang="en-US" b="1" dirty="0" smtClean="0">
                <a:solidFill>
                  <a:srgbClr val="CC00FF"/>
                </a:solidFill>
              </a:rPr>
              <a:t>sphenoid bone</a:t>
            </a:r>
            <a:r>
              <a:rPr lang="en-US" b="1" dirty="0" smtClean="0"/>
              <a:t>:  wedge shaped</a:t>
            </a:r>
          </a:p>
          <a:p>
            <a:pPr lvl="2" algn="just"/>
            <a:r>
              <a:rPr lang="en-US" dirty="0" smtClean="0"/>
              <a:t>This bone is called the </a:t>
            </a:r>
            <a:r>
              <a:rPr lang="en-US" b="1" dirty="0" smtClean="0"/>
              <a:t>keystone</a:t>
            </a:r>
            <a:r>
              <a:rPr lang="en-US" dirty="0" smtClean="0"/>
              <a:t> of the cranial floor because it articulates with all the other cranial bones, holding them together</a:t>
            </a:r>
          </a:p>
          <a:p>
            <a:pPr lvl="1" algn="just"/>
            <a:r>
              <a:rPr lang="en-US" b="1" dirty="0" smtClean="0"/>
              <a:t>The </a:t>
            </a:r>
            <a:r>
              <a:rPr lang="en-US" b="1" dirty="0" err="1" smtClean="0">
                <a:solidFill>
                  <a:srgbClr val="FF0000"/>
                </a:solidFill>
              </a:rPr>
              <a:t>ethmoid</a:t>
            </a:r>
            <a:r>
              <a:rPr lang="en-US" b="1" dirty="0" smtClean="0">
                <a:solidFill>
                  <a:srgbClr val="FF0000"/>
                </a:solidFill>
              </a:rPr>
              <a:t> bone</a:t>
            </a:r>
            <a:r>
              <a:rPr lang="en-US" b="1" dirty="0" smtClean="0"/>
              <a:t>:</a:t>
            </a:r>
            <a:r>
              <a:rPr lang="en-US" dirty="0" smtClean="0"/>
              <a:t> sponge like in appearance</a:t>
            </a:r>
          </a:p>
          <a:p>
            <a:pPr lvl="2"/>
            <a:r>
              <a:rPr lang="en-US" dirty="0" smtClean="0"/>
              <a:t>a delicate bone located in the anterior part of the cranial floor between the two orbits</a:t>
            </a:r>
          </a:p>
          <a:p>
            <a:pPr lvl="1" algn="just"/>
            <a:endParaRPr lang="en-US" dirty="0" smtClean="0"/>
          </a:p>
          <a:p>
            <a:pPr lvl="2"/>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158</a:t>
            </a:fld>
            <a:endParaRPr 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Skull:Facial</a:t>
            </a:r>
            <a:r>
              <a:rPr lang="en-US" dirty="0" smtClean="0"/>
              <a:t> bones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159</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395536" y="1484784"/>
            <a:ext cx="8424935"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16</a:t>
            </a:fld>
            <a:endParaRPr lang="en-US"/>
          </a:p>
        </p:txBody>
      </p:sp>
    </p:spTree>
    <p:extLst>
      <p:ext uri="{BB962C8B-B14F-4D97-AF65-F5344CB8AC3E}">
        <p14:creationId xmlns:p14="http://schemas.microsoft.com/office/powerpoint/2010/main" val="9834800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Skull</a:t>
            </a:r>
            <a:r>
              <a:rPr lang="en-US" dirty="0" smtClean="0">
                <a:sym typeface="Wingdings" pitchFamily="2" charset="2"/>
              </a:rPr>
              <a:t>2. Facial bones (14)</a:t>
            </a:r>
            <a:endParaRPr lang="en-US" dirty="0"/>
          </a:p>
        </p:txBody>
      </p:sp>
      <p:sp>
        <p:nvSpPr>
          <p:cNvPr id="3" name="Content Placeholder 2"/>
          <p:cNvSpPr>
            <a:spLocks noGrp="1"/>
          </p:cNvSpPr>
          <p:nvPr>
            <p:ph idx="1"/>
          </p:nvPr>
        </p:nvSpPr>
        <p:spPr>
          <a:solidFill>
            <a:schemeClr val="accent6">
              <a:lumMod val="20000"/>
              <a:lumOff val="80000"/>
            </a:schemeClr>
          </a:solidFill>
        </p:spPr>
        <p:txBody>
          <a:bodyPr>
            <a:normAutofit/>
          </a:bodyPr>
          <a:lstStyle/>
          <a:p>
            <a:r>
              <a:rPr lang="en-US" b="1" dirty="0" smtClean="0">
                <a:solidFill>
                  <a:schemeClr val="tx2">
                    <a:lumMod val="40000"/>
                    <a:lumOff val="60000"/>
                  </a:schemeClr>
                </a:solidFill>
              </a:rPr>
              <a:t>Nasal bones</a:t>
            </a:r>
            <a:r>
              <a:rPr lang="en-US" dirty="0" smtClean="0"/>
              <a:t>: paired bones </a:t>
            </a:r>
          </a:p>
          <a:p>
            <a:pPr lvl="1" algn="just"/>
            <a:r>
              <a:rPr lang="en-US" dirty="0" smtClean="0"/>
              <a:t>The paired </a:t>
            </a:r>
            <a:r>
              <a:rPr lang="en-US" b="1" dirty="0" smtClean="0"/>
              <a:t>nasal bones are small, flattened, rectangular-shaped </a:t>
            </a:r>
            <a:r>
              <a:rPr lang="en-US" dirty="0" smtClean="0"/>
              <a:t>bones that form the bridge of the nose</a:t>
            </a:r>
          </a:p>
          <a:p>
            <a:pPr algn="just"/>
            <a:r>
              <a:rPr lang="en-US" b="1" dirty="0" err="1" smtClean="0">
                <a:solidFill>
                  <a:schemeClr val="tx2">
                    <a:lumMod val="40000"/>
                    <a:lumOff val="60000"/>
                  </a:schemeClr>
                </a:solidFill>
              </a:rPr>
              <a:t>Lacrimal</a:t>
            </a:r>
            <a:r>
              <a:rPr lang="en-US" b="1" dirty="0" smtClean="0">
                <a:solidFill>
                  <a:schemeClr val="tx2">
                    <a:lumMod val="40000"/>
                    <a:lumOff val="60000"/>
                  </a:schemeClr>
                </a:solidFill>
              </a:rPr>
              <a:t> bones</a:t>
            </a:r>
            <a:r>
              <a:rPr lang="en-US" b="1" dirty="0" smtClean="0"/>
              <a:t>: pared bones </a:t>
            </a:r>
          </a:p>
          <a:p>
            <a:pPr lvl="1" algn="just"/>
            <a:r>
              <a:rPr lang="en-US" dirty="0" smtClean="0"/>
              <a:t>resemble a fingernail in size and shape</a:t>
            </a:r>
          </a:p>
          <a:p>
            <a:pPr lvl="1"/>
            <a:r>
              <a:rPr lang="en-US" dirty="0" smtClean="0"/>
              <a:t>the smallest bones of the face</a:t>
            </a:r>
          </a:p>
          <a:p>
            <a:pPr lvl="1"/>
            <a:r>
              <a:rPr lang="en-US" dirty="0" smtClean="0"/>
              <a:t>are posterior and lateral to the nasal bones and form a part of the medial wall of each orbit.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160</a:t>
            </a:fld>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141168"/>
          </a:xfrm>
          <a:solidFill>
            <a:schemeClr val="bg2">
              <a:lumMod val="75000"/>
            </a:schemeClr>
          </a:solidFill>
        </p:spPr>
        <p:txBody>
          <a:bodyPr>
            <a:normAutofit lnSpcReduction="10000"/>
          </a:bodyPr>
          <a:lstStyle/>
          <a:p>
            <a:r>
              <a:rPr lang="en-US" b="1" dirty="0" smtClean="0"/>
              <a:t>INFERIOR NASAL CONCHAE: Paired bones</a:t>
            </a:r>
          </a:p>
          <a:p>
            <a:pPr lvl="1"/>
            <a:r>
              <a:rPr lang="en-US" dirty="0" smtClean="0"/>
              <a:t>are inferior to the middle nasal </a:t>
            </a:r>
            <a:r>
              <a:rPr lang="en-US" dirty="0" err="1" smtClean="0"/>
              <a:t>conchae</a:t>
            </a:r>
            <a:r>
              <a:rPr lang="en-US" dirty="0" smtClean="0"/>
              <a:t> of the </a:t>
            </a:r>
            <a:r>
              <a:rPr lang="en-US" dirty="0" err="1" smtClean="0"/>
              <a:t>ethmoid</a:t>
            </a:r>
            <a:r>
              <a:rPr lang="en-US" dirty="0" smtClean="0"/>
              <a:t> bone</a:t>
            </a:r>
          </a:p>
          <a:p>
            <a:pPr lvl="1"/>
            <a:r>
              <a:rPr lang="en-US" dirty="0" smtClean="0"/>
              <a:t>scroll-like bones form</a:t>
            </a:r>
          </a:p>
          <a:p>
            <a:r>
              <a:rPr lang="en-US" b="1" dirty="0" smtClean="0"/>
              <a:t>VOMER-</a:t>
            </a:r>
            <a:r>
              <a:rPr lang="en-US" dirty="0" smtClean="0"/>
              <a:t> single triangular bone on the floor of the nasal cavity</a:t>
            </a:r>
          </a:p>
          <a:p>
            <a:pPr lvl="1"/>
            <a:r>
              <a:rPr lang="en-US" dirty="0" smtClean="0"/>
              <a:t>Articulates:</a:t>
            </a:r>
          </a:p>
          <a:p>
            <a:pPr lvl="2"/>
            <a:r>
              <a:rPr lang="en-US" dirty="0" smtClean="0"/>
              <a:t>Superiorly with the perpendicular plate of the </a:t>
            </a:r>
            <a:r>
              <a:rPr lang="en-US" dirty="0" err="1" smtClean="0"/>
              <a:t>ethmoid</a:t>
            </a:r>
            <a:r>
              <a:rPr lang="en-US" dirty="0" smtClean="0"/>
              <a:t> bone and the inferior surface of the body of the sphenoid bone.</a:t>
            </a:r>
          </a:p>
          <a:p>
            <a:pPr lvl="2"/>
            <a:r>
              <a:rPr lang="en-US" dirty="0" smtClean="0"/>
              <a:t>Inferiorly with maxillae and palatine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161</a:t>
            </a:fld>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solidFill>
            <a:schemeClr val="accent1">
              <a:lumMod val="60000"/>
              <a:lumOff val="40000"/>
            </a:schemeClr>
          </a:solidFill>
        </p:spPr>
        <p:txBody>
          <a:bodyPr>
            <a:normAutofit/>
          </a:bodyPr>
          <a:lstStyle/>
          <a:p>
            <a:r>
              <a:rPr lang="en-US" b="1" dirty="0" smtClean="0"/>
              <a:t>PALATINE BONES: paired bones</a:t>
            </a:r>
          </a:p>
          <a:p>
            <a:pPr lvl="1"/>
            <a:r>
              <a:rPr lang="en-US" dirty="0" smtClean="0"/>
              <a:t>L-shaped</a:t>
            </a:r>
          </a:p>
          <a:p>
            <a:pPr lvl="1"/>
            <a:r>
              <a:rPr lang="en-US" dirty="0" smtClean="0"/>
              <a:t>Form the posterior portion of the hard palate</a:t>
            </a:r>
          </a:p>
          <a:p>
            <a:pPr lvl="1"/>
            <a:r>
              <a:rPr lang="en-US" dirty="0" smtClean="0"/>
              <a:t>The roof of the mouth they form the posterior portion of the floor and walls of the nasal cavity</a:t>
            </a:r>
          </a:p>
          <a:p>
            <a:r>
              <a:rPr lang="en-US" b="1" dirty="0" smtClean="0"/>
              <a:t>Maxillae</a:t>
            </a:r>
            <a:r>
              <a:rPr lang="en-US" dirty="0" smtClean="0"/>
              <a:t>- paired upper jaw bones</a:t>
            </a:r>
          </a:p>
          <a:p>
            <a:pPr lvl="1"/>
            <a:r>
              <a:rPr lang="en-US" dirty="0" smtClean="0"/>
              <a:t>articulate with every bone of the face except the mandible (lower jawbone)</a:t>
            </a:r>
          </a:p>
          <a:p>
            <a:pPr lvl="1"/>
            <a:endParaRPr lang="en-US" dirty="0" smtClean="0"/>
          </a:p>
          <a:p>
            <a:pPr lvl="1"/>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162</a:t>
            </a:fld>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141168"/>
          </a:xfrm>
          <a:solidFill>
            <a:schemeClr val="accent3">
              <a:lumMod val="75000"/>
            </a:schemeClr>
          </a:solidFill>
        </p:spPr>
        <p:txBody>
          <a:bodyPr>
            <a:normAutofit/>
          </a:bodyPr>
          <a:lstStyle/>
          <a:p>
            <a:r>
              <a:rPr lang="en-US" b="1" dirty="0" err="1" smtClean="0"/>
              <a:t>Zygomatic</a:t>
            </a:r>
            <a:r>
              <a:rPr lang="en-US" b="1" dirty="0" smtClean="0"/>
              <a:t> Bones</a:t>
            </a:r>
            <a:r>
              <a:rPr lang="en-US" dirty="0" smtClean="0"/>
              <a:t>: commonly called cheekbones</a:t>
            </a:r>
          </a:p>
          <a:p>
            <a:pPr lvl="1"/>
            <a:r>
              <a:rPr lang="en-US" dirty="0" smtClean="0"/>
              <a:t>Form the prominences of the cheeks and part of the lateral wall and floor of each orbit</a:t>
            </a:r>
          </a:p>
          <a:p>
            <a:pPr lvl="1"/>
            <a:r>
              <a:rPr lang="en-US" dirty="0" smtClean="0"/>
              <a:t>They articulate with the frontal, maxilla, sphenoid, and temporal bones.</a:t>
            </a:r>
          </a:p>
          <a:p>
            <a:r>
              <a:rPr lang="en-US" b="1" dirty="0" smtClean="0"/>
              <a:t>Mandible</a:t>
            </a:r>
            <a:r>
              <a:rPr lang="en-US" dirty="0" smtClean="0"/>
              <a:t>: single lower jawbone</a:t>
            </a:r>
          </a:p>
          <a:p>
            <a:pPr lvl="1"/>
            <a:r>
              <a:rPr lang="en-US" dirty="0" smtClean="0"/>
              <a:t>The largest, strongest facial bone</a:t>
            </a:r>
          </a:p>
          <a:p>
            <a:pPr lvl="1"/>
            <a:r>
              <a:rPr lang="en-US" dirty="0" smtClean="0"/>
              <a:t>This large, arch shaped bone is the only movable skull bone.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163</a:t>
            </a:fld>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dirty="0" smtClean="0"/>
              <a:t>HYOID BONE</a:t>
            </a:r>
            <a:endParaRPr lang="en-US" dirty="0"/>
          </a:p>
        </p:txBody>
      </p:sp>
      <p:sp>
        <p:nvSpPr>
          <p:cNvPr id="3" name="Content Placeholder 2"/>
          <p:cNvSpPr>
            <a:spLocks noGrp="1"/>
          </p:cNvSpPr>
          <p:nvPr>
            <p:ph idx="1"/>
          </p:nvPr>
        </p:nvSpPr>
        <p:spPr>
          <a:xfrm>
            <a:off x="179512" y="1600200"/>
            <a:ext cx="4536504" cy="5257800"/>
          </a:xfrm>
        </p:spPr>
        <p:txBody>
          <a:bodyPr>
            <a:normAutofit lnSpcReduction="10000"/>
          </a:bodyPr>
          <a:lstStyle/>
          <a:p>
            <a:pPr algn="just"/>
            <a:r>
              <a:rPr lang="en-US" dirty="0" smtClean="0"/>
              <a:t>The single </a:t>
            </a:r>
            <a:r>
              <a:rPr lang="en-US" b="1" dirty="0" smtClean="0"/>
              <a:t>hyoid bone (U-shaped) is a unique component of </a:t>
            </a:r>
            <a:r>
              <a:rPr lang="en-US" dirty="0" smtClean="0"/>
              <a:t>the axial skeleton because it does not articulate with any other bone</a:t>
            </a:r>
          </a:p>
          <a:p>
            <a:pPr algn="just"/>
            <a:r>
              <a:rPr lang="en-US" dirty="0" smtClean="0"/>
              <a:t>It is suspended by ligaments and muscles</a:t>
            </a:r>
          </a:p>
          <a:p>
            <a:pPr algn="just"/>
            <a:r>
              <a:rPr lang="en-US" dirty="0" smtClean="0"/>
              <a:t>Located in the </a:t>
            </a:r>
            <a:r>
              <a:rPr lang="en-US" dirty="0" smtClean="0">
                <a:solidFill>
                  <a:srgbClr val="FF0000"/>
                </a:solidFill>
              </a:rPr>
              <a:t>anterior neck </a:t>
            </a:r>
            <a:r>
              <a:rPr lang="en-US" dirty="0" smtClean="0"/>
              <a:t>between the </a:t>
            </a:r>
            <a:r>
              <a:rPr lang="en-US" dirty="0" smtClean="0">
                <a:solidFill>
                  <a:schemeClr val="accent6">
                    <a:lumMod val="75000"/>
                  </a:schemeClr>
                </a:solidFill>
              </a:rPr>
              <a:t>mandible and larynx</a:t>
            </a:r>
          </a:p>
          <a:p>
            <a:pPr algn="just"/>
            <a:endParaRPr lang="en-US"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164</a:t>
            </a:fld>
            <a:endParaRPr lang="en-US"/>
          </a:p>
        </p:txBody>
      </p:sp>
      <p:pic>
        <p:nvPicPr>
          <p:cNvPr id="6" name="Picture 2"/>
          <p:cNvPicPr>
            <a:picLocks noChangeAspect="1" noChangeArrowheads="1"/>
          </p:cNvPicPr>
          <p:nvPr/>
        </p:nvPicPr>
        <p:blipFill>
          <a:blip r:embed="rId2" cstate="print"/>
          <a:srcRect/>
          <a:stretch>
            <a:fillRect/>
          </a:stretch>
        </p:blipFill>
        <p:spPr bwMode="auto">
          <a:xfrm>
            <a:off x="4932041" y="1844824"/>
            <a:ext cx="4211960"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165</a:t>
            </a:fld>
            <a:endParaRPr lang="en-US"/>
          </a:p>
        </p:txBody>
      </p:sp>
      <p:pic>
        <p:nvPicPr>
          <p:cNvPr id="1027" name="Picture 3"/>
          <p:cNvPicPr>
            <a:picLocks noChangeAspect="1" noChangeArrowheads="1"/>
          </p:cNvPicPr>
          <p:nvPr/>
        </p:nvPicPr>
        <p:blipFill>
          <a:blip r:embed="rId2" cstate="print"/>
          <a:srcRect r="11236"/>
          <a:stretch>
            <a:fillRect/>
          </a:stretch>
        </p:blipFill>
        <p:spPr bwMode="auto">
          <a:xfrm>
            <a:off x="107504" y="2492896"/>
            <a:ext cx="7416824" cy="4223767"/>
          </a:xfrm>
          <a:prstGeom prst="rect">
            <a:avLst/>
          </a:prstGeom>
          <a:noFill/>
          <a:ln w="9525">
            <a:noFill/>
            <a:miter lim="800000"/>
            <a:headEnd/>
            <a:tailEnd/>
          </a:ln>
        </p:spPr>
      </p:pic>
      <p:sp>
        <p:nvSpPr>
          <p:cNvPr id="8" name="Rectangle 7"/>
          <p:cNvSpPr/>
          <p:nvPr/>
        </p:nvSpPr>
        <p:spPr>
          <a:xfrm>
            <a:off x="395536" y="1196752"/>
            <a:ext cx="6552728" cy="1200329"/>
          </a:xfrm>
          <a:prstGeom prst="rect">
            <a:avLst/>
          </a:prstGeom>
        </p:spPr>
        <p:txBody>
          <a:bodyPr wrap="square">
            <a:spAutoFit/>
          </a:bodyPr>
          <a:lstStyle/>
          <a:p>
            <a:pPr algn="just"/>
            <a:r>
              <a:rPr lang="en-US" dirty="0" smtClean="0"/>
              <a:t>It supports the tongue, providing attachment sites for some tongue muscles and for muscles of the neck and pharynx.</a:t>
            </a:r>
          </a:p>
          <a:p>
            <a:r>
              <a:rPr lang="en-US" dirty="0" smtClean="0"/>
              <a:t>The hyoid bone consists of a horizontal, rectangular </a:t>
            </a:r>
            <a:r>
              <a:rPr lang="en-US" i="1" dirty="0" smtClean="0"/>
              <a:t>body and paired projections called the </a:t>
            </a:r>
            <a:r>
              <a:rPr lang="en-US" i="1" dirty="0" smtClean="0">
                <a:solidFill>
                  <a:schemeClr val="accent6">
                    <a:lumMod val="75000"/>
                  </a:schemeClr>
                </a:solidFill>
              </a:rPr>
              <a:t>lesser horns and the greater horns</a:t>
            </a:r>
            <a:endParaRPr lang="en-US" dirty="0" smtClean="0">
              <a:solidFill>
                <a:schemeClr val="accent6">
                  <a:lumMod val="75000"/>
                </a:schemeClr>
              </a:solidFill>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VERTEBRAL COLUMN (26 Bones)</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The </a:t>
            </a:r>
            <a:r>
              <a:rPr lang="en-US" b="1" dirty="0" smtClean="0"/>
              <a:t>vertebral column </a:t>
            </a:r>
            <a:r>
              <a:rPr lang="en-US" dirty="0" smtClean="0"/>
              <a:t>makes up about </a:t>
            </a:r>
            <a:r>
              <a:rPr lang="en-US" dirty="0" smtClean="0">
                <a:solidFill>
                  <a:schemeClr val="accent6">
                    <a:lumMod val="75000"/>
                  </a:schemeClr>
                </a:solidFill>
              </a:rPr>
              <a:t>two-fifths</a:t>
            </a:r>
            <a:r>
              <a:rPr lang="en-US" dirty="0" smtClean="0"/>
              <a:t> of the total height of the body and is composed of a series of bones called </a:t>
            </a:r>
            <a:r>
              <a:rPr lang="en-US" b="1" dirty="0" smtClean="0"/>
              <a:t>vertebrae (</a:t>
            </a:r>
            <a:r>
              <a:rPr lang="en-US" dirty="0" smtClean="0"/>
              <a:t>Singular</a:t>
            </a:r>
            <a:r>
              <a:rPr lang="en-US" b="1" dirty="0" smtClean="0"/>
              <a:t>=vertebra)</a:t>
            </a:r>
          </a:p>
          <a:p>
            <a:pPr lvl="1"/>
            <a:r>
              <a:rPr lang="en-US" dirty="0" smtClean="0">
                <a:solidFill>
                  <a:schemeClr val="accent2">
                    <a:lumMod val="75000"/>
                  </a:schemeClr>
                </a:solidFill>
              </a:rPr>
              <a:t>The length of the column is about 71 cm in an average adult male and about 61 cm in an average adult female</a:t>
            </a:r>
            <a:r>
              <a:rPr lang="en-US" dirty="0" smtClean="0"/>
              <a:t>.</a:t>
            </a:r>
            <a:r>
              <a:rPr lang="en-US" b="1" dirty="0" smtClean="0"/>
              <a:t> </a:t>
            </a:r>
          </a:p>
          <a:p>
            <a:r>
              <a:rPr lang="en-US" dirty="0" smtClean="0"/>
              <a:t>Functions: </a:t>
            </a:r>
            <a:r>
              <a:rPr lang="en-US" dirty="0" smtClean="0">
                <a:solidFill>
                  <a:schemeClr val="accent2"/>
                </a:solidFill>
              </a:rPr>
              <a:t>protects the nervous tissue of the spinal cord,</a:t>
            </a:r>
            <a:r>
              <a:rPr lang="en-US" dirty="0" smtClean="0"/>
              <a:t> </a:t>
            </a:r>
            <a:r>
              <a:rPr lang="en-US" dirty="0" smtClean="0">
                <a:solidFill>
                  <a:schemeClr val="accent2">
                    <a:lumMod val="75000"/>
                  </a:schemeClr>
                </a:solidFill>
              </a:rPr>
              <a:t>supports the head, and serves as a point of attachment for the ribs, pelvic girdle</a:t>
            </a:r>
            <a:endParaRPr lang="en-US" dirty="0" smtClean="0">
              <a:solidFill>
                <a:schemeClr val="accent2"/>
              </a:solidFill>
            </a:endParaRPr>
          </a:p>
          <a:p>
            <a:pPr algn="just"/>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166</a:t>
            </a:fld>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686800" cy="5257800"/>
          </a:xfrm>
        </p:spPr>
        <p:txBody>
          <a:bodyPr>
            <a:normAutofit fontScale="92500"/>
          </a:bodyPr>
          <a:lstStyle/>
          <a:p>
            <a:r>
              <a:rPr lang="en-US" sz="5100" dirty="0" smtClean="0"/>
              <a:t>The total number of vertebrae from 33 to 26 by fusing</a:t>
            </a:r>
          </a:p>
          <a:p>
            <a:pPr lvl="1"/>
            <a:r>
              <a:rPr lang="en-US" dirty="0" smtClean="0"/>
              <a:t>7 </a:t>
            </a:r>
            <a:r>
              <a:rPr lang="en-US" b="1" dirty="0" smtClean="0"/>
              <a:t>cervical vertebrae (</a:t>
            </a:r>
            <a:r>
              <a:rPr lang="en-US" b="1" i="1" dirty="0" err="1" smtClean="0"/>
              <a:t>cervic</a:t>
            </a:r>
            <a:r>
              <a:rPr lang="en-US" b="1" i="1" dirty="0" smtClean="0"/>
              <a:t>=neck) in the neck region.</a:t>
            </a:r>
          </a:p>
          <a:p>
            <a:pPr lvl="1"/>
            <a:r>
              <a:rPr lang="en-US" dirty="0" smtClean="0"/>
              <a:t>12 </a:t>
            </a:r>
            <a:r>
              <a:rPr lang="en-US" b="1" dirty="0" smtClean="0"/>
              <a:t>thoracic vertebrae (</a:t>
            </a:r>
            <a:r>
              <a:rPr lang="en-US" b="1" i="1" dirty="0" smtClean="0"/>
              <a:t>thorax =chest) posterior to the thoracic </a:t>
            </a:r>
            <a:r>
              <a:rPr lang="en-US" dirty="0" smtClean="0"/>
              <a:t>cavity.</a:t>
            </a:r>
          </a:p>
          <a:p>
            <a:pPr lvl="1"/>
            <a:r>
              <a:rPr lang="en-US" dirty="0" smtClean="0"/>
              <a:t>5 </a:t>
            </a:r>
            <a:r>
              <a:rPr lang="en-US" b="1" dirty="0" smtClean="0"/>
              <a:t>lumbar vertebrae (</a:t>
            </a:r>
            <a:r>
              <a:rPr lang="en-US" b="1" i="1" dirty="0" err="1" smtClean="0"/>
              <a:t>lumb</a:t>
            </a:r>
            <a:r>
              <a:rPr lang="en-US" b="1" i="1" dirty="0" smtClean="0"/>
              <a:t>=loin) supporting the lower back.</a:t>
            </a:r>
          </a:p>
          <a:p>
            <a:pPr lvl="1"/>
            <a:r>
              <a:rPr lang="en-US" dirty="0" smtClean="0"/>
              <a:t>1 </a:t>
            </a:r>
            <a:r>
              <a:rPr lang="en-US" b="1" dirty="0" smtClean="0"/>
              <a:t>sacrum (</a:t>
            </a:r>
            <a:r>
              <a:rPr lang="en-US" dirty="0" smtClean="0"/>
              <a:t>sacred bone) consisting of five fused </a:t>
            </a:r>
            <a:r>
              <a:rPr lang="en-US" b="1" dirty="0" smtClean="0"/>
              <a:t>sacral vertebrae.</a:t>
            </a:r>
          </a:p>
          <a:p>
            <a:pPr lvl="1"/>
            <a:r>
              <a:rPr lang="en-US" dirty="0" smtClean="0"/>
              <a:t>1 </a:t>
            </a:r>
            <a:r>
              <a:rPr lang="en-US" b="1" dirty="0" smtClean="0"/>
              <a:t>coccyx -</a:t>
            </a:r>
            <a:r>
              <a:rPr lang="en-US" dirty="0" smtClean="0"/>
              <a:t>consisting of four fused </a:t>
            </a:r>
            <a:r>
              <a:rPr lang="en-US" b="1" dirty="0" err="1" smtClean="0"/>
              <a:t>coccygeal</a:t>
            </a:r>
            <a:r>
              <a:rPr lang="en-US" b="1" dirty="0" smtClean="0"/>
              <a:t> vertebrae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167</a:t>
            </a:fld>
            <a:endParaRPr lang="en-US"/>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r>
              <a:rPr lang="en-US" dirty="0" smtClean="0"/>
              <a:t>The </a:t>
            </a:r>
            <a:r>
              <a:rPr lang="en-US" dirty="0" smtClean="0">
                <a:solidFill>
                  <a:schemeClr val="accent2">
                    <a:lumMod val="75000"/>
                  </a:schemeClr>
                </a:solidFill>
              </a:rPr>
              <a:t>cervical, thoracic, and lumbar vertebrae are movable</a:t>
            </a:r>
            <a:r>
              <a:rPr lang="en-US" dirty="0" smtClean="0"/>
              <a:t>, but the sacrum and coccyx are not.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168</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539552" y="3140968"/>
            <a:ext cx="7704856" cy="37170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Thoracic Bones—Sternum</a:t>
            </a:r>
            <a:endParaRPr lang="en-US" dirty="0"/>
          </a:p>
        </p:txBody>
      </p:sp>
      <p:sp>
        <p:nvSpPr>
          <p:cNvPr id="3" name="Content Placeholder 2"/>
          <p:cNvSpPr>
            <a:spLocks noGrp="1"/>
          </p:cNvSpPr>
          <p:nvPr>
            <p:ph idx="1"/>
          </p:nvPr>
        </p:nvSpPr>
        <p:spPr>
          <a:xfrm>
            <a:off x="457200" y="1600200"/>
            <a:ext cx="8229600" cy="5429200"/>
          </a:xfrm>
        </p:spPr>
        <p:txBody>
          <a:bodyPr/>
          <a:lstStyle/>
          <a:p>
            <a:r>
              <a:rPr lang="en-US" dirty="0" smtClean="0"/>
              <a:t>The </a:t>
            </a:r>
            <a:r>
              <a:rPr lang="en-US" b="1" dirty="0" smtClean="0"/>
              <a:t>sternum, or breastbone, is a flat, narrow bone located in the </a:t>
            </a:r>
            <a:r>
              <a:rPr lang="en-US" dirty="0" smtClean="0"/>
              <a:t>center of the anterior thoracic wall</a:t>
            </a:r>
          </a:p>
          <a:p>
            <a:r>
              <a:rPr lang="en-US" dirty="0" smtClean="0"/>
              <a:t>Measures about 15 cm in length and consists of </a:t>
            </a:r>
            <a:r>
              <a:rPr lang="en-US" dirty="0" smtClean="0">
                <a:solidFill>
                  <a:schemeClr val="accent2">
                    <a:lumMod val="75000"/>
                  </a:schemeClr>
                </a:solidFill>
              </a:rPr>
              <a:t>three</a:t>
            </a:r>
            <a:r>
              <a:rPr lang="en-US" dirty="0" smtClean="0"/>
              <a:t> parts:</a:t>
            </a:r>
          </a:p>
          <a:p>
            <a:pPr lvl="1"/>
            <a:r>
              <a:rPr lang="en-US" b="1" dirty="0" err="1" smtClean="0"/>
              <a:t>Manubrium</a:t>
            </a:r>
            <a:r>
              <a:rPr lang="en-US" b="1" dirty="0" smtClean="0"/>
              <a:t> = hand like</a:t>
            </a:r>
          </a:p>
          <a:p>
            <a:pPr lvl="1"/>
            <a:r>
              <a:rPr lang="en-US" b="1" dirty="0" smtClean="0"/>
              <a:t>Body = the middle largest part formed from a series of fused smaller segments called </a:t>
            </a:r>
            <a:r>
              <a:rPr lang="en-US" i="1" dirty="0" err="1" smtClean="0">
                <a:solidFill>
                  <a:schemeClr val="accent2">
                    <a:lumMod val="75000"/>
                  </a:schemeClr>
                </a:solidFill>
              </a:rPr>
              <a:t>ternebrae</a:t>
            </a:r>
            <a:endParaRPr lang="en-US" i="1" dirty="0" smtClean="0">
              <a:solidFill>
                <a:schemeClr val="accent2">
                  <a:lumMod val="75000"/>
                </a:schemeClr>
              </a:solidFill>
            </a:endParaRPr>
          </a:p>
          <a:p>
            <a:pPr lvl="1"/>
            <a:r>
              <a:rPr lang="en-US" b="1" dirty="0" err="1" smtClean="0"/>
              <a:t>xiphoid</a:t>
            </a:r>
            <a:r>
              <a:rPr lang="en-US" b="1" dirty="0" smtClean="0"/>
              <a:t> process= the smaller inferior</a:t>
            </a:r>
            <a:endParaRPr lang="en-US" i="1" dirty="0" smtClean="0">
              <a:solidFill>
                <a:schemeClr val="accent2">
                  <a:lumMod val="75000"/>
                </a:schemeClr>
              </a:solidFill>
            </a:endParaRPr>
          </a:p>
          <a:p>
            <a:pPr lvl="1"/>
            <a:endParaRPr lang="en-US" b="1" dirty="0" smtClean="0">
              <a:solidFill>
                <a:schemeClr val="accent2">
                  <a:lumMod val="75000"/>
                </a:schemeClr>
              </a:solidFill>
            </a:endParaRPr>
          </a:p>
          <a:p>
            <a:pPr lvl="1"/>
            <a:endParaRPr lang="en-US" b="1" dirty="0" smtClean="0"/>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169</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17</a:t>
            </a:fld>
            <a:endParaRPr lang="en-US"/>
          </a:p>
        </p:txBody>
      </p:sp>
    </p:spTree>
    <p:extLst>
      <p:ext uri="{BB962C8B-B14F-4D97-AF65-F5344CB8AC3E}">
        <p14:creationId xmlns:p14="http://schemas.microsoft.com/office/powerpoint/2010/main" val="2441320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170</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176213" y="1412776"/>
            <a:ext cx="8791575"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Thoraxic</a:t>
            </a:r>
            <a:r>
              <a:rPr lang="en-US" dirty="0" smtClean="0"/>
              <a:t>- Ribs (24 bones)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171</a:t>
            </a:fld>
            <a:endParaRPr lang="en-US"/>
          </a:p>
        </p:txBody>
      </p:sp>
      <p:pic>
        <p:nvPicPr>
          <p:cNvPr id="4098" name="Picture 2"/>
          <p:cNvPicPr>
            <a:picLocks noChangeAspect="1" noChangeArrowheads="1"/>
          </p:cNvPicPr>
          <p:nvPr/>
        </p:nvPicPr>
        <p:blipFill>
          <a:blip r:embed="rId2" cstate="print"/>
          <a:srcRect l="2692" r="11207"/>
          <a:stretch>
            <a:fillRect/>
          </a:stretch>
        </p:blipFill>
        <p:spPr bwMode="auto">
          <a:xfrm>
            <a:off x="323528" y="1412775"/>
            <a:ext cx="8064896" cy="52565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pPr algn="just"/>
            <a:r>
              <a:rPr lang="en-US" dirty="0" smtClean="0"/>
              <a:t>Twelve pairs of </a:t>
            </a:r>
            <a:r>
              <a:rPr lang="en-US" b="1" dirty="0" smtClean="0"/>
              <a:t>ribs numbered </a:t>
            </a:r>
            <a:r>
              <a:rPr lang="en-US" b="1" smtClean="0"/>
              <a:t>1–12 from </a:t>
            </a:r>
            <a:r>
              <a:rPr lang="en-US" b="1" dirty="0" smtClean="0"/>
              <a:t>superior to inferior </a:t>
            </a:r>
            <a:r>
              <a:rPr lang="en-US" dirty="0" smtClean="0"/>
              <a:t>give structural support to the sides of the thoracic cavity</a:t>
            </a:r>
          </a:p>
          <a:p>
            <a:pPr algn="just"/>
            <a:r>
              <a:rPr lang="en-US" dirty="0" smtClean="0"/>
              <a:t>The ribs increase in length from the first through seventh, then decrease in length to the twelfth rib</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172</a:t>
            </a:fld>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173</a:t>
            </a:fld>
            <a:endParaRPr lang="en-US"/>
          </a:p>
        </p:txBody>
      </p:sp>
      <p:pic>
        <p:nvPicPr>
          <p:cNvPr id="5122" name="Picture 2"/>
          <p:cNvPicPr>
            <a:picLocks noChangeAspect="1" noChangeArrowheads="1"/>
          </p:cNvPicPr>
          <p:nvPr/>
        </p:nvPicPr>
        <p:blipFill>
          <a:blip r:embed="rId2" cstate="print"/>
          <a:srcRect/>
          <a:stretch>
            <a:fillRect/>
          </a:stretch>
        </p:blipFill>
        <p:spPr bwMode="auto">
          <a:xfrm>
            <a:off x="107505" y="1340768"/>
            <a:ext cx="8568951"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a:normAutofit fontScale="90000"/>
          </a:bodyPr>
          <a:lstStyle/>
          <a:p>
            <a:r>
              <a:rPr lang="en-US" dirty="0" smtClean="0"/>
              <a:t>THE SKELETAL SYSTEM:</a:t>
            </a:r>
            <a:br>
              <a:rPr lang="en-US" dirty="0" smtClean="0"/>
            </a:br>
            <a:r>
              <a:rPr lang="en-US" dirty="0" smtClean="0"/>
              <a:t>THE APPENDICULAR SKELETON</a:t>
            </a:r>
            <a:endParaRPr lang="en-US" dirty="0"/>
          </a:p>
        </p:txBody>
      </p:sp>
      <p:sp>
        <p:nvSpPr>
          <p:cNvPr id="3" name="Content Placeholder 2"/>
          <p:cNvSpPr>
            <a:spLocks noGrp="1"/>
          </p:cNvSpPr>
          <p:nvPr>
            <p:ph idx="1"/>
          </p:nvPr>
        </p:nvSpPr>
        <p:spPr>
          <a:xfrm>
            <a:off x="457200" y="1600200"/>
            <a:ext cx="8579296" cy="5257800"/>
          </a:xfrm>
        </p:spPr>
        <p:txBody>
          <a:bodyPr>
            <a:normAutofit fontScale="92500" lnSpcReduction="20000"/>
          </a:bodyPr>
          <a:lstStyle/>
          <a:p>
            <a:pPr algn="just"/>
            <a:r>
              <a:rPr lang="en-US" dirty="0" smtClean="0"/>
              <a:t>The appendicular skeleton consists of the upper limbs and the lower limbs </a:t>
            </a:r>
          </a:p>
          <a:p>
            <a:pPr algn="just"/>
            <a:r>
              <a:rPr lang="en-US" dirty="0"/>
              <a:t>I</a:t>
            </a:r>
            <a:r>
              <a:rPr lang="en-US" dirty="0" smtClean="0"/>
              <a:t>ts primary function is movement</a:t>
            </a:r>
          </a:p>
          <a:p>
            <a:pPr algn="just"/>
            <a:r>
              <a:rPr lang="en-US" dirty="0" smtClean="0"/>
              <a:t>Because they have similar developmental histories, the upper and lower limbs have much in common</a:t>
            </a:r>
          </a:p>
          <a:p>
            <a:r>
              <a:rPr lang="en-US" dirty="0" smtClean="0"/>
              <a:t>Each limb is composed of limb girdles and free limbs- </a:t>
            </a:r>
          </a:p>
          <a:p>
            <a:pPr lvl="1"/>
            <a:r>
              <a:rPr lang="en-US" dirty="0" smtClean="0"/>
              <a:t>the </a:t>
            </a:r>
            <a:r>
              <a:rPr lang="en-US" dirty="0" smtClean="0">
                <a:solidFill>
                  <a:schemeClr val="accent2">
                    <a:lumMod val="75000"/>
                  </a:schemeClr>
                </a:solidFill>
              </a:rPr>
              <a:t>girdles attach the mobile free limbs to the axial skeleton</a:t>
            </a:r>
          </a:p>
          <a:p>
            <a:pPr lvl="1"/>
            <a:r>
              <a:rPr lang="en-US" dirty="0" smtClean="0"/>
              <a:t>The upper limbs consist of the </a:t>
            </a:r>
            <a:r>
              <a:rPr lang="en-US" dirty="0" smtClean="0">
                <a:solidFill>
                  <a:schemeClr val="accent2">
                    <a:lumMod val="75000"/>
                  </a:schemeClr>
                </a:solidFill>
              </a:rPr>
              <a:t>pectoral girdles </a:t>
            </a:r>
            <a:r>
              <a:rPr lang="en-US" dirty="0" smtClean="0"/>
              <a:t>and free upper limbs</a:t>
            </a:r>
          </a:p>
          <a:p>
            <a:pPr lvl="1"/>
            <a:r>
              <a:rPr lang="en-US" dirty="0" smtClean="0"/>
              <a:t>The lower limbs consist of the </a:t>
            </a:r>
            <a:r>
              <a:rPr lang="en-US" dirty="0" smtClean="0">
                <a:solidFill>
                  <a:schemeClr val="accent2">
                    <a:lumMod val="75000"/>
                  </a:schemeClr>
                </a:solidFill>
              </a:rPr>
              <a:t>pelvic girdles </a:t>
            </a:r>
            <a:r>
              <a:rPr lang="en-US" dirty="0" smtClean="0"/>
              <a:t>and free lower limbs.</a:t>
            </a: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174</a:t>
            </a:fld>
            <a:endParaRPr 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There is one major difference between the upper and lower limbs</a:t>
            </a:r>
          </a:p>
          <a:p>
            <a:pPr lvl="1" algn="just"/>
            <a:r>
              <a:rPr lang="en-US" dirty="0" smtClean="0"/>
              <a:t>The </a:t>
            </a:r>
            <a:r>
              <a:rPr lang="en-US" dirty="0" smtClean="0">
                <a:solidFill>
                  <a:schemeClr val="accent2">
                    <a:lumMod val="75000"/>
                  </a:schemeClr>
                </a:solidFill>
              </a:rPr>
              <a:t>pelvic girdles </a:t>
            </a:r>
            <a:r>
              <a:rPr lang="en-US" dirty="0" smtClean="0"/>
              <a:t>of the </a:t>
            </a:r>
            <a:r>
              <a:rPr lang="en-US" dirty="0" smtClean="0">
                <a:solidFill>
                  <a:schemeClr val="accent2">
                    <a:lumMod val="75000"/>
                  </a:schemeClr>
                </a:solidFill>
              </a:rPr>
              <a:t>lower limb </a:t>
            </a:r>
            <a:r>
              <a:rPr lang="en-US" dirty="0" smtClean="0"/>
              <a:t>are firmly anchored to the </a:t>
            </a:r>
            <a:r>
              <a:rPr lang="en-US" dirty="0" smtClean="0">
                <a:solidFill>
                  <a:schemeClr val="accent2">
                    <a:lumMod val="75000"/>
                  </a:schemeClr>
                </a:solidFill>
              </a:rPr>
              <a:t>vertebral column </a:t>
            </a:r>
            <a:r>
              <a:rPr lang="en-US" dirty="0" smtClean="0"/>
              <a:t>via a strong </a:t>
            </a:r>
            <a:r>
              <a:rPr lang="en-US" dirty="0" err="1" smtClean="0"/>
              <a:t>ligamentous</a:t>
            </a:r>
            <a:r>
              <a:rPr lang="en-US" dirty="0" smtClean="0"/>
              <a:t> joint</a:t>
            </a:r>
          </a:p>
          <a:p>
            <a:pPr lvl="1" algn="just"/>
            <a:r>
              <a:rPr lang="en-US" dirty="0" smtClean="0"/>
              <a:t>But the </a:t>
            </a:r>
            <a:r>
              <a:rPr lang="en-US" dirty="0" smtClean="0">
                <a:solidFill>
                  <a:schemeClr val="accent2">
                    <a:lumMod val="75000"/>
                  </a:schemeClr>
                </a:solidFill>
              </a:rPr>
              <a:t>pectoral girdles </a:t>
            </a:r>
            <a:r>
              <a:rPr lang="en-US" dirty="0" smtClean="0"/>
              <a:t>of the upper limb </a:t>
            </a:r>
            <a:r>
              <a:rPr lang="en-US" dirty="0" smtClean="0">
                <a:solidFill>
                  <a:schemeClr val="accent2">
                    <a:lumMod val="75000"/>
                  </a:schemeClr>
                </a:solidFill>
              </a:rPr>
              <a:t>do not form any joints with the vertebral column</a:t>
            </a:r>
            <a:endParaRPr lang="en-US" dirty="0" smtClean="0"/>
          </a:p>
          <a:p>
            <a:pPr lvl="2" algn="just"/>
            <a:r>
              <a:rPr lang="en-US" dirty="0" smtClean="0"/>
              <a:t> they are only weakly joined to the axial skeleton via the junction of the clavicle (collar bone) with the sternum</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175</a:t>
            </a:fld>
            <a:endParaRPr 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dirty="0" smtClean="0"/>
              <a:t>SKELETON OF THE UPPER LIMB= 64</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176</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223838" y="1123950"/>
            <a:ext cx="8696325" cy="5113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177</a:t>
            </a:fld>
            <a:endParaRPr lang="en-US"/>
          </a:p>
        </p:txBody>
      </p:sp>
      <p:pic>
        <p:nvPicPr>
          <p:cNvPr id="7170" name="Picture 2"/>
          <p:cNvPicPr>
            <a:picLocks noChangeAspect="1" noChangeArrowheads="1"/>
          </p:cNvPicPr>
          <p:nvPr/>
        </p:nvPicPr>
        <p:blipFill>
          <a:blip r:embed="rId2" cstate="print"/>
          <a:srcRect/>
          <a:stretch>
            <a:fillRect/>
          </a:stretch>
        </p:blipFill>
        <p:spPr bwMode="auto">
          <a:xfrm>
            <a:off x="179512" y="1124743"/>
            <a:ext cx="8964488" cy="54726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435280" cy="5141168"/>
          </a:xfrm>
        </p:spPr>
        <p:txBody>
          <a:bodyPr>
            <a:normAutofit fontScale="92500" lnSpcReduction="10000"/>
          </a:bodyPr>
          <a:lstStyle/>
          <a:p>
            <a:r>
              <a:rPr lang="en-US" dirty="0" smtClean="0"/>
              <a:t>Each upper limb skeleton consists of 32 bones, which form two distinct regions: </a:t>
            </a:r>
          </a:p>
          <a:p>
            <a:pPr lvl="1"/>
            <a:r>
              <a:rPr lang="en-US" dirty="0" smtClean="0"/>
              <a:t>The pectoral girdle</a:t>
            </a:r>
            <a:r>
              <a:rPr lang="en-US" dirty="0" smtClean="0">
                <a:sym typeface="Wingdings" pitchFamily="2" charset="2"/>
              </a:rPr>
              <a:t></a:t>
            </a:r>
            <a:r>
              <a:rPr lang="en-US" dirty="0" smtClean="0"/>
              <a:t> consists of a </a:t>
            </a:r>
            <a:r>
              <a:rPr lang="en-US" dirty="0" smtClean="0">
                <a:solidFill>
                  <a:schemeClr val="accent2">
                    <a:lumMod val="75000"/>
                  </a:schemeClr>
                </a:solidFill>
              </a:rPr>
              <a:t>clavicle and a scapula</a:t>
            </a:r>
            <a:r>
              <a:rPr lang="en-US" dirty="0" smtClean="0">
                <a:solidFill>
                  <a:schemeClr val="accent2">
                    <a:lumMod val="75000"/>
                  </a:schemeClr>
                </a:solidFill>
                <a:sym typeface="Wingdings" pitchFamily="2" charset="2"/>
              </a:rPr>
              <a:t> </a:t>
            </a:r>
          </a:p>
          <a:p>
            <a:pPr lvl="2"/>
            <a:r>
              <a:rPr lang="en-US" dirty="0" smtClean="0"/>
              <a:t>The clavicle is the </a:t>
            </a:r>
            <a:r>
              <a:rPr lang="en-US" dirty="0" smtClean="0">
                <a:solidFill>
                  <a:schemeClr val="accent2">
                    <a:lumMod val="75000"/>
                  </a:schemeClr>
                </a:solidFill>
              </a:rPr>
              <a:t>anterior</a:t>
            </a:r>
            <a:r>
              <a:rPr lang="en-US" dirty="0" smtClean="0"/>
              <a:t> bone and the scapula is the </a:t>
            </a:r>
            <a:r>
              <a:rPr lang="en-US" dirty="0" smtClean="0">
                <a:solidFill>
                  <a:schemeClr val="accent2">
                    <a:lumMod val="75000"/>
                  </a:schemeClr>
                </a:solidFill>
              </a:rPr>
              <a:t>posterior </a:t>
            </a:r>
            <a:r>
              <a:rPr lang="en-US" dirty="0" smtClean="0"/>
              <a:t>bone</a:t>
            </a:r>
            <a:endParaRPr lang="en-US" dirty="0" smtClean="0">
              <a:solidFill>
                <a:schemeClr val="accent2">
                  <a:lumMod val="75000"/>
                </a:schemeClr>
              </a:solidFill>
            </a:endParaRPr>
          </a:p>
          <a:p>
            <a:pPr lvl="1"/>
            <a:r>
              <a:rPr lang="en-US" dirty="0" smtClean="0"/>
              <a:t>The free upper limb</a:t>
            </a:r>
          </a:p>
          <a:p>
            <a:pPr lvl="2"/>
            <a:r>
              <a:rPr lang="en-US" dirty="0" smtClean="0"/>
              <a:t>Each </a:t>
            </a:r>
            <a:r>
              <a:rPr lang="en-US" b="1" dirty="0" smtClean="0"/>
              <a:t>free upper limb (extremity) has 30 bones in three locations;</a:t>
            </a:r>
          </a:p>
          <a:p>
            <a:pPr lvl="3"/>
            <a:r>
              <a:rPr lang="en-US" dirty="0" smtClean="0"/>
              <a:t>the arm (1humerus) </a:t>
            </a:r>
          </a:p>
          <a:p>
            <a:pPr lvl="3"/>
            <a:r>
              <a:rPr lang="en-US" dirty="0" smtClean="0"/>
              <a:t>the forearm (ulna and radius) </a:t>
            </a:r>
          </a:p>
          <a:p>
            <a:pPr lvl="3"/>
            <a:r>
              <a:rPr lang="en-US" dirty="0" smtClean="0"/>
              <a:t>the hand (8 carpal bones in the </a:t>
            </a:r>
            <a:r>
              <a:rPr lang="en-US" dirty="0" err="1" smtClean="0"/>
              <a:t>carpus</a:t>
            </a:r>
            <a:r>
              <a:rPr lang="en-US" dirty="0" smtClean="0"/>
              <a:t> (wrist)                       30x2= 60</a:t>
            </a:r>
          </a:p>
          <a:p>
            <a:pPr lvl="3"/>
            <a:r>
              <a:rPr lang="en-US" dirty="0" smtClean="0"/>
              <a:t>The palm (5-metacarpal bones in the metacarpus</a:t>
            </a:r>
          </a:p>
          <a:p>
            <a:pPr lvl="3"/>
            <a:r>
              <a:rPr lang="en-US" dirty="0" smtClean="0"/>
              <a:t>The fingers and thumb (14 phalanges in the digits)</a:t>
            </a:r>
            <a:endParaRPr lang="en-US" dirty="0"/>
          </a:p>
        </p:txBody>
      </p:sp>
      <p:sp>
        <p:nvSpPr>
          <p:cNvPr id="6" name="Right Brace 5"/>
          <p:cNvSpPr/>
          <p:nvPr/>
        </p:nvSpPr>
        <p:spPr>
          <a:xfrm>
            <a:off x="7092280" y="4653136"/>
            <a:ext cx="792088" cy="1728192"/>
          </a:xfrm>
          <a:prstGeom prst="rightBrace">
            <a:avLst/>
          </a:prstGeom>
          <a:solidFill>
            <a:schemeClr val="accent2">
              <a:lumMod val="60000"/>
              <a:lumOff val="4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Carpal Bones (Hand Bones)-wrist bone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179</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467544" y="1133474"/>
            <a:ext cx="8208912" cy="55358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18</a:t>
            </a:fld>
            <a:endParaRPr lang="en-US"/>
          </a:p>
        </p:txBody>
      </p:sp>
    </p:spTree>
    <p:extLst>
      <p:ext uri="{BB962C8B-B14F-4D97-AF65-F5344CB8AC3E}">
        <p14:creationId xmlns:p14="http://schemas.microsoft.com/office/powerpoint/2010/main" val="281012164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180</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1043609" y="1916832"/>
            <a:ext cx="7272808"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069160"/>
          </a:xfrm>
        </p:spPr>
        <p:txBody>
          <a:bodyPr>
            <a:normAutofit lnSpcReduction="10000"/>
          </a:bodyPr>
          <a:lstStyle/>
          <a:p>
            <a:r>
              <a:rPr lang="en-US" dirty="0" smtClean="0"/>
              <a:t>The </a:t>
            </a:r>
            <a:r>
              <a:rPr lang="en-US" b="1" dirty="0" err="1" smtClean="0"/>
              <a:t>carpus</a:t>
            </a:r>
            <a:r>
              <a:rPr lang="en-US" b="1" dirty="0" smtClean="0"/>
              <a:t> (wrist) is the proximal region of the hand and consists </a:t>
            </a:r>
            <a:r>
              <a:rPr lang="en-US" dirty="0" smtClean="0"/>
              <a:t>of eight small bones</a:t>
            </a:r>
          </a:p>
          <a:p>
            <a:r>
              <a:rPr lang="en-US" dirty="0" smtClean="0"/>
              <a:t>Articulations between carpal bones are called </a:t>
            </a:r>
            <a:r>
              <a:rPr lang="en-US" i="1" dirty="0" err="1" smtClean="0">
                <a:solidFill>
                  <a:srgbClr val="FF0000"/>
                </a:solidFill>
              </a:rPr>
              <a:t>intercarpal</a:t>
            </a:r>
            <a:r>
              <a:rPr lang="en-US" i="1" dirty="0" smtClean="0">
                <a:solidFill>
                  <a:srgbClr val="FF0000"/>
                </a:solidFill>
              </a:rPr>
              <a:t> joints</a:t>
            </a:r>
          </a:p>
          <a:p>
            <a:r>
              <a:rPr lang="en-US" dirty="0" smtClean="0"/>
              <a:t>The carpals are arranged in two transverse rows of four bones each</a:t>
            </a:r>
          </a:p>
          <a:p>
            <a:r>
              <a:rPr lang="en-US" dirty="0" smtClean="0"/>
              <a:t>Their names reflect their shapes</a:t>
            </a:r>
          </a:p>
          <a:p>
            <a:r>
              <a:rPr lang="en-US" dirty="0" smtClean="0"/>
              <a:t>The carpals in the proximal row, from lateral to medial, are the </a:t>
            </a:r>
            <a:r>
              <a:rPr lang="en-US" b="1" dirty="0" err="1" smtClean="0"/>
              <a:t>scaphoid</a:t>
            </a:r>
            <a:r>
              <a:rPr lang="en-US" b="1" dirty="0" smtClean="0"/>
              <a:t>, </a:t>
            </a:r>
            <a:r>
              <a:rPr lang="en-US" b="1" dirty="0" err="1" smtClean="0"/>
              <a:t>Lunat</a:t>
            </a:r>
            <a:r>
              <a:rPr lang="en-US" b="1" dirty="0" smtClean="0"/>
              <a:t>, </a:t>
            </a:r>
            <a:r>
              <a:rPr lang="en-US" b="1" dirty="0" err="1" smtClean="0"/>
              <a:t>triquetrium</a:t>
            </a:r>
            <a:r>
              <a:rPr lang="en-US" b="1" dirty="0" smtClean="0"/>
              <a:t> and </a:t>
            </a:r>
            <a:r>
              <a:rPr lang="en-US" b="1" dirty="0" err="1" smtClean="0"/>
              <a:t>pisiform</a:t>
            </a:r>
            <a:endParaRPr lang="en-US" dirty="0" smtClean="0"/>
          </a:p>
          <a:p>
            <a:endParaRPr lang="en-US" dirty="0" smtClean="0">
              <a:solidFill>
                <a:srgbClr val="FF0000"/>
              </a:solidFill>
            </a:endParaRP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181</a:t>
            </a:fld>
            <a:endParaRPr lang="en-US"/>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The carpals in the distal row, from lateral to</a:t>
            </a:r>
          </a:p>
          <a:p>
            <a:pPr>
              <a:buNone/>
            </a:pPr>
            <a:r>
              <a:rPr lang="en-US" dirty="0" smtClean="0"/>
              <a:t> medial, are the </a:t>
            </a:r>
            <a:r>
              <a:rPr lang="en-US" b="1" dirty="0" smtClean="0"/>
              <a:t>trapezium, trapezoid, </a:t>
            </a:r>
            <a:r>
              <a:rPr lang="en-US" b="1" dirty="0" err="1" smtClean="0"/>
              <a:t>capitate</a:t>
            </a:r>
            <a:r>
              <a:rPr lang="en-US" b="1" dirty="0" smtClean="0"/>
              <a:t> </a:t>
            </a:r>
            <a:r>
              <a:rPr lang="en-US" dirty="0" smtClean="0"/>
              <a:t>and </a:t>
            </a:r>
            <a:r>
              <a:rPr lang="en-US" b="1" dirty="0" err="1" smtClean="0"/>
              <a:t>hamate</a:t>
            </a:r>
            <a:endParaRPr lang="en-US" b="1" dirty="0" smtClean="0"/>
          </a:p>
          <a:p>
            <a:r>
              <a:rPr lang="en-US" dirty="0" smtClean="0"/>
              <a:t>The </a:t>
            </a:r>
            <a:r>
              <a:rPr lang="en-US" dirty="0" err="1" smtClean="0"/>
              <a:t>capitate</a:t>
            </a:r>
            <a:r>
              <a:rPr lang="en-US" dirty="0" smtClean="0"/>
              <a:t> is the largest carpal bone</a:t>
            </a:r>
          </a:p>
          <a:p>
            <a:r>
              <a:rPr lang="en-US" b="1" dirty="0" smtClean="0"/>
              <a:t>METACARPALS</a:t>
            </a:r>
          </a:p>
          <a:p>
            <a:pPr lvl="1"/>
            <a:r>
              <a:rPr lang="en-US" dirty="0" smtClean="0"/>
              <a:t>The </a:t>
            </a:r>
            <a:r>
              <a:rPr lang="en-US" b="1" dirty="0" smtClean="0"/>
              <a:t>metacarpus (</a:t>
            </a:r>
            <a:r>
              <a:rPr lang="en-US" b="1" i="1" dirty="0" smtClean="0"/>
              <a:t>meta-beyond), or palm, is the intermediate </a:t>
            </a:r>
            <a:r>
              <a:rPr lang="en-US" dirty="0" smtClean="0"/>
              <a:t>region of the hand</a:t>
            </a:r>
          </a:p>
          <a:p>
            <a:pPr lvl="1"/>
            <a:r>
              <a:rPr lang="en-US" dirty="0" smtClean="0"/>
              <a:t> It consists of five bones called </a:t>
            </a:r>
            <a:r>
              <a:rPr lang="en-US" b="1" dirty="0" smtClean="0"/>
              <a:t>metacarpals</a:t>
            </a:r>
          </a:p>
          <a:p>
            <a:pPr lvl="1"/>
            <a:endParaRPr lang="en-US" dirty="0" smtClean="0"/>
          </a:p>
          <a:p>
            <a:endParaRPr lang="en-US" b="1" dirty="0" smtClean="0"/>
          </a:p>
          <a:p>
            <a:pPr>
              <a:buNone/>
            </a:pPr>
            <a:endParaRPr lang="en-US" b="1"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182</a:t>
            </a:fld>
            <a:endParaRPr 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Limbs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183</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33524"/>
            <a:ext cx="7272807" cy="499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74827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184</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57288"/>
            <a:ext cx="8136904" cy="536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82654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normAutofit fontScale="90000"/>
          </a:bodyPr>
          <a:lstStyle/>
          <a:p>
            <a:r>
              <a:rPr lang="en-US" dirty="0" smtClean="0"/>
              <a:t>Ossification of Bones: Bone Formation</a:t>
            </a:r>
            <a:endParaRPr lang="en-US" dirty="0"/>
          </a:p>
        </p:txBody>
      </p:sp>
      <p:sp>
        <p:nvSpPr>
          <p:cNvPr id="3" name="Content Placeholder 2"/>
          <p:cNvSpPr>
            <a:spLocks noGrp="1"/>
          </p:cNvSpPr>
          <p:nvPr>
            <p:ph idx="1"/>
          </p:nvPr>
        </p:nvSpPr>
        <p:spPr/>
        <p:txBody>
          <a:bodyPr/>
          <a:lstStyle/>
          <a:p>
            <a:r>
              <a:rPr lang="en-US" dirty="0" smtClean="0"/>
              <a:t>The process by which bone forms is called </a:t>
            </a:r>
            <a:r>
              <a:rPr lang="en-US" b="1" dirty="0" smtClean="0">
                <a:solidFill>
                  <a:schemeClr val="accent2"/>
                </a:solidFill>
              </a:rPr>
              <a:t>ossification</a:t>
            </a:r>
            <a:r>
              <a:rPr lang="en-US" b="1" dirty="0" smtClean="0"/>
              <a:t> or </a:t>
            </a:r>
            <a:r>
              <a:rPr lang="en-US" b="1" dirty="0" err="1" smtClean="0">
                <a:solidFill>
                  <a:schemeClr val="accent2"/>
                </a:solidFill>
              </a:rPr>
              <a:t>osteogenesis</a:t>
            </a:r>
            <a:endParaRPr lang="en-US" b="1" dirty="0" smtClean="0">
              <a:solidFill>
                <a:schemeClr val="accent2"/>
              </a:solidFill>
            </a:endParaRPr>
          </a:p>
          <a:p>
            <a:r>
              <a:rPr lang="en-US" dirty="0" smtClean="0"/>
              <a:t>Bone formation occurs in four principal situations: </a:t>
            </a:r>
          </a:p>
          <a:p>
            <a:pPr lvl="1"/>
            <a:r>
              <a:rPr lang="en-US" sz="2000" dirty="0" smtClean="0"/>
              <a:t>The initial formation of bones in an embryo and fetus</a:t>
            </a:r>
          </a:p>
          <a:p>
            <a:pPr lvl="1"/>
            <a:r>
              <a:rPr lang="en-US" sz="2000" dirty="0" smtClean="0"/>
              <a:t>The growth of bones during infancy, childhood, and adolescence until their adult sizes are reached</a:t>
            </a:r>
          </a:p>
          <a:p>
            <a:pPr lvl="1"/>
            <a:r>
              <a:rPr lang="en-US" sz="2000" dirty="0" smtClean="0"/>
              <a:t>The remodeling of bone (replacement of old bone by new bone tissue throughout life), and </a:t>
            </a:r>
          </a:p>
          <a:p>
            <a:pPr lvl="1"/>
            <a:r>
              <a:rPr lang="en-US" sz="2000" dirty="0" smtClean="0"/>
              <a:t>The repair of fractures (breaks in bones) throughout life</a:t>
            </a:r>
            <a:endParaRPr lang="en-US" sz="2000" dirty="0">
              <a:solidFill>
                <a:schemeClr val="accent2"/>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185</a:t>
            </a:fld>
            <a:endParaRPr lang="en-US"/>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Initial Bone Formation in an Embryo and Fetus</a:t>
            </a:r>
            <a:endParaRPr lang="en-US" dirty="0"/>
          </a:p>
        </p:txBody>
      </p:sp>
      <p:sp>
        <p:nvSpPr>
          <p:cNvPr id="3" name="Content Placeholder 2"/>
          <p:cNvSpPr>
            <a:spLocks noGrp="1"/>
          </p:cNvSpPr>
          <p:nvPr>
            <p:ph idx="1"/>
          </p:nvPr>
        </p:nvSpPr>
        <p:spPr>
          <a:xfrm>
            <a:off x="0" y="1600200"/>
            <a:ext cx="8686800" cy="5069160"/>
          </a:xfrm>
        </p:spPr>
        <p:txBody>
          <a:bodyPr>
            <a:normAutofit/>
          </a:bodyPr>
          <a:lstStyle/>
          <a:p>
            <a:pPr algn="just"/>
            <a:r>
              <a:rPr lang="en-US" dirty="0" smtClean="0"/>
              <a:t>This begins during the sixth week of embryonic development:</a:t>
            </a:r>
          </a:p>
          <a:p>
            <a:pPr lvl="1"/>
            <a:r>
              <a:rPr lang="en-US" dirty="0" smtClean="0"/>
              <a:t>Bone is formed from either of the two ways from </a:t>
            </a:r>
            <a:r>
              <a:rPr lang="en-US" dirty="0" err="1" smtClean="0"/>
              <a:t>mesenchyme</a:t>
            </a:r>
            <a:r>
              <a:rPr lang="en-US" dirty="0" smtClean="0"/>
              <a:t> ( connective tissue)</a:t>
            </a:r>
          </a:p>
          <a:p>
            <a:pPr lvl="2"/>
            <a:r>
              <a:rPr lang="en-US" b="1" dirty="0" err="1" smtClean="0"/>
              <a:t>Intramembranous</a:t>
            </a:r>
            <a:r>
              <a:rPr lang="en-US" b="1" dirty="0" smtClean="0"/>
              <a:t> ossification</a:t>
            </a:r>
          </a:p>
          <a:p>
            <a:pPr lvl="3"/>
            <a:r>
              <a:rPr lang="en-US" dirty="0" smtClean="0"/>
              <a:t>Bone forms directly within </a:t>
            </a:r>
            <a:r>
              <a:rPr lang="en-US" dirty="0" err="1" smtClean="0"/>
              <a:t>mesenchyme</a:t>
            </a:r>
            <a:r>
              <a:rPr lang="en-US" dirty="0" smtClean="0"/>
              <a:t>, which is arranged in sheet like layers that resemble membranes</a:t>
            </a:r>
          </a:p>
          <a:p>
            <a:pPr lvl="3"/>
            <a:r>
              <a:rPr lang="en-US" dirty="0" smtClean="0"/>
              <a:t>The flat bones of the skull, most of the facial bones, mandible (lower jawbone), and the medial part of the clavicle (collar bone) are formed in this way</a:t>
            </a:r>
          </a:p>
          <a:p>
            <a:pPr lvl="3"/>
            <a:r>
              <a:rPr lang="en-US" b="1" dirty="0" smtClean="0"/>
              <a:t>Has 4 steps as follows</a:t>
            </a:r>
          </a:p>
          <a:p>
            <a:pPr lvl="3"/>
            <a:endParaRPr lang="en-US" dirty="0" smtClean="0"/>
          </a:p>
          <a:p>
            <a:pPr lvl="1"/>
            <a:endParaRPr lang="en-US" dirty="0" smtClean="0"/>
          </a:p>
          <a:p>
            <a:pPr lvl="1">
              <a:buNone/>
            </a:pP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186</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0" y="4077072"/>
            <a:ext cx="1403648" cy="1728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187</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0" y="1052736"/>
            <a:ext cx="4968552" cy="194421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95536" y="4365104"/>
            <a:ext cx="7560840" cy="2295525"/>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4355976" y="2204864"/>
            <a:ext cx="4176464"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pPr lvl="2"/>
            <a:r>
              <a:rPr lang="en-US" b="1" dirty="0" err="1" smtClean="0"/>
              <a:t>Endochondral</a:t>
            </a:r>
            <a:r>
              <a:rPr lang="en-US" b="1" dirty="0" smtClean="0"/>
              <a:t> ossification</a:t>
            </a:r>
          </a:p>
          <a:p>
            <a:pPr lvl="3"/>
            <a:r>
              <a:rPr lang="en-US" dirty="0" smtClean="0"/>
              <a:t>bone forms within hyaline cartilage that develops from </a:t>
            </a:r>
            <a:r>
              <a:rPr lang="en-US" dirty="0" err="1" smtClean="0"/>
              <a:t>mesenchyme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188</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251520" y="2636912"/>
            <a:ext cx="8591550" cy="38164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189</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385763" y="1357313"/>
            <a:ext cx="8372475" cy="49520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19</a:t>
            </a:fld>
            <a:endParaRPr lang="en-US"/>
          </a:p>
        </p:txBody>
      </p:sp>
    </p:spTree>
    <p:extLst>
      <p:ext uri="{BB962C8B-B14F-4D97-AF65-F5344CB8AC3E}">
        <p14:creationId xmlns:p14="http://schemas.microsoft.com/office/powerpoint/2010/main" val="5202302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Joints</a:t>
            </a:r>
            <a:endParaRPr lang="en-US" dirty="0"/>
          </a:p>
        </p:txBody>
      </p:sp>
      <p:sp>
        <p:nvSpPr>
          <p:cNvPr id="3" name="Content Placeholder 2"/>
          <p:cNvSpPr>
            <a:spLocks noGrp="1"/>
          </p:cNvSpPr>
          <p:nvPr>
            <p:ph idx="1"/>
          </p:nvPr>
        </p:nvSpPr>
        <p:spPr>
          <a:xfrm>
            <a:off x="457200" y="1600200"/>
            <a:ext cx="8229600" cy="5069160"/>
          </a:xfrm>
        </p:spPr>
        <p:txBody>
          <a:bodyPr>
            <a:normAutofit lnSpcReduction="10000"/>
          </a:bodyPr>
          <a:lstStyle/>
          <a:p>
            <a:r>
              <a:rPr lang="en-US" dirty="0" smtClean="0"/>
              <a:t>The place where two bones meet is called a </a:t>
            </a:r>
            <a:r>
              <a:rPr lang="en-US" b="1" dirty="0" smtClean="0"/>
              <a:t>joint</a:t>
            </a:r>
          </a:p>
          <a:p>
            <a:r>
              <a:rPr lang="en-US" dirty="0" smtClean="0"/>
              <a:t>There are two different types of joints</a:t>
            </a:r>
          </a:p>
          <a:p>
            <a:pPr lvl="1"/>
            <a:r>
              <a:rPr lang="en-US" b="1" dirty="0" smtClean="0"/>
              <a:t>Fixed joints</a:t>
            </a:r>
          </a:p>
          <a:p>
            <a:pPr lvl="2"/>
            <a:r>
              <a:rPr lang="en-US" dirty="0" smtClean="0"/>
              <a:t>The skull has many of these joints</a:t>
            </a:r>
            <a:endParaRPr lang="en-US" b="1" dirty="0" smtClean="0"/>
          </a:p>
          <a:p>
            <a:pPr lvl="1"/>
            <a:r>
              <a:rPr lang="en-US" b="1" dirty="0" smtClean="0"/>
              <a:t>Moving joints </a:t>
            </a:r>
          </a:p>
          <a:p>
            <a:pPr lvl="2"/>
            <a:r>
              <a:rPr lang="en-US" dirty="0" smtClean="0"/>
              <a:t>allow a person to twist and bend</a:t>
            </a:r>
          </a:p>
          <a:p>
            <a:pPr lvl="2"/>
            <a:r>
              <a:rPr lang="en-US" dirty="0" smtClean="0"/>
              <a:t>Two types</a:t>
            </a:r>
          </a:p>
          <a:p>
            <a:pPr lvl="3"/>
            <a:r>
              <a:rPr lang="en-US" b="1" dirty="0" smtClean="0"/>
              <a:t>hinge joint-</a:t>
            </a:r>
            <a:r>
              <a:rPr lang="en-US" dirty="0" smtClean="0"/>
              <a:t> allowing movement back and forth in a single direction like a door</a:t>
            </a:r>
          </a:p>
          <a:p>
            <a:pPr lvl="3"/>
            <a:r>
              <a:rPr lang="en-US" b="1" dirty="0" smtClean="0"/>
              <a:t>ball and socket joint-</a:t>
            </a:r>
            <a:r>
              <a:rPr lang="en-US" dirty="0" smtClean="0"/>
              <a:t> allowing for a lot of movement in every direction.</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190</a:t>
            </a:fld>
            <a:endParaRPr 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Functions of skeletal system</a:t>
            </a:r>
            <a:endParaRPr lang="en-US" dirty="0"/>
          </a:p>
        </p:txBody>
      </p:sp>
      <p:sp>
        <p:nvSpPr>
          <p:cNvPr id="3" name="Content Placeholder 2"/>
          <p:cNvSpPr>
            <a:spLocks noGrp="1"/>
          </p:cNvSpPr>
          <p:nvPr>
            <p:ph idx="1"/>
          </p:nvPr>
        </p:nvSpPr>
        <p:spPr/>
        <p:txBody>
          <a:bodyPr/>
          <a:lstStyle/>
          <a:p>
            <a:r>
              <a:rPr lang="en-US" b="1" dirty="0" smtClean="0"/>
              <a:t>Support</a:t>
            </a:r>
          </a:p>
          <a:p>
            <a:r>
              <a:rPr lang="en-US" b="1" dirty="0" smtClean="0"/>
              <a:t>Motion/locomotion</a:t>
            </a:r>
          </a:p>
          <a:p>
            <a:r>
              <a:rPr lang="en-US" b="1" dirty="0" smtClean="0"/>
              <a:t>Protection</a:t>
            </a:r>
          </a:p>
          <a:p>
            <a:r>
              <a:rPr lang="en-US" b="1" dirty="0" err="1" smtClean="0"/>
              <a:t>Hematopoiesis</a:t>
            </a:r>
            <a:endParaRPr lang="en-US" b="1" dirty="0" smtClean="0"/>
          </a:p>
          <a:p>
            <a:r>
              <a:rPr lang="en-US" b="1" dirty="0" smtClean="0"/>
              <a:t>Storage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191</a:t>
            </a:fld>
            <a:endParaRPr 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2F15E66-EE83-4D08-9524-F0457485C8CF}" type="slidenum">
              <a:rPr lang="en-US" smtClean="0"/>
              <a:pPr/>
              <a:t>192</a:t>
            </a:fld>
            <a:endParaRPr lang="en-US"/>
          </a:p>
        </p:txBody>
      </p:sp>
      <p:pic>
        <p:nvPicPr>
          <p:cNvPr id="5122" name="Picture 2"/>
          <p:cNvPicPr>
            <a:picLocks noChangeAspect="1" noChangeArrowheads="1"/>
          </p:cNvPicPr>
          <p:nvPr/>
        </p:nvPicPr>
        <p:blipFill>
          <a:blip r:embed="rId2" cstate="print"/>
          <a:srcRect/>
          <a:stretch>
            <a:fillRect/>
          </a:stretch>
        </p:blipFill>
        <p:spPr bwMode="auto">
          <a:xfrm>
            <a:off x="0" y="404664"/>
            <a:ext cx="9143999" cy="5653236"/>
          </a:xfrm>
          <a:prstGeom prst="rect">
            <a:avLst/>
          </a:prstGeom>
          <a:noFill/>
          <a:ln w="9525">
            <a:noFill/>
            <a:miter lim="800000"/>
            <a:headEnd/>
            <a:tailEnd/>
          </a:ln>
        </p:spPr>
      </p:pic>
      <p:sp>
        <p:nvSpPr>
          <p:cNvPr id="7" name="Rectangle 6"/>
          <p:cNvSpPr/>
          <p:nvPr/>
        </p:nvSpPr>
        <p:spPr>
          <a:xfrm>
            <a:off x="251520" y="1196752"/>
            <a:ext cx="8712968" cy="2554545"/>
          </a:xfrm>
          <a:prstGeom prst="rect">
            <a:avLst/>
          </a:prstGeom>
        </p:spPr>
        <p:txBody>
          <a:bodyPr wrap="square">
            <a:spAutoFit/>
          </a:bodyPr>
          <a:lstStyle/>
          <a:p>
            <a:r>
              <a:rPr lang="en-US" sz="8000" b="1" dirty="0" smtClean="0">
                <a:solidFill>
                  <a:srgbClr val="FF0000"/>
                </a:solidFill>
              </a:rPr>
              <a:t>UNIT 4 MUSCULAR SYSTEM</a:t>
            </a:r>
            <a:endParaRPr lang="en-US" sz="8000" dirty="0">
              <a:solidFill>
                <a:srgbClr val="FF0000"/>
              </a:solidFill>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r>
              <a:rPr lang="en-US" dirty="0" smtClean="0"/>
              <a:t>The science that studies about muscle is </a:t>
            </a:r>
            <a:r>
              <a:rPr lang="en-US" b="1" dirty="0" err="1" smtClean="0"/>
              <a:t>Myology</a:t>
            </a:r>
            <a:endParaRPr lang="en-US" b="1" dirty="0" smtClean="0"/>
          </a:p>
          <a:p>
            <a:pPr algn="just"/>
            <a:r>
              <a:rPr lang="en-GB" b="1" dirty="0" smtClean="0">
                <a:latin typeface="Times New Roman" pitchFamily="18" charset="0"/>
              </a:rPr>
              <a:t>Muscle</a:t>
            </a:r>
            <a:r>
              <a:rPr lang="en-GB" dirty="0" smtClean="0">
                <a:latin typeface="Times New Roman" pitchFamily="18" charset="0"/>
              </a:rPr>
              <a:t> is the fleshy organ of the body that converts potential energy of food into mechanical energy</a:t>
            </a:r>
          </a:p>
          <a:p>
            <a:pPr lvl="1" algn="just"/>
            <a:r>
              <a:rPr lang="en-GB" dirty="0" smtClean="0">
                <a:latin typeface="Times New Roman" pitchFamily="18" charset="0"/>
              </a:rPr>
              <a:t>Accounts 40% of the BW</a:t>
            </a:r>
            <a:endParaRPr lang="en-US" dirty="0" smtClean="0"/>
          </a:p>
          <a:p>
            <a:pPr lvl="1"/>
            <a:r>
              <a:rPr lang="en-US" dirty="0" smtClean="0"/>
              <a:t>provide body movement, posture, and body heat</a:t>
            </a:r>
          </a:p>
          <a:p>
            <a:r>
              <a:rPr lang="en-US" dirty="0" smtClean="0"/>
              <a:t>The muscular system is composed of specialized cells called </a:t>
            </a:r>
            <a:r>
              <a:rPr lang="en-US" b="1" dirty="0" smtClean="0"/>
              <a:t>muscle fibers</a:t>
            </a:r>
            <a:endParaRPr lang="en-US" dirty="0" smtClean="0"/>
          </a:p>
          <a:p>
            <a:endParaRPr lang="en-US" dirty="0" smtClean="0"/>
          </a:p>
          <a:p>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193</a:t>
            </a:fld>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Muscles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194</a:t>
            </a:fld>
            <a:endParaRPr lang="en-US"/>
          </a:p>
        </p:txBody>
      </p:sp>
      <p:pic>
        <p:nvPicPr>
          <p:cNvPr id="6" name="Picture 3" descr="100085"/>
          <p:cNvPicPr>
            <a:picLocks noChangeAspect="1" noChangeArrowheads="1"/>
          </p:cNvPicPr>
          <p:nvPr/>
        </p:nvPicPr>
        <p:blipFill>
          <a:blip r:embed="rId2" cstate="print"/>
          <a:srcRect t="5000" b="12500"/>
          <a:stretch>
            <a:fillRect/>
          </a:stretch>
        </p:blipFill>
        <p:spPr bwMode="auto">
          <a:xfrm>
            <a:off x="642938" y="1214438"/>
            <a:ext cx="7715250" cy="52149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3000" fill="hold"/>
                                        <p:tgtEl>
                                          <p:spTgt spid="6"/>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Skeletal Muscle</a:t>
            </a:r>
            <a:endParaRPr lang="en-US" dirty="0"/>
          </a:p>
        </p:txBody>
      </p:sp>
      <p:sp>
        <p:nvSpPr>
          <p:cNvPr id="3" name="Content Placeholder 2"/>
          <p:cNvSpPr>
            <a:spLocks noGrp="1"/>
          </p:cNvSpPr>
          <p:nvPr>
            <p:ph idx="1"/>
          </p:nvPr>
        </p:nvSpPr>
        <p:spPr/>
        <p:txBody>
          <a:bodyPr/>
          <a:lstStyle/>
          <a:p>
            <a:pPr>
              <a:lnSpc>
                <a:spcPct val="90000"/>
              </a:lnSpc>
              <a:buClr>
                <a:schemeClr val="tx1"/>
              </a:buClr>
              <a:buFont typeface="Wingdings" pitchFamily="2" charset="2"/>
              <a:buChar char="Ø"/>
            </a:pPr>
            <a:r>
              <a:rPr lang="en-GB" dirty="0" smtClean="0">
                <a:latin typeface="Times New Roman" pitchFamily="18" charset="0"/>
              </a:rPr>
              <a:t>Made up of Skeletal muscle tissue</a:t>
            </a:r>
          </a:p>
          <a:p>
            <a:pPr>
              <a:lnSpc>
                <a:spcPct val="90000"/>
              </a:lnSpc>
              <a:buClr>
                <a:schemeClr val="tx1"/>
              </a:buClr>
              <a:buFont typeface="Wingdings" pitchFamily="2" charset="2"/>
              <a:buChar char="Ø"/>
            </a:pPr>
            <a:r>
              <a:rPr lang="en-GB" dirty="0" smtClean="0">
                <a:latin typeface="Times New Roman" pitchFamily="18" charset="0"/>
              </a:rPr>
              <a:t> Attached to bones &amp; moves skeleton</a:t>
            </a:r>
          </a:p>
          <a:p>
            <a:pPr>
              <a:lnSpc>
                <a:spcPct val="90000"/>
              </a:lnSpc>
              <a:buClr>
                <a:schemeClr val="tx1"/>
              </a:buClr>
              <a:buFont typeface="Wingdings" pitchFamily="2" charset="2"/>
              <a:buChar char="Ø"/>
            </a:pPr>
            <a:r>
              <a:rPr lang="en-GB" dirty="0" smtClean="0">
                <a:latin typeface="Times New Roman" pitchFamily="18" charset="0"/>
              </a:rPr>
              <a:t>They are elongated, cylindrical and multinucleated cells  </a:t>
            </a:r>
          </a:p>
          <a:p>
            <a:pPr>
              <a:lnSpc>
                <a:spcPct val="90000"/>
              </a:lnSpc>
              <a:buClr>
                <a:schemeClr val="tx1"/>
              </a:buClr>
              <a:buFont typeface="Wingdings" pitchFamily="2" charset="2"/>
              <a:buChar char="Ø"/>
            </a:pPr>
            <a:r>
              <a:rPr lang="en-GB" dirty="0" smtClean="0">
                <a:latin typeface="Times New Roman" pitchFamily="18" charset="0"/>
              </a:rPr>
              <a:t>They are striated muscle </a:t>
            </a:r>
          </a:p>
          <a:p>
            <a:pPr>
              <a:lnSpc>
                <a:spcPct val="90000"/>
              </a:lnSpc>
              <a:buClr>
                <a:schemeClr val="tx1"/>
              </a:buClr>
              <a:buFont typeface="Wingdings" pitchFamily="2" charset="2"/>
              <a:buChar char="Ø"/>
            </a:pPr>
            <a:r>
              <a:rPr lang="en-GB" dirty="0" smtClean="0">
                <a:latin typeface="Times New Roman" pitchFamily="18" charset="0"/>
              </a:rPr>
              <a:t>They are voluntary muscle</a:t>
            </a:r>
            <a:r>
              <a:rPr lang="en-GB" sz="3600" dirty="0" smtClean="0"/>
              <a:t> </a:t>
            </a:r>
            <a:endParaRPr lang="en-GB" dirty="0" smtClean="0">
              <a:latin typeface="Times New Roman" pitchFamily="18" charset="0"/>
            </a:endParaRP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195</a:t>
            </a:fld>
            <a:endParaRPr lang="en-US"/>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Skeletal muscle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196</a:t>
            </a:fld>
            <a:endParaRPr lang="en-US"/>
          </a:p>
        </p:txBody>
      </p:sp>
      <p:pic>
        <p:nvPicPr>
          <p:cNvPr id="6" name="Picture 5" descr="Image result for skeletal muscle structure"/>
          <p:cNvPicPr/>
          <p:nvPr/>
        </p:nvPicPr>
        <p:blipFill>
          <a:blip r:embed="rId3" cstate="print"/>
          <a:srcRect/>
          <a:stretch>
            <a:fillRect/>
          </a:stretch>
        </p:blipFill>
        <p:spPr bwMode="auto">
          <a:xfrm>
            <a:off x="0" y="1556792"/>
            <a:ext cx="4591050" cy="2647950"/>
          </a:xfrm>
          <a:prstGeom prst="rect">
            <a:avLst/>
          </a:prstGeom>
          <a:noFill/>
          <a:ln w="9525">
            <a:noFill/>
            <a:miter lim="800000"/>
            <a:headEnd/>
            <a:tailEnd/>
          </a:ln>
        </p:spPr>
      </p:pic>
      <p:graphicFrame>
        <p:nvGraphicFramePr>
          <p:cNvPr id="57346" name="Object 2"/>
          <p:cNvGraphicFramePr>
            <a:graphicFrameLocks noChangeAspect="1"/>
          </p:cNvGraphicFramePr>
          <p:nvPr/>
        </p:nvGraphicFramePr>
        <p:xfrm>
          <a:off x="4788024" y="1916832"/>
          <a:ext cx="4355976" cy="4390256"/>
        </p:xfrm>
        <a:graphic>
          <a:graphicData uri="http://schemas.openxmlformats.org/presentationml/2006/ole">
            <mc:AlternateContent xmlns:mc="http://schemas.openxmlformats.org/markup-compatibility/2006">
              <mc:Choice xmlns:v="urn:schemas-microsoft-com:vml" Requires="v">
                <p:oleObj spid="_x0000_s6152" r:id="rId4" imgW="4839375" imgH="4191585" progId="">
                  <p:embed/>
                </p:oleObj>
              </mc:Choice>
              <mc:Fallback>
                <p:oleObj r:id="rId4" imgW="4839375" imgH="419158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5905" r="1181" b="4546"/>
                      <a:stretch>
                        <a:fillRect/>
                      </a:stretch>
                    </p:blipFill>
                    <p:spPr bwMode="auto">
                      <a:xfrm>
                        <a:off x="4788024" y="1916832"/>
                        <a:ext cx="4355976" cy="439025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FFFFFF"/>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p:cTn id="7" dur="500" fill="hold"/>
                                        <p:tgtEl>
                                          <p:spTgt spid="57346"/>
                                        </p:tgtEl>
                                        <p:attrNameLst>
                                          <p:attrName>ppt_w</p:attrName>
                                        </p:attrNameLst>
                                      </p:cBhvr>
                                      <p:tavLst>
                                        <p:tav tm="0">
                                          <p:val>
                                            <p:fltVal val="0"/>
                                          </p:val>
                                        </p:tav>
                                        <p:tav tm="100000">
                                          <p:val>
                                            <p:strVal val="#ppt_w"/>
                                          </p:val>
                                        </p:tav>
                                      </p:tavLst>
                                    </p:anim>
                                    <p:anim calcmode="lin" valueType="num">
                                      <p:cBhvr>
                                        <p:cTn id="8" dur="500" fill="hold"/>
                                        <p:tgtEl>
                                          <p:spTgt spid="573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Cardiac Muscle</a:t>
            </a:r>
            <a:endParaRPr lang="en-US" dirty="0"/>
          </a:p>
        </p:txBody>
      </p:sp>
      <p:sp>
        <p:nvSpPr>
          <p:cNvPr id="3" name="Content Placeholder 2"/>
          <p:cNvSpPr>
            <a:spLocks noGrp="1"/>
          </p:cNvSpPr>
          <p:nvPr>
            <p:ph idx="1"/>
          </p:nvPr>
        </p:nvSpPr>
        <p:spPr/>
        <p:txBody>
          <a:bodyPr/>
          <a:lstStyle/>
          <a:p>
            <a:pPr>
              <a:lnSpc>
                <a:spcPct val="90000"/>
              </a:lnSpc>
              <a:buFont typeface="Wingdings" pitchFamily="2" charset="2"/>
              <a:buChar char="ü"/>
            </a:pPr>
            <a:r>
              <a:rPr lang="en-GB" dirty="0" smtClean="0">
                <a:latin typeface="Times New Roman" pitchFamily="18" charset="0"/>
              </a:rPr>
              <a:t>muscle of the heart </a:t>
            </a:r>
          </a:p>
          <a:p>
            <a:pPr>
              <a:lnSpc>
                <a:spcPct val="90000"/>
              </a:lnSpc>
              <a:buFont typeface="Wingdings" pitchFamily="2" charset="2"/>
              <a:buChar char="ü"/>
            </a:pPr>
            <a:r>
              <a:rPr lang="en-GB" dirty="0" smtClean="0">
                <a:latin typeface="Times New Roman" pitchFamily="18" charset="0"/>
              </a:rPr>
              <a:t>They are striated </a:t>
            </a:r>
          </a:p>
          <a:p>
            <a:pPr>
              <a:lnSpc>
                <a:spcPct val="90000"/>
              </a:lnSpc>
              <a:buFont typeface="Wingdings" pitchFamily="2" charset="2"/>
              <a:buChar char="ü"/>
            </a:pPr>
            <a:r>
              <a:rPr lang="en-GB" dirty="0" smtClean="0">
                <a:latin typeface="Times New Roman" pitchFamily="18" charset="0"/>
              </a:rPr>
              <a:t>They are involuntary</a:t>
            </a:r>
          </a:p>
          <a:p>
            <a:pPr>
              <a:lnSpc>
                <a:spcPct val="90000"/>
              </a:lnSpc>
              <a:buFont typeface="Wingdings" pitchFamily="2" charset="2"/>
              <a:buChar char="ü"/>
            </a:pPr>
            <a:r>
              <a:rPr lang="en-GB" dirty="0" smtClean="0">
                <a:latin typeface="Times New Roman" pitchFamily="18" charset="0"/>
              </a:rPr>
              <a:t>Have the property of </a:t>
            </a:r>
            <a:r>
              <a:rPr lang="en-GB" dirty="0" err="1" smtClean="0">
                <a:latin typeface="Times New Roman" pitchFamily="18" charset="0"/>
              </a:rPr>
              <a:t>autorhythmicity</a:t>
            </a:r>
            <a:r>
              <a:rPr lang="en-GB" dirty="0" smtClean="0">
                <a:latin typeface="Times New Roman" pitchFamily="18" charset="0"/>
              </a:rPr>
              <a:t> and </a:t>
            </a:r>
            <a:r>
              <a:rPr lang="en-US" dirty="0" err="1" smtClean="0">
                <a:latin typeface="Times New Roman" pitchFamily="18" charset="0"/>
              </a:rPr>
              <a:t>syncytium</a:t>
            </a:r>
            <a:r>
              <a:rPr lang="en-GB" dirty="0" smtClean="0">
                <a:latin typeface="Times New Roman" pitchFamily="18" charset="0"/>
              </a:rPr>
              <a:t> </a:t>
            </a:r>
          </a:p>
          <a:p>
            <a:pPr>
              <a:lnSpc>
                <a:spcPct val="90000"/>
              </a:lnSpc>
              <a:buFont typeface="Wingdings" pitchFamily="2" charset="2"/>
              <a:buChar char="ü"/>
            </a:pPr>
            <a:r>
              <a:rPr lang="en-GB" dirty="0" smtClean="0">
                <a:latin typeface="Times New Roman" pitchFamily="18" charset="0"/>
              </a:rPr>
              <a:t> Consists of one nucleus</a:t>
            </a:r>
          </a:p>
          <a:p>
            <a:pPr>
              <a:lnSpc>
                <a:spcPct val="90000"/>
              </a:lnSpc>
              <a:buFont typeface="Wingdings" pitchFamily="2" charset="2"/>
              <a:buChar char="ü"/>
            </a:pPr>
            <a:r>
              <a:rPr lang="en-US" dirty="0" smtClean="0"/>
              <a:t>Found only in the wall of the heart</a:t>
            </a:r>
            <a:endParaRPr lang="en-GB" dirty="0" smtClean="0">
              <a:latin typeface="Times New Roman" pitchFamily="18" charset="0"/>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197</a:t>
            </a:fld>
            <a:endParaRPr lang="en-US"/>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Smooth Muscle</a:t>
            </a:r>
            <a:endParaRPr lang="en-US" dirty="0"/>
          </a:p>
        </p:txBody>
      </p:sp>
      <p:sp>
        <p:nvSpPr>
          <p:cNvPr id="3" name="Content Placeholder 2"/>
          <p:cNvSpPr>
            <a:spLocks noGrp="1"/>
          </p:cNvSpPr>
          <p:nvPr>
            <p:ph idx="1"/>
          </p:nvPr>
        </p:nvSpPr>
        <p:spPr/>
        <p:txBody>
          <a:bodyPr/>
          <a:lstStyle/>
          <a:p>
            <a:pPr>
              <a:lnSpc>
                <a:spcPct val="90000"/>
              </a:lnSpc>
              <a:buFont typeface="Wingdings" pitchFamily="2" charset="2"/>
              <a:buChar char="ü"/>
            </a:pPr>
            <a:r>
              <a:rPr lang="en-GB" dirty="0" smtClean="0">
                <a:latin typeface="Times New Roman" pitchFamily="18" charset="0"/>
              </a:rPr>
              <a:t>Located in the wall of hallow organs (GIT, blood vessels, uterus, u-bladder, Iris)</a:t>
            </a:r>
          </a:p>
          <a:p>
            <a:pPr>
              <a:lnSpc>
                <a:spcPct val="90000"/>
              </a:lnSpc>
              <a:buFont typeface="Wingdings" pitchFamily="2" charset="2"/>
              <a:buChar char="ü"/>
            </a:pPr>
            <a:r>
              <a:rPr lang="en-GB" dirty="0" smtClean="0">
                <a:latin typeface="Times New Roman" pitchFamily="18" charset="0"/>
              </a:rPr>
              <a:t>They have non-striated appearance, </a:t>
            </a:r>
            <a:r>
              <a:rPr lang="en-GB" dirty="0" err="1" smtClean="0">
                <a:latin typeface="Times New Roman" pitchFamily="18" charset="0"/>
              </a:rPr>
              <a:t>mononucleated</a:t>
            </a:r>
            <a:r>
              <a:rPr lang="en-GB" dirty="0" smtClean="0">
                <a:latin typeface="Times New Roman" pitchFamily="18" charset="0"/>
              </a:rPr>
              <a:t> cells</a:t>
            </a:r>
          </a:p>
          <a:p>
            <a:pPr>
              <a:lnSpc>
                <a:spcPct val="90000"/>
              </a:lnSpc>
              <a:buFont typeface="Wingdings" pitchFamily="2" charset="2"/>
              <a:buChar char="ü"/>
            </a:pPr>
            <a:r>
              <a:rPr lang="en-GB" dirty="0" smtClean="0">
                <a:latin typeface="Times New Roman" pitchFamily="18" charset="0"/>
              </a:rPr>
              <a:t>involuntary muscle</a:t>
            </a:r>
          </a:p>
          <a:p>
            <a:pPr>
              <a:lnSpc>
                <a:spcPct val="90000"/>
              </a:lnSpc>
              <a:buFont typeface="Wingdings" pitchFamily="2" charset="2"/>
              <a:buChar char="ü"/>
            </a:pPr>
            <a:r>
              <a:rPr lang="en-GB" dirty="0" smtClean="0">
                <a:latin typeface="Times New Roman" pitchFamily="18" charset="0"/>
              </a:rPr>
              <a:t>Have the property of </a:t>
            </a:r>
            <a:r>
              <a:rPr lang="en-GB" dirty="0" err="1" smtClean="0">
                <a:latin typeface="Times New Roman" pitchFamily="18" charset="0"/>
              </a:rPr>
              <a:t>autorhythmicity</a:t>
            </a:r>
            <a:r>
              <a:rPr lang="en-GB" dirty="0" smtClean="0">
                <a:latin typeface="Times New Roman" pitchFamily="18" charset="0"/>
              </a:rPr>
              <a:t> and </a:t>
            </a:r>
            <a:r>
              <a:rPr lang="en-US" dirty="0" err="1" smtClean="0">
                <a:latin typeface="Times New Roman" pitchFamily="18" charset="0"/>
              </a:rPr>
              <a:t>syncytium</a:t>
            </a:r>
            <a:endParaRPr lang="en-GB" dirty="0" smtClean="0">
              <a:latin typeface="Times New Roman" pitchFamily="18" charset="0"/>
            </a:endParaRP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198</a:t>
            </a:fld>
            <a:endParaRPr lang="en-US"/>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Characteristics of Muscle Tissue</a:t>
            </a:r>
            <a:endParaRPr lang="en-US" dirty="0"/>
          </a:p>
        </p:txBody>
      </p:sp>
      <p:sp>
        <p:nvSpPr>
          <p:cNvPr id="3" name="Content Placeholder 2"/>
          <p:cNvSpPr>
            <a:spLocks noGrp="1"/>
          </p:cNvSpPr>
          <p:nvPr>
            <p:ph idx="1"/>
          </p:nvPr>
        </p:nvSpPr>
        <p:spPr/>
        <p:txBody>
          <a:bodyPr/>
          <a:lstStyle/>
          <a:p>
            <a:r>
              <a:rPr lang="en-US" b="1" dirty="0" smtClean="0"/>
              <a:t>Excitability</a:t>
            </a:r>
            <a:r>
              <a:rPr lang="en-US" dirty="0" smtClean="0"/>
              <a:t>: receives and respond to stimuli</a:t>
            </a:r>
          </a:p>
          <a:p>
            <a:r>
              <a:rPr lang="en-US" b="1" dirty="0" smtClean="0"/>
              <a:t>Contractility</a:t>
            </a:r>
            <a:r>
              <a:rPr lang="en-US" dirty="0" smtClean="0"/>
              <a:t>: ability to shorten and thicken</a:t>
            </a:r>
          </a:p>
          <a:p>
            <a:r>
              <a:rPr lang="en-US" b="1" dirty="0" smtClean="0"/>
              <a:t>Extensibility</a:t>
            </a:r>
            <a:r>
              <a:rPr lang="en-US" dirty="0" smtClean="0"/>
              <a:t>: ability to stretch</a:t>
            </a:r>
          </a:p>
          <a:p>
            <a:r>
              <a:rPr lang="en-US" b="1" dirty="0" smtClean="0"/>
              <a:t>Elasticity</a:t>
            </a:r>
            <a:r>
              <a:rPr lang="en-US" dirty="0" smtClean="0"/>
              <a:t>: ability to return to its original shape after contraction or extension</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199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a:t>
            </a:fld>
            <a:endParaRPr lang="en-US"/>
          </a:p>
        </p:txBody>
      </p:sp>
    </p:spTree>
    <p:extLst>
      <p:ext uri="{BB962C8B-B14F-4D97-AF65-F5344CB8AC3E}">
        <p14:creationId xmlns:p14="http://schemas.microsoft.com/office/powerpoint/2010/main" val="133949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20</a:t>
            </a:fld>
            <a:endParaRPr lang="en-US"/>
          </a:p>
        </p:txBody>
      </p:sp>
    </p:spTree>
    <p:extLst>
      <p:ext uri="{BB962C8B-B14F-4D97-AF65-F5344CB8AC3E}">
        <p14:creationId xmlns:p14="http://schemas.microsoft.com/office/powerpoint/2010/main" val="184384829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Functions of Muscle Tissue</a:t>
            </a:r>
            <a:endParaRPr lang="en-US" dirty="0"/>
          </a:p>
        </p:txBody>
      </p:sp>
      <p:sp>
        <p:nvSpPr>
          <p:cNvPr id="3" name="Content Placeholder 2"/>
          <p:cNvSpPr>
            <a:spLocks noGrp="1"/>
          </p:cNvSpPr>
          <p:nvPr>
            <p:ph idx="1"/>
          </p:nvPr>
        </p:nvSpPr>
        <p:spPr/>
        <p:txBody>
          <a:bodyPr/>
          <a:lstStyle/>
          <a:p>
            <a:r>
              <a:rPr lang="en-US" dirty="0" smtClean="0"/>
              <a:t>Motion</a:t>
            </a:r>
          </a:p>
          <a:p>
            <a:r>
              <a:rPr lang="en-US" dirty="0" smtClean="0"/>
              <a:t>Movement of substances within the body.</a:t>
            </a:r>
          </a:p>
          <a:p>
            <a:r>
              <a:rPr lang="en-US" dirty="0" smtClean="0"/>
              <a:t>Stabilizing body position and regulating organ volume to maintaining posture</a:t>
            </a:r>
          </a:p>
          <a:p>
            <a:r>
              <a:rPr lang="en-US" dirty="0" smtClean="0"/>
              <a:t>maintaining food storage in stomach.</a:t>
            </a:r>
          </a:p>
          <a:p>
            <a:r>
              <a:rPr lang="en-US" dirty="0" smtClean="0"/>
              <a:t>Heat production (muscle contraction generates 85% of the body’s heat)</a:t>
            </a:r>
          </a:p>
        </p:txBody>
      </p:sp>
      <p:sp>
        <p:nvSpPr>
          <p:cNvPr id="5" name="Slide Number Placeholder 4"/>
          <p:cNvSpPr>
            <a:spLocks noGrp="1"/>
          </p:cNvSpPr>
          <p:nvPr>
            <p:ph type="sldNum" sz="quarter" idx="12"/>
          </p:nvPr>
        </p:nvSpPr>
        <p:spPr/>
        <p:txBody>
          <a:bodyPr/>
          <a:lstStyle/>
          <a:p>
            <a:fld id="{62F15E66-EE83-4D08-9524-F0457485C8CF}" type="slidenum">
              <a:rPr lang="en-US" smtClean="0"/>
              <a:pPr/>
              <a:t>200</a:t>
            </a:fld>
            <a:endParaRPr lang="en-US"/>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181741">
            <a:off x="702473" y="360915"/>
            <a:ext cx="6061232" cy="1867336"/>
          </a:xfrm>
          <a:solidFill>
            <a:schemeClr val="accent2"/>
          </a:solidFill>
        </p:spPr>
        <p:txBody>
          <a:bodyPr>
            <a:normAutofit/>
          </a:bodyPr>
          <a:lstStyle/>
          <a:p>
            <a:r>
              <a:rPr lang="en-US" b="1" dirty="0" smtClean="0"/>
              <a:t>UNIT FIVE: SENSORY SYSTEMS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201</a:t>
            </a:fld>
            <a:endParaRPr lang="en-US"/>
          </a:p>
        </p:txBody>
      </p:sp>
      <p:pic>
        <p:nvPicPr>
          <p:cNvPr id="4" name="Picture 3" descr="Image result for Conjunctiva of eye"/>
          <p:cNvPicPr/>
          <p:nvPr/>
        </p:nvPicPr>
        <p:blipFill>
          <a:blip r:embed="rId2" cstate="print"/>
          <a:srcRect/>
          <a:stretch>
            <a:fillRect/>
          </a:stretch>
        </p:blipFill>
        <p:spPr bwMode="auto">
          <a:xfrm>
            <a:off x="611560" y="1556792"/>
            <a:ext cx="6984776" cy="3865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r>
              <a:rPr lang="en-US" b="1" dirty="0" smtClean="0"/>
              <a:t>A</a:t>
            </a:r>
            <a:r>
              <a:rPr lang="en-US" dirty="0" smtClean="0"/>
              <a:t> </a:t>
            </a:r>
            <a:r>
              <a:rPr lang="en-US" b="1" dirty="0" smtClean="0"/>
              <a:t>sensory system: </a:t>
            </a:r>
            <a:r>
              <a:rPr lang="en-US" dirty="0" smtClean="0"/>
              <a:t>is a part of the nervous system responsible for processing sensory information</a:t>
            </a:r>
          </a:p>
          <a:p>
            <a:pPr algn="just"/>
            <a:r>
              <a:rPr lang="en-US" dirty="0" smtClean="0"/>
              <a:t>It consists of </a:t>
            </a:r>
            <a:r>
              <a:rPr lang="en-US" dirty="0" smtClean="0">
                <a:solidFill>
                  <a:srgbClr val="FF0000"/>
                </a:solidFill>
              </a:rPr>
              <a:t>sensory receptors, neural pathways</a:t>
            </a:r>
            <a:r>
              <a:rPr lang="en-US" dirty="0" smtClean="0"/>
              <a:t>, and </a:t>
            </a:r>
            <a:r>
              <a:rPr lang="en-US" dirty="0" smtClean="0">
                <a:solidFill>
                  <a:srgbClr val="FF0000"/>
                </a:solidFill>
              </a:rPr>
              <a:t>parts of the brain involved in sensory perception</a:t>
            </a:r>
          </a:p>
          <a:p>
            <a:r>
              <a:rPr lang="en-US" dirty="0" smtClean="0"/>
              <a:t>Commonly recognized sensory systems are those for </a:t>
            </a:r>
            <a:r>
              <a:rPr lang="en-US" dirty="0" smtClean="0">
                <a:solidFill>
                  <a:srgbClr val="FF0000"/>
                </a:solidFill>
              </a:rPr>
              <a:t>vision, hearing, touch, taste and smell.</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202</a:t>
            </a:fld>
            <a:endParaRPr lang="en-US"/>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Conti—</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pPr algn="just"/>
            <a:r>
              <a:rPr lang="en-US" dirty="0" smtClean="0"/>
              <a:t>A </a:t>
            </a:r>
            <a:r>
              <a:rPr lang="en-US" dirty="0" smtClean="0">
                <a:solidFill>
                  <a:schemeClr val="accent1"/>
                </a:solidFill>
              </a:rPr>
              <a:t>sensory system </a:t>
            </a:r>
            <a:r>
              <a:rPr lang="en-US" dirty="0" smtClean="0"/>
              <a:t>is constructed to receive some kind of a stimulus</a:t>
            </a:r>
          </a:p>
          <a:p>
            <a:pPr algn="just"/>
            <a:r>
              <a:rPr lang="en-US" dirty="0" smtClean="0"/>
              <a:t>The sensory system has specific organs called the sense organs which are specific to a particular sense</a:t>
            </a:r>
          </a:p>
          <a:p>
            <a:pPr algn="just"/>
            <a:r>
              <a:rPr lang="en-US" dirty="0" smtClean="0"/>
              <a:t>There are five sense organs in the body which help in responding to specific stimuli. </a:t>
            </a:r>
          </a:p>
          <a:p>
            <a:pPr lvl="1" algn="just"/>
            <a:r>
              <a:rPr lang="en-US" dirty="0" smtClean="0"/>
              <a:t>Eye for vision, </a:t>
            </a:r>
          </a:p>
          <a:p>
            <a:pPr lvl="1" algn="just"/>
            <a:r>
              <a:rPr lang="en-US" dirty="0" smtClean="0"/>
              <a:t>Ear for hearing,</a:t>
            </a:r>
          </a:p>
          <a:p>
            <a:pPr lvl="1" algn="just"/>
            <a:r>
              <a:rPr lang="en-US" dirty="0" smtClean="0"/>
              <a:t>Tongue for taste, </a:t>
            </a:r>
          </a:p>
          <a:p>
            <a:pPr lvl="1" algn="just"/>
            <a:r>
              <a:rPr lang="en-US" dirty="0" smtClean="0"/>
              <a:t>Nose for smell and </a:t>
            </a:r>
          </a:p>
          <a:p>
            <a:pPr lvl="1" algn="just"/>
            <a:r>
              <a:rPr lang="en-US" dirty="0" smtClean="0"/>
              <a:t>Skin for touch.</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203</a:t>
            </a:fld>
            <a:endParaRPr lang="en-US"/>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smtClean="0">
                <a:solidFill>
                  <a:srgbClr val="FF0000"/>
                </a:solidFill>
              </a:rPr>
              <a:t>1.Eye For Vision</a:t>
            </a:r>
            <a:endParaRPr lang="en-US" dirty="0">
              <a:solidFill>
                <a:srgbClr val="FF0000"/>
              </a:solidFill>
            </a:endParaRPr>
          </a:p>
        </p:txBody>
      </p:sp>
      <p:sp>
        <p:nvSpPr>
          <p:cNvPr id="3" name="Content Placeholder 2"/>
          <p:cNvSpPr>
            <a:spLocks noGrp="1"/>
          </p:cNvSpPr>
          <p:nvPr>
            <p:ph idx="1"/>
          </p:nvPr>
        </p:nvSpPr>
        <p:spPr>
          <a:xfrm>
            <a:off x="457200" y="1600200"/>
            <a:ext cx="8003232" cy="4525963"/>
          </a:xfrm>
        </p:spPr>
        <p:txBody>
          <a:bodyPr>
            <a:normAutofit/>
          </a:bodyPr>
          <a:lstStyle/>
          <a:p>
            <a:r>
              <a:rPr lang="en-US" dirty="0" smtClean="0"/>
              <a:t>Eyes are the visual sensory organs</a:t>
            </a:r>
          </a:p>
          <a:p>
            <a:r>
              <a:rPr lang="en-US" dirty="0" smtClean="0"/>
              <a:t>The eye is an elongated ball and is protected by a bony socket in the skull</a:t>
            </a:r>
          </a:p>
          <a:p>
            <a:r>
              <a:rPr lang="en-US" dirty="0" smtClean="0"/>
              <a:t>The eye has three layers that make up the exterior wall of the eyeball</a:t>
            </a:r>
          </a:p>
          <a:p>
            <a:pPr lvl="1"/>
            <a:r>
              <a:rPr lang="en-US" dirty="0" smtClean="0"/>
              <a:t>Sclera, </a:t>
            </a:r>
          </a:p>
          <a:p>
            <a:pPr lvl="1"/>
            <a:r>
              <a:rPr lang="en-US" dirty="0" smtClean="0"/>
              <a:t>Choroid</a:t>
            </a:r>
          </a:p>
          <a:p>
            <a:pPr lvl="1"/>
            <a:r>
              <a:rPr lang="en-US" dirty="0" smtClean="0"/>
              <a:t>Retina</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204</a:t>
            </a:fld>
            <a:endParaRPr lang="en-US"/>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205</a:t>
            </a:fld>
            <a:endParaRPr lang="en-US"/>
          </a:p>
        </p:txBody>
      </p:sp>
      <p:pic>
        <p:nvPicPr>
          <p:cNvPr id="6" name="Picture 5" descr="https://encrypted-tbn0.gstatic.com/images?q=tbn:ANd9GcTwoBdbhw4l5ux9u5MIhvH18qyJRSXQuW-lMU27cMxeFPyydNdCbA"/>
          <p:cNvPicPr/>
          <p:nvPr/>
        </p:nvPicPr>
        <p:blipFill>
          <a:blip r:embed="rId3" cstate="print"/>
          <a:srcRect/>
          <a:stretch>
            <a:fillRect/>
          </a:stretch>
        </p:blipFill>
        <p:spPr bwMode="auto">
          <a:xfrm>
            <a:off x="1331640" y="1412776"/>
            <a:ext cx="6840760" cy="44644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Accessory Structures of the Eye</a:t>
            </a:r>
            <a:endParaRPr lang="en-US" dirty="0"/>
          </a:p>
        </p:txBody>
      </p:sp>
      <p:sp>
        <p:nvSpPr>
          <p:cNvPr id="3" name="Content Placeholder 2"/>
          <p:cNvSpPr>
            <a:spLocks noGrp="1"/>
          </p:cNvSpPr>
          <p:nvPr>
            <p:ph idx="1"/>
          </p:nvPr>
        </p:nvSpPr>
        <p:spPr>
          <a:xfrm>
            <a:off x="457200" y="1600200"/>
            <a:ext cx="8229600" cy="5069160"/>
          </a:xfrm>
        </p:spPr>
        <p:txBody>
          <a:bodyPr>
            <a:normAutofit fontScale="92500" lnSpcReduction="10000"/>
          </a:bodyPr>
          <a:lstStyle/>
          <a:p>
            <a:r>
              <a:rPr lang="en-US" b="1" i="1" dirty="0" smtClean="0"/>
              <a:t>Eyelids:</a:t>
            </a:r>
          </a:p>
          <a:p>
            <a:pPr lvl="1"/>
            <a:r>
              <a:rPr lang="en-US" dirty="0" smtClean="0"/>
              <a:t>shade the eyes during sleep</a:t>
            </a:r>
          </a:p>
          <a:p>
            <a:pPr lvl="1"/>
            <a:r>
              <a:rPr lang="en-US" dirty="0" smtClean="0"/>
              <a:t> protect the eyes from excessive light and foreign objects </a:t>
            </a:r>
          </a:p>
          <a:p>
            <a:pPr lvl="1"/>
            <a:r>
              <a:rPr lang="en-US" dirty="0" smtClean="0"/>
              <a:t>spread lubricating secretions over the eyeballs</a:t>
            </a:r>
          </a:p>
          <a:p>
            <a:pPr lvl="1"/>
            <a:r>
              <a:rPr lang="en-US" dirty="0" smtClean="0"/>
              <a:t>The upper eyelid is more movable than the lower</a:t>
            </a:r>
          </a:p>
          <a:p>
            <a:r>
              <a:rPr lang="en-US" b="1" i="1" dirty="0" smtClean="0"/>
              <a:t>Eyelashes and Eyebrows</a:t>
            </a:r>
          </a:p>
          <a:p>
            <a:pPr lvl="1"/>
            <a:r>
              <a:rPr lang="en-US" dirty="0" smtClean="0"/>
              <a:t>The </a:t>
            </a:r>
            <a:r>
              <a:rPr lang="en-US" b="1" dirty="0" smtClean="0"/>
              <a:t>eyelashes: </a:t>
            </a:r>
            <a:r>
              <a:rPr lang="en-US" dirty="0" smtClean="0"/>
              <a:t>project from the border of each eyelid</a:t>
            </a:r>
            <a:endParaRPr lang="en-US" b="1" dirty="0" smtClean="0"/>
          </a:p>
          <a:p>
            <a:pPr lvl="1"/>
            <a:r>
              <a:rPr lang="en-US" dirty="0" smtClean="0"/>
              <a:t>The </a:t>
            </a:r>
            <a:r>
              <a:rPr lang="en-US" b="1" dirty="0" smtClean="0"/>
              <a:t>eyebrows: </a:t>
            </a:r>
            <a:r>
              <a:rPr lang="en-US" dirty="0" smtClean="0"/>
              <a:t>arch transversely above the upper eyelids</a:t>
            </a:r>
            <a:endParaRPr lang="en-US" b="1" dirty="0" smtClean="0"/>
          </a:p>
          <a:p>
            <a:pPr lvl="2"/>
            <a:r>
              <a:rPr lang="en-US" dirty="0" smtClean="0"/>
              <a:t>Help protect the eyeballs from foreign objects, and the direct rays of the sun</a:t>
            </a: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206</a:t>
            </a:fld>
            <a:endParaRPr 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1"/>
            <a:ext cx="8075240" cy="2404864"/>
          </a:xfrm>
        </p:spPr>
        <p:txBody>
          <a:bodyPr>
            <a:normAutofit lnSpcReduction="10000"/>
          </a:bodyPr>
          <a:lstStyle/>
          <a:p>
            <a:pPr lvl="1" algn="just"/>
            <a:r>
              <a:rPr lang="en-US" dirty="0" smtClean="0"/>
              <a:t>Sebaceous glands at the base of the hair follicles of the eyelashes, called </a:t>
            </a:r>
            <a:r>
              <a:rPr lang="en-US" b="1" dirty="0" smtClean="0"/>
              <a:t>sebaceous </a:t>
            </a:r>
            <a:r>
              <a:rPr lang="en-US" b="1" dirty="0" err="1" smtClean="0"/>
              <a:t>ciliary</a:t>
            </a:r>
            <a:r>
              <a:rPr lang="en-US" b="1" dirty="0" smtClean="0"/>
              <a:t> glands</a:t>
            </a:r>
          </a:p>
          <a:p>
            <a:pPr lvl="2" algn="just"/>
            <a:r>
              <a:rPr lang="en-US" b="1" dirty="0" smtClean="0"/>
              <a:t>release </a:t>
            </a:r>
            <a:r>
              <a:rPr lang="en-US" dirty="0" smtClean="0"/>
              <a:t>a lubricating fluid into the follicles</a:t>
            </a:r>
          </a:p>
          <a:p>
            <a:pPr algn="just"/>
            <a:r>
              <a:rPr lang="en-US" b="1" i="1" dirty="0" smtClean="0"/>
              <a:t>The </a:t>
            </a:r>
            <a:r>
              <a:rPr lang="en-US" b="1" i="1" dirty="0" err="1" smtClean="0"/>
              <a:t>Lacrimal</a:t>
            </a:r>
            <a:r>
              <a:rPr lang="en-US" b="1" i="1" dirty="0" smtClean="0"/>
              <a:t> glands:</a:t>
            </a:r>
          </a:p>
          <a:p>
            <a:pPr lvl="1" algn="just"/>
            <a:r>
              <a:rPr lang="en-US" dirty="0" smtClean="0"/>
              <a:t>produce and drains </a:t>
            </a:r>
            <a:r>
              <a:rPr lang="en-US" b="1" dirty="0" err="1" smtClean="0"/>
              <a:t>lacrimal</a:t>
            </a:r>
            <a:r>
              <a:rPr lang="en-US" b="1" dirty="0" smtClean="0"/>
              <a:t> fluid or tears</a:t>
            </a:r>
          </a:p>
          <a:p>
            <a:pPr lvl="1" algn="just"/>
            <a:endParaRPr lang="en-US" dirty="0" smtClean="0"/>
          </a:p>
        </p:txBody>
      </p:sp>
      <p:sp>
        <p:nvSpPr>
          <p:cNvPr id="5" name="Slide Number Placeholder 4"/>
          <p:cNvSpPr>
            <a:spLocks noGrp="1"/>
          </p:cNvSpPr>
          <p:nvPr>
            <p:ph type="sldNum" sz="quarter" idx="12"/>
          </p:nvPr>
        </p:nvSpPr>
        <p:spPr/>
        <p:txBody>
          <a:bodyPr/>
          <a:lstStyle/>
          <a:p>
            <a:fld id="{62F15E66-EE83-4D08-9524-F0457485C8CF}" type="slidenum">
              <a:rPr lang="en-US" smtClean="0"/>
              <a:pPr/>
              <a:t>207</a:t>
            </a:fld>
            <a:endParaRPr lang="en-US"/>
          </a:p>
        </p:txBody>
      </p:sp>
      <p:pic>
        <p:nvPicPr>
          <p:cNvPr id="38914" name="Picture 2"/>
          <p:cNvPicPr>
            <a:picLocks noChangeAspect="1" noChangeArrowheads="1"/>
          </p:cNvPicPr>
          <p:nvPr/>
        </p:nvPicPr>
        <p:blipFill>
          <a:blip r:embed="rId2" cstate="print"/>
          <a:srcRect l="-2542" t="8195" b="6537"/>
          <a:stretch>
            <a:fillRect/>
          </a:stretch>
        </p:blipFill>
        <p:spPr bwMode="auto">
          <a:xfrm>
            <a:off x="251520" y="3861048"/>
            <a:ext cx="8712968" cy="29969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Intrinsic muscles of Eye</a:t>
            </a:r>
            <a:endParaRPr lang="en-US" dirty="0"/>
          </a:p>
        </p:txBody>
      </p:sp>
      <p:sp>
        <p:nvSpPr>
          <p:cNvPr id="3" name="Content Placeholder 2"/>
          <p:cNvSpPr>
            <a:spLocks noGrp="1"/>
          </p:cNvSpPr>
          <p:nvPr>
            <p:ph idx="1"/>
          </p:nvPr>
        </p:nvSpPr>
        <p:spPr>
          <a:xfrm>
            <a:off x="457200" y="1600200"/>
            <a:ext cx="3682752" cy="5141168"/>
          </a:xfrm>
        </p:spPr>
        <p:txBody>
          <a:bodyPr>
            <a:normAutofit fontScale="92500"/>
          </a:bodyPr>
          <a:lstStyle/>
          <a:p>
            <a:r>
              <a:rPr lang="en-US" dirty="0" smtClean="0"/>
              <a:t>Six muscles  help to attach the eye with its socket (Orbit)</a:t>
            </a:r>
          </a:p>
          <a:p>
            <a:pPr lvl="1"/>
            <a:r>
              <a:rPr lang="en-US" dirty="0" smtClean="0"/>
              <a:t>4 straight muscles</a:t>
            </a:r>
          </a:p>
          <a:p>
            <a:pPr lvl="2"/>
            <a:r>
              <a:rPr lang="en-US" dirty="0" smtClean="0"/>
              <a:t>Medial rectus</a:t>
            </a:r>
          </a:p>
          <a:p>
            <a:pPr lvl="2"/>
            <a:r>
              <a:rPr lang="en-US" dirty="0" smtClean="0"/>
              <a:t>Lateral rectus</a:t>
            </a:r>
          </a:p>
          <a:p>
            <a:pPr lvl="2"/>
            <a:r>
              <a:rPr lang="en-US" dirty="0" smtClean="0"/>
              <a:t>Superior rectus</a:t>
            </a:r>
          </a:p>
          <a:p>
            <a:pPr lvl="2"/>
            <a:r>
              <a:rPr lang="en-US" dirty="0" smtClean="0"/>
              <a:t>Inferior rectus</a:t>
            </a:r>
          </a:p>
          <a:p>
            <a:pPr lvl="1"/>
            <a:r>
              <a:rPr lang="en-US" dirty="0" smtClean="0"/>
              <a:t>2 oblique</a:t>
            </a:r>
          </a:p>
          <a:p>
            <a:pPr lvl="2"/>
            <a:r>
              <a:rPr lang="en-US" dirty="0" smtClean="0"/>
              <a:t>Superior oblique</a:t>
            </a:r>
          </a:p>
          <a:p>
            <a:pPr lvl="2"/>
            <a:r>
              <a:rPr lang="en-US" dirty="0" smtClean="0"/>
              <a:t>Inferior oblique</a:t>
            </a:r>
          </a:p>
          <a:p>
            <a:pPr lvl="2"/>
            <a:endParaRPr lang="en-US" dirty="0" smtClean="0"/>
          </a:p>
          <a:p>
            <a:pPr lvl="2"/>
            <a:endParaRPr lang="en-US" dirty="0" smtClean="0"/>
          </a:p>
          <a:p>
            <a:pPr lvl="2"/>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208</a:t>
            </a:fld>
            <a:endParaRPr lang="en-US"/>
          </a:p>
        </p:txBody>
      </p:sp>
      <p:pic>
        <p:nvPicPr>
          <p:cNvPr id="134146" name="Picture 2"/>
          <p:cNvPicPr>
            <a:picLocks noChangeAspect="1" noChangeArrowheads="1"/>
          </p:cNvPicPr>
          <p:nvPr/>
        </p:nvPicPr>
        <p:blipFill>
          <a:blip r:embed="rId2" cstate="print"/>
          <a:srcRect l="8169" t="3617"/>
          <a:stretch>
            <a:fillRect/>
          </a:stretch>
        </p:blipFill>
        <p:spPr bwMode="auto">
          <a:xfrm>
            <a:off x="3851920" y="1268760"/>
            <a:ext cx="4896544" cy="3096344"/>
          </a:xfrm>
          <a:prstGeom prst="rect">
            <a:avLst/>
          </a:prstGeom>
          <a:noFill/>
          <a:ln w="9525">
            <a:noFill/>
            <a:miter lim="800000"/>
            <a:headEnd/>
            <a:tailEnd/>
          </a:ln>
        </p:spPr>
      </p:pic>
      <p:pic>
        <p:nvPicPr>
          <p:cNvPr id="134147" name="Picture 3"/>
          <p:cNvPicPr>
            <a:picLocks noChangeAspect="1" noChangeArrowheads="1"/>
          </p:cNvPicPr>
          <p:nvPr/>
        </p:nvPicPr>
        <p:blipFill>
          <a:blip r:embed="rId3" cstate="print"/>
          <a:srcRect/>
          <a:stretch>
            <a:fillRect/>
          </a:stretch>
        </p:blipFill>
        <p:spPr bwMode="auto">
          <a:xfrm>
            <a:off x="3779912" y="4365104"/>
            <a:ext cx="4032448" cy="24928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Layers of eye</a:t>
            </a:r>
            <a:endParaRPr lang="en-US" dirty="0"/>
          </a:p>
        </p:txBody>
      </p:sp>
      <p:sp>
        <p:nvSpPr>
          <p:cNvPr id="3" name="Content Placeholder 2"/>
          <p:cNvSpPr>
            <a:spLocks noGrp="1"/>
          </p:cNvSpPr>
          <p:nvPr>
            <p:ph idx="1"/>
          </p:nvPr>
        </p:nvSpPr>
        <p:spPr>
          <a:xfrm>
            <a:off x="457200" y="1600200"/>
            <a:ext cx="8229600" cy="4997152"/>
          </a:xfrm>
        </p:spPr>
        <p:txBody>
          <a:bodyPr>
            <a:normAutofit lnSpcReduction="10000"/>
          </a:bodyPr>
          <a:lstStyle/>
          <a:p>
            <a:r>
              <a:rPr lang="en-US" dirty="0" smtClean="0">
                <a:solidFill>
                  <a:srgbClr val="FF0000"/>
                </a:solidFill>
              </a:rPr>
              <a:t>Sclera:</a:t>
            </a:r>
          </a:p>
          <a:p>
            <a:pPr lvl="1"/>
            <a:r>
              <a:rPr lang="en-US" dirty="0" smtClean="0"/>
              <a:t>The outer layer of the eye </a:t>
            </a:r>
          </a:p>
          <a:p>
            <a:pPr lvl="1"/>
            <a:r>
              <a:rPr lang="en-US" dirty="0" smtClean="0"/>
              <a:t>a tough white fibrous layer that maintains, protects and supports the shape of the eye</a:t>
            </a:r>
          </a:p>
          <a:p>
            <a:pPr lvl="1"/>
            <a:r>
              <a:rPr lang="en-US" dirty="0" smtClean="0"/>
              <a:t>The front of the sclera is transparent and is called the </a:t>
            </a:r>
            <a:r>
              <a:rPr lang="en-US" dirty="0" smtClean="0">
                <a:solidFill>
                  <a:schemeClr val="accent1"/>
                </a:solidFill>
              </a:rPr>
              <a:t>cornea</a:t>
            </a:r>
          </a:p>
          <a:p>
            <a:pPr lvl="2"/>
            <a:r>
              <a:rPr lang="en-US" dirty="0" smtClean="0"/>
              <a:t>The cornea refracts light rays and acts like the outer window of the eye</a:t>
            </a:r>
          </a:p>
          <a:p>
            <a:pPr lvl="2"/>
            <a:r>
              <a:rPr lang="en-US" dirty="0" smtClean="0"/>
              <a:t>Transparency reduce slowly toward the edge (</a:t>
            </a:r>
            <a:r>
              <a:rPr lang="en-US" dirty="0" smtClean="0">
                <a:solidFill>
                  <a:schemeClr val="accent1"/>
                </a:solidFill>
              </a:rPr>
              <a:t>Opaque sclera</a:t>
            </a:r>
            <a:r>
              <a:rPr lang="en-US" dirty="0" smtClean="0"/>
              <a:t>)</a:t>
            </a:r>
          </a:p>
          <a:p>
            <a:pPr lvl="2"/>
            <a:r>
              <a:rPr lang="en-US" dirty="0" smtClean="0"/>
              <a:t>providing about 75% of the focusing power of the eye</a:t>
            </a:r>
          </a:p>
          <a:p>
            <a:pPr lvl="2"/>
            <a:r>
              <a:rPr lang="en-US" dirty="0" smtClean="0"/>
              <a:t>Contains no blood vessels</a:t>
            </a:r>
          </a:p>
          <a:p>
            <a:pPr lvl="2"/>
            <a:endParaRPr lang="en-US" dirty="0" smtClean="0"/>
          </a:p>
          <a:p>
            <a:pPr lvl="2"/>
            <a:endParaRPr lang="en-US" dirty="0" smtClean="0"/>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209</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21</a:t>
            </a:fld>
            <a:endParaRPr lang="en-US"/>
          </a:p>
        </p:txBody>
      </p:sp>
    </p:spTree>
    <p:extLst>
      <p:ext uri="{BB962C8B-B14F-4D97-AF65-F5344CB8AC3E}">
        <p14:creationId xmlns:p14="http://schemas.microsoft.com/office/powerpoint/2010/main" val="188566883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smtClean="0">
                <a:solidFill>
                  <a:srgbClr val="FF0000"/>
                </a:solidFill>
              </a:rPr>
              <a:t>Choroid:</a:t>
            </a:r>
          </a:p>
          <a:p>
            <a:pPr lvl="1"/>
            <a:r>
              <a:rPr lang="en-US" dirty="0" smtClean="0"/>
              <a:t>The middle thin layer of the eye</a:t>
            </a:r>
          </a:p>
          <a:p>
            <a:pPr lvl="1"/>
            <a:r>
              <a:rPr lang="en-US" dirty="0" smtClean="0"/>
              <a:t>It is the vascular layer</a:t>
            </a:r>
          </a:p>
          <a:p>
            <a:pPr lvl="1"/>
            <a:r>
              <a:rPr lang="en-US" dirty="0" smtClean="0"/>
              <a:t>provides oxygen and nourishment to the outer layers of the retina</a:t>
            </a:r>
          </a:p>
          <a:p>
            <a:pPr lvl="1"/>
            <a:r>
              <a:rPr lang="en-US" dirty="0" smtClean="0"/>
              <a:t>The anterior end of the choroid consists of:</a:t>
            </a:r>
          </a:p>
          <a:p>
            <a:pPr lvl="2"/>
            <a:r>
              <a:rPr lang="en-US" dirty="0" smtClean="0"/>
              <a:t>A triangle shaped </a:t>
            </a:r>
            <a:r>
              <a:rPr lang="en-US" b="1" dirty="0" err="1" smtClean="0"/>
              <a:t>Ciliary</a:t>
            </a:r>
            <a:r>
              <a:rPr lang="en-US" b="1" dirty="0" smtClean="0"/>
              <a:t> body:</a:t>
            </a:r>
          </a:p>
          <a:p>
            <a:pPr lvl="3"/>
            <a:r>
              <a:rPr lang="en-US" dirty="0" smtClean="0"/>
              <a:t>Contain</a:t>
            </a:r>
            <a:r>
              <a:rPr lang="en-US" b="1" dirty="0" smtClean="0"/>
              <a:t> </a:t>
            </a:r>
            <a:r>
              <a:rPr lang="en-US" b="1" dirty="0" err="1" smtClean="0"/>
              <a:t>ciliary</a:t>
            </a:r>
            <a:r>
              <a:rPr lang="en-US" b="1" dirty="0" smtClean="0"/>
              <a:t> muscle (</a:t>
            </a:r>
            <a:r>
              <a:rPr lang="en-US" b="1" dirty="0" err="1" smtClean="0"/>
              <a:t>suspensory</a:t>
            </a:r>
            <a:r>
              <a:rPr lang="en-US" b="1" dirty="0" smtClean="0"/>
              <a:t> ligament) </a:t>
            </a:r>
            <a:r>
              <a:rPr lang="en-US" dirty="0" smtClean="0"/>
              <a:t>that support the</a:t>
            </a:r>
            <a:r>
              <a:rPr lang="en-US" b="1" dirty="0" smtClean="0"/>
              <a:t> lens</a:t>
            </a:r>
          </a:p>
          <a:p>
            <a:pPr lvl="2"/>
            <a:r>
              <a:rPr lang="en-US" b="1" dirty="0" smtClean="0"/>
              <a:t>Iris:</a:t>
            </a:r>
            <a:r>
              <a:rPr lang="en-US" dirty="0" smtClean="0"/>
              <a:t> the anterior extended part of the </a:t>
            </a:r>
            <a:r>
              <a:rPr lang="en-US" dirty="0" err="1" smtClean="0"/>
              <a:t>ciliary</a:t>
            </a:r>
            <a:r>
              <a:rPr lang="en-US" dirty="0" smtClean="0"/>
              <a:t> body</a:t>
            </a:r>
          </a:p>
          <a:p>
            <a:pPr lvl="3"/>
            <a:r>
              <a:rPr lang="en-US" dirty="0" smtClean="0"/>
              <a:t>The iris contracts and dilates to compensate for the changes in light intensity</a:t>
            </a:r>
          </a:p>
          <a:p>
            <a:pPr lvl="2"/>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210</a:t>
            </a:fld>
            <a:endParaRPr 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of pupil</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211</a:t>
            </a:fld>
            <a:endParaRPr lang="en-US"/>
          </a:p>
        </p:txBody>
      </p:sp>
      <p:pic>
        <p:nvPicPr>
          <p:cNvPr id="136194" name="Picture 2"/>
          <p:cNvPicPr>
            <a:picLocks noChangeAspect="1" noChangeArrowheads="1"/>
          </p:cNvPicPr>
          <p:nvPr/>
        </p:nvPicPr>
        <p:blipFill>
          <a:blip r:embed="rId2" cstate="print"/>
          <a:srcRect t="4008"/>
          <a:stretch>
            <a:fillRect/>
          </a:stretch>
        </p:blipFill>
        <p:spPr bwMode="auto">
          <a:xfrm>
            <a:off x="251520" y="2276872"/>
            <a:ext cx="7920879"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4997152"/>
          </a:xfrm>
        </p:spPr>
        <p:txBody>
          <a:bodyPr>
            <a:normAutofit fontScale="92500" lnSpcReduction="20000"/>
          </a:bodyPr>
          <a:lstStyle/>
          <a:p>
            <a:pPr lvl="3"/>
            <a:r>
              <a:rPr lang="en-US" dirty="0" smtClean="0"/>
              <a:t>If the light is bright, the iris then contracts  (increases in length) making the </a:t>
            </a:r>
            <a:r>
              <a:rPr lang="en-US" b="1" dirty="0" smtClean="0"/>
              <a:t>pupil</a:t>
            </a:r>
            <a:r>
              <a:rPr lang="en-US" dirty="0" smtClean="0"/>
              <a:t> (the space between the iris )smaller</a:t>
            </a:r>
          </a:p>
          <a:p>
            <a:pPr lvl="3"/>
            <a:r>
              <a:rPr lang="en-US" dirty="0" smtClean="0"/>
              <a:t> if the light is dim, the iris dilates making the pupil bigger</a:t>
            </a:r>
          </a:p>
          <a:p>
            <a:r>
              <a:rPr lang="en-US" b="1" dirty="0" smtClean="0">
                <a:solidFill>
                  <a:srgbClr val="FF0000"/>
                </a:solidFill>
              </a:rPr>
              <a:t>Retina: </a:t>
            </a:r>
          </a:p>
          <a:p>
            <a:pPr lvl="1"/>
            <a:r>
              <a:rPr lang="en-US" b="1" dirty="0" smtClean="0"/>
              <a:t>a mostly transparent thin tissue designed to:</a:t>
            </a:r>
          </a:p>
          <a:p>
            <a:pPr lvl="2"/>
            <a:r>
              <a:rPr lang="en-US" dirty="0" smtClean="0"/>
              <a:t>capture photons of light</a:t>
            </a:r>
          </a:p>
          <a:p>
            <a:pPr lvl="2"/>
            <a:r>
              <a:rPr lang="en-US" dirty="0" smtClean="0"/>
              <a:t>initiate processing of the image by the brain</a:t>
            </a:r>
          </a:p>
          <a:p>
            <a:pPr lvl="1"/>
            <a:r>
              <a:rPr lang="en-US" dirty="0" smtClean="0"/>
              <a:t>Has two layers</a:t>
            </a:r>
          </a:p>
          <a:p>
            <a:pPr lvl="2"/>
            <a:r>
              <a:rPr lang="en-US" dirty="0" smtClean="0"/>
              <a:t>The outer layer is called dark pigmented layer</a:t>
            </a:r>
          </a:p>
          <a:p>
            <a:pPr lvl="3"/>
            <a:r>
              <a:rPr lang="en-US" dirty="0" smtClean="0"/>
              <a:t>Help to absorb light after crossing the inner layer</a:t>
            </a:r>
          </a:p>
          <a:p>
            <a:pPr lvl="3"/>
            <a:r>
              <a:rPr lang="en-US" dirty="0" smtClean="0"/>
              <a:t>No rods and cones</a:t>
            </a:r>
          </a:p>
          <a:p>
            <a:pPr lvl="2"/>
            <a:r>
              <a:rPr lang="en-US" dirty="0" smtClean="0"/>
              <a:t>The inner layer called Light sensitive layer (Neural layer)</a:t>
            </a:r>
          </a:p>
          <a:p>
            <a:pPr lvl="3"/>
            <a:r>
              <a:rPr lang="en-US" dirty="0" smtClean="0"/>
              <a:t>Contain cones and rods (light receptors)</a:t>
            </a:r>
          </a:p>
          <a:p>
            <a:pPr lvl="3"/>
            <a:r>
              <a:rPr lang="en-US" dirty="0" smtClean="0"/>
              <a:t>Has five another layers (</a:t>
            </a:r>
            <a:r>
              <a:rPr lang="en-US" b="1" dirty="0" smtClean="0"/>
              <a:t>see slide number 119</a:t>
            </a:r>
            <a:r>
              <a:rPr lang="en-US" dirty="0" smtClean="0"/>
              <a: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212</a:t>
            </a:fld>
            <a:endParaRPr lang="en-US"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92500" lnSpcReduction="20000"/>
          </a:bodyPr>
          <a:lstStyle/>
          <a:p>
            <a:pPr lvl="2"/>
            <a:r>
              <a:rPr lang="en-US" dirty="0" smtClean="0"/>
              <a:t>Rods:</a:t>
            </a:r>
          </a:p>
          <a:p>
            <a:pPr lvl="3"/>
            <a:r>
              <a:rPr lang="en-US" dirty="0" smtClean="0"/>
              <a:t>contain a pigment called </a:t>
            </a:r>
            <a:r>
              <a:rPr lang="en-US" b="1" dirty="0" err="1" smtClean="0"/>
              <a:t>rhodopsin</a:t>
            </a:r>
            <a:r>
              <a:rPr lang="en-US" dirty="0" smtClean="0"/>
              <a:t> that is sensitive to dim light (the pigment necessary for night vision or </a:t>
            </a:r>
            <a:r>
              <a:rPr lang="en-US" dirty="0" err="1" smtClean="0"/>
              <a:t>scotopic</a:t>
            </a:r>
            <a:r>
              <a:rPr lang="en-US" dirty="0" smtClean="0"/>
              <a:t> vision)</a:t>
            </a:r>
          </a:p>
          <a:p>
            <a:pPr lvl="3"/>
            <a:r>
              <a:rPr lang="en-US" dirty="0" err="1" smtClean="0"/>
              <a:t>Rhodopsin</a:t>
            </a:r>
            <a:r>
              <a:rPr lang="en-US" dirty="0" smtClean="0"/>
              <a:t> is synthesized with the help of vitamin A</a:t>
            </a:r>
          </a:p>
          <a:p>
            <a:pPr lvl="3"/>
            <a:r>
              <a:rPr lang="en-US" dirty="0" smtClean="0"/>
              <a:t>Rods have no ability to detect colors</a:t>
            </a:r>
          </a:p>
          <a:p>
            <a:pPr lvl="3"/>
            <a:r>
              <a:rPr lang="en-US" dirty="0" smtClean="0"/>
              <a:t>more concentrated in the peripheral retina</a:t>
            </a:r>
          </a:p>
          <a:p>
            <a:pPr lvl="2"/>
            <a:r>
              <a:rPr lang="en-US" b="1" dirty="0" smtClean="0"/>
              <a:t>Cons:</a:t>
            </a:r>
          </a:p>
          <a:p>
            <a:pPr lvl="3"/>
            <a:r>
              <a:rPr lang="en-US" dirty="0" smtClean="0"/>
              <a:t> contain the pigment called </a:t>
            </a:r>
            <a:r>
              <a:rPr lang="en-US" b="1" dirty="0" err="1" smtClean="0"/>
              <a:t>iodopsin</a:t>
            </a:r>
            <a:r>
              <a:rPr lang="en-US" dirty="0" smtClean="0"/>
              <a:t> that is sensitive only to bright light. </a:t>
            </a:r>
          </a:p>
          <a:p>
            <a:pPr lvl="3"/>
            <a:r>
              <a:rPr lang="en-US" dirty="0" smtClean="0"/>
              <a:t>The cones are sensitive to the </a:t>
            </a:r>
            <a:r>
              <a:rPr lang="en-US" b="1" dirty="0" smtClean="0"/>
              <a:t>colors</a:t>
            </a:r>
            <a:r>
              <a:rPr lang="en-US" dirty="0" smtClean="0"/>
              <a:t>.</a:t>
            </a:r>
          </a:p>
          <a:p>
            <a:pPr lvl="3"/>
            <a:r>
              <a:rPr lang="en-US" dirty="0" smtClean="0"/>
              <a:t>more concentrated in the central retina</a:t>
            </a:r>
          </a:p>
          <a:p>
            <a:pPr lvl="1"/>
            <a:r>
              <a:rPr lang="en-US" dirty="0" smtClean="0"/>
              <a:t>The retina receives its nourishment from two sources:</a:t>
            </a:r>
          </a:p>
          <a:p>
            <a:pPr lvl="2"/>
            <a:r>
              <a:rPr lang="en-US" dirty="0" smtClean="0"/>
              <a:t>The </a:t>
            </a:r>
            <a:r>
              <a:rPr lang="en-US" b="1" dirty="0" smtClean="0"/>
              <a:t>retinal vasculature </a:t>
            </a:r>
            <a:r>
              <a:rPr lang="en-US" dirty="0" smtClean="0"/>
              <a:t>serves the inner layer</a:t>
            </a:r>
          </a:p>
          <a:p>
            <a:pPr lvl="2"/>
            <a:r>
              <a:rPr lang="en-US" dirty="0" smtClean="0"/>
              <a:t>The </a:t>
            </a:r>
            <a:r>
              <a:rPr lang="en-US" b="1" dirty="0" err="1" smtClean="0"/>
              <a:t>choroidal</a:t>
            </a:r>
            <a:r>
              <a:rPr lang="en-US" b="1" dirty="0" smtClean="0"/>
              <a:t> vasculature </a:t>
            </a:r>
            <a:r>
              <a:rPr lang="en-US" dirty="0" smtClean="0"/>
              <a:t>serves the outer layer</a:t>
            </a:r>
          </a:p>
          <a:p>
            <a:pPr lvl="3"/>
            <a:endParaRPr lang="en-US" dirty="0" smtClean="0"/>
          </a:p>
          <a:p>
            <a:pPr lvl="3"/>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213</a:t>
            </a:fld>
            <a:endParaRPr lang="en-US"/>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a:bodyPr>
          <a:lstStyle/>
          <a:p>
            <a:pPr lvl="1"/>
            <a:r>
              <a:rPr lang="en-US" dirty="0" smtClean="0"/>
              <a:t>Depending on the distribution of rods and cones, there are two spots on the retina. </a:t>
            </a:r>
          </a:p>
          <a:p>
            <a:pPr lvl="2"/>
            <a:r>
              <a:rPr lang="en-US" b="1" dirty="0" smtClean="0"/>
              <a:t>Blind spot</a:t>
            </a:r>
          </a:p>
          <a:p>
            <a:pPr lvl="3"/>
            <a:r>
              <a:rPr lang="en-US" dirty="0" smtClean="0"/>
              <a:t>the point on the retina where the optic nerve leaves the eye</a:t>
            </a:r>
          </a:p>
          <a:p>
            <a:pPr lvl="3"/>
            <a:r>
              <a:rPr lang="en-US" dirty="0" smtClean="0"/>
              <a:t>no rods or cones and therefore, no image is formed</a:t>
            </a:r>
            <a:endParaRPr lang="en-US" b="1" dirty="0" smtClean="0"/>
          </a:p>
          <a:p>
            <a:pPr lvl="2"/>
            <a:r>
              <a:rPr lang="en-US" b="1" dirty="0" smtClean="0"/>
              <a:t>Yellow spot (</a:t>
            </a:r>
            <a:r>
              <a:rPr lang="en-US" dirty="0" smtClean="0"/>
              <a:t>Macula </a:t>
            </a:r>
            <a:r>
              <a:rPr lang="en-US" dirty="0" err="1" smtClean="0"/>
              <a:t>lutea</a:t>
            </a:r>
            <a:r>
              <a:rPr lang="en-US" dirty="0" smtClean="0"/>
              <a:t>)</a:t>
            </a:r>
          </a:p>
          <a:p>
            <a:pPr lvl="3"/>
            <a:r>
              <a:rPr lang="en-US" dirty="0" smtClean="0"/>
              <a:t>the point opposite to the optical axis of the lens</a:t>
            </a:r>
          </a:p>
          <a:p>
            <a:pPr lvl="3"/>
            <a:r>
              <a:rPr lang="en-US" dirty="0" smtClean="0"/>
              <a:t>most light rays are focused on this part</a:t>
            </a:r>
          </a:p>
          <a:p>
            <a:pPr lvl="3"/>
            <a:r>
              <a:rPr lang="en-US" dirty="0" smtClean="0"/>
              <a:t> It contains only cone cells and is thus most sensitive in bright light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214</a:t>
            </a:fld>
            <a:endParaRPr lang="en-US"/>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Aqueous humor</a:t>
            </a:r>
            <a:endParaRPr lang="en-US" dirty="0"/>
          </a:p>
        </p:txBody>
      </p:sp>
      <p:sp>
        <p:nvSpPr>
          <p:cNvPr id="3" name="Content Placeholder 2"/>
          <p:cNvSpPr>
            <a:spLocks noGrp="1"/>
          </p:cNvSpPr>
          <p:nvPr>
            <p:ph idx="1"/>
          </p:nvPr>
        </p:nvSpPr>
        <p:spPr/>
        <p:txBody>
          <a:bodyPr>
            <a:normAutofit/>
          </a:bodyPr>
          <a:lstStyle/>
          <a:p>
            <a:pPr algn="just"/>
            <a:r>
              <a:rPr lang="en-US" dirty="0" smtClean="0"/>
              <a:t>The transparent fluid that fills the area between the </a:t>
            </a:r>
            <a:r>
              <a:rPr lang="en-US" b="1" dirty="0" smtClean="0"/>
              <a:t>cornea</a:t>
            </a:r>
            <a:r>
              <a:rPr lang="en-US" dirty="0" smtClean="0"/>
              <a:t> and </a:t>
            </a:r>
            <a:r>
              <a:rPr lang="en-US" b="1" dirty="0" smtClean="0"/>
              <a:t>lens</a:t>
            </a:r>
            <a:r>
              <a:rPr lang="en-US" dirty="0" smtClean="0"/>
              <a:t> </a:t>
            </a:r>
          </a:p>
          <a:p>
            <a:r>
              <a:rPr lang="en-US" dirty="0" smtClean="0"/>
              <a:t>Produced by the </a:t>
            </a:r>
            <a:r>
              <a:rPr lang="en-US" dirty="0" err="1" smtClean="0"/>
              <a:t>ciliary</a:t>
            </a:r>
            <a:r>
              <a:rPr lang="en-US" dirty="0" smtClean="0"/>
              <a:t> body</a:t>
            </a:r>
          </a:p>
          <a:p>
            <a:r>
              <a:rPr lang="en-US" dirty="0" smtClean="0"/>
              <a:t>It has main two functions;</a:t>
            </a:r>
          </a:p>
          <a:p>
            <a:pPr lvl="1"/>
            <a:r>
              <a:rPr lang="en-US" dirty="0" smtClean="0"/>
              <a:t> it provides nutrients to the cornea and the crystalline lens</a:t>
            </a:r>
          </a:p>
          <a:p>
            <a:pPr lvl="1"/>
            <a:r>
              <a:rPr lang="en-US" dirty="0" smtClean="0"/>
              <a:t>part of the optical pathway of the eye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215</a:t>
            </a:fld>
            <a:endParaRPr lang="en-US"/>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Vitreous humor (vitreous body )</a:t>
            </a:r>
            <a:endParaRPr lang="en-US" dirty="0"/>
          </a:p>
        </p:txBody>
      </p:sp>
      <p:sp>
        <p:nvSpPr>
          <p:cNvPr id="3" name="Content Placeholder 2"/>
          <p:cNvSpPr>
            <a:spLocks noGrp="1"/>
          </p:cNvSpPr>
          <p:nvPr>
            <p:ph idx="1"/>
          </p:nvPr>
        </p:nvSpPr>
        <p:spPr/>
        <p:txBody>
          <a:bodyPr>
            <a:normAutofit lnSpcReduction="10000"/>
          </a:bodyPr>
          <a:lstStyle/>
          <a:p>
            <a:pPr algn="just"/>
            <a:r>
              <a:rPr lang="en-US" dirty="0" smtClean="0"/>
              <a:t>a gel-like structure that fills the posterior portion of the eye ball </a:t>
            </a:r>
          </a:p>
          <a:p>
            <a:pPr algn="just"/>
            <a:r>
              <a:rPr lang="en-US" dirty="0" smtClean="0"/>
              <a:t>Both the aqueous and vitreous </a:t>
            </a:r>
            <a:r>
              <a:rPr lang="en-US" dirty="0" err="1" smtClean="0"/>
              <a:t>humour</a:t>
            </a:r>
            <a:r>
              <a:rPr lang="en-US" dirty="0" smtClean="0"/>
              <a:t> serve to </a:t>
            </a:r>
          </a:p>
          <a:p>
            <a:pPr lvl="1" algn="just"/>
            <a:r>
              <a:rPr lang="en-US" dirty="0" smtClean="0"/>
              <a:t>Refract the light, </a:t>
            </a:r>
          </a:p>
          <a:p>
            <a:pPr lvl="1" algn="just"/>
            <a:r>
              <a:rPr lang="en-US" dirty="0" smtClean="0"/>
              <a:t>Give shape to the eyes, </a:t>
            </a:r>
          </a:p>
          <a:p>
            <a:pPr lvl="1" algn="just"/>
            <a:r>
              <a:rPr lang="en-US" dirty="0" smtClean="0"/>
              <a:t>Support the lens </a:t>
            </a:r>
          </a:p>
          <a:p>
            <a:pPr lvl="1" algn="just"/>
            <a:r>
              <a:rPr lang="en-US" dirty="0" smtClean="0"/>
              <a:t>Maintain the intra-ocular pressure to keep the eye ball inflated.</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216</a:t>
            </a:fld>
            <a:endParaRPr lang="en-US"/>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Pathway of Light and focusing</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Object pass</a:t>
            </a:r>
            <a:r>
              <a:rPr lang="en-US" dirty="0" smtClean="0">
                <a:sym typeface="Wingdings" pitchFamily="2" charset="2"/>
              </a:rPr>
              <a:t> C</a:t>
            </a:r>
            <a:r>
              <a:rPr lang="en-US" dirty="0" smtClean="0"/>
              <a:t>onjunctiva </a:t>
            </a:r>
            <a:r>
              <a:rPr lang="en-US" dirty="0" smtClean="0">
                <a:sym typeface="Wingdings" pitchFamily="2" charset="2"/>
              </a:rPr>
              <a:t>C</a:t>
            </a:r>
            <a:r>
              <a:rPr lang="en-US" dirty="0" smtClean="0"/>
              <a:t>ornea</a:t>
            </a:r>
            <a:r>
              <a:rPr lang="en-US" dirty="0" smtClean="0">
                <a:sym typeface="Wingdings" pitchFamily="2" charset="2"/>
              </a:rPr>
              <a:t> A</a:t>
            </a:r>
            <a:r>
              <a:rPr lang="en-US" dirty="0" smtClean="0"/>
              <a:t>queous </a:t>
            </a:r>
            <a:r>
              <a:rPr lang="en-US" dirty="0" err="1" smtClean="0"/>
              <a:t>humour</a:t>
            </a:r>
            <a:r>
              <a:rPr lang="en-US" dirty="0" smtClean="0">
                <a:sym typeface="Wingdings" pitchFamily="2" charset="2"/>
              </a:rPr>
              <a:t> </a:t>
            </a:r>
            <a:r>
              <a:rPr lang="en-US" dirty="0" err="1" smtClean="0">
                <a:sym typeface="Wingdings" pitchFamily="2" charset="2"/>
              </a:rPr>
              <a:t>PupilL</a:t>
            </a:r>
            <a:r>
              <a:rPr lang="en-US" dirty="0" err="1" smtClean="0"/>
              <a:t>ens</a:t>
            </a:r>
            <a:r>
              <a:rPr lang="en-US" dirty="0" smtClean="0"/>
              <a:t> </a:t>
            </a:r>
            <a:r>
              <a:rPr lang="en-US" dirty="0" smtClean="0">
                <a:sym typeface="Wingdings" pitchFamily="2" charset="2"/>
              </a:rPr>
              <a:t>V</a:t>
            </a:r>
            <a:r>
              <a:rPr lang="en-US" dirty="0" smtClean="0"/>
              <a:t>itreous </a:t>
            </a:r>
            <a:r>
              <a:rPr lang="en-US" dirty="0" err="1" smtClean="0"/>
              <a:t>humour</a:t>
            </a:r>
            <a:r>
              <a:rPr lang="en-US" dirty="0" err="1" smtClean="0">
                <a:sym typeface="Wingdings" pitchFamily="2" charset="2"/>
              </a:rPr>
              <a:t>Retina</a:t>
            </a:r>
            <a:r>
              <a:rPr lang="en-US" dirty="0" smtClean="0">
                <a:sym typeface="Wingdings" pitchFamily="2" charset="2"/>
              </a:rPr>
              <a:t> (light is receiver by rods and cones in the retinal)</a:t>
            </a:r>
            <a:endParaRPr lang="en-US" dirty="0" smtClean="0"/>
          </a:p>
          <a:p>
            <a:r>
              <a:rPr lang="en-US" dirty="0" smtClean="0"/>
              <a:t>The above structures except retina help to refract the light</a:t>
            </a:r>
          </a:p>
          <a:p>
            <a:pPr algn="just"/>
            <a:r>
              <a:rPr lang="en-US" dirty="0" smtClean="0"/>
              <a:t>Pigments in rods and cones activated and convert the light into action potential, travels as nerve impulse and reach </a:t>
            </a:r>
            <a:r>
              <a:rPr lang="en-US" b="1" dirty="0" smtClean="0"/>
              <a:t>synaptic knobs</a:t>
            </a:r>
          </a:p>
          <a:p>
            <a:r>
              <a:rPr lang="en-US" dirty="0" smtClean="0"/>
              <a:t>Then </a:t>
            </a:r>
            <a:r>
              <a:rPr lang="en-US" b="1" dirty="0" smtClean="0"/>
              <a:t>bipolar nerve cells</a:t>
            </a:r>
            <a:r>
              <a:rPr lang="en-US" dirty="0" smtClean="0"/>
              <a:t>, then to the </a:t>
            </a:r>
            <a:r>
              <a:rPr lang="en-US" b="1" dirty="0" smtClean="0"/>
              <a:t>ganglions</a:t>
            </a:r>
            <a:r>
              <a:rPr lang="en-US" dirty="0" smtClean="0"/>
              <a:t> and then to the optic nerves finally reach brain.</a:t>
            </a:r>
            <a:endParaRPr lang="en-US" b="1"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217</a:t>
            </a:fld>
            <a:endParaRPr lang="en-US"/>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850106"/>
          </a:xfrm>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218</a:t>
            </a:fld>
            <a:endParaRPr lang="en-US"/>
          </a:p>
        </p:txBody>
      </p:sp>
      <p:pic>
        <p:nvPicPr>
          <p:cNvPr id="135170" name="Picture 2"/>
          <p:cNvPicPr>
            <a:picLocks noChangeAspect="1" noChangeArrowheads="1"/>
          </p:cNvPicPr>
          <p:nvPr/>
        </p:nvPicPr>
        <p:blipFill>
          <a:blip r:embed="rId2" cstate="print"/>
          <a:srcRect/>
          <a:stretch>
            <a:fillRect/>
          </a:stretch>
        </p:blipFill>
        <p:spPr bwMode="auto">
          <a:xfrm>
            <a:off x="107504" y="1052736"/>
            <a:ext cx="8424936" cy="3990975"/>
          </a:xfrm>
          <a:prstGeom prst="rect">
            <a:avLst/>
          </a:prstGeom>
          <a:noFill/>
          <a:ln w="9525">
            <a:noFill/>
            <a:miter lim="800000"/>
            <a:headEnd/>
            <a:tailEnd/>
          </a:ln>
        </p:spPr>
      </p:pic>
      <p:pic>
        <p:nvPicPr>
          <p:cNvPr id="135171" name="Picture 3"/>
          <p:cNvPicPr>
            <a:picLocks noChangeAspect="1" noChangeArrowheads="1"/>
          </p:cNvPicPr>
          <p:nvPr/>
        </p:nvPicPr>
        <p:blipFill>
          <a:blip r:embed="rId3" cstate="print"/>
          <a:srcRect/>
          <a:stretch>
            <a:fillRect/>
          </a:stretch>
        </p:blipFill>
        <p:spPr bwMode="auto">
          <a:xfrm>
            <a:off x="-180528" y="4941168"/>
            <a:ext cx="4876800" cy="2199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smtClean="0">
                <a:solidFill>
                  <a:srgbClr val="FF0000"/>
                </a:solidFill>
              </a:rPr>
              <a:t>Dark and light Adaptation</a:t>
            </a:r>
            <a:endParaRPr lang="en-US" dirty="0">
              <a:solidFill>
                <a:srgbClr val="FF0000"/>
              </a:solidFill>
            </a:endParaRPr>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pPr algn="just"/>
            <a:r>
              <a:rPr lang="en-US" dirty="0" smtClean="0"/>
              <a:t>When eyes move from bright conditions to dark conditions, the </a:t>
            </a:r>
            <a:r>
              <a:rPr lang="en-US" dirty="0" err="1" smtClean="0"/>
              <a:t>photopigments</a:t>
            </a:r>
            <a:r>
              <a:rPr lang="en-US" dirty="0" smtClean="0"/>
              <a:t> in cones are too insensitive to detect light, and the </a:t>
            </a:r>
            <a:r>
              <a:rPr lang="en-US" dirty="0" err="1" smtClean="0"/>
              <a:t>rhodospin</a:t>
            </a:r>
            <a:r>
              <a:rPr lang="en-US" dirty="0" smtClean="0"/>
              <a:t> in rods is still inactive from its exposure to bright light </a:t>
            </a:r>
          </a:p>
          <a:p>
            <a:pPr lvl="1" algn="just"/>
            <a:r>
              <a:rPr lang="en-US" dirty="0" smtClean="0"/>
              <a:t>Then, vision returns as </a:t>
            </a:r>
            <a:r>
              <a:rPr lang="en-US" dirty="0" err="1" smtClean="0"/>
              <a:t>rhodospin</a:t>
            </a:r>
            <a:r>
              <a:rPr lang="en-US" dirty="0" smtClean="0"/>
              <a:t> is regenerated, a process called </a:t>
            </a:r>
            <a:r>
              <a:rPr lang="en-US" dirty="0" smtClean="0">
                <a:solidFill>
                  <a:srgbClr val="FF0000"/>
                </a:solidFill>
              </a:rPr>
              <a:t>dark adaptation</a:t>
            </a:r>
            <a:endParaRPr lang="en-US" dirty="0" smtClean="0"/>
          </a:p>
          <a:p>
            <a:pPr algn="just"/>
            <a:r>
              <a:rPr lang="en-US" dirty="0" smtClean="0"/>
              <a:t>When eyes move from dark to bright conditions, light-sensitive rods are suddenly active with stimulation, producing the sensation of glower</a:t>
            </a:r>
          </a:p>
          <a:p>
            <a:pPr lvl="1" algn="just"/>
            <a:r>
              <a:rPr lang="en-US" dirty="0" smtClean="0">
                <a:solidFill>
                  <a:srgbClr val="FF0000"/>
                </a:solidFill>
              </a:rPr>
              <a:t>Light adaptation </a:t>
            </a:r>
            <a:r>
              <a:rPr lang="en-US" dirty="0" smtClean="0"/>
              <a:t>occurs as the </a:t>
            </a:r>
            <a:r>
              <a:rPr lang="en-US" dirty="0" err="1" smtClean="0"/>
              <a:t>rhodospin</a:t>
            </a:r>
            <a:r>
              <a:rPr lang="en-US" dirty="0" smtClean="0"/>
              <a:t> in rods is completely inactive and the less light-sensitive cones resume activity.</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219</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22</a:t>
            </a:fld>
            <a:endParaRPr lang="en-US"/>
          </a:p>
        </p:txBody>
      </p:sp>
    </p:spTree>
    <p:extLst>
      <p:ext uri="{BB962C8B-B14F-4D97-AF65-F5344CB8AC3E}">
        <p14:creationId xmlns:p14="http://schemas.microsoft.com/office/powerpoint/2010/main" val="215562721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Ear for hearing; </a:t>
            </a:r>
            <a:br>
              <a:rPr lang="en-US" dirty="0" smtClean="0"/>
            </a:br>
            <a:r>
              <a:rPr lang="en-US" dirty="0" smtClean="0"/>
              <a:t>2.1. Introduction</a:t>
            </a:r>
            <a:endParaRPr lang="en-US" dirty="0"/>
          </a:p>
        </p:txBody>
      </p:sp>
      <p:sp>
        <p:nvSpPr>
          <p:cNvPr id="3" name="Content Placeholder 2"/>
          <p:cNvSpPr>
            <a:spLocks noGrp="1"/>
          </p:cNvSpPr>
          <p:nvPr>
            <p:ph idx="1"/>
          </p:nvPr>
        </p:nvSpPr>
        <p:spPr/>
        <p:txBody>
          <a:bodyPr/>
          <a:lstStyle/>
          <a:p>
            <a:pPr algn="just"/>
            <a:r>
              <a:rPr lang="en-US" dirty="0" smtClean="0"/>
              <a:t>Sound is any audible vibration of molecules</a:t>
            </a:r>
          </a:p>
          <a:p>
            <a:pPr lvl="1" algn="just"/>
            <a:r>
              <a:rPr lang="en-US" dirty="0" smtClean="0"/>
              <a:t>It can be transmitted through </a:t>
            </a:r>
          </a:p>
          <a:p>
            <a:pPr lvl="2" algn="just"/>
            <a:r>
              <a:rPr lang="en-US" dirty="0" smtClean="0"/>
              <a:t>water, </a:t>
            </a:r>
          </a:p>
          <a:p>
            <a:pPr lvl="2" algn="just"/>
            <a:r>
              <a:rPr lang="en-US" dirty="0" smtClean="0"/>
              <a:t>solids, or </a:t>
            </a:r>
          </a:p>
          <a:p>
            <a:pPr lvl="2" algn="just"/>
            <a:r>
              <a:rPr lang="en-US" dirty="0" smtClean="0"/>
              <a:t>air, but not through vacuum. </a:t>
            </a:r>
          </a:p>
          <a:p>
            <a:pPr algn="just"/>
            <a:r>
              <a:rPr lang="en-US" dirty="0" smtClean="0"/>
              <a:t>The function of ear is not only hearing, but equilibrium coordination and balance.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220</a:t>
            </a:fld>
            <a:endParaRPr lang="en-US"/>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5.3.Parts of ear</a:t>
            </a:r>
            <a:endParaRPr lang="en-US" dirty="0"/>
          </a:p>
        </p:txBody>
      </p:sp>
      <p:sp>
        <p:nvSpPr>
          <p:cNvPr id="3" name="Content Placeholder 2"/>
          <p:cNvSpPr>
            <a:spLocks noGrp="1"/>
          </p:cNvSpPr>
          <p:nvPr>
            <p:ph idx="1"/>
          </p:nvPr>
        </p:nvSpPr>
        <p:spPr>
          <a:xfrm>
            <a:off x="457200" y="1600200"/>
            <a:ext cx="5410944" cy="5069160"/>
          </a:xfrm>
        </p:spPr>
        <p:txBody>
          <a:bodyPr>
            <a:normAutofit fontScale="85000" lnSpcReduction="20000"/>
          </a:bodyPr>
          <a:lstStyle/>
          <a:p>
            <a:r>
              <a:rPr lang="en-US" dirty="0" smtClean="0"/>
              <a:t>Ear consists of three parts, </a:t>
            </a:r>
          </a:p>
          <a:p>
            <a:pPr lvl="1"/>
            <a:r>
              <a:rPr lang="en-US" dirty="0" smtClean="0"/>
              <a:t>The outer ear</a:t>
            </a:r>
          </a:p>
          <a:p>
            <a:pPr lvl="2"/>
            <a:r>
              <a:rPr lang="en-US" dirty="0" smtClean="0"/>
              <a:t>includes </a:t>
            </a:r>
          </a:p>
          <a:p>
            <a:pPr lvl="3"/>
            <a:r>
              <a:rPr lang="en-US" dirty="0" smtClean="0"/>
              <a:t>the </a:t>
            </a:r>
            <a:r>
              <a:rPr lang="en-US" dirty="0" err="1" smtClean="0">
                <a:solidFill>
                  <a:srgbClr val="FF0000"/>
                </a:solidFill>
              </a:rPr>
              <a:t>pinna</a:t>
            </a:r>
            <a:r>
              <a:rPr lang="en-US" dirty="0" smtClean="0">
                <a:solidFill>
                  <a:srgbClr val="FF0000"/>
                </a:solidFill>
              </a:rPr>
              <a:t> (auricle)-the external </a:t>
            </a:r>
            <a:r>
              <a:rPr lang="en-US" dirty="0" err="1" smtClean="0">
                <a:solidFill>
                  <a:srgbClr val="FF0000"/>
                </a:solidFill>
              </a:rPr>
              <a:t>observeable</a:t>
            </a:r>
            <a:r>
              <a:rPr lang="en-US" dirty="0" smtClean="0">
                <a:solidFill>
                  <a:srgbClr val="FF0000"/>
                </a:solidFill>
              </a:rPr>
              <a:t> part and has d/t parts.</a:t>
            </a:r>
          </a:p>
          <a:p>
            <a:pPr lvl="3"/>
            <a:endParaRPr lang="en-US" dirty="0" smtClean="0"/>
          </a:p>
          <a:p>
            <a:pPr lvl="3"/>
            <a:r>
              <a:rPr lang="en-US" dirty="0" smtClean="0"/>
              <a:t>the </a:t>
            </a:r>
            <a:r>
              <a:rPr lang="en-US" dirty="0" smtClean="0">
                <a:solidFill>
                  <a:srgbClr val="FF0000"/>
                </a:solidFill>
              </a:rPr>
              <a:t>ear canal</a:t>
            </a:r>
            <a:endParaRPr lang="en-US" dirty="0" smtClean="0"/>
          </a:p>
          <a:p>
            <a:pPr lvl="4"/>
            <a:r>
              <a:rPr lang="en-US" dirty="0" smtClean="0"/>
              <a:t>S-shaped canal</a:t>
            </a:r>
          </a:p>
          <a:p>
            <a:pPr lvl="4"/>
            <a:r>
              <a:rPr lang="en-US" dirty="0" smtClean="0"/>
              <a:t>Ear wax is produced here </a:t>
            </a:r>
          </a:p>
          <a:p>
            <a:pPr lvl="3"/>
            <a:r>
              <a:rPr lang="en-US" dirty="0" smtClean="0"/>
              <a:t>the </a:t>
            </a:r>
            <a:r>
              <a:rPr lang="en-US" dirty="0" smtClean="0">
                <a:solidFill>
                  <a:srgbClr val="FF0000"/>
                </a:solidFill>
              </a:rPr>
              <a:t>ear drum </a:t>
            </a:r>
            <a:r>
              <a:rPr lang="en-US" dirty="0" smtClean="0"/>
              <a:t>(</a:t>
            </a:r>
            <a:r>
              <a:rPr lang="en-US" dirty="0" smtClean="0">
                <a:solidFill>
                  <a:srgbClr val="FF0000"/>
                </a:solidFill>
              </a:rPr>
              <a:t>tympanic membrane</a:t>
            </a:r>
            <a:r>
              <a:rPr lang="en-US" dirty="0" smtClean="0"/>
              <a:t>)</a:t>
            </a:r>
          </a:p>
          <a:p>
            <a:pPr lvl="2"/>
            <a:r>
              <a:rPr lang="en-US" dirty="0" smtClean="0"/>
              <a:t>serves to collect and channel sound to the middle ear</a:t>
            </a:r>
          </a:p>
          <a:p>
            <a:pPr lvl="1"/>
            <a:r>
              <a:rPr lang="en-US" dirty="0" smtClean="0"/>
              <a:t>The middle ear </a:t>
            </a:r>
          </a:p>
          <a:p>
            <a:pPr lvl="2"/>
            <a:r>
              <a:rPr lang="en-US" dirty="0" smtClean="0"/>
              <a:t>air filled space connected to the back of the nose and the upper throat by a long, thin tube called the </a:t>
            </a:r>
            <a:r>
              <a:rPr lang="en-US" b="1" dirty="0" smtClean="0">
                <a:solidFill>
                  <a:srgbClr val="FF0000"/>
                </a:solidFill>
              </a:rPr>
              <a:t>Eustachian tube </a:t>
            </a:r>
            <a:r>
              <a:rPr lang="en-US" b="1" dirty="0" smtClean="0"/>
              <a:t>(balance  the air pressure in and outside the ear and) </a:t>
            </a:r>
          </a:p>
        </p:txBody>
      </p:sp>
      <p:sp>
        <p:nvSpPr>
          <p:cNvPr id="5" name="Slide Number Placeholder 4"/>
          <p:cNvSpPr>
            <a:spLocks noGrp="1"/>
          </p:cNvSpPr>
          <p:nvPr>
            <p:ph type="sldNum" sz="quarter" idx="12"/>
          </p:nvPr>
        </p:nvSpPr>
        <p:spPr/>
        <p:txBody>
          <a:bodyPr/>
          <a:lstStyle/>
          <a:p>
            <a:fld id="{62F15E66-EE83-4D08-9524-F0457485C8CF}" type="slidenum">
              <a:rPr lang="en-US" smtClean="0"/>
              <a:pPr/>
              <a:t>221</a:t>
            </a:fld>
            <a:endParaRPr lang="en-US"/>
          </a:p>
        </p:txBody>
      </p:sp>
      <p:sp>
        <p:nvSpPr>
          <p:cNvPr id="145410" name="AutoShape 2" descr="The e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5411" name="Picture 3"/>
          <p:cNvPicPr>
            <a:picLocks noChangeAspect="1" noChangeArrowheads="1"/>
          </p:cNvPicPr>
          <p:nvPr/>
        </p:nvPicPr>
        <p:blipFill>
          <a:blip r:embed="rId2" cstate="print"/>
          <a:srcRect/>
          <a:stretch>
            <a:fillRect/>
          </a:stretch>
        </p:blipFill>
        <p:spPr bwMode="auto">
          <a:xfrm>
            <a:off x="5724128" y="1844824"/>
            <a:ext cx="3419872" cy="3744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92500" lnSpcReduction="20000"/>
          </a:bodyPr>
          <a:lstStyle/>
          <a:p>
            <a:pPr lvl="2"/>
            <a:r>
              <a:rPr lang="en-US" dirty="0" smtClean="0"/>
              <a:t>The middle ear space houses three little bones (</a:t>
            </a:r>
            <a:r>
              <a:rPr lang="en-US" dirty="0" err="1" smtClean="0"/>
              <a:t>Ossicles</a:t>
            </a:r>
            <a:r>
              <a:rPr lang="en-US" dirty="0" smtClean="0"/>
              <a:t>):</a:t>
            </a:r>
          </a:p>
          <a:p>
            <a:pPr lvl="3"/>
            <a:r>
              <a:rPr lang="en-US" dirty="0" smtClean="0">
                <a:solidFill>
                  <a:srgbClr val="FF0000"/>
                </a:solidFill>
              </a:rPr>
              <a:t>Hammer (</a:t>
            </a:r>
            <a:r>
              <a:rPr lang="en-US" dirty="0" err="1" smtClean="0">
                <a:solidFill>
                  <a:srgbClr val="FF0000"/>
                </a:solidFill>
              </a:rPr>
              <a:t>Malleus</a:t>
            </a:r>
            <a:r>
              <a:rPr lang="en-US" dirty="0" smtClean="0">
                <a:solidFill>
                  <a:srgbClr val="FF0000"/>
                </a:solidFill>
              </a:rPr>
              <a:t>)</a:t>
            </a:r>
            <a:r>
              <a:rPr lang="en-US" dirty="0" smtClean="0"/>
              <a:t>:</a:t>
            </a:r>
          </a:p>
          <a:p>
            <a:pPr lvl="4"/>
            <a:r>
              <a:rPr lang="en-US" dirty="0" smtClean="0"/>
              <a:t>The </a:t>
            </a:r>
            <a:r>
              <a:rPr lang="en-US" dirty="0" err="1" smtClean="0"/>
              <a:t>malleus</a:t>
            </a:r>
            <a:r>
              <a:rPr lang="en-US" dirty="0" smtClean="0"/>
              <a:t> is attached to the eardrum. </a:t>
            </a:r>
          </a:p>
          <a:p>
            <a:pPr lvl="4"/>
            <a:r>
              <a:rPr lang="en-US" dirty="0" smtClean="0"/>
              <a:t>It has a handle that attaches to the inner surface of the eardrum, and a head that is suspended from the wall of the tympanic cavity.</a:t>
            </a:r>
          </a:p>
          <a:p>
            <a:pPr lvl="3"/>
            <a:r>
              <a:rPr lang="en-US" dirty="0" smtClean="0">
                <a:solidFill>
                  <a:srgbClr val="FF0000"/>
                </a:solidFill>
              </a:rPr>
              <a:t>Anvil (</a:t>
            </a:r>
            <a:r>
              <a:rPr lang="en-US" dirty="0" err="1" smtClean="0">
                <a:solidFill>
                  <a:srgbClr val="FF0000"/>
                </a:solidFill>
              </a:rPr>
              <a:t>Incus</a:t>
            </a:r>
            <a:r>
              <a:rPr lang="en-US" dirty="0" smtClean="0">
                <a:solidFill>
                  <a:srgbClr val="FF0000"/>
                </a:solidFill>
              </a:rPr>
              <a:t>) </a:t>
            </a:r>
          </a:p>
          <a:p>
            <a:pPr lvl="4"/>
            <a:r>
              <a:rPr lang="en-US" dirty="0" smtClean="0"/>
              <a:t>connected to the </a:t>
            </a:r>
            <a:r>
              <a:rPr lang="en-US" dirty="0" err="1" smtClean="0"/>
              <a:t>malleus</a:t>
            </a:r>
            <a:r>
              <a:rPr lang="en-US" dirty="0" smtClean="0"/>
              <a:t> on the side closer to the eardrum, and to the stapes on the side closer to the inner ear</a:t>
            </a:r>
          </a:p>
          <a:p>
            <a:pPr lvl="3"/>
            <a:r>
              <a:rPr lang="en-US" dirty="0" smtClean="0">
                <a:solidFill>
                  <a:srgbClr val="FF0000"/>
                </a:solidFill>
              </a:rPr>
              <a:t>Stapes (stirrup) </a:t>
            </a:r>
          </a:p>
          <a:p>
            <a:pPr lvl="4"/>
            <a:r>
              <a:rPr lang="en-US" dirty="0" smtClean="0"/>
              <a:t>has an arch and a footplate. </a:t>
            </a:r>
          </a:p>
          <a:p>
            <a:pPr lvl="4"/>
            <a:r>
              <a:rPr lang="en-US" dirty="0" smtClean="0"/>
              <a:t>This footplate is held by a </a:t>
            </a:r>
            <a:r>
              <a:rPr lang="en-US" dirty="0" err="1" smtClean="0"/>
              <a:t>ringlike</a:t>
            </a:r>
            <a:r>
              <a:rPr lang="en-US" dirty="0" smtClean="0"/>
              <a:t> piece of tissue in an opening called the </a:t>
            </a:r>
            <a:r>
              <a:rPr lang="en-US" dirty="0" smtClean="0">
                <a:solidFill>
                  <a:srgbClr val="FF0000"/>
                </a:solidFill>
              </a:rPr>
              <a:t>oval window</a:t>
            </a:r>
            <a:r>
              <a:rPr lang="en-US" dirty="0" smtClean="0"/>
              <a:t>, which is the entrance into the inner ear.</a:t>
            </a:r>
          </a:p>
          <a:p>
            <a:pPr lvl="2"/>
            <a:r>
              <a:rPr lang="en-US" dirty="0" smtClean="0"/>
              <a:t>Middle ear conduct sound from the tympanic membrane to the inner ear</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222</a:t>
            </a:fld>
            <a:endParaRPr lang="en-US"/>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4781128"/>
          </a:xfrm>
        </p:spPr>
        <p:txBody>
          <a:bodyPr>
            <a:normAutofit fontScale="92500" lnSpcReduction="10000"/>
          </a:bodyPr>
          <a:lstStyle/>
          <a:p>
            <a:pPr lvl="1"/>
            <a:r>
              <a:rPr lang="en-US" dirty="0" smtClean="0"/>
              <a:t>Inner ear</a:t>
            </a:r>
          </a:p>
          <a:p>
            <a:pPr lvl="2"/>
            <a:r>
              <a:rPr lang="en-US" dirty="0" smtClean="0"/>
              <a:t>The inner ear serves to transform the energy of a </a:t>
            </a:r>
            <a:r>
              <a:rPr lang="en-US" dirty="0" err="1" smtClean="0"/>
              <a:t>compressional</a:t>
            </a:r>
            <a:r>
              <a:rPr lang="en-US" dirty="0" smtClean="0"/>
              <a:t> wave within the inner ear fluid into nerve impulses that can be transmitted to the brain</a:t>
            </a:r>
          </a:p>
          <a:p>
            <a:pPr lvl="2"/>
            <a:r>
              <a:rPr lang="en-US" dirty="0" smtClean="0"/>
              <a:t>includes the</a:t>
            </a:r>
            <a:r>
              <a:rPr lang="en-US" dirty="0" smtClean="0">
                <a:solidFill>
                  <a:srgbClr val="FF0000"/>
                </a:solidFill>
              </a:rPr>
              <a:t> </a:t>
            </a:r>
            <a:r>
              <a:rPr lang="en-US" dirty="0" err="1" smtClean="0">
                <a:solidFill>
                  <a:srgbClr val="FF0000"/>
                </a:solidFill>
              </a:rPr>
              <a:t>chochlea</a:t>
            </a:r>
            <a:r>
              <a:rPr lang="en-US" dirty="0" smtClean="0"/>
              <a:t>;</a:t>
            </a:r>
          </a:p>
          <a:p>
            <a:pPr lvl="3"/>
            <a:r>
              <a:rPr lang="en-US" dirty="0" smtClean="0"/>
              <a:t>is organ of hearing</a:t>
            </a:r>
          </a:p>
          <a:p>
            <a:pPr lvl="3"/>
            <a:r>
              <a:rPr lang="en-US" dirty="0" smtClean="0"/>
              <a:t>a coiled tube like a snail's shell</a:t>
            </a:r>
          </a:p>
          <a:p>
            <a:pPr lvl="3"/>
            <a:r>
              <a:rPr lang="en-US" dirty="0" smtClean="0"/>
              <a:t>filled with a fluid through which sound waves pass</a:t>
            </a:r>
          </a:p>
          <a:p>
            <a:pPr lvl="3"/>
            <a:r>
              <a:rPr lang="en-US" dirty="0" smtClean="0"/>
              <a:t>Sound vibrations are transmitted into the cochlea when the stapes moves the oval window</a:t>
            </a:r>
          </a:p>
          <a:p>
            <a:pPr lvl="3"/>
            <a:r>
              <a:rPr lang="en-US" dirty="0" smtClean="0"/>
              <a:t>Has a structure called the </a:t>
            </a:r>
            <a:r>
              <a:rPr lang="en-US" dirty="0" smtClean="0">
                <a:solidFill>
                  <a:srgbClr val="FF0000"/>
                </a:solidFill>
              </a:rPr>
              <a:t>basilar membrane</a:t>
            </a:r>
          </a:p>
          <a:p>
            <a:pPr lvl="4"/>
            <a:r>
              <a:rPr lang="en-US" dirty="0" smtClean="0">
                <a:solidFill>
                  <a:srgbClr val="FF0000"/>
                </a:solidFill>
              </a:rPr>
              <a:t>hair cells</a:t>
            </a:r>
            <a:r>
              <a:rPr lang="en-US" dirty="0" smtClean="0"/>
              <a:t>, which move when the fluid of the cochlea moves</a:t>
            </a:r>
          </a:p>
          <a:p>
            <a:pPr lvl="4"/>
            <a:r>
              <a:rPr lang="en-US" dirty="0" smtClean="0"/>
              <a:t>the hair cells convert sound into signals that are sent to the brain</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223</a:t>
            </a:fld>
            <a:endParaRPr lang="en-US"/>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Hearing process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224</a:t>
            </a:fld>
            <a:endParaRPr lang="en-US"/>
          </a:p>
        </p:txBody>
      </p:sp>
      <p:pic>
        <p:nvPicPr>
          <p:cNvPr id="134146" name="Picture 2"/>
          <p:cNvPicPr>
            <a:picLocks noChangeAspect="1" noChangeArrowheads="1"/>
          </p:cNvPicPr>
          <p:nvPr/>
        </p:nvPicPr>
        <p:blipFill>
          <a:blip r:embed="rId2" cstate="print"/>
          <a:srcRect/>
          <a:stretch>
            <a:fillRect/>
          </a:stretch>
        </p:blipFill>
        <p:spPr bwMode="auto">
          <a:xfrm>
            <a:off x="1835697" y="1123950"/>
            <a:ext cx="5832648" cy="4610100"/>
          </a:xfrm>
          <a:prstGeom prst="rect">
            <a:avLst/>
          </a:prstGeom>
          <a:noFill/>
          <a:ln w="9525">
            <a:noFill/>
            <a:miter lim="800000"/>
            <a:headEnd/>
            <a:tailEnd/>
          </a:ln>
        </p:spPr>
      </p:pic>
      <p:sp>
        <p:nvSpPr>
          <p:cNvPr id="7" name="Down Arrow 6"/>
          <p:cNvSpPr/>
          <p:nvPr/>
        </p:nvSpPr>
        <p:spPr>
          <a:xfrm>
            <a:off x="4716016" y="5733256"/>
            <a:ext cx="45719"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55976" y="6021288"/>
            <a:ext cx="896399" cy="369332"/>
          </a:xfrm>
          <a:prstGeom prst="rect">
            <a:avLst/>
          </a:prstGeom>
        </p:spPr>
        <p:txBody>
          <a:bodyPr wrap="none">
            <a:spAutoFit/>
          </a:bodyPr>
          <a:lstStyle/>
          <a:p>
            <a:r>
              <a:rPr lang="en-US" dirty="0" smtClean="0"/>
              <a:t>hearing</a:t>
            </a:r>
            <a:endParaRPr lang="en-US"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Parts of Ear</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225</a:t>
            </a:fld>
            <a:endParaRPr lang="en-US"/>
          </a:p>
        </p:txBody>
      </p:sp>
      <p:pic>
        <p:nvPicPr>
          <p:cNvPr id="137218" name="Picture 2"/>
          <p:cNvPicPr>
            <a:picLocks noChangeAspect="1" noChangeArrowheads="1"/>
          </p:cNvPicPr>
          <p:nvPr/>
        </p:nvPicPr>
        <p:blipFill>
          <a:blip r:embed="rId2" cstate="print"/>
          <a:srcRect/>
          <a:stretch>
            <a:fillRect/>
          </a:stretch>
        </p:blipFill>
        <p:spPr bwMode="auto">
          <a:xfrm>
            <a:off x="395536" y="1268760"/>
            <a:ext cx="7776864"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226</a:t>
            </a:fld>
            <a:endParaRPr lang="en-US"/>
          </a:p>
        </p:txBody>
      </p:sp>
      <p:pic>
        <p:nvPicPr>
          <p:cNvPr id="138242" name="Picture 2"/>
          <p:cNvPicPr>
            <a:picLocks noChangeAspect="1" noChangeArrowheads="1"/>
          </p:cNvPicPr>
          <p:nvPr/>
        </p:nvPicPr>
        <p:blipFill>
          <a:blip r:embed="rId2" cstate="print"/>
          <a:srcRect/>
          <a:stretch>
            <a:fillRect/>
          </a:stretch>
        </p:blipFill>
        <p:spPr bwMode="auto">
          <a:xfrm>
            <a:off x="0" y="1157288"/>
            <a:ext cx="8964488" cy="5700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Mechanism of Equilibrium</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10000"/>
          </a:bodyPr>
          <a:lstStyle/>
          <a:p>
            <a:r>
              <a:rPr lang="en-US" dirty="0" smtClean="0"/>
              <a:t>Two types of balance (</a:t>
            </a:r>
            <a:r>
              <a:rPr lang="en-US" b="1" dirty="0" smtClean="0"/>
              <a:t>Equilibrium)</a:t>
            </a:r>
            <a:endParaRPr lang="en-US" dirty="0" smtClean="0"/>
          </a:p>
          <a:p>
            <a:pPr lvl="1"/>
            <a:r>
              <a:rPr lang="en-US" b="1" dirty="0" smtClean="0">
                <a:solidFill>
                  <a:srgbClr val="FF0000"/>
                </a:solidFill>
              </a:rPr>
              <a:t>Static equilibrium </a:t>
            </a:r>
            <a:r>
              <a:rPr lang="en-US" b="1" dirty="0" smtClean="0"/>
              <a:t>refers to the maintenance of the position </a:t>
            </a:r>
            <a:r>
              <a:rPr lang="en-US" dirty="0" smtClean="0"/>
              <a:t>of the body (mainly the head) relative to the force of gravity</a:t>
            </a:r>
          </a:p>
          <a:p>
            <a:pPr lvl="2"/>
            <a:r>
              <a:rPr lang="en-US" dirty="0" smtClean="0"/>
              <a:t>The receptor organs for equilibrium include the </a:t>
            </a:r>
            <a:r>
              <a:rPr lang="en-US" b="1" dirty="0" err="1" smtClean="0">
                <a:solidFill>
                  <a:srgbClr val="FF0000"/>
                </a:solidFill>
              </a:rPr>
              <a:t>saccule</a:t>
            </a:r>
            <a:r>
              <a:rPr lang="en-US" dirty="0" smtClean="0">
                <a:solidFill>
                  <a:srgbClr val="FF0000"/>
                </a:solidFill>
              </a:rPr>
              <a:t> </a:t>
            </a:r>
            <a:r>
              <a:rPr lang="en-US" dirty="0" smtClean="0"/>
              <a:t>and</a:t>
            </a:r>
            <a:r>
              <a:rPr lang="en-US" dirty="0" smtClean="0">
                <a:solidFill>
                  <a:srgbClr val="FF0000"/>
                </a:solidFill>
              </a:rPr>
              <a:t> </a:t>
            </a:r>
            <a:r>
              <a:rPr lang="en-US" b="1" dirty="0" smtClean="0">
                <a:solidFill>
                  <a:srgbClr val="FF0000"/>
                </a:solidFill>
              </a:rPr>
              <a:t>utricle (perpendicular each other)</a:t>
            </a:r>
            <a:endParaRPr lang="en-US" b="1" dirty="0" smtClean="0"/>
          </a:p>
          <a:p>
            <a:pPr lvl="2"/>
            <a:r>
              <a:rPr lang="en-US" dirty="0" smtClean="0"/>
              <a:t>Utricle and the </a:t>
            </a:r>
            <a:r>
              <a:rPr lang="en-US" dirty="0" err="1" smtClean="0"/>
              <a:t>saccule</a:t>
            </a:r>
            <a:r>
              <a:rPr lang="en-US" dirty="0" smtClean="0"/>
              <a:t> contain a small, thickened region called a </a:t>
            </a:r>
            <a:r>
              <a:rPr lang="en-US" b="1" dirty="0" smtClean="0">
                <a:solidFill>
                  <a:srgbClr val="FF0000"/>
                </a:solidFill>
              </a:rPr>
              <a:t>macula</a:t>
            </a:r>
          </a:p>
          <a:p>
            <a:pPr lvl="3"/>
            <a:r>
              <a:rPr lang="en-US" dirty="0" smtClean="0"/>
              <a:t>The maculae detect linear acceleration and deceleration (e.g. the sensations you feel while in an elevator or a car that is speeding up or slowdown)</a:t>
            </a:r>
          </a:p>
          <a:p>
            <a:pPr lvl="2"/>
            <a:r>
              <a:rPr lang="en-US" b="1" dirty="0" smtClean="0">
                <a:solidFill>
                  <a:srgbClr val="FF0000"/>
                </a:solidFill>
              </a:rPr>
              <a:t>Maculae consists of cells: hair cells and supporting cells</a:t>
            </a:r>
          </a:p>
          <a:p>
            <a:pPr lvl="2">
              <a:buNone/>
            </a:pPr>
            <a:endParaRPr lang="en-US" dirty="0" smtClean="0">
              <a:solidFill>
                <a:srgbClr val="FF0000"/>
              </a:solidFill>
            </a:endParaRPr>
          </a:p>
          <a:p>
            <a:pPr lvl="1"/>
            <a:r>
              <a:rPr lang="en-US" b="1" dirty="0" smtClean="0">
                <a:solidFill>
                  <a:srgbClr val="FF0000"/>
                </a:solidFill>
              </a:rPr>
              <a:t>Dynamic equilibrium </a:t>
            </a:r>
            <a:r>
              <a:rPr lang="en-US" dirty="0" smtClean="0"/>
              <a:t>is the maintenance of body position (mainly the head) in response to sudden movements such as rotational acceleration or deceleration.</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227</a:t>
            </a:fld>
            <a:endParaRPr lang="en-US"/>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pPr lvl="1"/>
            <a:r>
              <a:rPr lang="en-US" dirty="0" smtClean="0"/>
              <a:t>The three semicircular ducts in the semicircular canals) function in dynamic equilibrium</a:t>
            </a:r>
          </a:p>
          <a:p>
            <a:pPr lvl="1"/>
            <a:r>
              <a:rPr lang="en-US" dirty="0" smtClean="0"/>
              <a:t>Each are perpendicular each other</a:t>
            </a:r>
          </a:p>
          <a:p>
            <a:pPr lvl="2"/>
            <a:r>
              <a:rPr lang="en-US" dirty="0" smtClean="0"/>
              <a:t>Two are vertical but one is anterior and the other is posterior</a:t>
            </a:r>
          </a:p>
          <a:p>
            <a:pPr lvl="2"/>
            <a:r>
              <a:rPr lang="en-US" dirty="0" smtClean="0"/>
              <a:t>The third is horizontal on the lateral side</a:t>
            </a:r>
          </a:p>
          <a:p>
            <a:pPr lvl="1"/>
            <a:r>
              <a:rPr lang="en-US" dirty="0" smtClean="0"/>
              <a:t>This positioning permits detection of rotational acceleration or deceleration</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228</a:t>
            </a:fld>
            <a:endParaRPr lang="en-US"/>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5.4.Sense of Olfaction</a:t>
            </a:r>
            <a:endParaRPr lang="en-US" dirty="0"/>
          </a:p>
        </p:txBody>
      </p:sp>
      <p:sp>
        <p:nvSpPr>
          <p:cNvPr id="3" name="Content Placeholder 2"/>
          <p:cNvSpPr>
            <a:spLocks noGrp="1"/>
          </p:cNvSpPr>
          <p:nvPr>
            <p:ph idx="1"/>
          </p:nvPr>
        </p:nvSpPr>
        <p:spPr/>
        <p:txBody>
          <a:bodyPr>
            <a:normAutofit lnSpcReduction="10000"/>
          </a:bodyPr>
          <a:lstStyle/>
          <a:p>
            <a:r>
              <a:rPr lang="en-US" dirty="0" smtClean="0"/>
              <a:t>Sense of smell(</a:t>
            </a:r>
            <a:r>
              <a:rPr lang="en-US" b="1" dirty="0" smtClean="0"/>
              <a:t>Olfaction</a:t>
            </a:r>
            <a:r>
              <a:rPr lang="en-US" dirty="0" smtClean="0"/>
              <a:t>) allows us to detect chemicals floating in the air</a:t>
            </a:r>
          </a:p>
          <a:p>
            <a:r>
              <a:rPr lang="en-US" dirty="0" smtClean="0"/>
              <a:t>The </a:t>
            </a:r>
            <a:r>
              <a:rPr lang="en-US" b="1" dirty="0" smtClean="0"/>
              <a:t>nose</a:t>
            </a:r>
            <a:r>
              <a:rPr lang="en-US" dirty="0" smtClean="0"/>
              <a:t> is the organ responsible for the sense of smell</a:t>
            </a:r>
          </a:p>
          <a:p>
            <a:pPr algn="just"/>
            <a:r>
              <a:rPr lang="en-US" dirty="0" smtClean="0"/>
              <a:t>The cavity of the nose is lined with mucous membranes that have smell receptors connected to the olfactory nerve</a:t>
            </a:r>
          </a:p>
          <a:p>
            <a:r>
              <a:rPr lang="en-US" dirty="0" smtClean="0"/>
              <a:t>Smell receptors</a:t>
            </a:r>
            <a:r>
              <a:rPr lang="en-US" b="1" dirty="0" smtClean="0"/>
              <a:t> are found in olfactory epithelium at superior of nasal cavity.</a:t>
            </a:r>
          </a:p>
          <a:p>
            <a:pPr>
              <a:buNone/>
            </a:pPr>
            <a:endParaRPr lang="en-US" dirty="0" smtClean="0"/>
          </a:p>
          <a:p>
            <a:pPr algn="just"/>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229</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23</a:t>
            </a:fld>
            <a:endParaRPr lang="en-US"/>
          </a:p>
        </p:txBody>
      </p:sp>
    </p:spTree>
    <p:extLst>
      <p:ext uri="{BB962C8B-B14F-4D97-AF65-F5344CB8AC3E}">
        <p14:creationId xmlns:p14="http://schemas.microsoft.com/office/powerpoint/2010/main" val="361957100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olfactory epithelium consists of three kinds of cells: </a:t>
            </a:r>
          </a:p>
          <a:p>
            <a:pPr lvl="1"/>
            <a:r>
              <a:rPr lang="en-US" dirty="0" smtClean="0">
                <a:solidFill>
                  <a:schemeClr val="accent6">
                    <a:lumMod val="75000"/>
                  </a:schemeClr>
                </a:solidFill>
              </a:rPr>
              <a:t>Olfactory receptors</a:t>
            </a:r>
          </a:p>
          <a:p>
            <a:pPr lvl="2"/>
            <a:r>
              <a:rPr lang="en-US" dirty="0" smtClean="0"/>
              <a:t>Each olfactory receptor is a bipolar neuron (two dendrite) </a:t>
            </a:r>
          </a:p>
          <a:p>
            <a:pPr lvl="2"/>
            <a:r>
              <a:rPr lang="en-US" dirty="0" smtClean="0"/>
              <a:t>Ending in the olfactory bulb</a:t>
            </a:r>
          </a:p>
          <a:p>
            <a:pPr lvl="2"/>
            <a:r>
              <a:rPr lang="en-US" dirty="0" smtClean="0"/>
              <a:t>At the end of dendrite there are </a:t>
            </a:r>
            <a:r>
              <a:rPr lang="en-US" b="1" dirty="0" smtClean="0">
                <a:solidFill>
                  <a:schemeClr val="accent6">
                    <a:lumMod val="75000"/>
                  </a:schemeClr>
                </a:solidFill>
              </a:rPr>
              <a:t>olfactory hairs</a:t>
            </a:r>
          </a:p>
          <a:p>
            <a:pPr lvl="2"/>
            <a:r>
              <a:rPr lang="en-US" b="1" dirty="0" smtClean="0"/>
              <a:t>Olfactory hairs </a:t>
            </a:r>
            <a:r>
              <a:rPr lang="en-US" dirty="0" smtClean="0"/>
              <a:t>respond to inhaled chemicals called </a:t>
            </a:r>
            <a:r>
              <a:rPr lang="en-US" b="1" dirty="0" smtClean="0">
                <a:solidFill>
                  <a:schemeClr val="accent6">
                    <a:lumMod val="75000"/>
                  </a:schemeClr>
                </a:solidFill>
              </a:rPr>
              <a:t>odorants</a:t>
            </a:r>
          </a:p>
          <a:p>
            <a:pPr lvl="1"/>
            <a:r>
              <a:rPr lang="en-US" dirty="0" smtClean="0">
                <a:solidFill>
                  <a:schemeClr val="accent6">
                    <a:lumMod val="75000"/>
                  </a:schemeClr>
                </a:solidFill>
              </a:rPr>
              <a:t>Supporting cells </a:t>
            </a:r>
          </a:p>
          <a:p>
            <a:pPr lvl="2"/>
            <a:r>
              <a:rPr lang="en-US" dirty="0" smtClean="0"/>
              <a:t>columnar epithelial cells</a:t>
            </a:r>
          </a:p>
          <a:p>
            <a:pPr lvl="2"/>
            <a:r>
              <a:rPr lang="en-US" dirty="0" smtClean="0"/>
              <a:t>Functions</a:t>
            </a:r>
          </a:p>
          <a:p>
            <a:pPr lvl="3"/>
            <a:r>
              <a:rPr lang="en-US" dirty="0" smtClean="0"/>
              <a:t>physical support</a:t>
            </a:r>
          </a:p>
          <a:p>
            <a:pPr lvl="3"/>
            <a:r>
              <a:rPr lang="en-US" dirty="0" smtClean="0"/>
              <a:t>nourishment</a:t>
            </a:r>
          </a:p>
          <a:p>
            <a:pPr lvl="3"/>
            <a:r>
              <a:rPr lang="en-US" dirty="0" smtClean="0"/>
              <a:t>electrical insulation for the olfactory receptors </a:t>
            </a:r>
          </a:p>
          <a:p>
            <a:pPr lvl="3"/>
            <a:r>
              <a:rPr lang="en-US" dirty="0" smtClean="0"/>
              <a:t> detoxify chemicals that come in contact with the olfactory epithelium</a:t>
            </a:r>
          </a:p>
          <a:p>
            <a:pPr lvl="1"/>
            <a:r>
              <a:rPr lang="en-US" dirty="0" smtClean="0">
                <a:solidFill>
                  <a:schemeClr val="accent6">
                    <a:lumMod val="75000"/>
                  </a:schemeClr>
                </a:solidFill>
              </a:rPr>
              <a:t>Basal cells- </a:t>
            </a:r>
            <a:r>
              <a:rPr lang="en-US" dirty="0" smtClean="0"/>
              <a:t>stem cells located between the bases of the supporting cells develop in to </a:t>
            </a:r>
            <a:r>
              <a:rPr lang="en-US" dirty="0" smtClean="0">
                <a:solidFill>
                  <a:schemeClr val="accent6">
                    <a:lumMod val="75000"/>
                  </a:schemeClr>
                </a:solidFill>
              </a:rPr>
              <a:t>olfactory receptors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230</a:t>
            </a:fld>
            <a:endParaRPr lang="en-US"/>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231</a:t>
            </a:fld>
            <a:endParaRPr lang="en-US"/>
          </a:p>
        </p:txBody>
      </p:sp>
      <p:pic>
        <p:nvPicPr>
          <p:cNvPr id="134146" name="Picture 2"/>
          <p:cNvPicPr>
            <a:picLocks noChangeAspect="1" noChangeArrowheads="1"/>
          </p:cNvPicPr>
          <p:nvPr/>
        </p:nvPicPr>
        <p:blipFill>
          <a:blip r:embed="rId2" cstate="print"/>
          <a:srcRect/>
          <a:stretch>
            <a:fillRect/>
          </a:stretch>
        </p:blipFill>
        <p:spPr bwMode="auto">
          <a:xfrm>
            <a:off x="0" y="1340767"/>
            <a:ext cx="9144000" cy="47076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lstStyle/>
          <a:p>
            <a:r>
              <a:rPr lang="en-US" b="1" dirty="0" smtClean="0"/>
              <a:t>Olfactory (Bowman’s) glands also found in the olfactory connective tissue</a:t>
            </a:r>
          </a:p>
          <a:p>
            <a:pPr lvl="1" algn="just"/>
            <a:r>
              <a:rPr lang="en-US" dirty="0" smtClean="0"/>
              <a:t>Produce mucus that is carried to the surface of the epithelium by ducts</a:t>
            </a:r>
          </a:p>
          <a:p>
            <a:pPr lvl="1" algn="just"/>
            <a:r>
              <a:rPr lang="en-US" dirty="0" smtClean="0"/>
              <a:t>The secretion moistens the surface of the olfactory epithelium and dissolves odorants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232</a:t>
            </a:fld>
            <a:endParaRPr lang="en-US"/>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Physiology of nose</a:t>
            </a:r>
          </a:p>
          <a:p>
            <a:pPr lvl="1"/>
            <a:r>
              <a:rPr lang="en-US" dirty="0" smtClean="0"/>
              <a:t>Detect odorants in atmosphere and communicate us with environment</a:t>
            </a:r>
          </a:p>
          <a:p>
            <a:pPr lvl="1"/>
            <a:r>
              <a:rPr lang="en-US" dirty="0" smtClean="0"/>
              <a:t>Distinguish food during feeding</a:t>
            </a:r>
          </a:p>
          <a:p>
            <a:pPr lvl="1"/>
            <a:r>
              <a:rPr lang="en-US" dirty="0" smtClean="0"/>
              <a:t>Cilia in nasal cavity trap dust particles from entering into lung</a:t>
            </a:r>
          </a:p>
          <a:p>
            <a:r>
              <a:rPr lang="en-US" b="1" dirty="0" smtClean="0"/>
              <a:t>Characteristics of odorants</a:t>
            </a:r>
          </a:p>
          <a:p>
            <a:pPr lvl="1"/>
            <a:r>
              <a:rPr lang="en-US" dirty="0" smtClean="0"/>
              <a:t>Odorants should have some water solubility</a:t>
            </a:r>
          </a:p>
          <a:p>
            <a:pPr lvl="1"/>
            <a:r>
              <a:rPr lang="en-US" dirty="0" smtClean="0"/>
              <a:t>Odorants should have sufficiently high </a:t>
            </a:r>
            <a:r>
              <a:rPr lang="en-US" dirty="0" err="1" smtClean="0"/>
              <a:t>vapour</a:t>
            </a:r>
            <a:r>
              <a:rPr lang="en-US" dirty="0" smtClean="0"/>
              <a:t> pressure</a:t>
            </a:r>
          </a:p>
          <a:p>
            <a:pPr lvl="1"/>
            <a:r>
              <a:rPr lang="en-US" dirty="0" smtClean="0"/>
              <a:t>They should have low polarity and some ability to dissolve in fat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233</a:t>
            </a:fld>
            <a:endParaRPr lang="en-US"/>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5.5. GUSTATION: SENSE OF TASTE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Like olfaction, taste or </a:t>
            </a:r>
            <a:r>
              <a:rPr lang="en-US" b="1" dirty="0" err="1" smtClean="0"/>
              <a:t>gustation</a:t>
            </a:r>
            <a:r>
              <a:rPr lang="en-US" b="1" dirty="0" smtClean="0"/>
              <a:t> </a:t>
            </a:r>
            <a:r>
              <a:rPr lang="en-US" i="1" dirty="0" smtClean="0"/>
              <a:t>is a </a:t>
            </a:r>
            <a:r>
              <a:rPr lang="en-US" dirty="0" smtClean="0"/>
              <a:t>chemical sense</a:t>
            </a:r>
          </a:p>
          <a:p>
            <a:r>
              <a:rPr lang="en-US" dirty="0" smtClean="0"/>
              <a:t>Only five primary tastes can be distinguished</a:t>
            </a:r>
          </a:p>
          <a:p>
            <a:pPr lvl="1"/>
            <a:r>
              <a:rPr lang="en-US" i="1" dirty="0" smtClean="0"/>
              <a:t>sour, </a:t>
            </a:r>
          </a:p>
          <a:p>
            <a:pPr lvl="1"/>
            <a:r>
              <a:rPr lang="en-US" i="1" dirty="0" smtClean="0"/>
              <a:t>sweet</a:t>
            </a:r>
          </a:p>
          <a:p>
            <a:pPr lvl="1"/>
            <a:r>
              <a:rPr lang="en-US" i="1" dirty="0" smtClean="0"/>
              <a:t>bitter</a:t>
            </a:r>
          </a:p>
          <a:p>
            <a:pPr lvl="1"/>
            <a:r>
              <a:rPr lang="en-US" i="1" dirty="0" smtClean="0"/>
              <a:t>Salty</a:t>
            </a:r>
          </a:p>
          <a:p>
            <a:pPr lvl="1" algn="just"/>
            <a:r>
              <a:rPr lang="en-US" i="1" dirty="0" err="1" smtClean="0"/>
              <a:t>umami</a:t>
            </a:r>
            <a:r>
              <a:rPr lang="en-US" i="1" dirty="0" smtClean="0"/>
              <a:t> (meaty or savor)-</a:t>
            </a:r>
            <a:r>
              <a:rPr lang="en-US" dirty="0" smtClean="0"/>
              <a:t> stimulated by monosodium glutamate (MSG), a substance naturally present in many foods and added to others as a flavor enhancer</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234</a:t>
            </a:fld>
            <a:endParaRPr lang="en-US"/>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r>
              <a:rPr lang="en-US" dirty="0" smtClean="0"/>
              <a:t>The receptors for taste are located in the </a:t>
            </a:r>
            <a:r>
              <a:rPr lang="en-US" b="1" dirty="0" smtClean="0"/>
              <a:t>taste buds</a:t>
            </a:r>
          </a:p>
          <a:p>
            <a:r>
              <a:rPr lang="en-US" b="1" dirty="0" smtClean="0"/>
              <a:t>Location of taste buds:</a:t>
            </a:r>
          </a:p>
          <a:p>
            <a:pPr lvl="1"/>
            <a:r>
              <a:rPr lang="en-US" dirty="0" smtClean="0"/>
              <a:t>Tongue –the main location</a:t>
            </a:r>
          </a:p>
          <a:p>
            <a:pPr lvl="1"/>
            <a:r>
              <a:rPr lang="en-US" dirty="0" smtClean="0"/>
              <a:t>Soft Palate (posterior portion of roof of mouth)</a:t>
            </a:r>
          </a:p>
          <a:p>
            <a:pPr lvl="1"/>
            <a:r>
              <a:rPr lang="en-US" dirty="0" smtClean="0"/>
              <a:t>Pharynx (throat)</a:t>
            </a:r>
          </a:p>
          <a:p>
            <a:pPr lvl="1"/>
            <a:r>
              <a:rPr lang="en-US" dirty="0" smtClean="0"/>
              <a:t>Epiglottis (cartilage lid over the voice box)</a:t>
            </a:r>
          </a:p>
          <a:p>
            <a:r>
              <a:rPr lang="en-US" b="1" dirty="0" smtClean="0"/>
              <a:t>Taste buds decline with  aging</a:t>
            </a:r>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235</a:t>
            </a:fld>
            <a:endParaRPr lang="en-US"/>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lnSpcReduction="10000"/>
          </a:bodyPr>
          <a:lstStyle/>
          <a:p>
            <a:r>
              <a:rPr lang="en-US" dirty="0" smtClean="0"/>
              <a:t>Each </a:t>
            </a:r>
            <a:r>
              <a:rPr lang="en-US" b="1" dirty="0" smtClean="0"/>
              <a:t>taste bud is an oval body consisting of three </a:t>
            </a:r>
            <a:r>
              <a:rPr lang="en-US" dirty="0" smtClean="0"/>
              <a:t>kinds of epithelial cells: </a:t>
            </a:r>
          </a:p>
          <a:p>
            <a:pPr lvl="1"/>
            <a:r>
              <a:rPr lang="en-US" dirty="0" smtClean="0"/>
              <a:t>supporting cells, </a:t>
            </a:r>
          </a:p>
          <a:p>
            <a:pPr lvl="1"/>
            <a:r>
              <a:rPr lang="en-US" dirty="0" smtClean="0"/>
              <a:t>gustatory receptor cells </a:t>
            </a:r>
          </a:p>
          <a:p>
            <a:pPr lvl="1"/>
            <a:r>
              <a:rPr lang="en-US" dirty="0" smtClean="0"/>
              <a:t>basal cells</a:t>
            </a:r>
          </a:p>
          <a:p>
            <a:r>
              <a:rPr lang="en-US" dirty="0" smtClean="0"/>
              <a:t>Taste buds are found in elevations on the tongue called </a:t>
            </a:r>
            <a:r>
              <a:rPr lang="en-US" b="1" dirty="0" smtClean="0"/>
              <a:t>papillae</a:t>
            </a:r>
            <a:r>
              <a:rPr lang="en-US" dirty="0" smtClean="0"/>
              <a:t> which increase the surface area and provide a rough texture to the upper surface of the tongue</a:t>
            </a:r>
            <a:endParaRPr lang="en-US" b="1"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236</a:t>
            </a:fld>
            <a:endParaRPr lang="en-US"/>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686800" cy="5141168"/>
          </a:xfrm>
        </p:spPr>
        <p:txBody>
          <a:bodyPr>
            <a:normAutofit fontScale="77500" lnSpcReduction="20000"/>
          </a:bodyPr>
          <a:lstStyle/>
          <a:p>
            <a:r>
              <a:rPr lang="en-US" dirty="0" smtClean="0"/>
              <a:t>There are </a:t>
            </a:r>
            <a:r>
              <a:rPr lang="en-US" b="1" dirty="0" smtClean="0"/>
              <a:t>three types </a:t>
            </a:r>
            <a:r>
              <a:rPr lang="en-US" dirty="0" smtClean="0"/>
              <a:t>of papillae that contain taste buds</a:t>
            </a:r>
          </a:p>
          <a:p>
            <a:pPr lvl="1"/>
            <a:r>
              <a:rPr lang="en-US" b="1" dirty="0" err="1" smtClean="0"/>
              <a:t>Circumvallate</a:t>
            </a:r>
            <a:endParaRPr lang="en-US" b="1" dirty="0" smtClean="0"/>
          </a:p>
          <a:p>
            <a:pPr lvl="2"/>
            <a:r>
              <a:rPr lang="en-US" b="1" dirty="0" smtClean="0"/>
              <a:t>Circular </a:t>
            </a:r>
            <a:r>
              <a:rPr lang="en-US" b="1" dirty="0" err="1" smtClean="0"/>
              <a:t>vallate</a:t>
            </a:r>
            <a:r>
              <a:rPr lang="en-US" b="1" dirty="0" smtClean="0"/>
              <a:t> type (</a:t>
            </a:r>
            <a:r>
              <a:rPr lang="en-US" dirty="0" smtClean="0"/>
              <a:t>form an inverted V-shaped row at the back of the tongue</a:t>
            </a:r>
          </a:p>
          <a:p>
            <a:pPr lvl="2"/>
            <a:r>
              <a:rPr lang="en-US" dirty="0" smtClean="0"/>
              <a:t>About 12 very large</a:t>
            </a:r>
          </a:p>
          <a:p>
            <a:pPr lvl="2"/>
            <a:r>
              <a:rPr lang="en-US" dirty="0" smtClean="0"/>
              <a:t>Each of these papillae houses 100–300 taste buds</a:t>
            </a:r>
          </a:p>
          <a:p>
            <a:pPr lvl="1"/>
            <a:r>
              <a:rPr lang="en-US" b="1" dirty="0" err="1" smtClean="0"/>
              <a:t>Fungiform</a:t>
            </a:r>
            <a:r>
              <a:rPr lang="en-US" b="1" dirty="0" smtClean="0"/>
              <a:t> papillae</a:t>
            </a:r>
          </a:p>
          <a:p>
            <a:pPr lvl="2"/>
            <a:r>
              <a:rPr lang="en-US" dirty="0" smtClean="0"/>
              <a:t>are mushroom-shaped elevations scattered over the entire surface of the tongue</a:t>
            </a:r>
          </a:p>
          <a:p>
            <a:pPr lvl="2"/>
            <a:r>
              <a:rPr lang="en-US" dirty="0" smtClean="0"/>
              <a:t>each one contain about five taste buds</a:t>
            </a:r>
          </a:p>
          <a:p>
            <a:pPr lvl="1"/>
            <a:r>
              <a:rPr lang="en-US" b="1" dirty="0" smtClean="0"/>
              <a:t>Foliate papillae (</a:t>
            </a:r>
            <a:r>
              <a:rPr lang="en-US" dirty="0" smtClean="0"/>
              <a:t>leaf like) are located in small drain on the lateral margins of the tongue </a:t>
            </a:r>
          </a:p>
          <a:p>
            <a:pPr lvl="2"/>
            <a:r>
              <a:rPr lang="en-US" dirty="0" smtClean="0"/>
              <a:t>most of their taste buds degenerate in early childhood</a:t>
            </a:r>
          </a:p>
          <a:p>
            <a:pPr lvl="1"/>
            <a:r>
              <a:rPr lang="en-US" b="1" dirty="0" smtClean="0"/>
              <a:t>In addition: </a:t>
            </a:r>
            <a:r>
              <a:rPr lang="en-US" b="1" dirty="0" err="1" smtClean="0"/>
              <a:t>Filiform</a:t>
            </a:r>
            <a:r>
              <a:rPr lang="en-US" b="1" dirty="0" smtClean="0"/>
              <a:t> papillae-</a:t>
            </a:r>
            <a:r>
              <a:rPr lang="en-US" dirty="0" smtClean="0"/>
              <a:t> contain tactile receptors but no taste buds</a:t>
            </a:r>
          </a:p>
          <a:p>
            <a:pPr lvl="2"/>
            <a:r>
              <a:rPr lang="en-US" dirty="0" smtClean="0"/>
              <a:t>They increase friction between the tongue and food, making it easier for the tongue to move food around in the oral cavity</a:t>
            </a:r>
          </a:p>
          <a:p>
            <a:pPr lvl="2"/>
            <a:endParaRPr lang="en-US" dirty="0" smtClean="0"/>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237</a:t>
            </a:fld>
            <a:endParaRPr lang="en-US"/>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238</a:t>
            </a:fld>
            <a:endParaRPr lang="en-US"/>
          </a:p>
        </p:txBody>
      </p:sp>
      <p:pic>
        <p:nvPicPr>
          <p:cNvPr id="135170" name="Picture 2"/>
          <p:cNvPicPr>
            <a:picLocks noChangeAspect="1" noChangeArrowheads="1"/>
          </p:cNvPicPr>
          <p:nvPr/>
        </p:nvPicPr>
        <p:blipFill>
          <a:blip r:embed="rId2" cstate="print"/>
          <a:srcRect/>
          <a:stretch>
            <a:fillRect/>
          </a:stretch>
        </p:blipFill>
        <p:spPr bwMode="auto">
          <a:xfrm>
            <a:off x="0" y="1268760"/>
            <a:ext cx="3635896" cy="3562350"/>
          </a:xfrm>
          <a:prstGeom prst="rect">
            <a:avLst/>
          </a:prstGeom>
          <a:noFill/>
          <a:ln w="9525">
            <a:noFill/>
            <a:miter lim="800000"/>
            <a:headEnd/>
            <a:tailEnd/>
          </a:ln>
        </p:spPr>
      </p:pic>
      <p:pic>
        <p:nvPicPr>
          <p:cNvPr id="135171" name="Picture 3"/>
          <p:cNvPicPr>
            <a:picLocks noChangeAspect="1" noChangeArrowheads="1"/>
          </p:cNvPicPr>
          <p:nvPr/>
        </p:nvPicPr>
        <p:blipFill>
          <a:blip r:embed="rId3" cstate="print"/>
          <a:srcRect/>
          <a:stretch>
            <a:fillRect/>
          </a:stretch>
        </p:blipFill>
        <p:spPr bwMode="auto">
          <a:xfrm>
            <a:off x="3563888" y="1052736"/>
            <a:ext cx="3667125" cy="3133725"/>
          </a:xfrm>
          <a:prstGeom prst="rect">
            <a:avLst/>
          </a:prstGeom>
          <a:noFill/>
          <a:ln w="9525">
            <a:noFill/>
            <a:miter lim="800000"/>
            <a:headEnd/>
            <a:tailEnd/>
          </a:ln>
        </p:spPr>
      </p:pic>
      <p:pic>
        <p:nvPicPr>
          <p:cNvPr id="135172" name="Picture 4"/>
          <p:cNvPicPr>
            <a:picLocks noChangeAspect="1" noChangeArrowheads="1"/>
          </p:cNvPicPr>
          <p:nvPr/>
        </p:nvPicPr>
        <p:blipFill>
          <a:blip r:embed="rId4" cstate="print"/>
          <a:srcRect/>
          <a:stretch>
            <a:fillRect/>
          </a:stretch>
        </p:blipFill>
        <p:spPr bwMode="auto">
          <a:xfrm>
            <a:off x="4139952" y="3924300"/>
            <a:ext cx="4438650" cy="293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Pathway:</a:t>
            </a:r>
          </a:p>
          <a:p>
            <a:pPr lvl="1" algn="just"/>
            <a:r>
              <a:rPr lang="en-US" dirty="0" smtClean="0"/>
              <a:t>Once a</a:t>
            </a:r>
            <a:r>
              <a:rPr lang="en-US" b="1" dirty="0" smtClean="0"/>
              <a:t> </a:t>
            </a:r>
            <a:r>
              <a:rPr lang="en-US" b="1" dirty="0" err="1" smtClean="0"/>
              <a:t>tastant</a:t>
            </a:r>
            <a:r>
              <a:rPr lang="en-US" b="1" dirty="0" smtClean="0"/>
              <a:t> </a:t>
            </a:r>
            <a:r>
              <a:rPr lang="en-US" dirty="0" smtClean="0"/>
              <a:t>is dissolved in saliva, it can make contact with the gustatory hairs, ultimately triggering nerve impulses in the first-order sensory neurons that synapse with gustatory receptor cells</a:t>
            </a:r>
          </a:p>
          <a:p>
            <a:r>
              <a:rPr lang="en-US" dirty="0" smtClean="0"/>
              <a:t>Electrical signals generated in the taste cells are transmitted in three pathways:</a:t>
            </a:r>
          </a:p>
          <a:p>
            <a:pPr lvl="1"/>
            <a:r>
              <a:rPr lang="en-US" b="1" dirty="0" err="1" smtClean="0"/>
              <a:t>Chorda</a:t>
            </a:r>
            <a:r>
              <a:rPr lang="en-US" b="1" dirty="0" smtClean="0"/>
              <a:t> tympani nerve </a:t>
            </a:r>
            <a:r>
              <a:rPr lang="en-US" dirty="0" smtClean="0"/>
              <a:t>conducts signals from the front and sides of the tongue.</a:t>
            </a:r>
          </a:p>
          <a:p>
            <a:pPr lvl="1"/>
            <a:r>
              <a:rPr lang="en-US" b="1" dirty="0" err="1" smtClean="0"/>
              <a:t>Glosso</a:t>
            </a:r>
            <a:r>
              <a:rPr lang="en-US" b="1" dirty="0" smtClean="0"/>
              <a:t>-pharyngeal nerve </a:t>
            </a:r>
            <a:r>
              <a:rPr lang="en-US" dirty="0" smtClean="0"/>
              <a:t>conducts signals from the back of the tongue</a:t>
            </a:r>
            <a:endParaRPr lang="en-US" b="1" dirty="0" smtClean="0"/>
          </a:p>
          <a:p>
            <a:pPr lvl="1"/>
            <a:r>
              <a:rPr lang="en-US" b="1" dirty="0" err="1" smtClean="0"/>
              <a:t>Vagus</a:t>
            </a:r>
            <a:r>
              <a:rPr lang="en-US" b="1" dirty="0" smtClean="0"/>
              <a:t> nerve </a:t>
            </a:r>
            <a:r>
              <a:rPr lang="en-US" dirty="0" smtClean="0"/>
              <a:t>conducts taste signals from the mouth and the larynx</a:t>
            </a:r>
          </a:p>
        </p:txBody>
      </p:sp>
      <p:sp>
        <p:nvSpPr>
          <p:cNvPr id="5" name="Slide Number Placeholder 4"/>
          <p:cNvSpPr>
            <a:spLocks noGrp="1"/>
          </p:cNvSpPr>
          <p:nvPr>
            <p:ph type="sldNum" sz="quarter" idx="12"/>
          </p:nvPr>
        </p:nvSpPr>
        <p:spPr/>
        <p:txBody>
          <a:bodyPr/>
          <a:lstStyle/>
          <a:p>
            <a:fld id="{62F15E66-EE83-4D08-9524-F0457485C8CF}" type="slidenum">
              <a:rPr lang="en-US" smtClean="0"/>
              <a:pPr/>
              <a:t>239</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24</a:t>
            </a:fld>
            <a:endParaRPr lang="en-US"/>
          </a:p>
        </p:txBody>
      </p:sp>
    </p:spTree>
    <p:extLst>
      <p:ext uri="{BB962C8B-B14F-4D97-AF65-F5344CB8AC3E}">
        <p14:creationId xmlns:p14="http://schemas.microsoft.com/office/powerpoint/2010/main" val="296654721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r>
              <a:rPr lang="en-US" b="1" dirty="0" smtClean="0"/>
              <a:t>Physiology of human tongue</a:t>
            </a:r>
          </a:p>
          <a:p>
            <a:pPr lvl="1"/>
            <a:r>
              <a:rPr lang="en-US" dirty="0" smtClean="0"/>
              <a:t>Besides to detection of taste, our tongue can be used as:</a:t>
            </a:r>
          </a:p>
          <a:p>
            <a:pPr lvl="2"/>
            <a:r>
              <a:rPr lang="en-US" dirty="0" smtClean="0"/>
              <a:t>Cleaning mouth and teeth</a:t>
            </a:r>
          </a:p>
          <a:p>
            <a:pPr lvl="2"/>
            <a:r>
              <a:rPr lang="en-US" dirty="0" smtClean="0"/>
              <a:t>Involved in appropriate speech</a:t>
            </a:r>
          </a:p>
          <a:p>
            <a:pPr lvl="2"/>
            <a:r>
              <a:rPr lang="en-US" dirty="0" smtClean="0"/>
              <a:t> Rolls food into bolus and push the down to esophagus</a:t>
            </a: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240</a:t>
            </a:fld>
            <a:endParaRPr lang="en-US"/>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7116219">
            <a:off x="4293830" y="3400124"/>
            <a:ext cx="5687057" cy="1143000"/>
          </a:xfrm>
          <a:solidFill>
            <a:schemeClr val="accent6">
              <a:lumMod val="75000"/>
            </a:schemeClr>
          </a:solidFill>
        </p:spPr>
        <p:txBody>
          <a:bodyPr>
            <a:normAutofit fontScale="90000"/>
          </a:bodyPr>
          <a:lstStyle/>
          <a:p>
            <a:r>
              <a:rPr lang="en-US" b="1" dirty="0" smtClean="0"/>
              <a:t>UNIT 6. NERVOUS SYSTEM</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241</a:t>
            </a:fld>
            <a:endParaRPr lang="en-US"/>
          </a:p>
        </p:txBody>
      </p:sp>
      <p:sp>
        <p:nvSpPr>
          <p:cNvPr id="136194" name="AutoShape 2" descr="https://lh6.googleusercontent.com/EMzghWm5jQkJGFM5I0rShEwhEMDFpg1ArLl7uh8Uwynrs-Qrhw0UL3YHPWq2KKcGfB9MtBcDcl3xnPS_HNM8UHTmBF_fixDNxOf7NUYGfNuWHW6rZLtVjNHt4VTtRiRm0iXyNR6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6196" name="Picture 4" descr="https://lh6.googleusercontent.com/EMzghWm5jQkJGFM5I0rShEwhEMDFpg1ArLl7uh8Uwynrs-Qrhw0UL3YHPWq2KKcGfB9MtBcDcl3xnPS_HNM8UHTmBF_fixDNxOf7NUYGfNuWHW6rZLtVjNHt4VTtRiRm0iXyNR6Y"/>
          <p:cNvPicPr>
            <a:picLocks noChangeAspect="1" noChangeArrowheads="1"/>
          </p:cNvPicPr>
          <p:nvPr/>
        </p:nvPicPr>
        <p:blipFill>
          <a:blip r:embed="rId2" cstate="print"/>
          <a:srcRect/>
          <a:stretch>
            <a:fillRect/>
          </a:stretch>
        </p:blipFill>
        <p:spPr bwMode="auto">
          <a:xfrm>
            <a:off x="1" y="1484784"/>
            <a:ext cx="6300191" cy="5460529"/>
          </a:xfrm>
          <a:prstGeom prst="rect">
            <a:avLst/>
          </a:prstGeom>
          <a:noFill/>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6.1. Introduction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Humans, like all living organisms, can respond to their environment</a:t>
            </a:r>
          </a:p>
          <a:p>
            <a:r>
              <a:rPr lang="en-US" smtClean="0"/>
              <a:t>Changes in environment </a:t>
            </a:r>
            <a:r>
              <a:rPr lang="en-US" dirty="0" smtClean="0"/>
              <a:t>(factors) that cause the organism to react is </a:t>
            </a:r>
            <a:r>
              <a:rPr lang="en-US" b="1" dirty="0" smtClean="0"/>
              <a:t>stimulus</a:t>
            </a:r>
          </a:p>
          <a:p>
            <a:r>
              <a:rPr lang="en-US" dirty="0" smtClean="0"/>
              <a:t>The organism reacts to the change of factors is called </a:t>
            </a:r>
            <a:r>
              <a:rPr lang="en-US" b="1" dirty="0" smtClean="0"/>
              <a:t>response</a:t>
            </a:r>
            <a:endParaRPr lang="en-US" dirty="0" smtClean="0"/>
          </a:p>
          <a:p>
            <a:r>
              <a:rPr lang="en-US" b="1" dirty="0" smtClean="0"/>
              <a:t>Effectors</a:t>
            </a:r>
            <a:r>
              <a:rPr lang="en-US" dirty="0" smtClean="0"/>
              <a:t> are glands or muscles that give response by the order of </a:t>
            </a:r>
            <a:r>
              <a:rPr lang="en-US" b="1" dirty="0" smtClean="0"/>
              <a:t>nervous system</a:t>
            </a:r>
          </a:p>
          <a:p>
            <a:r>
              <a:rPr lang="en-US" dirty="0" smtClean="0"/>
              <a:t>Linking of various activities carried out in human body in time and space is known as </a:t>
            </a:r>
            <a:r>
              <a:rPr lang="en-US" b="1" dirty="0" smtClean="0"/>
              <a:t>coordination</a:t>
            </a:r>
          </a:p>
          <a:p>
            <a:r>
              <a:rPr lang="en-US" dirty="0" smtClean="0"/>
              <a:t>The two principal coordinating systems are </a:t>
            </a:r>
            <a:r>
              <a:rPr lang="en-US" b="1" dirty="0" smtClean="0"/>
              <a:t>nervous</a:t>
            </a:r>
            <a:r>
              <a:rPr lang="en-US" dirty="0" smtClean="0"/>
              <a:t> and </a:t>
            </a:r>
            <a:r>
              <a:rPr lang="en-US" b="1" dirty="0" smtClean="0"/>
              <a:t>endocrine system</a:t>
            </a:r>
          </a:p>
          <a:p>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242</a:t>
            </a:fld>
            <a:endParaRPr lang="en-US"/>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r>
              <a:rPr lang="en-US" dirty="0" smtClean="0"/>
              <a:t>The two are regulating regulatory system of</a:t>
            </a:r>
          </a:p>
          <a:p>
            <a:pPr>
              <a:buNone/>
            </a:pPr>
            <a:r>
              <a:rPr lang="en-US" dirty="0" smtClean="0"/>
              <a:t>have some differences</a:t>
            </a:r>
          </a:p>
          <a:p>
            <a:pPr lvl="1"/>
            <a:r>
              <a:rPr lang="en-US" dirty="0" smtClean="0"/>
              <a:t>Nervous system (NS) is rapid in action and involves electrical impulse and chemical substances called </a:t>
            </a:r>
            <a:r>
              <a:rPr lang="en-US" b="1" dirty="0" smtClean="0"/>
              <a:t>neurotransmitters </a:t>
            </a:r>
          </a:p>
          <a:p>
            <a:pPr lvl="1"/>
            <a:r>
              <a:rPr lang="en-US" dirty="0" smtClean="0"/>
              <a:t>Endocrine system (ES) is slower and mediated by chemical messengers called </a:t>
            </a:r>
            <a:r>
              <a:rPr lang="en-US" b="1" dirty="0" smtClean="0"/>
              <a:t>hormones</a:t>
            </a:r>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243</a:t>
            </a:fld>
            <a:endParaRPr lang="en-US"/>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NS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244</a:t>
            </a:fld>
            <a:endParaRPr lang="en-US"/>
          </a:p>
        </p:txBody>
      </p:sp>
      <p:pic>
        <p:nvPicPr>
          <p:cNvPr id="176131" name="Picture 3"/>
          <p:cNvPicPr>
            <a:picLocks noChangeAspect="1" noChangeArrowheads="1"/>
          </p:cNvPicPr>
          <p:nvPr/>
        </p:nvPicPr>
        <p:blipFill>
          <a:blip r:embed="rId2" cstate="print"/>
          <a:srcRect/>
          <a:stretch>
            <a:fillRect/>
          </a:stretch>
        </p:blipFill>
        <p:spPr bwMode="auto">
          <a:xfrm>
            <a:off x="179512" y="1857374"/>
            <a:ext cx="8064896" cy="4379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6.2. Central nervous system (CNS) ;Brain Development and its parts</a:t>
            </a:r>
            <a:endParaRPr lang="en-US" dirty="0"/>
          </a:p>
        </p:txBody>
      </p:sp>
      <p:sp>
        <p:nvSpPr>
          <p:cNvPr id="3" name="Content Placeholder 2"/>
          <p:cNvSpPr>
            <a:spLocks noGrp="1"/>
          </p:cNvSpPr>
          <p:nvPr>
            <p:ph idx="1"/>
          </p:nvPr>
        </p:nvSpPr>
        <p:spPr>
          <a:xfrm>
            <a:off x="457200" y="1600201"/>
            <a:ext cx="8229600" cy="1756791"/>
          </a:xfrm>
        </p:spPr>
        <p:txBody>
          <a:bodyPr>
            <a:normAutofit lnSpcReduction="10000"/>
          </a:bodyPr>
          <a:lstStyle/>
          <a:p>
            <a:r>
              <a:rPr lang="en-US" sz="2400" dirty="0" smtClean="0"/>
              <a:t>Based on anterior-posterior positions, brain has three main regions</a:t>
            </a:r>
          </a:p>
          <a:p>
            <a:pPr lvl="1"/>
            <a:r>
              <a:rPr lang="en-US" sz="1800" dirty="0" smtClean="0"/>
              <a:t>Forebrain(</a:t>
            </a:r>
            <a:r>
              <a:rPr lang="en-US" sz="1800" dirty="0" err="1" smtClean="0"/>
              <a:t>Prosencephalon</a:t>
            </a:r>
            <a:r>
              <a:rPr lang="en-US" sz="1800" dirty="0" smtClean="0"/>
              <a:t>)</a:t>
            </a:r>
          </a:p>
          <a:p>
            <a:pPr lvl="1"/>
            <a:r>
              <a:rPr lang="en-US" sz="1800" dirty="0" smtClean="0"/>
              <a:t>Midbrain(</a:t>
            </a:r>
            <a:r>
              <a:rPr lang="en-US" sz="1800" dirty="0" err="1" smtClean="0"/>
              <a:t>Mesencephalon</a:t>
            </a:r>
            <a:r>
              <a:rPr lang="en-US" sz="1800" dirty="0" smtClean="0"/>
              <a:t>) </a:t>
            </a:r>
          </a:p>
          <a:p>
            <a:pPr lvl="1"/>
            <a:r>
              <a:rPr lang="en-US" sz="1800" dirty="0" smtClean="0"/>
              <a:t>Hindbrain(</a:t>
            </a:r>
            <a:r>
              <a:rPr lang="en-US" sz="1800" dirty="0" err="1" smtClean="0"/>
              <a:t>Rhombencephalon</a:t>
            </a:r>
            <a:r>
              <a:rPr lang="en-US" sz="1800" dirty="0" smtClean="0"/>
              <a:t>)</a:t>
            </a:r>
            <a:endParaRPr lang="en-US" sz="1800"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245</a:t>
            </a:fld>
            <a:endParaRPr lang="en-US"/>
          </a:p>
        </p:txBody>
      </p:sp>
      <p:pic>
        <p:nvPicPr>
          <p:cNvPr id="177155" name="Picture 3"/>
          <p:cNvPicPr>
            <a:picLocks noChangeAspect="1" noChangeArrowheads="1"/>
          </p:cNvPicPr>
          <p:nvPr/>
        </p:nvPicPr>
        <p:blipFill>
          <a:blip r:embed="rId2" cstate="print"/>
          <a:srcRect r="24230"/>
          <a:stretch>
            <a:fillRect/>
          </a:stretch>
        </p:blipFill>
        <p:spPr bwMode="auto">
          <a:xfrm>
            <a:off x="323528" y="3212977"/>
            <a:ext cx="8280920" cy="36450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a:lstStyle/>
          <a:p>
            <a:r>
              <a:rPr lang="en-US" dirty="0" smtClean="0"/>
              <a:t>Forebrain</a:t>
            </a:r>
            <a:endParaRPr lang="en-US" dirty="0"/>
          </a:p>
        </p:txBody>
      </p:sp>
      <p:sp>
        <p:nvSpPr>
          <p:cNvPr id="3" name="Content Placeholder 2"/>
          <p:cNvSpPr>
            <a:spLocks noGrp="1"/>
          </p:cNvSpPr>
          <p:nvPr>
            <p:ph idx="1"/>
          </p:nvPr>
        </p:nvSpPr>
        <p:spPr>
          <a:xfrm>
            <a:off x="107504" y="1600200"/>
            <a:ext cx="5400600" cy="5257800"/>
          </a:xfrm>
        </p:spPr>
        <p:txBody>
          <a:bodyPr>
            <a:normAutofit/>
          </a:bodyPr>
          <a:lstStyle/>
          <a:p>
            <a:r>
              <a:rPr lang="en-US" dirty="0" smtClean="0"/>
              <a:t>The front part of human brain</a:t>
            </a:r>
          </a:p>
          <a:p>
            <a:r>
              <a:rPr lang="en-US" dirty="0" smtClean="0"/>
              <a:t>It consists of the following structural parts</a:t>
            </a:r>
          </a:p>
          <a:p>
            <a:pPr lvl="1"/>
            <a:r>
              <a:rPr lang="en-US" b="1" dirty="0" smtClean="0"/>
              <a:t>Cerebrum (</a:t>
            </a:r>
            <a:r>
              <a:rPr lang="en-US" b="1" dirty="0" err="1" smtClean="0"/>
              <a:t>telencephalon</a:t>
            </a:r>
            <a:r>
              <a:rPr lang="en-US" b="1" dirty="0" smtClean="0"/>
              <a:t>)</a:t>
            </a:r>
          </a:p>
          <a:p>
            <a:pPr lvl="2"/>
            <a:r>
              <a:rPr lang="en-US" dirty="0" smtClean="0"/>
              <a:t>Cerebrum has 4 cerebral lobes</a:t>
            </a:r>
          </a:p>
          <a:p>
            <a:pPr lvl="3"/>
            <a:r>
              <a:rPr lang="en-US" dirty="0" smtClean="0"/>
              <a:t>Frontal lobe</a:t>
            </a:r>
          </a:p>
          <a:p>
            <a:pPr lvl="3"/>
            <a:r>
              <a:rPr lang="en-US" dirty="0" smtClean="0"/>
              <a:t>Occipital lobe</a:t>
            </a:r>
          </a:p>
          <a:p>
            <a:pPr lvl="3"/>
            <a:r>
              <a:rPr lang="en-US" dirty="0" smtClean="0"/>
              <a:t>Parietal lobe</a:t>
            </a:r>
          </a:p>
          <a:p>
            <a:pPr lvl="3"/>
            <a:r>
              <a:rPr lang="en-US" dirty="0" smtClean="0"/>
              <a:t>Temporal lobe</a:t>
            </a:r>
          </a:p>
        </p:txBody>
      </p:sp>
      <p:sp>
        <p:nvSpPr>
          <p:cNvPr id="5" name="Slide Number Placeholder 4"/>
          <p:cNvSpPr>
            <a:spLocks noGrp="1"/>
          </p:cNvSpPr>
          <p:nvPr>
            <p:ph type="sldNum" sz="quarter" idx="12"/>
          </p:nvPr>
        </p:nvSpPr>
        <p:spPr/>
        <p:txBody>
          <a:bodyPr/>
          <a:lstStyle/>
          <a:p>
            <a:fld id="{62F15E66-EE83-4D08-9524-F0457485C8CF}" type="slidenum">
              <a:rPr lang="en-US" smtClean="0"/>
              <a:pPr/>
              <a:t>246</a:t>
            </a:fld>
            <a:endParaRPr lang="en-US"/>
          </a:p>
        </p:txBody>
      </p:sp>
      <p:pic>
        <p:nvPicPr>
          <p:cNvPr id="178178" name="Picture 2"/>
          <p:cNvPicPr>
            <a:picLocks noChangeAspect="1" noChangeArrowheads="1"/>
          </p:cNvPicPr>
          <p:nvPr/>
        </p:nvPicPr>
        <p:blipFill>
          <a:blip r:embed="rId2" cstate="print"/>
          <a:srcRect/>
          <a:stretch>
            <a:fillRect/>
          </a:stretch>
        </p:blipFill>
        <p:spPr bwMode="auto">
          <a:xfrm>
            <a:off x="4932040" y="3933056"/>
            <a:ext cx="4067944" cy="29249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FF0000"/>
                </a:solidFill>
              </a:rPr>
              <a:t>Frontal lobe</a:t>
            </a:r>
            <a:r>
              <a:rPr lang="en-US" dirty="0" smtClean="0"/>
              <a:t>:</a:t>
            </a:r>
          </a:p>
          <a:p>
            <a:pPr lvl="1" algn="just"/>
            <a:r>
              <a:rPr lang="en-US" dirty="0" smtClean="0"/>
              <a:t>center of thought, intelligence, initiation, inhibition, reflection, and judgment, sense of smell conscious muscle movement, Physical reaction</a:t>
            </a:r>
          </a:p>
          <a:p>
            <a:pPr marL="342900" lvl="3" indent="-342900">
              <a:buFont typeface="Arial" pitchFamily="34" charset="0"/>
              <a:buChar char="•"/>
            </a:pPr>
            <a:r>
              <a:rPr lang="en-US" sz="3200" dirty="0" smtClean="0">
                <a:solidFill>
                  <a:srgbClr val="FF0000"/>
                </a:solidFill>
              </a:rPr>
              <a:t>Occipital lobe</a:t>
            </a:r>
            <a:r>
              <a:rPr lang="en-US" sz="3200" dirty="0" smtClean="0"/>
              <a:t>: center of vision and reading</a:t>
            </a:r>
          </a:p>
          <a:p>
            <a:pPr algn="just"/>
            <a:r>
              <a:rPr lang="en-US" dirty="0" smtClean="0">
                <a:solidFill>
                  <a:srgbClr val="FF0000"/>
                </a:solidFill>
              </a:rPr>
              <a:t>Parietal lobe</a:t>
            </a:r>
            <a:r>
              <a:rPr lang="en-US" dirty="0" smtClean="0"/>
              <a:t>: processes sense of touch, internal stimuli, some reading and visual activities</a:t>
            </a:r>
          </a:p>
          <a:p>
            <a:pPr algn="just"/>
            <a:r>
              <a:rPr lang="en-US" sz="3500" dirty="0" smtClean="0">
                <a:solidFill>
                  <a:srgbClr val="FF0000"/>
                </a:solidFill>
              </a:rPr>
              <a:t>Temporal lobe</a:t>
            </a:r>
            <a:r>
              <a:rPr lang="en-US" sz="3500" dirty="0" smtClean="0"/>
              <a:t>: </a:t>
            </a:r>
            <a:r>
              <a:rPr lang="en-US" sz="3600" dirty="0" smtClean="0"/>
              <a:t>center of auditory memories, some hearing, some vision pathway, some speech, some behavior and emotions Sense of identity</a:t>
            </a:r>
            <a:endParaRPr lang="en-US" sz="3500" dirty="0" smtClean="0"/>
          </a:p>
          <a:p>
            <a:pPr marL="342900" lvl="3" indent="-342900">
              <a:buFont typeface="Arial" pitchFamily="34" charset="0"/>
              <a:buChar char="•"/>
            </a:pPr>
            <a:endParaRPr lang="en-US" sz="3200" dirty="0" smtClean="0"/>
          </a:p>
          <a:p>
            <a:endParaRPr lang="en-US"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247</a:t>
            </a:fld>
            <a:endParaRPr lang="en-US"/>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Diencephalon (</a:t>
            </a:r>
            <a:r>
              <a:rPr lang="en-US" b="1" dirty="0" err="1" smtClean="0"/>
              <a:t>epithalamus</a:t>
            </a:r>
            <a:r>
              <a:rPr lang="en-US" b="1" dirty="0" smtClean="0"/>
              <a:t>, thalamus, and hypothalamus)</a:t>
            </a:r>
          </a:p>
          <a:p>
            <a:pPr lvl="1" algn="just"/>
            <a:r>
              <a:rPr lang="en-US" b="1" dirty="0" err="1" smtClean="0"/>
              <a:t>Epithalamus</a:t>
            </a:r>
            <a:r>
              <a:rPr lang="en-US" b="1" dirty="0" smtClean="0"/>
              <a:t> </a:t>
            </a:r>
            <a:r>
              <a:rPr lang="en-US" dirty="0" smtClean="0"/>
              <a:t>includes pineal gland (epiphysis) that affects skin pigmentation (by acting on </a:t>
            </a:r>
            <a:r>
              <a:rPr lang="en-US" dirty="0" err="1" smtClean="0"/>
              <a:t>melanocytes</a:t>
            </a:r>
            <a:r>
              <a:rPr lang="en-US" dirty="0" smtClean="0"/>
              <a:t>) in lower vertebrates &amp; plays a role in regulating biological rhythms in higher vertebrates</a:t>
            </a:r>
          </a:p>
          <a:p>
            <a:pPr lvl="1" algn="just"/>
            <a:r>
              <a:rPr lang="en-US" b="1" dirty="0" smtClean="0"/>
              <a:t>Hypothalamus </a:t>
            </a:r>
            <a:r>
              <a:rPr lang="en-US" dirty="0" smtClean="0"/>
              <a:t>is integrating center of autonomic nervous system. </a:t>
            </a:r>
          </a:p>
          <a:p>
            <a:pPr lvl="2" algn="just"/>
            <a:r>
              <a:rPr lang="en-US" dirty="0" smtClean="0"/>
              <a:t>It controls most endocrine system through pituitary gland and regulate body temperature, water balance and emotions</a:t>
            </a:r>
          </a:p>
          <a:p>
            <a:pPr lvl="1"/>
            <a:r>
              <a:rPr lang="en-US" b="1" dirty="0" smtClean="0"/>
              <a:t>Thalamus is </a:t>
            </a:r>
            <a:r>
              <a:rPr lang="en-US" dirty="0" err="1" smtClean="0"/>
              <a:t>intermediateral</a:t>
            </a:r>
            <a:r>
              <a:rPr lang="en-US" dirty="0" smtClean="0"/>
              <a:t> structure and processing of all sensory information</a:t>
            </a:r>
            <a:r>
              <a:rPr lang="en-US" b="1" dirty="0" smtClean="0"/>
              <a:t> </a:t>
            </a:r>
            <a:r>
              <a:rPr lang="en-US" dirty="0" smtClean="0"/>
              <a:t>except sense of smell</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248</a:t>
            </a:fld>
            <a:endParaRPr lang="en-US"/>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Mid Brain (</a:t>
            </a:r>
            <a:r>
              <a:rPr lang="en-US" dirty="0" err="1" smtClean="0"/>
              <a:t>Mesencephalon</a:t>
            </a:r>
            <a:r>
              <a:rPr lang="en-US" dirty="0" smtClean="0"/>
              <a:t>)</a:t>
            </a:r>
            <a:endParaRPr lang="en-US" dirty="0"/>
          </a:p>
        </p:txBody>
      </p:sp>
      <p:sp>
        <p:nvSpPr>
          <p:cNvPr id="3" name="Content Placeholder 2"/>
          <p:cNvSpPr>
            <a:spLocks noGrp="1"/>
          </p:cNvSpPr>
          <p:nvPr>
            <p:ph idx="1"/>
          </p:nvPr>
        </p:nvSpPr>
        <p:spPr/>
        <p:txBody>
          <a:bodyPr/>
          <a:lstStyle/>
          <a:p>
            <a:pPr algn="just"/>
            <a:r>
              <a:rPr lang="en-US" dirty="0" smtClean="0"/>
              <a:t>Midbrain is the midway between the fore and hind brain</a:t>
            </a:r>
          </a:p>
          <a:p>
            <a:pPr algn="just"/>
            <a:r>
              <a:rPr lang="en-US" dirty="0" smtClean="0"/>
              <a:t>It receives and passes some sensory information like visual information and auditory reflexes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249</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25</a:t>
            </a:fld>
            <a:endParaRPr lang="en-US"/>
          </a:p>
        </p:txBody>
      </p:sp>
    </p:spTree>
    <p:extLst>
      <p:ext uri="{BB962C8B-B14F-4D97-AF65-F5344CB8AC3E}">
        <p14:creationId xmlns:p14="http://schemas.microsoft.com/office/powerpoint/2010/main" val="16552529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Hind brain(</a:t>
            </a:r>
            <a:r>
              <a:rPr lang="en-US" dirty="0" err="1" smtClean="0"/>
              <a:t>Rhombencephalon</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b="1" dirty="0" smtClean="0"/>
              <a:t>It consists of:</a:t>
            </a:r>
          </a:p>
          <a:p>
            <a:pPr lvl="1"/>
            <a:r>
              <a:rPr lang="en-US" b="1" dirty="0" smtClean="0"/>
              <a:t>Cerebellum :</a:t>
            </a:r>
          </a:p>
          <a:p>
            <a:pPr lvl="2"/>
            <a:r>
              <a:rPr lang="en-US" dirty="0" smtClean="0"/>
              <a:t>ventral part of hindbrain.</a:t>
            </a:r>
          </a:p>
          <a:p>
            <a:pPr lvl="2"/>
            <a:r>
              <a:rPr lang="en-US" dirty="0" smtClean="0"/>
              <a:t> It is the center of the following activities:</a:t>
            </a:r>
          </a:p>
          <a:p>
            <a:pPr lvl="3"/>
            <a:r>
              <a:rPr lang="en-US" dirty="0" smtClean="0"/>
              <a:t> Balance</a:t>
            </a:r>
          </a:p>
          <a:p>
            <a:pPr lvl="3"/>
            <a:r>
              <a:rPr lang="en-US" dirty="0" smtClean="0"/>
              <a:t>Posture</a:t>
            </a:r>
          </a:p>
          <a:p>
            <a:pPr lvl="3"/>
            <a:r>
              <a:rPr lang="en-US" dirty="0" smtClean="0"/>
              <a:t>Cardiac</a:t>
            </a:r>
          </a:p>
          <a:p>
            <a:pPr lvl="3"/>
            <a:r>
              <a:rPr lang="en-US" dirty="0" smtClean="0"/>
              <a:t>respiratory and vasomotor centers</a:t>
            </a:r>
          </a:p>
          <a:p>
            <a:pPr lvl="3"/>
            <a:r>
              <a:rPr lang="en-US" dirty="0" smtClean="0"/>
              <a:t>modulates voluntary movement initiated by cerebral cortex</a:t>
            </a:r>
          </a:p>
          <a:p>
            <a:pPr lvl="1"/>
            <a:r>
              <a:rPr lang="en-US" b="1" dirty="0" smtClean="0"/>
              <a:t>Pons: </a:t>
            </a:r>
            <a:r>
              <a:rPr lang="en-US" dirty="0" smtClean="0"/>
              <a:t>is pathway for ascending &amp; descending </a:t>
            </a:r>
            <a:r>
              <a:rPr lang="en-US" dirty="0" err="1" smtClean="0"/>
              <a:t>fibre</a:t>
            </a:r>
            <a:r>
              <a:rPr lang="en-US" dirty="0" smtClean="0"/>
              <a:t> tracts &amp; origin of cranial nerves V, VI, and VII.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250</a:t>
            </a:fld>
            <a:endParaRPr lang="en-US"/>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Medulla oblongata:</a:t>
            </a:r>
          </a:p>
          <a:p>
            <a:pPr lvl="1"/>
            <a:r>
              <a:rPr lang="en-US" b="1" dirty="0" smtClean="0"/>
              <a:t> is the posterior part of brain</a:t>
            </a:r>
          </a:p>
          <a:p>
            <a:pPr lvl="1"/>
            <a:r>
              <a:rPr lang="en-US" b="1" dirty="0" smtClean="0"/>
              <a:t>It functions as the following:</a:t>
            </a:r>
          </a:p>
          <a:p>
            <a:pPr lvl="2"/>
            <a:r>
              <a:rPr lang="en-US" dirty="0" smtClean="0"/>
              <a:t>Breathing</a:t>
            </a:r>
          </a:p>
          <a:p>
            <a:pPr lvl="2"/>
            <a:r>
              <a:rPr lang="en-US" dirty="0" smtClean="0"/>
              <a:t>Heart</a:t>
            </a:r>
          </a:p>
          <a:p>
            <a:pPr lvl="2"/>
            <a:r>
              <a:rPr lang="en-US" dirty="0" smtClean="0"/>
              <a:t>Blood pressure</a:t>
            </a:r>
          </a:p>
          <a:p>
            <a:pPr lvl="2"/>
            <a:r>
              <a:rPr lang="en-US" dirty="0" smtClean="0"/>
              <a:t>controls reflex actions such as vomiting, coughing, sneezing, swallowing and digestion</a:t>
            </a:r>
          </a:p>
          <a:p>
            <a:pPr lvl="1"/>
            <a:r>
              <a:rPr lang="en-US" dirty="0" smtClean="0"/>
              <a:t>In medulla, sensory and motor axons on the right cross to the left side and axons on the left side cross to the right side. </a:t>
            </a:r>
          </a:p>
          <a:p>
            <a:pPr lvl="2"/>
            <a:r>
              <a:rPr lang="en-US" dirty="0" smtClean="0"/>
              <a:t>As the result, stimuli passing through the left side of the body are sent to the right side of the brain and signal passing through the right side of the brain stimulate the left side of the body</a:t>
            </a:r>
          </a:p>
          <a:p>
            <a:pPr lvl="2"/>
            <a:endParaRPr lang="en-US" dirty="0" smtClean="0"/>
          </a:p>
        </p:txBody>
      </p:sp>
      <p:sp>
        <p:nvSpPr>
          <p:cNvPr id="5" name="Slide Number Placeholder 4"/>
          <p:cNvSpPr>
            <a:spLocks noGrp="1"/>
          </p:cNvSpPr>
          <p:nvPr>
            <p:ph type="sldNum" sz="quarter" idx="12"/>
          </p:nvPr>
        </p:nvSpPr>
        <p:spPr/>
        <p:txBody>
          <a:bodyPr/>
          <a:lstStyle/>
          <a:p>
            <a:fld id="{62F15E66-EE83-4D08-9524-F0457485C8CF}" type="slidenum">
              <a:rPr lang="en-US" smtClean="0"/>
              <a:pPr/>
              <a:t>251</a:t>
            </a:fld>
            <a:endParaRPr lang="en-US"/>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r>
              <a:rPr lang="en-US" dirty="0" smtClean="0"/>
              <a:t>Cerebellum:</a:t>
            </a:r>
          </a:p>
          <a:p>
            <a:pPr lvl="1"/>
            <a:r>
              <a:rPr lang="en-US" dirty="0" smtClean="0"/>
              <a:t>coordinate movements</a:t>
            </a:r>
          </a:p>
          <a:p>
            <a:pPr lvl="1"/>
            <a:r>
              <a:rPr lang="en-US" dirty="0" smtClean="0"/>
              <a:t>Regulates posture and balance</a:t>
            </a:r>
          </a:p>
          <a:p>
            <a:pPr lvl="1"/>
            <a:r>
              <a:rPr lang="en-US" dirty="0" smtClean="0"/>
              <a:t>have a role in cognition and language processing.</a:t>
            </a:r>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252</a:t>
            </a:fld>
            <a:endParaRPr lang="en-US"/>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two hemisphere of brain</a:t>
            </a:r>
            <a:endParaRPr lang="en-US" dirty="0"/>
          </a:p>
        </p:txBody>
      </p:sp>
      <p:sp>
        <p:nvSpPr>
          <p:cNvPr id="3" name="Content Placeholder 2"/>
          <p:cNvSpPr>
            <a:spLocks noGrp="1"/>
          </p:cNvSpPr>
          <p:nvPr>
            <p:ph idx="1"/>
          </p:nvPr>
        </p:nvSpPr>
        <p:spPr/>
        <p:txBody>
          <a:bodyPr>
            <a:normAutofit fontScale="92500"/>
          </a:bodyPr>
          <a:lstStyle/>
          <a:p>
            <a:r>
              <a:rPr lang="en-US" dirty="0" smtClean="0"/>
              <a:t>The two hemisphere of brain are:</a:t>
            </a:r>
          </a:p>
          <a:p>
            <a:pPr lvl="1"/>
            <a:r>
              <a:rPr lang="en-US" dirty="0" smtClean="0"/>
              <a:t>Right Hemisphere (the representational hemisphere):</a:t>
            </a:r>
          </a:p>
          <a:p>
            <a:pPr lvl="2"/>
            <a:r>
              <a:rPr lang="en-US" dirty="0" smtClean="0"/>
              <a:t>Controls the left side of the body</a:t>
            </a:r>
          </a:p>
          <a:p>
            <a:pPr lvl="2"/>
            <a:r>
              <a:rPr lang="en-US" dirty="0" smtClean="0"/>
              <a:t>Analyzing nonverbal information and</a:t>
            </a:r>
          </a:p>
          <a:p>
            <a:pPr lvl="2"/>
            <a:r>
              <a:rPr lang="en-US" dirty="0" smtClean="0"/>
              <a:t>Controlling communicating emotion.</a:t>
            </a:r>
          </a:p>
          <a:p>
            <a:pPr lvl="1"/>
            <a:r>
              <a:rPr lang="en-US" dirty="0" smtClean="0"/>
              <a:t>Left Hemisphere (the categorical hemisphere) </a:t>
            </a:r>
          </a:p>
          <a:p>
            <a:pPr lvl="2"/>
            <a:r>
              <a:rPr lang="en-US" dirty="0" smtClean="0"/>
              <a:t>controls the right side of the body</a:t>
            </a:r>
          </a:p>
          <a:p>
            <a:pPr lvl="2"/>
            <a:r>
              <a:rPr lang="en-US" dirty="0" smtClean="0"/>
              <a:t> It produces and understands language</a:t>
            </a:r>
          </a:p>
          <a:p>
            <a:r>
              <a:rPr lang="en-US" dirty="0" smtClean="0"/>
              <a:t>The two hemispheres communicate through corpus </a:t>
            </a:r>
            <a:r>
              <a:rPr lang="en-US" dirty="0" err="1" smtClean="0"/>
              <a:t>callosum</a:t>
            </a:r>
            <a:r>
              <a:rPr lang="en-US" dirty="0" smtClean="0"/>
              <a: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253</a:t>
            </a:fld>
            <a:endParaRPr lang="en-US"/>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Cranial Nerves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Human has 12 paired cranial nerves</a:t>
            </a:r>
          </a:p>
          <a:p>
            <a:r>
              <a:rPr lang="en-US" dirty="0" smtClean="0"/>
              <a:t>Three cranial nerves (I, II, and VIII) carry axons of sensory neurons into the brain and thus are called </a:t>
            </a:r>
            <a:r>
              <a:rPr lang="en-US" b="1" dirty="0" smtClean="0"/>
              <a:t>special sensory nerves</a:t>
            </a:r>
          </a:p>
          <a:p>
            <a:pPr lvl="1"/>
            <a:r>
              <a:rPr lang="en-US" dirty="0" smtClean="0"/>
              <a:t>Associated with the special senses of smelling, seeing, and hearing</a:t>
            </a:r>
          </a:p>
          <a:p>
            <a:r>
              <a:rPr lang="en-US" dirty="0" smtClean="0"/>
              <a:t>Five cranial nerves (III, IV, VI, XI, and XII) are classified as </a:t>
            </a:r>
            <a:r>
              <a:rPr lang="en-US" b="1" dirty="0" smtClean="0"/>
              <a:t>motor nerves because they contain only axons of motor neurons </a:t>
            </a:r>
            <a:r>
              <a:rPr lang="en-US" dirty="0" smtClean="0"/>
              <a:t>as they leave the brain stem</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254</a:t>
            </a:fld>
            <a:endParaRPr lang="en-US"/>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r>
              <a:rPr lang="en-US" dirty="0" smtClean="0"/>
              <a:t>The remaining four cranial nerves (V, VII, IX, and X) are </a:t>
            </a:r>
            <a:r>
              <a:rPr lang="en-US" b="1" dirty="0" smtClean="0"/>
              <a:t>mixed nerves—they contain axons of both sensory neurons entering </a:t>
            </a:r>
            <a:r>
              <a:rPr lang="en-US" dirty="0" smtClean="0"/>
              <a:t>the brain stem and motor neurons leaving the brain stem</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255</a:t>
            </a:fld>
            <a:endParaRPr lang="en-US"/>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256</a:t>
            </a:fld>
            <a:endParaRPr lang="en-US"/>
          </a:p>
        </p:txBody>
      </p:sp>
      <p:pic>
        <p:nvPicPr>
          <p:cNvPr id="128002" name="Picture 2"/>
          <p:cNvPicPr>
            <a:picLocks noChangeAspect="1" noChangeArrowheads="1"/>
          </p:cNvPicPr>
          <p:nvPr/>
        </p:nvPicPr>
        <p:blipFill>
          <a:blip r:embed="rId2" cstate="print"/>
          <a:srcRect/>
          <a:stretch>
            <a:fillRect/>
          </a:stretch>
        </p:blipFill>
        <p:spPr bwMode="auto">
          <a:xfrm>
            <a:off x="179512" y="1412775"/>
            <a:ext cx="8712968" cy="44641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107504" y="1600200"/>
            <a:ext cx="8928992" cy="5069160"/>
          </a:xfrm>
        </p:spPr>
        <p:txBody>
          <a:bodyPr>
            <a:normAutofit fontScale="85000" lnSpcReduction="20000"/>
          </a:bodyPr>
          <a:lstStyle/>
          <a:p>
            <a:r>
              <a:rPr lang="en-US" dirty="0" smtClean="0"/>
              <a:t>Name of the 12 paired cranial nerves;</a:t>
            </a:r>
          </a:p>
          <a:p>
            <a:pPr lvl="1"/>
            <a:r>
              <a:rPr lang="en-US" dirty="0" smtClean="0"/>
              <a:t>Olfactory (I) nerve</a:t>
            </a:r>
          </a:p>
          <a:p>
            <a:pPr lvl="1"/>
            <a:r>
              <a:rPr lang="en-US" dirty="0" smtClean="0"/>
              <a:t>Optic (II) nerve                  </a:t>
            </a:r>
            <a:r>
              <a:rPr lang="en-US" b="1" dirty="0" smtClean="0"/>
              <a:t>sensory nerves</a:t>
            </a:r>
            <a:endParaRPr lang="en-US" dirty="0" smtClean="0"/>
          </a:p>
          <a:p>
            <a:pPr lvl="1"/>
            <a:r>
              <a:rPr lang="en-US" dirty="0" err="1" smtClean="0"/>
              <a:t>Oculomotor</a:t>
            </a:r>
            <a:r>
              <a:rPr lang="en-US" dirty="0" smtClean="0"/>
              <a:t> (III) nerve</a:t>
            </a:r>
          </a:p>
          <a:p>
            <a:pPr lvl="1"/>
            <a:r>
              <a:rPr lang="en-US" dirty="0" err="1" smtClean="0"/>
              <a:t>Trochlear</a:t>
            </a:r>
            <a:r>
              <a:rPr lang="en-US" dirty="0" smtClean="0"/>
              <a:t> (IV) nerve         </a:t>
            </a:r>
            <a:r>
              <a:rPr lang="en-US" b="1" dirty="0" smtClean="0"/>
              <a:t>control the muscles of the eyeballs </a:t>
            </a:r>
            <a:endParaRPr lang="en-US" sz="1200" b="1" dirty="0" smtClean="0"/>
          </a:p>
          <a:p>
            <a:pPr lvl="1"/>
            <a:r>
              <a:rPr lang="en-US" dirty="0" smtClean="0"/>
              <a:t> </a:t>
            </a:r>
            <a:r>
              <a:rPr lang="en-US" dirty="0" err="1" smtClean="0"/>
              <a:t>Abducens</a:t>
            </a:r>
            <a:r>
              <a:rPr lang="en-US" dirty="0" smtClean="0"/>
              <a:t> (VI) nerve          (</a:t>
            </a:r>
            <a:r>
              <a:rPr lang="en-US" b="1" dirty="0" smtClean="0"/>
              <a:t>Motor nerves</a:t>
            </a:r>
            <a:r>
              <a:rPr lang="en-US" dirty="0" smtClean="0"/>
              <a:t>)</a:t>
            </a:r>
          </a:p>
          <a:p>
            <a:pPr lvl="1"/>
            <a:r>
              <a:rPr lang="en-US" dirty="0" smtClean="0"/>
              <a:t>Trigeminal (V) Nerve</a:t>
            </a:r>
          </a:p>
          <a:p>
            <a:pPr lvl="1"/>
            <a:r>
              <a:rPr lang="en-US" dirty="0" smtClean="0"/>
              <a:t>Facial (VII) Nerve               </a:t>
            </a:r>
            <a:r>
              <a:rPr lang="en-US" b="1" dirty="0" smtClean="0"/>
              <a:t>Mixed nerves</a:t>
            </a:r>
          </a:p>
          <a:p>
            <a:pPr lvl="1"/>
            <a:r>
              <a:rPr lang="en-US" dirty="0" err="1" smtClean="0"/>
              <a:t>Vestibulocochlear</a:t>
            </a:r>
            <a:r>
              <a:rPr lang="en-US" dirty="0" smtClean="0"/>
              <a:t> (VIII) Nerve</a:t>
            </a:r>
            <a:r>
              <a:rPr lang="en-US" dirty="0" smtClean="0">
                <a:sym typeface="Wingdings" pitchFamily="2" charset="2"/>
              </a:rPr>
              <a:t></a:t>
            </a:r>
            <a:r>
              <a:rPr lang="en-US" b="1" dirty="0" smtClean="0"/>
              <a:t> special sensory nerve</a:t>
            </a:r>
            <a:endParaRPr lang="en-US" dirty="0" smtClean="0"/>
          </a:p>
          <a:p>
            <a:pPr lvl="1"/>
            <a:r>
              <a:rPr lang="en-US" dirty="0" err="1" smtClean="0"/>
              <a:t>Glossopharyngeal</a:t>
            </a:r>
            <a:r>
              <a:rPr lang="en-US" dirty="0" smtClean="0"/>
              <a:t> (IX) Nerve</a:t>
            </a:r>
          </a:p>
          <a:p>
            <a:pPr lvl="1"/>
            <a:r>
              <a:rPr lang="en-US" dirty="0" err="1" smtClean="0"/>
              <a:t>Vagus</a:t>
            </a:r>
            <a:r>
              <a:rPr lang="en-US" dirty="0" smtClean="0"/>
              <a:t> (X) Nerve                              </a:t>
            </a:r>
            <a:r>
              <a:rPr lang="en-US" b="1" dirty="0" smtClean="0"/>
              <a:t>Mixed nerves</a:t>
            </a:r>
          </a:p>
          <a:p>
            <a:pPr lvl="1"/>
            <a:r>
              <a:rPr lang="en-US" dirty="0" smtClean="0"/>
              <a:t>Accessory (XI) Nerve</a:t>
            </a:r>
          </a:p>
          <a:p>
            <a:pPr lvl="1"/>
            <a:r>
              <a:rPr lang="en-US" dirty="0" smtClean="0"/>
              <a:t>Hypoglossal (XII) Nerve     </a:t>
            </a:r>
            <a:r>
              <a:rPr lang="en-US" b="1" dirty="0" smtClean="0"/>
              <a:t>Motor nerves</a:t>
            </a:r>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257</a:t>
            </a:fld>
            <a:endParaRPr lang="en-US"/>
          </a:p>
        </p:txBody>
      </p:sp>
      <p:sp>
        <p:nvSpPr>
          <p:cNvPr id="6" name="Right Brace 5"/>
          <p:cNvSpPr/>
          <p:nvPr/>
        </p:nvSpPr>
        <p:spPr>
          <a:xfrm>
            <a:off x="3707904" y="2132856"/>
            <a:ext cx="288032" cy="576064"/>
          </a:xfrm>
          <a:prstGeom prst="rightBrace">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a:off x="3707904" y="2924944"/>
            <a:ext cx="216024" cy="864096"/>
          </a:xfrm>
          <a:prstGeom prst="rightBrace">
            <a:avLst/>
          </a:prstGeom>
          <a:solidFill>
            <a:schemeClr val="accent5"/>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a:off x="3779912" y="5733256"/>
            <a:ext cx="288032" cy="576064"/>
          </a:xfrm>
          <a:prstGeom prst="rightBrace">
            <a:avLst/>
          </a:prstGeom>
          <a:solidFill>
            <a:schemeClr val="accent5"/>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3779912" y="3933056"/>
            <a:ext cx="216024" cy="576064"/>
          </a:xfrm>
          <a:prstGeom prst="rightBrace">
            <a:avLst/>
          </a:prstGeom>
          <a:solidFill>
            <a:schemeClr val="accent6">
              <a:lumMod val="7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a:off x="4572000" y="5085184"/>
            <a:ext cx="288032" cy="576064"/>
          </a:xfrm>
          <a:prstGeom prst="rightBrace">
            <a:avLst/>
          </a:prstGeom>
          <a:solidFill>
            <a:schemeClr val="accent6">
              <a:lumMod val="7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smtClean="0"/>
              <a:t>Oculomotor</a:t>
            </a:r>
            <a:r>
              <a:rPr lang="en-US" sz="3200" dirty="0" smtClean="0"/>
              <a:t> (III), </a:t>
            </a:r>
            <a:r>
              <a:rPr lang="en-US" sz="3200" dirty="0" err="1" smtClean="0"/>
              <a:t>Trochlear</a:t>
            </a:r>
            <a:r>
              <a:rPr lang="en-US" sz="3200" dirty="0" smtClean="0"/>
              <a:t> (IV), and </a:t>
            </a:r>
            <a:r>
              <a:rPr lang="en-US" sz="3200" dirty="0" err="1" smtClean="0"/>
              <a:t>Abducens</a:t>
            </a:r>
            <a:r>
              <a:rPr lang="en-US" sz="3200" dirty="0" smtClean="0"/>
              <a:t> (VI) Nerves</a:t>
            </a:r>
            <a:endParaRPr lang="en-US" sz="3200"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258</a:t>
            </a:fld>
            <a:endParaRPr lang="en-US"/>
          </a:p>
        </p:txBody>
      </p:sp>
      <p:pic>
        <p:nvPicPr>
          <p:cNvPr id="134146" name="Picture 2"/>
          <p:cNvPicPr>
            <a:picLocks noChangeAspect="1" noChangeArrowheads="1"/>
          </p:cNvPicPr>
          <p:nvPr/>
        </p:nvPicPr>
        <p:blipFill>
          <a:blip r:embed="rId2" cstate="print"/>
          <a:srcRect/>
          <a:stretch>
            <a:fillRect/>
          </a:stretch>
        </p:blipFill>
        <p:spPr bwMode="auto">
          <a:xfrm>
            <a:off x="0" y="1628800"/>
            <a:ext cx="9144000"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lgn="ctr" rtl="0">
              <a:spcBef>
                <a:spcPct val="0"/>
              </a:spcBef>
            </a:pPr>
            <a:r>
              <a:rPr lang="en-US" sz="3200" dirty="0" smtClean="0"/>
              <a:t>Trigeminal (V) Nerve : The largest and branched nerve</a:t>
            </a:r>
            <a:r>
              <a:rPr lang="en-US" dirty="0" smtClean="0"/>
              <a:t/>
            </a:r>
            <a:br>
              <a:rPr lang="en-US" dirty="0" smtClean="0"/>
            </a:b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259</a:t>
            </a:fld>
            <a:endParaRPr lang="en-US"/>
          </a:p>
        </p:txBody>
      </p:sp>
      <p:pic>
        <p:nvPicPr>
          <p:cNvPr id="135170" name="Picture 2"/>
          <p:cNvPicPr>
            <a:picLocks noChangeAspect="1" noChangeArrowheads="1"/>
          </p:cNvPicPr>
          <p:nvPr/>
        </p:nvPicPr>
        <p:blipFill>
          <a:blip r:embed="rId2" cstate="print"/>
          <a:srcRect/>
          <a:stretch>
            <a:fillRect/>
          </a:stretch>
        </p:blipFill>
        <p:spPr bwMode="auto">
          <a:xfrm>
            <a:off x="179513" y="1114424"/>
            <a:ext cx="8568952" cy="55549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26</a:t>
            </a:fld>
            <a:endParaRPr lang="en-US"/>
          </a:p>
        </p:txBody>
      </p:sp>
    </p:spTree>
    <p:extLst>
      <p:ext uri="{BB962C8B-B14F-4D97-AF65-F5344CB8AC3E}">
        <p14:creationId xmlns:p14="http://schemas.microsoft.com/office/powerpoint/2010/main" val="9234846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Facial (VII) </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260</a:t>
            </a:fld>
            <a:endParaRPr lang="en-US"/>
          </a:p>
        </p:txBody>
      </p:sp>
      <p:pic>
        <p:nvPicPr>
          <p:cNvPr id="136194" name="Picture 2"/>
          <p:cNvPicPr>
            <a:picLocks noChangeAspect="1" noChangeArrowheads="1"/>
          </p:cNvPicPr>
          <p:nvPr/>
        </p:nvPicPr>
        <p:blipFill>
          <a:blip r:embed="rId2" cstate="print"/>
          <a:srcRect/>
          <a:stretch>
            <a:fillRect/>
          </a:stretch>
        </p:blipFill>
        <p:spPr bwMode="auto">
          <a:xfrm>
            <a:off x="179512" y="1328738"/>
            <a:ext cx="8784976" cy="52686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Vestibulocochlear</a:t>
            </a:r>
            <a:r>
              <a:rPr lang="en-US" dirty="0" smtClean="0"/>
              <a:t> (VIII) Nerve:</a:t>
            </a:r>
            <a:r>
              <a:rPr lang="en-US" i="1" dirty="0" smtClean="0"/>
              <a:t> Auditory nerve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261</a:t>
            </a:fld>
            <a:endParaRPr lang="en-US"/>
          </a:p>
        </p:txBody>
      </p:sp>
      <p:pic>
        <p:nvPicPr>
          <p:cNvPr id="137218" name="Picture 2"/>
          <p:cNvPicPr>
            <a:picLocks noChangeAspect="1" noChangeArrowheads="1"/>
          </p:cNvPicPr>
          <p:nvPr/>
        </p:nvPicPr>
        <p:blipFill>
          <a:blip r:embed="rId2" cstate="print"/>
          <a:srcRect/>
          <a:stretch>
            <a:fillRect/>
          </a:stretch>
        </p:blipFill>
        <p:spPr bwMode="auto">
          <a:xfrm>
            <a:off x="0" y="1443038"/>
            <a:ext cx="8964488" cy="5226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Glossopharyngeal</a:t>
            </a:r>
            <a:r>
              <a:rPr lang="en-US" dirty="0" smtClean="0"/>
              <a:t> (IX) Nerve: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262</a:t>
            </a:fld>
            <a:endParaRPr lang="en-US"/>
          </a:p>
        </p:txBody>
      </p:sp>
      <p:pic>
        <p:nvPicPr>
          <p:cNvPr id="138242" name="Picture 2"/>
          <p:cNvPicPr>
            <a:picLocks noChangeAspect="1" noChangeArrowheads="1"/>
          </p:cNvPicPr>
          <p:nvPr/>
        </p:nvPicPr>
        <p:blipFill>
          <a:blip r:embed="rId2" cstate="print"/>
          <a:srcRect/>
          <a:stretch>
            <a:fillRect/>
          </a:stretch>
        </p:blipFill>
        <p:spPr bwMode="auto">
          <a:xfrm>
            <a:off x="252413" y="1285874"/>
            <a:ext cx="8639175" cy="53114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Vagus</a:t>
            </a:r>
            <a:r>
              <a:rPr lang="en-US" dirty="0" smtClean="0"/>
              <a:t> (X) Nerve: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263</a:t>
            </a:fld>
            <a:endParaRPr lang="en-US"/>
          </a:p>
        </p:txBody>
      </p:sp>
      <p:pic>
        <p:nvPicPr>
          <p:cNvPr id="139266" name="Picture 2"/>
          <p:cNvPicPr>
            <a:picLocks noChangeAspect="1" noChangeArrowheads="1"/>
          </p:cNvPicPr>
          <p:nvPr/>
        </p:nvPicPr>
        <p:blipFill>
          <a:blip r:embed="rId2" cstate="print"/>
          <a:srcRect r="1660"/>
          <a:stretch>
            <a:fillRect/>
          </a:stretch>
        </p:blipFill>
        <p:spPr bwMode="auto">
          <a:xfrm>
            <a:off x="0" y="1340768"/>
            <a:ext cx="9144000" cy="47123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Accessory Nerve: coordinate head movements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264</a:t>
            </a:fld>
            <a:endParaRPr lang="en-US"/>
          </a:p>
        </p:txBody>
      </p:sp>
      <p:pic>
        <p:nvPicPr>
          <p:cNvPr id="140290" name="Picture 2"/>
          <p:cNvPicPr>
            <a:picLocks noChangeAspect="1" noChangeArrowheads="1"/>
          </p:cNvPicPr>
          <p:nvPr/>
        </p:nvPicPr>
        <p:blipFill>
          <a:blip r:embed="rId2" cstate="print"/>
          <a:srcRect/>
          <a:stretch>
            <a:fillRect/>
          </a:stretch>
        </p:blipFill>
        <p:spPr bwMode="auto">
          <a:xfrm>
            <a:off x="251520" y="1619250"/>
            <a:ext cx="8892480" cy="47620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Hypoglossal (XII) Nerve: conduct nerve impulses for speech and swallowing</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265</a:t>
            </a:fld>
            <a:endParaRPr lang="en-US"/>
          </a:p>
        </p:txBody>
      </p:sp>
      <p:pic>
        <p:nvPicPr>
          <p:cNvPr id="141314" name="Picture 2"/>
          <p:cNvPicPr>
            <a:picLocks noChangeAspect="1" noChangeArrowheads="1"/>
          </p:cNvPicPr>
          <p:nvPr/>
        </p:nvPicPr>
        <p:blipFill>
          <a:blip r:embed="rId2" cstate="print"/>
          <a:srcRect/>
          <a:stretch>
            <a:fillRect/>
          </a:stretch>
        </p:blipFill>
        <p:spPr bwMode="auto">
          <a:xfrm>
            <a:off x="179512" y="1462088"/>
            <a:ext cx="8712968" cy="5135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CNS: Spinal cord</a:t>
            </a:r>
            <a:endParaRPr lang="en-US" dirty="0"/>
          </a:p>
        </p:txBody>
      </p:sp>
      <p:sp>
        <p:nvSpPr>
          <p:cNvPr id="3" name="Content Placeholder 2"/>
          <p:cNvSpPr>
            <a:spLocks noGrp="1"/>
          </p:cNvSpPr>
          <p:nvPr>
            <p:ph idx="1"/>
          </p:nvPr>
        </p:nvSpPr>
        <p:spPr>
          <a:xfrm>
            <a:off x="457200" y="1600200"/>
            <a:ext cx="8229600" cy="5069160"/>
          </a:xfrm>
        </p:spPr>
        <p:txBody>
          <a:bodyPr>
            <a:normAutofit lnSpcReduction="10000"/>
          </a:bodyPr>
          <a:lstStyle/>
          <a:p>
            <a:r>
              <a:rPr lang="en-US" b="1" dirty="0" smtClean="0"/>
              <a:t>Protective Structures</a:t>
            </a:r>
          </a:p>
          <a:p>
            <a:pPr lvl="1"/>
            <a:r>
              <a:rPr lang="en-US" b="1" i="1" dirty="0" smtClean="0"/>
              <a:t>Vertebral Column</a:t>
            </a:r>
          </a:p>
          <a:p>
            <a:pPr lvl="1"/>
            <a:r>
              <a:rPr lang="en-US" b="1" i="1" dirty="0" err="1" smtClean="0"/>
              <a:t>Meninges</a:t>
            </a:r>
            <a:r>
              <a:rPr lang="en-US" b="1" i="1" dirty="0" smtClean="0"/>
              <a:t>: has three </a:t>
            </a:r>
            <a:r>
              <a:rPr lang="en-US" b="1" i="1" dirty="0" err="1" smtClean="0"/>
              <a:t>layes</a:t>
            </a:r>
            <a:r>
              <a:rPr lang="en-US" b="1" i="1" dirty="0" smtClean="0"/>
              <a:t> (from superficial to Deep)</a:t>
            </a:r>
          </a:p>
          <a:p>
            <a:pPr lvl="2"/>
            <a:r>
              <a:rPr lang="en-US" dirty="0" smtClean="0"/>
              <a:t>Dura mater</a:t>
            </a:r>
            <a:r>
              <a:rPr lang="en-US" dirty="0" smtClean="0">
                <a:sym typeface="Wingdings" pitchFamily="2" charset="2"/>
              </a:rPr>
              <a:t></a:t>
            </a:r>
            <a:r>
              <a:rPr lang="en-US" dirty="0" smtClean="0"/>
              <a:t> </a:t>
            </a:r>
            <a:r>
              <a:rPr lang="en-US" dirty="0" err="1" smtClean="0"/>
              <a:t>Arachnoid</a:t>
            </a:r>
            <a:r>
              <a:rPr lang="en-US" dirty="0" smtClean="0"/>
              <a:t> mater </a:t>
            </a:r>
            <a:r>
              <a:rPr lang="en-US" dirty="0" smtClean="0">
                <a:sym typeface="Wingdings" pitchFamily="2" charset="2"/>
              </a:rPr>
              <a:t></a:t>
            </a:r>
            <a:r>
              <a:rPr lang="en-US" dirty="0" smtClean="0"/>
              <a:t> </a:t>
            </a:r>
            <a:r>
              <a:rPr lang="en-US" dirty="0" err="1" smtClean="0"/>
              <a:t>Pia</a:t>
            </a:r>
            <a:r>
              <a:rPr lang="en-US" dirty="0" smtClean="0"/>
              <a:t> mater</a:t>
            </a:r>
          </a:p>
          <a:p>
            <a:r>
              <a:rPr lang="en-US" b="1" dirty="0" smtClean="0"/>
              <a:t>External Anatomy of the Spinal Cord</a:t>
            </a:r>
          </a:p>
          <a:p>
            <a:pPr lvl="1"/>
            <a:r>
              <a:rPr lang="en-US" dirty="0" smtClean="0"/>
              <a:t>The </a:t>
            </a:r>
            <a:r>
              <a:rPr lang="en-US" b="1" dirty="0" smtClean="0"/>
              <a:t>spinal cord is roughly oval in shape, being flattened slightly </a:t>
            </a:r>
            <a:r>
              <a:rPr lang="en-US" dirty="0" smtClean="0"/>
              <a:t>in the anterior–posterior axis</a:t>
            </a:r>
          </a:p>
          <a:p>
            <a:pPr lvl="1" algn="just"/>
            <a:r>
              <a:rPr lang="en-US" dirty="0" smtClean="0"/>
              <a:t>It extends from the medulla oblongata (the most inferior part of the brain) to the superior border of the second lumbar vertebra</a:t>
            </a:r>
            <a:endParaRPr lang="en-US" b="1" i="1" dirty="0" smtClean="0"/>
          </a:p>
          <a:p>
            <a:pPr lvl="2"/>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266</a:t>
            </a:fld>
            <a:endParaRPr lang="en-US"/>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pPr lvl="1"/>
            <a:r>
              <a:rPr lang="en-US" dirty="0" smtClean="0"/>
              <a:t>Has two external enlargements</a:t>
            </a:r>
          </a:p>
          <a:p>
            <a:pPr lvl="2"/>
            <a:r>
              <a:rPr lang="en-US" b="1" dirty="0" smtClean="0"/>
              <a:t>Cervical enlargement</a:t>
            </a:r>
          </a:p>
          <a:p>
            <a:pPr lvl="3"/>
            <a:r>
              <a:rPr lang="en-US" dirty="0" smtClean="0"/>
              <a:t>The superior enlargement</a:t>
            </a:r>
          </a:p>
          <a:p>
            <a:pPr lvl="3"/>
            <a:r>
              <a:rPr lang="en-US" b="1" dirty="0" smtClean="0"/>
              <a:t> extends from the fourth cervical </a:t>
            </a:r>
            <a:r>
              <a:rPr lang="en-US" dirty="0" smtClean="0"/>
              <a:t>vertebra (C4) to the first thoracic vertebra (T1). </a:t>
            </a:r>
          </a:p>
          <a:p>
            <a:pPr lvl="3"/>
            <a:r>
              <a:rPr lang="en-US" dirty="0" smtClean="0"/>
              <a:t>Nerves to and from the upper limbs arise from the cervical enlargement.</a:t>
            </a:r>
          </a:p>
          <a:p>
            <a:pPr lvl="2"/>
            <a:r>
              <a:rPr lang="en-US" b="1" dirty="0" smtClean="0"/>
              <a:t>Lumbar enlargement </a:t>
            </a:r>
          </a:p>
          <a:p>
            <a:pPr lvl="3"/>
            <a:r>
              <a:rPr lang="en-US" dirty="0" smtClean="0"/>
              <a:t>The inferior enlargement, </a:t>
            </a:r>
          </a:p>
          <a:p>
            <a:pPr lvl="3"/>
            <a:r>
              <a:rPr lang="en-US" b="1" dirty="0" smtClean="0"/>
              <a:t>Extends </a:t>
            </a:r>
            <a:r>
              <a:rPr lang="en-US" dirty="0" smtClean="0"/>
              <a:t>from the ninth to the twelfth thoracic vertebra (T9–T12). </a:t>
            </a:r>
          </a:p>
          <a:p>
            <a:pPr lvl="3"/>
            <a:r>
              <a:rPr lang="en-US" dirty="0" smtClean="0"/>
              <a:t>Nerves to and from the lower limbs arise from the lumbar enlargement.</a:t>
            </a:r>
          </a:p>
          <a:p>
            <a:pPr lvl="1"/>
            <a:r>
              <a:rPr lang="en-US" dirty="0" smtClean="0"/>
              <a:t>Inferior to the lumbar enlargement, the spinal cord terminates as a tapering, conical structure called the </a:t>
            </a:r>
            <a:r>
              <a:rPr lang="en-US" b="1" dirty="0" err="1" smtClean="0"/>
              <a:t>conus</a:t>
            </a:r>
            <a:r>
              <a:rPr lang="en-US" b="1" dirty="0" smtClean="0"/>
              <a:t> </a:t>
            </a:r>
            <a:r>
              <a:rPr lang="en-US" b="1" dirty="0" err="1" smtClean="0"/>
              <a:t>medullaris</a:t>
            </a:r>
            <a:endParaRPr lang="en-US" dirty="0" smtClean="0"/>
          </a:p>
          <a:p>
            <a:pPr lvl="3"/>
            <a:endParaRPr lang="en-US" dirty="0" smtClean="0"/>
          </a:p>
          <a:p>
            <a:pPr lvl="2"/>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267</a:t>
            </a:fld>
            <a:endParaRPr lang="en-US"/>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Spinal </a:t>
            </a:r>
            <a:r>
              <a:rPr lang="en-US" dirty="0" err="1" smtClean="0"/>
              <a:t>cord:External</a:t>
            </a:r>
            <a:r>
              <a:rPr lang="en-US" dirty="0" smtClean="0"/>
              <a:t> Anatomy</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268</a:t>
            </a:fld>
            <a:endParaRPr lang="en-US"/>
          </a:p>
        </p:txBody>
      </p:sp>
      <p:pic>
        <p:nvPicPr>
          <p:cNvPr id="142338" name="Picture 2"/>
          <p:cNvPicPr>
            <a:picLocks noChangeAspect="1" noChangeArrowheads="1"/>
          </p:cNvPicPr>
          <p:nvPr/>
        </p:nvPicPr>
        <p:blipFill>
          <a:blip r:embed="rId2" cstate="print"/>
          <a:srcRect/>
          <a:stretch>
            <a:fillRect/>
          </a:stretch>
        </p:blipFill>
        <p:spPr bwMode="auto">
          <a:xfrm>
            <a:off x="179512" y="1340768"/>
            <a:ext cx="8568951"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Spinal cord: External Anatomy</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269</a:t>
            </a:fld>
            <a:endParaRPr lang="en-US"/>
          </a:p>
        </p:txBody>
      </p:sp>
      <p:pic>
        <p:nvPicPr>
          <p:cNvPr id="143362" name="Picture 2"/>
          <p:cNvPicPr>
            <a:picLocks noChangeAspect="1" noChangeArrowheads="1"/>
          </p:cNvPicPr>
          <p:nvPr/>
        </p:nvPicPr>
        <p:blipFill>
          <a:blip r:embed="rId2" cstate="print"/>
          <a:srcRect/>
          <a:stretch>
            <a:fillRect/>
          </a:stretch>
        </p:blipFill>
        <p:spPr bwMode="auto">
          <a:xfrm>
            <a:off x="107504" y="1268759"/>
            <a:ext cx="9036495" cy="47986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27</a:t>
            </a:fld>
            <a:endParaRPr lang="en-US"/>
          </a:p>
        </p:txBody>
      </p:sp>
    </p:spTree>
    <p:extLst>
      <p:ext uri="{BB962C8B-B14F-4D97-AF65-F5344CB8AC3E}">
        <p14:creationId xmlns:p14="http://schemas.microsoft.com/office/powerpoint/2010/main" val="270813770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270</a:t>
            </a:fld>
            <a:endParaRPr lang="en-US"/>
          </a:p>
        </p:txBody>
      </p:sp>
      <p:pic>
        <p:nvPicPr>
          <p:cNvPr id="144386" name="Picture 2"/>
          <p:cNvPicPr>
            <a:picLocks noChangeAspect="1" noChangeArrowheads="1"/>
          </p:cNvPicPr>
          <p:nvPr/>
        </p:nvPicPr>
        <p:blipFill>
          <a:blip r:embed="rId2" cstate="print"/>
          <a:srcRect/>
          <a:stretch>
            <a:fillRect/>
          </a:stretch>
        </p:blipFill>
        <p:spPr bwMode="auto">
          <a:xfrm>
            <a:off x="0" y="1595438"/>
            <a:ext cx="8892480" cy="48578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Spinal cord: Internal Anatomy</a:t>
            </a:r>
            <a:endParaRPr lang="en-US" dirty="0"/>
          </a:p>
        </p:txBody>
      </p:sp>
      <p:sp>
        <p:nvSpPr>
          <p:cNvPr id="3" name="Content Placeholder 2"/>
          <p:cNvSpPr>
            <a:spLocks noGrp="1"/>
          </p:cNvSpPr>
          <p:nvPr>
            <p:ph idx="1"/>
          </p:nvPr>
        </p:nvSpPr>
        <p:spPr>
          <a:xfrm>
            <a:off x="457200" y="1600200"/>
            <a:ext cx="8229600" cy="5069160"/>
          </a:xfrm>
        </p:spPr>
        <p:txBody>
          <a:bodyPr>
            <a:normAutofit fontScale="85000" lnSpcReduction="10000"/>
          </a:bodyPr>
          <a:lstStyle/>
          <a:p>
            <a:r>
              <a:rPr lang="en-US" dirty="0" smtClean="0"/>
              <a:t>During the transverse section a spinal cord, there are two regions:</a:t>
            </a:r>
          </a:p>
          <a:p>
            <a:pPr lvl="1"/>
            <a:r>
              <a:rPr lang="en-US" dirty="0" smtClean="0"/>
              <a:t> </a:t>
            </a:r>
            <a:r>
              <a:rPr lang="en-US" dirty="0" smtClean="0">
                <a:solidFill>
                  <a:schemeClr val="accent6">
                    <a:lumMod val="75000"/>
                  </a:schemeClr>
                </a:solidFill>
              </a:rPr>
              <a:t>White matter</a:t>
            </a:r>
          </a:p>
          <a:p>
            <a:pPr lvl="2"/>
            <a:r>
              <a:rPr lang="en-US" dirty="0" smtClean="0"/>
              <a:t>The largest portion</a:t>
            </a:r>
          </a:p>
          <a:p>
            <a:pPr lvl="2"/>
            <a:r>
              <a:rPr lang="en-US" dirty="0" smtClean="0"/>
              <a:t>Two grooves penetrate the white matter of the spinal cord and divide it into right and left sides</a:t>
            </a:r>
          </a:p>
          <a:p>
            <a:pPr lvl="3"/>
            <a:r>
              <a:rPr lang="en-US" b="1" dirty="0" smtClean="0"/>
              <a:t>Anterior median fissure </a:t>
            </a:r>
            <a:r>
              <a:rPr lang="en-US" dirty="0" smtClean="0"/>
              <a:t>is a wide groove on the anterior (ventral) side</a:t>
            </a:r>
            <a:r>
              <a:rPr lang="en-US" b="1" dirty="0" smtClean="0"/>
              <a:t>.</a:t>
            </a:r>
          </a:p>
          <a:p>
            <a:pPr lvl="3"/>
            <a:r>
              <a:rPr lang="en-US" b="1" dirty="0" smtClean="0"/>
              <a:t>Posterior median </a:t>
            </a:r>
            <a:r>
              <a:rPr lang="en-US" dirty="0" err="1" smtClean="0"/>
              <a:t>s</a:t>
            </a:r>
            <a:r>
              <a:rPr lang="en-US" b="1" dirty="0" err="1" smtClean="0"/>
              <a:t>ulcus</a:t>
            </a:r>
            <a:r>
              <a:rPr lang="en-US" dirty="0" smtClean="0"/>
              <a:t> is a narrow groove on the posterior (dorsal) side</a:t>
            </a:r>
          </a:p>
          <a:p>
            <a:pPr lvl="2"/>
            <a:r>
              <a:rPr lang="en-US" dirty="0" smtClean="0"/>
              <a:t>Each groove has three regions due to the anterior and posterior horns of </a:t>
            </a:r>
            <a:r>
              <a:rPr lang="en-US" dirty="0" smtClean="0">
                <a:solidFill>
                  <a:schemeClr val="accent6">
                    <a:lumMod val="75000"/>
                  </a:schemeClr>
                </a:solidFill>
              </a:rPr>
              <a:t>gray matter</a:t>
            </a:r>
            <a:r>
              <a:rPr lang="en-US" dirty="0" smtClean="0"/>
              <a:t>:</a:t>
            </a:r>
          </a:p>
          <a:p>
            <a:pPr lvl="3"/>
            <a:r>
              <a:rPr lang="en-US" b="1" dirty="0" smtClean="0"/>
              <a:t>Anterior (ventral) white columns</a:t>
            </a:r>
          </a:p>
          <a:p>
            <a:pPr lvl="3"/>
            <a:r>
              <a:rPr lang="en-US" b="1" dirty="0" smtClean="0"/>
              <a:t> Posterior (dorsal) white columns</a:t>
            </a:r>
          </a:p>
          <a:p>
            <a:pPr lvl="3"/>
            <a:r>
              <a:rPr lang="en-US" b="1" dirty="0" smtClean="0"/>
              <a:t>Lateral white columns</a:t>
            </a:r>
            <a:endParaRPr lang="en-US" dirty="0" smtClean="0"/>
          </a:p>
          <a:p>
            <a:pPr lvl="2"/>
            <a:r>
              <a:rPr lang="en-US" dirty="0" smtClean="0"/>
              <a:t>Consists of bundles of </a:t>
            </a:r>
            <a:r>
              <a:rPr lang="en-US" dirty="0" err="1" smtClean="0"/>
              <a:t>myelinated</a:t>
            </a:r>
            <a:r>
              <a:rPr lang="en-US" dirty="0" smtClean="0"/>
              <a:t> axons of sensory neurons, </a:t>
            </a:r>
            <a:r>
              <a:rPr lang="en-US" dirty="0" err="1" smtClean="0"/>
              <a:t>interneurons</a:t>
            </a:r>
            <a:r>
              <a:rPr lang="en-US" dirty="0" smtClean="0"/>
              <a:t>, and motor neurons</a:t>
            </a:r>
          </a:p>
        </p:txBody>
      </p:sp>
      <p:sp>
        <p:nvSpPr>
          <p:cNvPr id="5" name="Slide Number Placeholder 4"/>
          <p:cNvSpPr>
            <a:spLocks noGrp="1"/>
          </p:cNvSpPr>
          <p:nvPr>
            <p:ph type="sldNum" sz="quarter" idx="12"/>
          </p:nvPr>
        </p:nvSpPr>
        <p:spPr/>
        <p:txBody>
          <a:bodyPr/>
          <a:lstStyle/>
          <a:p>
            <a:fld id="{62F15E66-EE83-4D08-9524-F0457485C8CF}" type="slidenum">
              <a:rPr lang="en-US" smtClean="0"/>
              <a:pPr/>
              <a:t>271</a:t>
            </a:fld>
            <a:endParaRPr lang="en-US"/>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257800"/>
          </a:xfrm>
        </p:spPr>
        <p:txBody>
          <a:bodyPr/>
          <a:lstStyle/>
          <a:p>
            <a:pPr lvl="1"/>
            <a:r>
              <a:rPr lang="en-US" dirty="0" smtClean="0"/>
              <a:t>Gray Matter</a:t>
            </a:r>
          </a:p>
          <a:p>
            <a:pPr lvl="2"/>
            <a:r>
              <a:rPr lang="en-US" dirty="0" smtClean="0"/>
              <a:t>The smallest portion a letter</a:t>
            </a:r>
            <a:r>
              <a:rPr lang="en-US" dirty="0" smtClean="0">
                <a:solidFill>
                  <a:srgbClr val="00B0F0"/>
                </a:solidFill>
              </a:rPr>
              <a:t> </a:t>
            </a:r>
            <a:r>
              <a:rPr lang="en-US" b="1" dirty="0" smtClean="0">
                <a:solidFill>
                  <a:srgbClr val="00B0F0"/>
                </a:solidFill>
              </a:rPr>
              <a:t>H</a:t>
            </a:r>
            <a:r>
              <a:rPr lang="en-US" dirty="0" smtClean="0">
                <a:solidFill>
                  <a:srgbClr val="00B0F0"/>
                </a:solidFill>
              </a:rPr>
              <a:t> </a:t>
            </a:r>
            <a:r>
              <a:rPr lang="en-US" dirty="0" smtClean="0"/>
              <a:t>or </a:t>
            </a:r>
            <a:r>
              <a:rPr lang="en-US" b="1" dirty="0" smtClean="0">
                <a:solidFill>
                  <a:srgbClr val="00B0F0"/>
                </a:solidFill>
              </a:rPr>
              <a:t>butter fly shaped</a:t>
            </a:r>
          </a:p>
          <a:p>
            <a:pPr lvl="2"/>
            <a:r>
              <a:rPr lang="en-US" dirty="0" smtClean="0"/>
              <a:t>Surrounding by the white matter</a:t>
            </a:r>
          </a:p>
          <a:p>
            <a:pPr lvl="2"/>
            <a:r>
              <a:rPr lang="en-US" dirty="0" smtClean="0"/>
              <a:t>The gray matter consists primarily of the </a:t>
            </a:r>
            <a:r>
              <a:rPr lang="en-US" dirty="0" smtClean="0">
                <a:solidFill>
                  <a:srgbClr val="00B0F0"/>
                </a:solidFill>
              </a:rPr>
              <a:t>cell bodies </a:t>
            </a:r>
            <a:r>
              <a:rPr lang="en-US" dirty="0" smtClean="0"/>
              <a:t>of neurons, </a:t>
            </a:r>
            <a:r>
              <a:rPr lang="en-US" dirty="0" err="1" smtClean="0"/>
              <a:t>neuroglia</a:t>
            </a:r>
            <a:r>
              <a:rPr lang="en-US" dirty="0" smtClean="0"/>
              <a:t>, </a:t>
            </a:r>
            <a:r>
              <a:rPr lang="en-US" dirty="0" err="1" smtClean="0"/>
              <a:t>unmyelinated</a:t>
            </a:r>
            <a:r>
              <a:rPr lang="en-US" dirty="0" smtClean="0"/>
              <a:t> axons, and the dendrites of </a:t>
            </a:r>
            <a:r>
              <a:rPr lang="en-US" dirty="0" err="1" smtClean="0"/>
              <a:t>interneurons</a:t>
            </a:r>
            <a:r>
              <a:rPr lang="en-US" dirty="0" smtClean="0"/>
              <a:t> and motor neurons</a:t>
            </a:r>
          </a:p>
          <a:p>
            <a:pPr lvl="2"/>
            <a:r>
              <a:rPr lang="en-US" dirty="0" smtClean="0"/>
              <a:t>The bar (the central body) is </a:t>
            </a:r>
            <a:r>
              <a:rPr lang="en-US" b="1" dirty="0" smtClean="0"/>
              <a:t>gray </a:t>
            </a:r>
            <a:r>
              <a:rPr lang="en-US" b="1" dirty="0" err="1" smtClean="0"/>
              <a:t>commissure</a:t>
            </a:r>
            <a:endParaRPr lang="en-US" b="1" dirty="0" smtClean="0"/>
          </a:p>
          <a:p>
            <a:pPr lvl="3"/>
            <a:r>
              <a:rPr lang="en-US" dirty="0" smtClean="0"/>
              <a:t>a </a:t>
            </a:r>
            <a:r>
              <a:rPr lang="en-US" dirty="0" err="1" smtClean="0"/>
              <a:t>cental</a:t>
            </a:r>
            <a:r>
              <a:rPr lang="en-US" dirty="0" smtClean="0"/>
              <a:t> small space called the </a:t>
            </a:r>
            <a:r>
              <a:rPr lang="en-US" b="1" dirty="0" smtClean="0"/>
              <a:t>central canal </a:t>
            </a:r>
            <a:r>
              <a:rPr lang="en-US" dirty="0" smtClean="0"/>
              <a:t>on gray </a:t>
            </a:r>
            <a:r>
              <a:rPr lang="en-US" dirty="0" err="1" smtClean="0"/>
              <a:t>commissure</a:t>
            </a:r>
            <a:r>
              <a:rPr lang="en-US" dirty="0" smtClean="0"/>
              <a:t> and contains cerebrospinal fluid</a:t>
            </a:r>
          </a:p>
          <a:p>
            <a:pPr lvl="2"/>
            <a:r>
              <a:rPr lang="en-US" dirty="0" smtClean="0"/>
              <a:t>Each side of the gray matter away from the gray </a:t>
            </a:r>
            <a:r>
              <a:rPr lang="en-US" dirty="0" err="1" smtClean="0"/>
              <a:t>commissure</a:t>
            </a:r>
            <a:r>
              <a:rPr lang="en-US" dirty="0" smtClean="0"/>
              <a:t> has three regions (horns)</a:t>
            </a:r>
          </a:p>
          <a:p>
            <a:pPr lvl="3"/>
            <a:r>
              <a:rPr lang="en-US" dirty="0" smtClean="0"/>
              <a:t>Anterior (</a:t>
            </a:r>
            <a:r>
              <a:rPr lang="en-US" dirty="0" err="1" smtClean="0"/>
              <a:t>vental</a:t>
            </a:r>
            <a:r>
              <a:rPr lang="en-US" dirty="0" smtClean="0"/>
              <a:t>) horn</a:t>
            </a:r>
          </a:p>
          <a:p>
            <a:pPr lvl="3"/>
            <a:r>
              <a:rPr lang="en-US" dirty="0" smtClean="0"/>
              <a:t>Posterior (dorsal) horn and lateral horn</a:t>
            </a:r>
          </a:p>
          <a:p>
            <a:pPr lvl="3"/>
            <a:endParaRPr lang="en-US" dirty="0" smtClean="0"/>
          </a:p>
          <a:p>
            <a:pPr lvl="2"/>
            <a:endParaRPr lang="en-US" dirty="0" smtClean="0"/>
          </a:p>
          <a:p>
            <a:pPr lvl="2"/>
            <a:endParaRPr lang="en-US" b="1" dirty="0" smtClean="0"/>
          </a:p>
          <a:p>
            <a:pPr lvl="3"/>
            <a:endParaRPr lang="en-US" dirty="0" smtClean="0"/>
          </a:p>
          <a:p>
            <a:pPr lvl="2"/>
            <a:endParaRPr lang="en-US"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272</a:t>
            </a:fld>
            <a:endParaRPr lang="en-US"/>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273</a:t>
            </a:fld>
            <a:endParaRPr lang="en-US"/>
          </a:p>
        </p:txBody>
      </p:sp>
      <p:pic>
        <p:nvPicPr>
          <p:cNvPr id="145410" name="Picture 2"/>
          <p:cNvPicPr>
            <a:picLocks noChangeAspect="1" noChangeArrowheads="1"/>
          </p:cNvPicPr>
          <p:nvPr/>
        </p:nvPicPr>
        <p:blipFill>
          <a:blip r:embed="rId2" cstate="print"/>
          <a:srcRect/>
          <a:stretch>
            <a:fillRect/>
          </a:stretch>
        </p:blipFill>
        <p:spPr bwMode="auto">
          <a:xfrm>
            <a:off x="1" y="1219200"/>
            <a:ext cx="9036496"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SPINAL NERVES</a:t>
            </a:r>
            <a:endParaRPr lang="en-US" dirty="0"/>
          </a:p>
        </p:txBody>
      </p:sp>
      <p:sp>
        <p:nvSpPr>
          <p:cNvPr id="3" name="Content Placeholder 2"/>
          <p:cNvSpPr>
            <a:spLocks noGrp="1"/>
          </p:cNvSpPr>
          <p:nvPr>
            <p:ph idx="1"/>
          </p:nvPr>
        </p:nvSpPr>
        <p:spPr>
          <a:xfrm>
            <a:off x="457200" y="1600200"/>
            <a:ext cx="4618856" cy="4525963"/>
          </a:xfrm>
        </p:spPr>
        <p:txBody>
          <a:bodyPr>
            <a:normAutofit/>
          </a:bodyPr>
          <a:lstStyle/>
          <a:p>
            <a:pPr algn="just"/>
            <a:r>
              <a:rPr lang="en-US" dirty="0" smtClean="0">
                <a:solidFill>
                  <a:srgbClr val="FF0000"/>
                </a:solidFill>
              </a:rPr>
              <a:t>Spinal nerves </a:t>
            </a:r>
            <a:r>
              <a:rPr lang="en-US" dirty="0" smtClean="0"/>
              <a:t>connect the CNS to sensory receptors, muscles, and glands in all parts of the body</a:t>
            </a: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274</a:t>
            </a:fld>
            <a:endParaRPr lang="en-US"/>
          </a:p>
        </p:txBody>
      </p:sp>
      <p:pic>
        <p:nvPicPr>
          <p:cNvPr id="128002" name="Picture 2" descr="Arises from dorsal and ventral horns to form roots. The ventral root contains motor fibers and posterior root contains sensory fibers.&#10;&#10;Unite at intervertebral foramen to form spinal nerve which bifurcates into dorsal and ventral ramus&#10;"/>
          <p:cNvPicPr>
            <a:picLocks noChangeAspect="1" noChangeArrowheads="1"/>
          </p:cNvPicPr>
          <p:nvPr/>
        </p:nvPicPr>
        <p:blipFill>
          <a:blip r:embed="rId2" cstate="print"/>
          <a:srcRect/>
          <a:stretch>
            <a:fillRect/>
          </a:stretch>
        </p:blipFill>
        <p:spPr bwMode="auto">
          <a:xfrm>
            <a:off x="5076056" y="1844824"/>
            <a:ext cx="3868316" cy="3926235"/>
          </a:xfrm>
          <a:prstGeom prst="rect">
            <a:avLst/>
          </a:prstGeom>
          <a:noFill/>
        </p:spPr>
      </p:pic>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a:bodyPr>
          <a:lstStyle/>
          <a:p>
            <a:r>
              <a:rPr lang="en-US" dirty="0" smtClean="0"/>
              <a:t>There are </a:t>
            </a:r>
            <a:r>
              <a:rPr lang="en-US" dirty="0" smtClean="0">
                <a:solidFill>
                  <a:srgbClr val="FF0000"/>
                </a:solidFill>
              </a:rPr>
              <a:t>31 pairs </a:t>
            </a:r>
            <a:r>
              <a:rPr lang="en-US" dirty="0" smtClean="0"/>
              <a:t>of spinal nerves</a:t>
            </a:r>
          </a:p>
          <a:p>
            <a:pPr lvl="1"/>
            <a:r>
              <a:rPr lang="en-US" dirty="0" smtClean="0"/>
              <a:t>8 pairs of </a:t>
            </a:r>
            <a:r>
              <a:rPr lang="en-US" i="1" dirty="0" smtClean="0"/>
              <a:t>cervical nerves (C1-C8)</a:t>
            </a:r>
          </a:p>
          <a:p>
            <a:pPr lvl="2"/>
            <a:r>
              <a:rPr lang="en-US" dirty="0" smtClean="0"/>
              <a:t>The first cervical pair emerges between the </a:t>
            </a:r>
            <a:r>
              <a:rPr lang="en-US" dirty="0" smtClean="0">
                <a:solidFill>
                  <a:schemeClr val="accent6">
                    <a:lumMod val="75000"/>
                  </a:schemeClr>
                </a:solidFill>
              </a:rPr>
              <a:t>atlas</a:t>
            </a:r>
            <a:r>
              <a:rPr lang="en-US" dirty="0" smtClean="0"/>
              <a:t> (first cervical vertebra) and the </a:t>
            </a:r>
            <a:r>
              <a:rPr lang="en-US" dirty="0" smtClean="0">
                <a:solidFill>
                  <a:schemeClr val="accent6">
                    <a:lumMod val="75000"/>
                  </a:schemeClr>
                </a:solidFill>
              </a:rPr>
              <a:t>occipital bone</a:t>
            </a:r>
            <a:endParaRPr lang="en-US" i="1" dirty="0" smtClean="0">
              <a:solidFill>
                <a:schemeClr val="accent6">
                  <a:lumMod val="75000"/>
                </a:schemeClr>
              </a:solidFill>
            </a:endParaRPr>
          </a:p>
          <a:p>
            <a:pPr lvl="1"/>
            <a:r>
              <a:rPr lang="en-US" dirty="0" smtClean="0"/>
              <a:t>12 pairs of </a:t>
            </a:r>
            <a:r>
              <a:rPr lang="en-US" i="1" dirty="0" smtClean="0"/>
              <a:t>thoracic nerves (T1–T12)</a:t>
            </a:r>
          </a:p>
          <a:p>
            <a:pPr lvl="1"/>
            <a:r>
              <a:rPr lang="en-US" i="1" dirty="0" smtClean="0"/>
              <a:t>5 pairs of lumbar nerves (L1–L5) </a:t>
            </a:r>
          </a:p>
          <a:p>
            <a:pPr lvl="1"/>
            <a:r>
              <a:rPr lang="en-US" i="1" dirty="0" smtClean="0"/>
              <a:t>5 pairs of sacral nerves (S1–S5) and </a:t>
            </a:r>
          </a:p>
          <a:p>
            <a:pPr lvl="1"/>
            <a:r>
              <a:rPr lang="en-US" i="1" dirty="0" smtClean="0"/>
              <a:t>1 pair of </a:t>
            </a:r>
            <a:r>
              <a:rPr lang="en-US" i="1" dirty="0" err="1" smtClean="0"/>
              <a:t>coccygeal</a:t>
            </a:r>
            <a:r>
              <a:rPr lang="en-US" i="1" dirty="0" smtClean="0"/>
              <a:t> nerves (Co1)</a:t>
            </a:r>
            <a:endParaRPr lang="en-US" dirty="0"/>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275</a:t>
            </a:fld>
            <a:endParaRPr lang="en-US"/>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Spinal </a:t>
            </a:r>
            <a:r>
              <a:rPr lang="en-US" dirty="0" err="1" smtClean="0"/>
              <a:t>cord:</a:t>
            </a:r>
            <a:r>
              <a:rPr lang="en-US" b="1" dirty="0" err="1" smtClean="0"/>
              <a:t>Organization</a:t>
            </a:r>
            <a:r>
              <a:rPr lang="en-US" b="1" dirty="0" smtClean="0"/>
              <a:t> of Spinal Nerves</a:t>
            </a:r>
            <a:endParaRPr lang="en-US" dirty="0"/>
          </a:p>
        </p:txBody>
      </p:sp>
      <p:sp>
        <p:nvSpPr>
          <p:cNvPr id="3" name="Content Placeholder 2"/>
          <p:cNvSpPr>
            <a:spLocks noGrp="1"/>
          </p:cNvSpPr>
          <p:nvPr>
            <p:ph idx="1"/>
          </p:nvPr>
        </p:nvSpPr>
        <p:spPr>
          <a:xfrm>
            <a:off x="179512" y="1600200"/>
            <a:ext cx="8964488" cy="5141168"/>
          </a:xfrm>
        </p:spPr>
        <p:txBody>
          <a:bodyPr>
            <a:normAutofit fontScale="85000" lnSpcReduction="10000"/>
          </a:bodyPr>
          <a:lstStyle/>
          <a:p>
            <a:pPr algn="just"/>
            <a:r>
              <a:rPr lang="en-US" dirty="0" smtClean="0"/>
              <a:t>Spinal nerves arises from posterior and anterior horns of gray matter as</a:t>
            </a:r>
            <a:r>
              <a:rPr lang="en-US" b="1" dirty="0" smtClean="0"/>
              <a:t> rootlets </a:t>
            </a:r>
            <a:r>
              <a:rPr lang="en-US" dirty="0" smtClean="0"/>
              <a:t>and form</a:t>
            </a:r>
            <a:r>
              <a:rPr lang="en-US" b="1" dirty="0" smtClean="0"/>
              <a:t> posterior and anterior root</a:t>
            </a:r>
          </a:p>
          <a:p>
            <a:pPr lvl="1" algn="just"/>
            <a:r>
              <a:rPr lang="en-US" dirty="0" smtClean="0"/>
              <a:t>The </a:t>
            </a:r>
            <a:r>
              <a:rPr lang="en-US" b="1" dirty="0" smtClean="0"/>
              <a:t>anterior root </a:t>
            </a:r>
            <a:r>
              <a:rPr lang="en-US" dirty="0" smtClean="0"/>
              <a:t>contains a </a:t>
            </a:r>
            <a:r>
              <a:rPr lang="en-US" dirty="0" err="1" smtClean="0"/>
              <a:t>multipolar</a:t>
            </a:r>
            <a:r>
              <a:rPr lang="en-US" dirty="0" smtClean="0"/>
              <a:t> </a:t>
            </a:r>
            <a:r>
              <a:rPr lang="en-US" b="1" dirty="0" smtClean="0"/>
              <a:t>motor neurons </a:t>
            </a:r>
            <a:r>
              <a:rPr lang="en-US" dirty="0" smtClean="0"/>
              <a:t>arising from </a:t>
            </a:r>
            <a:r>
              <a:rPr lang="en-US" b="1" dirty="0" smtClean="0"/>
              <a:t>cell body </a:t>
            </a:r>
            <a:r>
              <a:rPr lang="en-US" dirty="0" smtClean="0"/>
              <a:t>inside the gray matter</a:t>
            </a:r>
          </a:p>
          <a:p>
            <a:pPr lvl="2"/>
            <a:r>
              <a:rPr lang="en-US" dirty="0" smtClean="0"/>
              <a:t>Motor neurons transmit action potentials to the muscles and glands of the body.</a:t>
            </a:r>
          </a:p>
          <a:p>
            <a:pPr lvl="1" algn="just"/>
            <a:r>
              <a:rPr lang="en-US" dirty="0" smtClean="0"/>
              <a:t>The </a:t>
            </a:r>
            <a:r>
              <a:rPr lang="en-US" b="1" dirty="0" smtClean="0"/>
              <a:t>posterior root </a:t>
            </a:r>
            <a:r>
              <a:rPr lang="en-US" dirty="0" smtClean="0"/>
              <a:t>contains </a:t>
            </a:r>
            <a:r>
              <a:rPr lang="en-US" dirty="0" err="1" smtClean="0"/>
              <a:t>unipolar</a:t>
            </a:r>
            <a:r>
              <a:rPr lang="en-US" dirty="0" smtClean="0"/>
              <a:t> </a:t>
            </a:r>
            <a:r>
              <a:rPr lang="en-US" b="1" dirty="0" smtClean="0"/>
              <a:t>sensory neurons</a:t>
            </a:r>
          </a:p>
          <a:p>
            <a:pPr lvl="2" algn="just"/>
            <a:r>
              <a:rPr lang="en-US" dirty="0" smtClean="0"/>
              <a:t>Thei</a:t>
            </a:r>
            <a:r>
              <a:rPr lang="en-US" b="1" dirty="0" smtClean="0"/>
              <a:t>r cell body </a:t>
            </a:r>
            <a:r>
              <a:rPr lang="en-US" dirty="0" smtClean="0"/>
              <a:t>is</a:t>
            </a:r>
            <a:r>
              <a:rPr lang="en-US" b="1" dirty="0" smtClean="0"/>
              <a:t> outside</a:t>
            </a:r>
            <a:r>
              <a:rPr lang="en-US" dirty="0" smtClean="0"/>
              <a:t> of the spinal cord</a:t>
            </a:r>
          </a:p>
          <a:p>
            <a:pPr lvl="2"/>
            <a:r>
              <a:rPr lang="en-US" dirty="0" smtClean="0"/>
              <a:t>These neurons transmit action potentials from peripheral receptor organs to the central nervous system</a:t>
            </a:r>
          </a:p>
          <a:p>
            <a:pPr lvl="1"/>
            <a:r>
              <a:rPr lang="en-US" dirty="0" smtClean="0"/>
              <a:t>The junction area of motor and </a:t>
            </a:r>
            <a:r>
              <a:rPr lang="en-US" dirty="0" err="1" smtClean="0"/>
              <a:t>sensery</a:t>
            </a:r>
            <a:r>
              <a:rPr lang="en-US" dirty="0" smtClean="0"/>
              <a:t> neurons in side the gray matter is called </a:t>
            </a:r>
            <a:r>
              <a:rPr lang="en-US" b="1" dirty="0" smtClean="0"/>
              <a:t>interneuron</a:t>
            </a:r>
            <a:r>
              <a:rPr lang="en-US" dirty="0" smtClean="0"/>
              <a:t>.</a:t>
            </a:r>
          </a:p>
          <a:p>
            <a:pPr algn="just"/>
            <a:r>
              <a:rPr lang="en-US" dirty="0" smtClean="0"/>
              <a:t>Both roots unite at </a:t>
            </a:r>
            <a:r>
              <a:rPr lang="en-US" dirty="0" err="1" smtClean="0"/>
              <a:t>intervertebral</a:t>
            </a:r>
            <a:r>
              <a:rPr lang="en-US" dirty="0" smtClean="0"/>
              <a:t> foramen to form </a:t>
            </a:r>
            <a:r>
              <a:rPr lang="en-US" b="1" dirty="0" smtClean="0"/>
              <a:t>spinal nerve trunk </a:t>
            </a:r>
            <a:r>
              <a:rPr lang="en-US" dirty="0" smtClean="0"/>
              <a:t>which splits into </a:t>
            </a:r>
            <a:r>
              <a:rPr lang="en-US" b="1" dirty="0" smtClean="0"/>
              <a:t>dorsal and ventral </a:t>
            </a:r>
            <a:r>
              <a:rPr lang="en-US" b="1" dirty="0" err="1" smtClean="0"/>
              <a:t>ramus</a:t>
            </a:r>
            <a:endParaRPr lang="en-US" b="1"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276</a:t>
            </a:fld>
            <a:endParaRPr lang="en-US"/>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lnSpcReduction="10000"/>
          </a:bodyPr>
          <a:lstStyle/>
          <a:p>
            <a:r>
              <a:rPr lang="en-US" dirty="0" smtClean="0"/>
              <a:t>Each </a:t>
            </a:r>
            <a:r>
              <a:rPr lang="en-US" dirty="0" err="1" smtClean="0"/>
              <a:t>ramus</a:t>
            </a:r>
            <a:r>
              <a:rPr lang="en-US" dirty="0" smtClean="0"/>
              <a:t> contains both motor and </a:t>
            </a:r>
            <a:r>
              <a:rPr lang="en-US" dirty="0" err="1" smtClean="0"/>
              <a:t>sensery</a:t>
            </a:r>
            <a:r>
              <a:rPr lang="en-US" dirty="0" smtClean="0"/>
              <a:t> neurons</a:t>
            </a:r>
          </a:p>
          <a:p>
            <a:pPr lvl="1" algn="just"/>
            <a:r>
              <a:rPr lang="en-US" dirty="0" smtClean="0"/>
              <a:t>The </a:t>
            </a:r>
            <a:r>
              <a:rPr lang="en-US" b="1" dirty="0" smtClean="0"/>
              <a:t>posterior (dorsal) </a:t>
            </a:r>
            <a:r>
              <a:rPr lang="en-US" b="1" dirty="0" err="1" smtClean="0"/>
              <a:t>ramus</a:t>
            </a:r>
            <a:r>
              <a:rPr lang="en-US" b="1" dirty="0" smtClean="0"/>
              <a:t> </a:t>
            </a:r>
            <a:r>
              <a:rPr lang="en-US" dirty="0" smtClean="0"/>
              <a:t>serves the deep muscles and skin of the posterior surface of the body</a:t>
            </a:r>
          </a:p>
          <a:p>
            <a:pPr lvl="1" algn="just"/>
            <a:r>
              <a:rPr lang="en-US" dirty="0" smtClean="0"/>
              <a:t> The </a:t>
            </a:r>
            <a:r>
              <a:rPr lang="en-US" b="1" dirty="0" smtClean="0"/>
              <a:t>anterior (ventral) </a:t>
            </a:r>
            <a:r>
              <a:rPr lang="en-US" b="1" dirty="0" err="1" smtClean="0"/>
              <a:t>ramus</a:t>
            </a:r>
            <a:r>
              <a:rPr lang="en-US" b="1" dirty="0" smtClean="0"/>
              <a:t> </a:t>
            </a:r>
            <a:r>
              <a:rPr lang="en-US" dirty="0" smtClean="0"/>
              <a:t>serves:</a:t>
            </a:r>
          </a:p>
          <a:p>
            <a:pPr lvl="2" algn="just"/>
            <a:r>
              <a:rPr lang="en-US" dirty="0" smtClean="0"/>
              <a:t> The muscles and structures of both limbs (lower and upper)</a:t>
            </a:r>
          </a:p>
          <a:p>
            <a:pPr lvl="2" algn="just"/>
            <a:r>
              <a:rPr lang="en-US" dirty="0" smtClean="0"/>
              <a:t>The muscles and skin of the lateral and anterior regions of the body</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277</a:t>
            </a:fld>
            <a:endParaRPr lang="en-US"/>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normAutofit fontScale="90000"/>
          </a:bodyPr>
          <a:lstStyle/>
          <a:p>
            <a:r>
              <a:rPr lang="en-US" dirty="0" smtClean="0"/>
              <a:t>6.3. Peripheral nervous system (PNS)</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pPr algn="just"/>
            <a:r>
              <a:rPr lang="en-US" dirty="0" smtClean="0">
                <a:solidFill>
                  <a:schemeClr val="accent6">
                    <a:lumMod val="75000"/>
                  </a:schemeClr>
                </a:solidFill>
              </a:rPr>
              <a:t>PNS</a:t>
            </a:r>
            <a:r>
              <a:rPr lang="en-US" dirty="0" smtClean="0"/>
              <a:t> consists of all nerves which extend between CNS and other parts of the body</a:t>
            </a:r>
          </a:p>
          <a:p>
            <a:pPr algn="just"/>
            <a:r>
              <a:rPr lang="en-US" dirty="0" smtClean="0"/>
              <a:t>Divided in to two types</a:t>
            </a:r>
          </a:p>
          <a:p>
            <a:pPr lvl="1" algn="just"/>
            <a:r>
              <a:rPr lang="en-US" dirty="0" smtClean="0">
                <a:solidFill>
                  <a:schemeClr val="accent6">
                    <a:lumMod val="75000"/>
                  </a:schemeClr>
                </a:solidFill>
              </a:rPr>
              <a:t>Somatic nervous system</a:t>
            </a:r>
          </a:p>
          <a:p>
            <a:pPr lvl="2" algn="just"/>
            <a:r>
              <a:rPr lang="en-US" dirty="0" smtClean="0"/>
              <a:t>consists of motor and sensory neurons</a:t>
            </a:r>
          </a:p>
          <a:p>
            <a:pPr lvl="2"/>
            <a:r>
              <a:rPr lang="en-US" dirty="0" smtClean="0"/>
              <a:t>Somatic nerves control the activities of skeletal muscle which are under conscious action</a:t>
            </a:r>
          </a:p>
          <a:p>
            <a:pPr lvl="1" algn="just"/>
            <a:r>
              <a:rPr lang="en-US" dirty="0" smtClean="0">
                <a:solidFill>
                  <a:schemeClr val="accent6">
                    <a:lumMod val="75000"/>
                  </a:schemeClr>
                </a:solidFill>
              </a:rPr>
              <a:t>Autonomous nervous system</a:t>
            </a:r>
          </a:p>
          <a:p>
            <a:pPr lvl="2"/>
            <a:r>
              <a:rPr lang="en-US" dirty="0" smtClean="0"/>
              <a:t>contains only motor neurons</a:t>
            </a:r>
          </a:p>
          <a:p>
            <a:pPr lvl="2"/>
            <a:r>
              <a:rPr lang="en-US" dirty="0" smtClean="0"/>
              <a:t>controls involuntary action of the body such as heart beat, breathing rate, sweating, and digestion. </a:t>
            </a:r>
          </a:p>
          <a:p>
            <a:pPr lvl="2"/>
            <a:r>
              <a:rPr lang="en-US" dirty="0" smtClean="0"/>
              <a:t>Autonomic nervous system is also re divided into 2 divisions. </a:t>
            </a:r>
          </a:p>
          <a:p>
            <a:pPr lvl="3"/>
            <a:r>
              <a:rPr lang="en-US" dirty="0" smtClean="0">
                <a:solidFill>
                  <a:schemeClr val="accent6">
                    <a:lumMod val="75000"/>
                  </a:schemeClr>
                </a:solidFill>
              </a:rPr>
              <a:t>sympathetic nervous system</a:t>
            </a:r>
          </a:p>
          <a:p>
            <a:pPr lvl="3"/>
            <a:r>
              <a:rPr lang="en-US" dirty="0" smtClean="0">
                <a:solidFill>
                  <a:schemeClr val="accent6">
                    <a:lumMod val="75000"/>
                  </a:schemeClr>
                </a:solidFill>
              </a:rPr>
              <a:t>parasympathetic nervous system</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278</a:t>
            </a:fld>
            <a:endParaRPr lang="en-US"/>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a:bodyPr>
          <a:lstStyle/>
          <a:p>
            <a:pPr marL="342900" lvl="3" indent="-342900">
              <a:buFont typeface="Arial" pitchFamily="34" charset="0"/>
              <a:buChar char="•"/>
            </a:pPr>
            <a:r>
              <a:rPr lang="en-US" sz="3200" dirty="0" smtClean="0">
                <a:solidFill>
                  <a:schemeClr val="accent6">
                    <a:lumMod val="75000"/>
                  </a:schemeClr>
                </a:solidFill>
              </a:rPr>
              <a:t>Sympathetic nervous system</a:t>
            </a:r>
          </a:p>
          <a:p>
            <a:pPr lvl="1" algn="just"/>
            <a:r>
              <a:rPr lang="en-US" dirty="0" smtClean="0"/>
              <a:t>Coordinate some physiological changes during  emergency situation, stress and emotion.</a:t>
            </a:r>
          </a:p>
          <a:p>
            <a:pPr lvl="1" algn="just"/>
            <a:r>
              <a:rPr lang="en-US" dirty="0" smtClean="0"/>
              <a:t>Such changes like </a:t>
            </a:r>
          </a:p>
          <a:p>
            <a:pPr lvl="2" algn="just"/>
            <a:r>
              <a:rPr lang="en-US" dirty="0" smtClean="0"/>
              <a:t>Increasing heart beat</a:t>
            </a:r>
          </a:p>
          <a:p>
            <a:pPr lvl="2" algn="just"/>
            <a:r>
              <a:rPr lang="en-US" dirty="0" smtClean="0"/>
              <a:t>Dilation of pupils </a:t>
            </a:r>
          </a:p>
          <a:p>
            <a:pPr lvl="2" algn="just"/>
            <a:r>
              <a:rPr lang="en-US" dirty="0" smtClean="0"/>
              <a:t>Constriction of blood vessels </a:t>
            </a:r>
          </a:p>
          <a:p>
            <a:pPr lvl="2" algn="just"/>
            <a:r>
              <a:rPr lang="en-US" dirty="0" smtClean="0"/>
              <a:t>Increasing of blood pressure </a:t>
            </a:r>
          </a:p>
          <a:p>
            <a:pPr lvl="2" algn="just"/>
            <a:r>
              <a:rPr lang="en-US" dirty="0" smtClean="0"/>
              <a:t>Dilation of bronchioles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279</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28</a:t>
            </a:fld>
            <a:endParaRPr lang="en-US"/>
          </a:p>
        </p:txBody>
      </p:sp>
    </p:spTree>
    <p:extLst>
      <p:ext uri="{BB962C8B-B14F-4D97-AF65-F5344CB8AC3E}">
        <p14:creationId xmlns:p14="http://schemas.microsoft.com/office/powerpoint/2010/main" val="64530014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507288" cy="4525963"/>
          </a:xfrm>
        </p:spPr>
        <p:txBody>
          <a:bodyPr>
            <a:normAutofit/>
          </a:bodyPr>
          <a:lstStyle/>
          <a:p>
            <a:pPr marL="342900" lvl="3" indent="-342900">
              <a:buFont typeface="Arial" pitchFamily="34" charset="0"/>
              <a:buChar char="•"/>
            </a:pPr>
            <a:r>
              <a:rPr lang="en-US" sz="3200" dirty="0" smtClean="0">
                <a:solidFill>
                  <a:schemeClr val="accent6">
                    <a:lumMod val="75000"/>
                  </a:schemeClr>
                </a:solidFill>
              </a:rPr>
              <a:t>Parasympathetic nervous system</a:t>
            </a:r>
          </a:p>
          <a:p>
            <a:pPr lvl="1" algn="just"/>
            <a:r>
              <a:rPr lang="en-US" dirty="0" smtClean="0"/>
              <a:t>Parasympathetic nervous system maintains the normal functioning of the body in non emergency situations</a:t>
            </a:r>
          </a:p>
          <a:p>
            <a:pPr lvl="1" algn="just"/>
            <a:r>
              <a:rPr lang="en-US" dirty="0" smtClean="0"/>
              <a:t>It slows the heart rate, increase peristalsis of the intestine and glandular activity</a:t>
            </a:r>
            <a:endParaRPr lang="en-US" sz="6600" dirty="0" smtClean="0">
              <a:solidFill>
                <a:schemeClr val="accent6">
                  <a:lumMod val="75000"/>
                </a:schemeClr>
              </a:solidFill>
            </a:endParaRP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280</a:t>
            </a:fld>
            <a:endParaRPr lang="en-US"/>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Cells types in Nervous System and their Function</a:t>
            </a:r>
            <a:endParaRPr lang="en-US" dirty="0"/>
          </a:p>
        </p:txBody>
      </p:sp>
      <p:sp>
        <p:nvSpPr>
          <p:cNvPr id="3" name="Content Placeholder 2"/>
          <p:cNvSpPr>
            <a:spLocks noGrp="1"/>
          </p:cNvSpPr>
          <p:nvPr>
            <p:ph idx="1"/>
          </p:nvPr>
        </p:nvSpPr>
        <p:spPr/>
        <p:txBody>
          <a:bodyPr>
            <a:normAutofit/>
          </a:bodyPr>
          <a:lstStyle/>
          <a:p>
            <a:r>
              <a:rPr lang="en-US" dirty="0" smtClean="0"/>
              <a:t>Nerve tissue is formed from two types of cells</a:t>
            </a:r>
          </a:p>
          <a:p>
            <a:pPr lvl="1"/>
            <a:r>
              <a:rPr lang="en-US" b="1" dirty="0" smtClean="0"/>
              <a:t>Supporting Cells (</a:t>
            </a:r>
            <a:r>
              <a:rPr lang="en-US" b="1" dirty="0" err="1" smtClean="0"/>
              <a:t>Neuroglia</a:t>
            </a:r>
            <a:r>
              <a:rPr lang="en-US" b="1" dirty="0" smtClean="0"/>
              <a:t>)</a:t>
            </a:r>
          </a:p>
          <a:p>
            <a:pPr lvl="1"/>
            <a:r>
              <a:rPr lang="en-US" b="1" dirty="0" smtClean="0"/>
              <a:t>Neurons</a:t>
            </a:r>
          </a:p>
          <a:p>
            <a:r>
              <a:rPr lang="en-US" b="1" dirty="0" smtClean="0"/>
              <a:t>Supporting cells (</a:t>
            </a:r>
            <a:r>
              <a:rPr lang="en-US" b="1" dirty="0" err="1" smtClean="0"/>
              <a:t>Neuroglia</a:t>
            </a:r>
            <a:r>
              <a:rPr lang="en-US" b="1" dirty="0" smtClean="0"/>
              <a:t>)</a:t>
            </a:r>
          </a:p>
          <a:p>
            <a:pPr lvl="1"/>
            <a:r>
              <a:rPr lang="en-US" dirty="0" smtClean="0"/>
              <a:t>Small in size but numerous than neurons</a:t>
            </a:r>
          </a:p>
          <a:p>
            <a:pPr lvl="1"/>
            <a:r>
              <a:rPr lang="en-US" dirty="0" smtClean="0"/>
              <a:t>do not generate or propagate nerve impulses</a:t>
            </a:r>
          </a:p>
          <a:p>
            <a:pPr lvl="1"/>
            <a:r>
              <a:rPr lang="en-US" dirty="0" smtClean="0"/>
              <a:t>In cases of injury or disease, </a:t>
            </a:r>
            <a:r>
              <a:rPr lang="en-US" dirty="0" err="1" smtClean="0"/>
              <a:t>neuroglia</a:t>
            </a:r>
            <a:r>
              <a:rPr lang="en-US" dirty="0" smtClean="0"/>
              <a:t> multiply to fill in the spaces formerly occupied by neurons</a:t>
            </a:r>
            <a:endParaRPr lang="en-US" b="1" dirty="0" smtClean="0"/>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281</a:t>
            </a:fld>
            <a:endParaRPr lang="en-US"/>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0" y="1600200"/>
            <a:ext cx="9144000" cy="4525963"/>
          </a:xfrm>
        </p:spPr>
        <p:txBody>
          <a:bodyPr>
            <a:normAutofit/>
          </a:bodyPr>
          <a:lstStyle/>
          <a:p>
            <a:r>
              <a:rPr lang="en-US" dirty="0" smtClean="0"/>
              <a:t>There are 6 types of </a:t>
            </a:r>
            <a:r>
              <a:rPr lang="en-US" dirty="0" err="1" smtClean="0"/>
              <a:t>Neuroglia</a:t>
            </a:r>
            <a:r>
              <a:rPr lang="en-US" dirty="0" smtClean="0"/>
              <a:t> cells:</a:t>
            </a:r>
          </a:p>
          <a:p>
            <a:pPr lvl="1"/>
            <a:r>
              <a:rPr lang="en-US" dirty="0" err="1" smtClean="0"/>
              <a:t>Astrocytes</a:t>
            </a:r>
            <a:endParaRPr lang="en-US" dirty="0" smtClean="0"/>
          </a:p>
          <a:p>
            <a:pPr lvl="1"/>
            <a:r>
              <a:rPr lang="en-US" dirty="0" err="1" smtClean="0"/>
              <a:t>Oligodendrocytes</a:t>
            </a:r>
            <a:r>
              <a:rPr lang="en-US" dirty="0" smtClean="0"/>
              <a:t>      are found only in the CNS</a:t>
            </a:r>
          </a:p>
          <a:p>
            <a:pPr lvl="1"/>
            <a:r>
              <a:rPr lang="en-US" dirty="0" smtClean="0"/>
              <a:t> Microglia, </a:t>
            </a:r>
          </a:p>
          <a:p>
            <a:pPr lvl="1"/>
            <a:r>
              <a:rPr lang="en-US" dirty="0" err="1" smtClean="0"/>
              <a:t>Ependymal</a:t>
            </a:r>
            <a:r>
              <a:rPr lang="en-US" dirty="0" smtClean="0"/>
              <a:t> cells </a:t>
            </a:r>
          </a:p>
          <a:p>
            <a:pPr lvl="1"/>
            <a:r>
              <a:rPr lang="en-US" dirty="0" smtClean="0"/>
              <a:t>Schwann cells (</a:t>
            </a:r>
            <a:r>
              <a:rPr lang="en-US" dirty="0" err="1" smtClean="0"/>
              <a:t>neurolemmocytes</a:t>
            </a:r>
            <a:r>
              <a:rPr lang="en-US" dirty="0" smtClean="0"/>
              <a:t>)</a:t>
            </a:r>
          </a:p>
          <a:p>
            <a:pPr lvl="1"/>
            <a:r>
              <a:rPr lang="en-US" dirty="0" smtClean="0"/>
              <a:t> satellite cells                                        present in the PNS      </a:t>
            </a:r>
          </a:p>
          <a:p>
            <a:pPr>
              <a:buNone/>
            </a:pP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282</a:t>
            </a:fld>
            <a:endParaRPr lang="en-US"/>
          </a:p>
        </p:txBody>
      </p:sp>
      <p:sp>
        <p:nvSpPr>
          <p:cNvPr id="6" name="Right Brace 5"/>
          <p:cNvSpPr/>
          <p:nvPr/>
        </p:nvSpPr>
        <p:spPr>
          <a:xfrm>
            <a:off x="3563888" y="2132856"/>
            <a:ext cx="360040" cy="1872208"/>
          </a:xfrm>
          <a:prstGeom prst="rightBrace">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a:off x="5868144" y="4221088"/>
            <a:ext cx="216024" cy="1224136"/>
          </a:xfrm>
          <a:prstGeom prst="rightBrace">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283</a:t>
            </a:fld>
            <a:endParaRPr lang="en-US"/>
          </a:p>
        </p:txBody>
      </p:sp>
      <p:pic>
        <p:nvPicPr>
          <p:cNvPr id="131074" name="Picture 2"/>
          <p:cNvPicPr>
            <a:picLocks noChangeAspect="1" noChangeArrowheads="1"/>
          </p:cNvPicPr>
          <p:nvPr/>
        </p:nvPicPr>
        <p:blipFill>
          <a:blip r:embed="rId2" cstate="print"/>
          <a:srcRect/>
          <a:stretch>
            <a:fillRect/>
          </a:stretch>
        </p:blipFill>
        <p:spPr bwMode="auto">
          <a:xfrm>
            <a:off x="179512" y="1700808"/>
            <a:ext cx="8712968" cy="5157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5122912" cy="5069160"/>
          </a:xfrm>
        </p:spPr>
        <p:txBody>
          <a:bodyPr>
            <a:normAutofit fontScale="92500" lnSpcReduction="10000"/>
          </a:bodyPr>
          <a:lstStyle/>
          <a:p>
            <a:r>
              <a:rPr lang="en-US" b="1" dirty="0" err="1" smtClean="0"/>
              <a:t>Astrocytes</a:t>
            </a:r>
            <a:r>
              <a:rPr lang="en-US" dirty="0" smtClean="0"/>
              <a:t>-star shaped:</a:t>
            </a:r>
          </a:p>
          <a:p>
            <a:pPr lvl="2"/>
            <a:r>
              <a:rPr lang="en-US" dirty="0" smtClean="0"/>
              <a:t>Stick on neuron</a:t>
            </a:r>
          </a:p>
          <a:p>
            <a:pPr lvl="2"/>
            <a:r>
              <a:rPr lang="en-US" dirty="0" smtClean="0"/>
              <a:t>Support and brace neurons</a:t>
            </a:r>
          </a:p>
          <a:p>
            <a:pPr lvl="2"/>
            <a:r>
              <a:rPr lang="en-US" dirty="0" smtClean="0"/>
              <a:t>Anchor neurons to their nutrient supplies</a:t>
            </a:r>
          </a:p>
          <a:p>
            <a:pPr lvl="2"/>
            <a:r>
              <a:rPr lang="en-US" dirty="0" smtClean="0"/>
              <a:t>Guide migration of young neurons</a:t>
            </a:r>
          </a:p>
          <a:p>
            <a:pPr lvl="2"/>
            <a:r>
              <a:rPr lang="en-US" dirty="0" smtClean="0"/>
              <a:t>Control the chemical environment</a:t>
            </a:r>
          </a:p>
          <a:p>
            <a:r>
              <a:rPr lang="en-US" b="1" dirty="0" smtClean="0"/>
              <a:t>Microglia </a:t>
            </a:r>
            <a:r>
              <a:rPr lang="en-US" dirty="0" smtClean="0"/>
              <a:t>is small, ovoid cells with spiny processes. </a:t>
            </a:r>
          </a:p>
          <a:p>
            <a:pPr lvl="1"/>
            <a:r>
              <a:rPr lang="en-US" dirty="0" smtClean="0"/>
              <a:t>They are phagocytes that monitor the health of neurons</a:t>
            </a:r>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284</a:t>
            </a:fld>
            <a:endParaRPr lang="en-US"/>
          </a:p>
        </p:txBody>
      </p:sp>
      <p:pic>
        <p:nvPicPr>
          <p:cNvPr id="132098" name="Picture 2"/>
          <p:cNvPicPr>
            <a:picLocks noChangeAspect="1" noChangeArrowheads="1"/>
          </p:cNvPicPr>
          <p:nvPr/>
        </p:nvPicPr>
        <p:blipFill>
          <a:blip r:embed="rId2" cstate="print"/>
          <a:srcRect/>
          <a:stretch>
            <a:fillRect/>
          </a:stretch>
        </p:blipFill>
        <p:spPr bwMode="auto">
          <a:xfrm>
            <a:off x="5580112" y="1916832"/>
            <a:ext cx="3563888" cy="383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r>
              <a:rPr lang="en-US" b="1" dirty="0" err="1" smtClean="0"/>
              <a:t>Ependymal</a:t>
            </a:r>
            <a:r>
              <a:rPr lang="en-US" b="1" dirty="0" smtClean="0"/>
              <a:t> cells </a:t>
            </a:r>
          </a:p>
          <a:p>
            <a:pPr lvl="1"/>
            <a:r>
              <a:rPr lang="en-US" dirty="0" err="1" smtClean="0"/>
              <a:t>squamous</a:t>
            </a:r>
            <a:r>
              <a:rPr lang="en-US" dirty="0" smtClean="0"/>
              <a:t> to columnar-shaped cells to line the central cavities of the brain and spinal column.</a:t>
            </a:r>
          </a:p>
          <a:p>
            <a:r>
              <a:rPr lang="en-US" b="1" dirty="0" err="1" smtClean="0"/>
              <a:t>Oligodendrocytes</a:t>
            </a:r>
            <a:r>
              <a:rPr lang="en-US" b="1" dirty="0" smtClean="0"/>
              <a:t> </a:t>
            </a:r>
            <a:r>
              <a:rPr lang="en-US" dirty="0" smtClean="0"/>
              <a:t>are branched cells that cover CNS nerve fibers</a:t>
            </a:r>
            <a:endParaRPr lang="en-US" b="1" dirty="0" smtClean="0"/>
          </a:p>
          <a:p>
            <a:r>
              <a:rPr lang="en-US" b="1" dirty="0" smtClean="0"/>
              <a:t>Schwann cells (</a:t>
            </a:r>
            <a:r>
              <a:rPr lang="en-US" b="1" dirty="0" err="1" smtClean="0"/>
              <a:t>neurolemmocytes</a:t>
            </a:r>
            <a:r>
              <a:rPr lang="en-US" b="1" dirty="0" smtClean="0"/>
              <a:t>) </a:t>
            </a:r>
            <a:r>
              <a:rPr lang="en-US" dirty="0" smtClean="0"/>
              <a:t>surround fibers of the PNS</a:t>
            </a:r>
          </a:p>
          <a:p>
            <a:r>
              <a:rPr lang="en-US" b="1" dirty="0" smtClean="0"/>
              <a:t>Satellite cells surround PNS neuron cell bodies with </a:t>
            </a:r>
            <a:r>
              <a:rPr lang="en-US" dirty="0" smtClean="0"/>
              <a:t>ganglia on</a:t>
            </a:r>
          </a:p>
          <a:p>
            <a:r>
              <a:rPr lang="en-US" smtClean="0"/>
              <a:t>Neuroglia </a:t>
            </a:r>
            <a:r>
              <a:rPr lang="en-US" dirty="0" smtClean="0"/>
              <a:t>general functions:</a:t>
            </a:r>
          </a:p>
          <a:p>
            <a:pPr lvl="1"/>
            <a:r>
              <a:rPr lang="en-US" dirty="0" smtClean="0"/>
              <a:t>Provide a supportive s for neurons</a:t>
            </a:r>
          </a:p>
          <a:p>
            <a:pPr lvl="1"/>
            <a:r>
              <a:rPr lang="en-US" dirty="0" smtClean="0"/>
              <a:t>Segregate and insulate neurons</a:t>
            </a:r>
          </a:p>
          <a:p>
            <a:pPr lvl="1"/>
            <a:r>
              <a:rPr lang="en-US" dirty="0" smtClean="0"/>
              <a:t>Guide young neurons to the proper connections</a:t>
            </a:r>
          </a:p>
          <a:p>
            <a:pPr lvl="1"/>
            <a:r>
              <a:rPr lang="en-US" dirty="0" smtClean="0"/>
              <a:t>Promote health and growth</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285</a:t>
            </a:fld>
            <a:endParaRPr lang="en-US"/>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dirty="0" smtClean="0"/>
              <a:t>Neurons: Nerve cells</a:t>
            </a:r>
            <a:endParaRPr lang="en-US" dirty="0"/>
          </a:p>
        </p:txBody>
      </p:sp>
      <p:sp>
        <p:nvSpPr>
          <p:cNvPr id="3" name="Content Placeholder 2"/>
          <p:cNvSpPr>
            <a:spLocks noGrp="1"/>
          </p:cNvSpPr>
          <p:nvPr>
            <p:ph idx="1"/>
          </p:nvPr>
        </p:nvSpPr>
        <p:spPr>
          <a:xfrm>
            <a:off x="457200" y="1600200"/>
            <a:ext cx="8686800" cy="5069160"/>
          </a:xfrm>
        </p:spPr>
        <p:txBody>
          <a:bodyPr>
            <a:normAutofit lnSpcReduction="10000"/>
          </a:bodyPr>
          <a:lstStyle/>
          <a:p>
            <a:r>
              <a:rPr lang="en-US" b="1" dirty="0" smtClean="0">
                <a:solidFill>
                  <a:schemeClr val="accent6">
                    <a:lumMod val="75000"/>
                  </a:schemeClr>
                </a:solidFill>
              </a:rPr>
              <a:t>Neuron</a:t>
            </a:r>
            <a:r>
              <a:rPr lang="en-US" b="1" dirty="0" smtClean="0"/>
              <a:t>: </a:t>
            </a:r>
          </a:p>
          <a:p>
            <a:pPr lvl="1"/>
            <a:r>
              <a:rPr lang="en-US" dirty="0" smtClean="0"/>
              <a:t>is a single nerve cell</a:t>
            </a:r>
          </a:p>
          <a:p>
            <a:pPr lvl="1"/>
            <a:r>
              <a:rPr lang="en-US" dirty="0" smtClean="0"/>
              <a:t>Shorter in CNS and longer in PNS</a:t>
            </a:r>
          </a:p>
          <a:p>
            <a:pPr lvl="1"/>
            <a:r>
              <a:rPr lang="en-US" b="1" dirty="0" smtClean="0"/>
              <a:t>has electrical excitability (</a:t>
            </a:r>
            <a:r>
              <a:rPr lang="en-US" dirty="0" smtClean="0"/>
              <a:t>the ability to respond to a stimulus and convert it into a nerve impulse)</a:t>
            </a:r>
          </a:p>
          <a:p>
            <a:r>
              <a:rPr lang="en-US" dirty="0" smtClean="0"/>
              <a:t>A </a:t>
            </a:r>
            <a:r>
              <a:rPr lang="en-US" b="1" i="1" dirty="0" smtClean="0">
                <a:solidFill>
                  <a:schemeClr val="accent6">
                    <a:lumMod val="75000"/>
                  </a:schemeClr>
                </a:solidFill>
              </a:rPr>
              <a:t>stimulus</a:t>
            </a:r>
            <a:r>
              <a:rPr lang="en-US" i="1" dirty="0" smtClean="0"/>
              <a:t> is any change in the </a:t>
            </a:r>
            <a:r>
              <a:rPr lang="en-US" dirty="0" smtClean="0"/>
              <a:t>environment that is strong enough to initiate a nerve impulse</a:t>
            </a:r>
          </a:p>
          <a:p>
            <a:r>
              <a:rPr lang="en-US" b="1" dirty="0" smtClean="0">
                <a:solidFill>
                  <a:schemeClr val="accent6">
                    <a:lumMod val="75000"/>
                  </a:schemeClr>
                </a:solidFill>
              </a:rPr>
              <a:t>Nerve impulse (action potential) </a:t>
            </a:r>
            <a:r>
              <a:rPr lang="en-US" b="1" dirty="0" smtClean="0"/>
              <a:t>is </a:t>
            </a:r>
            <a:r>
              <a:rPr lang="en-US" dirty="0" smtClean="0"/>
              <a:t>an electrical signal that propagates (travels) along the surface of the membrane of a neuron</a:t>
            </a: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286</a:t>
            </a:fld>
            <a:endParaRPr lang="en-US"/>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r>
              <a:rPr lang="en-US" b="1" i="1" dirty="0" smtClean="0"/>
              <a:t> Parts of a Neuron</a:t>
            </a:r>
            <a:endParaRPr lang="en-US" dirty="0"/>
          </a:p>
        </p:txBody>
      </p:sp>
      <p:sp>
        <p:nvSpPr>
          <p:cNvPr id="3" name="Content Placeholder 2"/>
          <p:cNvSpPr>
            <a:spLocks noGrp="1"/>
          </p:cNvSpPr>
          <p:nvPr>
            <p:ph idx="1"/>
          </p:nvPr>
        </p:nvSpPr>
        <p:spPr/>
        <p:txBody>
          <a:bodyPr>
            <a:normAutofit/>
          </a:bodyPr>
          <a:lstStyle/>
          <a:p>
            <a:r>
              <a:rPr lang="en-US" dirty="0" smtClean="0"/>
              <a:t>Neuron has three Main parts:</a:t>
            </a:r>
          </a:p>
          <a:p>
            <a:pPr lvl="1"/>
            <a:r>
              <a:rPr lang="en-US" dirty="0" smtClean="0"/>
              <a:t>Cell body</a:t>
            </a:r>
          </a:p>
          <a:p>
            <a:pPr lvl="1"/>
            <a:r>
              <a:rPr lang="en-US" dirty="0" smtClean="0"/>
              <a:t>Axon with its terminals (axon terminals)</a:t>
            </a:r>
          </a:p>
          <a:p>
            <a:pPr lvl="1"/>
            <a:r>
              <a:rPr lang="en-US" dirty="0" smtClean="0"/>
              <a:t>Dendrites</a:t>
            </a:r>
          </a:p>
          <a:p>
            <a:r>
              <a:rPr lang="en-US" dirty="0" smtClean="0"/>
              <a:t>Cell body </a:t>
            </a:r>
            <a:r>
              <a:rPr lang="en-US" b="1" dirty="0" smtClean="0"/>
              <a:t>(</a:t>
            </a:r>
            <a:r>
              <a:rPr lang="en-US" b="1" dirty="0" err="1" smtClean="0"/>
              <a:t>Perikaryon</a:t>
            </a:r>
            <a:r>
              <a:rPr lang="en-US" b="1" dirty="0" smtClean="0"/>
              <a:t> or Soma)</a:t>
            </a:r>
            <a:endParaRPr lang="en-US" dirty="0" smtClean="0"/>
          </a:p>
          <a:p>
            <a:pPr marL="857250" lvl="1" indent="-457200">
              <a:buFont typeface="Wingdings" pitchFamily="2" charset="2"/>
              <a:buChar char="ü"/>
              <a:defRPr/>
            </a:pPr>
            <a:r>
              <a:rPr lang="en-GB" sz="2400" dirty="0" smtClean="0">
                <a:latin typeface="Times New Roman" pitchFamily="18" charset="0"/>
                <a:cs typeface="Times New Roman" pitchFamily="18" charset="0"/>
              </a:rPr>
              <a:t>Contains nucleus and other cell organelles in the cytoplasm.</a:t>
            </a:r>
          </a:p>
          <a:p>
            <a:pPr marL="857250" lvl="1" indent="-457200">
              <a:buFont typeface="Wingdings" pitchFamily="2" charset="2"/>
              <a:buChar char="ü"/>
              <a:defRPr/>
            </a:pPr>
            <a:r>
              <a:rPr lang="en-US" sz="2400" dirty="0" smtClean="0">
                <a:latin typeface="Times New Roman" pitchFamily="18" charset="0"/>
                <a:cs typeface="Times New Roman" pitchFamily="18" charset="0"/>
              </a:rPr>
              <a:t>The cell body maintains the functional and structural integrity of the axon	</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287</a:t>
            </a:fld>
            <a:endParaRPr lang="en-US"/>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Axon:</a:t>
            </a:r>
          </a:p>
          <a:p>
            <a:pPr lvl="1"/>
            <a:r>
              <a:rPr lang="en-US" dirty="0" smtClean="0"/>
              <a:t>is a single, long, cell extension that extending away from </a:t>
            </a:r>
            <a:r>
              <a:rPr lang="en-US" dirty="0" err="1" smtClean="0"/>
              <a:t>perikaryon</a:t>
            </a:r>
            <a:endParaRPr lang="en-US" dirty="0" smtClean="0"/>
          </a:p>
          <a:p>
            <a:pPr lvl="1" algn="just"/>
            <a:r>
              <a:rPr lang="en-US" dirty="0" smtClean="0"/>
              <a:t>It may be </a:t>
            </a:r>
            <a:r>
              <a:rPr lang="en-US" dirty="0" err="1" smtClean="0"/>
              <a:t>myelinated</a:t>
            </a:r>
            <a:r>
              <a:rPr lang="en-US" dirty="0" smtClean="0"/>
              <a:t> by </a:t>
            </a:r>
            <a:r>
              <a:rPr lang="en-US" dirty="0" smtClean="0">
                <a:solidFill>
                  <a:schemeClr val="accent6">
                    <a:lumMod val="75000"/>
                  </a:schemeClr>
                </a:solidFill>
              </a:rPr>
              <a:t>myelin sheath </a:t>
            </a:r>
            <a:r>
              <a:rPr lang="en-US" dirty="0" smtClean="0"/>
              <a:t>that produced from either </a:t>
            </a:r>
            <a:r>
              <a:rPr lang="en-US" dirty="0" err="1" smtClean="0"/>
              <a:t>oligodendrocyte</a:t>
            </a:r>
            <a:r>
              <a:rPr lang="en-US" dirty="0" smtClean="0"/>
              <a:t> in CNS or Schwann cells in PNS</a:t>
            </a:r>
          </a:p>
          <a:p>
            <a:pPr lvl="1" algn="just"/>
            <a:r>
              <a:rPr lang="en-US" dirty="0" smtClean="0"/>
              <a:t>The gap of myelin sheath is called </a:t>
            </a:r>
            <a:r>
              <a:rPr lang="en-US" dirty="0" smtClean="0">
                <a:solidFill>
                  <a:schemeClr val="accent6">
                    <a:lumMod val="75000"/>
                  </a:schemeClr>
                </a:solidFill>
              </a:rPr>
              <a:t>Node of </a:t>
            </a:r>
            <a:r>
              <a:rPr lang="en-US" dirty="0" err="1" smtClean="0">
                <a:solidFill>
                  <a:schemeClr val="accent6">
                    <a:lumMod val="75000"/>
                  </a:schemeClr>
                </a:solidFill>
              </a:rPr>
              <a:t>Ranvier</a:t>
            </a:r>
            <a:r>
              <a:rPr lang="en-US" dirty="0" smtClean="0">
                <a:solidFill>
                  <a:schemeClr val="accent6">
                    <a:lumMod val="75000"/>
                  </a:schemeClr>
                </a:solidFill>
              </a:rPr>
              <a:t> (</a:t>
            </a:r>
            <a:r>
              <a:rPr lang="en-US" dirty="0" err="1" smtClean="0">
                <a:solidFill>
                  <a:schemeClr val="accent6">
                    <a:lumMod val="75000"/>
                  </a:schemeClr>
                </a:solidFill>
              </a:rPr>
              <a:t>Neurofibral</a:t>
            </a:r>
            <a:r>
              <a:rPr lang="en-US" dirty="0" smtClean="0">
                <a:solidFill>
                  <a:schemeClr val="accent6">
                    <a:lumMod val="75000"/>
                  </a:schemeClr>
                </a:solidFill>
              </a:rPr>
              <a:t> Nodes)</a:t>
            </a:r>
          </a:p>
          <a:p>
            <a:pPr lvl="1" algn="just"/>
            <a:r>
              <a:rPr lang="en-US" dirty="0" smtClean="0"/>
              <a:t>Each neuron has only one axon </a:t>
            </a:r>
          </a:p>
          <a:p>
            <a:pPr lvl="1" algn="just"/>
            <a:r>
              <a:rPr lang="en-US" dirty="0" smtClean="0"/>
              <a:t>Axons are used </a:t>
            </a:r>
          </a:p>
          <a:p>
            <a:pPr lvl="2" algn="just"/>
            <a:r>
              <a:rPr lang="en-US" dirty="0" smtClean="0"/>
              <a:t>to carry electrical impulses (action potentials) to synapses at end of axon away from cell body and </a:t>
            </a:r>
          </a:p>
          <a:p>
            <a:pPr lvl="2" algn="just"/>
            <a:r>
              <a:rPr lang="en-US" dirty="0" smtClean="0"/>
              <a:t>Secrete neurotransmitters from the axonal terminals</a:t>
            </a:r>
          </a:p>
          <a:p>
            <a:pPr lvl="1" algn="just"/>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288</a:t>
            </a:fld>
            <a:endParaRPr lang="en-US"/>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4402832" cy="4525963"/>
          </a:xfrm>
        </p:spPr>
        <p:txBody>
          <a:bodyPr>
            <a:normAutofit/>
          </a:bodyPr>
          <a:lstStyle/>
          <a:p>
            <a:r>
              <a:rPr lang="en-US" dirty="0" smtClean="0"/>
              <a:t>Functions of Myelin sheath are:</a:t>
            </a:r>
          </a:p>
          <a:p>
            <a:pPr lvl="1"/>
            <a:r>
              <a:rPr lang="en-US" dirty="0" smtClean="0"/>
              <a:t> Protection of the axon</a:t>
            </a:r>
          </a:p>
          <a:p>
            <a:pPr lvl="1"/>
            <a:r>
              <a:rPr lang="en-US" dirty="0" smtClean="0"/>
              <a:t>Electrically insulating fibers from one another</a:t>
            </a:r>
          </a:p>
          <a:p>
            <a:pPr lvl="1"/>
            <a:r>
              <a:rPr lang="en-US" dirty="0" smtClean="0"/>
              <a:t>Increasing the speed of nerve impulse transmission</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289</a:t>
            </a:fld>
            <a:endParaRPr lang="en-US"/>
          </a:p>
        </p:txBody>
      </p:sp>
      <p:pic>
        <p:nvPicPr>
          <p:cNvPr id="133123" name="Picture 3"/>
          <p:cNvPicPr>
            <a:picLocks noChangeAspect="1" noChangeArrowheads="1"/>
          </p:cNvPicPr>
          <p:nvPr/>
        </p:nvPicPr>
        <p:blipFill>
          <a:blip r:embed="rId2" cstate="print"/>
          <a:srcRect/>
          <a:stretch>
            <a:fillRect/>
          </a:stretch>
        </p:blipFill>
        <p:spPr bwMode="auto">
          <a:xfrm>
            <a:off x="4932040" y="3645024"/>
            <a:ext cx="4105275" cy="2857500"/>
          </a:xfrm>
          <a:prstGeom prst="rect">
            <a:avLst/>
          </a:prstGeom>
          <a:noFill/>
          <a:ln w="9525">
            <a:noFill/>
            <a:miter lim="800000"/>
            <a:headEnd/>
            <a:tailEnd/>
          </a:ln>
        </p:spPr>
      </p:pic>
      <p:pic>
        <p:nvPicPr>
          <p:cNvPr id="8" name="Picture 7" descr="Image result for Anatomy  neurons"/>
          <p:cNvPicPr/>
          <p:nvPr/>
        </p:nvPicPr>
        <p:blipFill>
          <a:blip r:embed="rId3" cstate="print"/>
          <a:srcRect/>
          <a:stretch>
            <a:fillRect/>
          </a:stretch>
        </p:blipFill>
        <p:spPr bwMode="auto">
          <a:xfrm>
            <a:off x="4788024" y="908720"/>
            <a:ext cx="4355976" cy="2663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29</a:t>
            </a:fld>
            <a:endParaRPr lang="en-US"/>
          </a:p>
        </p:txBody>
      </p:sp>
    </p:spTree>
    <p:extLst>
      <p:ext uri="{BB962C8B-B14F-4D97-AF65-F5344CB8AC3E}">
        <p14:creationId xmlns:p14="http://schemas.microsoft.com/office/powerpoint/2010/main" val="287119204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107504" y="1600200"/>
            <a:ext cx="8856984" cy="4525963"/>
          </a:xfrm>
        </p:spPr>
        <p:txBody>
          <a:bodyPr>
            <a:normAutofit/>
          </a:bodyPr>
          <a:lstStyle/>
          <a:p>
            <a:r>
              <a:rPr lang="en-US" dirty="0" smtClean="0"/>
              <a:t>Dendrites:</a:t>
            </a:r>
          </a:p>
          <a:p>
            <a:pPr lvl="1" algn="just"/>
            <a:r>
              <a:rPr lang="en-US" dirty="0" smtClean="0"/>
              <a:t>are thread-like branches on cell body that increase the surface area to have many connections with </a:t>
            </a:r>
            <a:r>
              <a:rPr lang="en-US" dirty="0" err="1" smtClean="0"/>
              <a:t>adjecent</a:t>
            </a:r>
            <a:r>
              <a:rPr lang="en-US" dirty="0" smtClean="0"/>
              <a:t>  nerve cells</a:t>
            </a:r>
          </a:p>
          <a:p>
            <a:pPr lvl="1" algn="just"/>
            <a:r>
              <a:rPr lang="en-US" dirty="0" smtClean="0"/>
              <a:t>Signal is  picked up by the dendrites travel through the cell and continue along the axon then to next cell</a:t>
            </a:r>
          </a:p>
          <a:p>
            <a:pPr lvl="1" algn="just"/>
            <a:r>
              <a:rPr lang="en-US" dirty="0" smtClean="0"/>
              <a:t>has tiny rough projections or spines that may be points of synaptic contact.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290</a:t>
            </a:fld>
            <a:endParaRPr lang="en-US"/>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4906888" cy="4925144"/>
          </a:xfrm>
        </p:spPr>
        <p:txBody>
          <a:bodyPr>
            <a:normAutofit/>
          </a:bodyPr>
          <a:lstStyle/>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291</a:t>
            </a:fld>
            <a:endParaRPr lang="en-US"/>
          </a:p>
        </p:txBody>
      </p:sp>
      <p:pic>
        <p:nvPicPr>
          <p:cNvPr id="6" name="Picture 2" descr="Untitledxde"/>
          <p:cNvPicPr>
            <a:picLocks noChangeAspect="1" noChangeArrowheads="1"/>
          </p:cNvPicPr>
          <p:nvPr/>
        </p:nvPicPr>
        <p:blipFill>
          <a:blip r:embed="rId2" cstate="print"/>
          <a:srcRect/>
          <a:stretch>
            <a:fillRect/>
          </a:stretch>
        </p:blipFill>
        <p:spPr>
          <a:xfrm>
            <a:off x="251520" y="1700807"/>
            <a:ext cx="8640960" cy="4968281"/>
          </a:xfrm>
          <a:prstGeom prst="rect">
            <a:avLst/>
          </a:prstGeom>
          <a:noFill/>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Neuron type</a:t>
            </a:r>
            <a:endParaRPr lang="en-US" dirty="0"/>
          </a:p>
        </p:txBody>
      </p:sp>
      <p:sp>
        <p:nvSpPr>
          <p:cNvPr id="3" name="Content Placeholder 2"/>
          <p:cNvSpPr>
            <a:spLocks noGrp="1"/>
          </p:cNvSpPr>
          <p:nvPr>
            <p:ph idx="1"/>
          </p:nvPr>
        </p:nvSpPr>
        <p:spPr/>
        <p:txBody>
          <a:bodyPr>
            <a:normAutofit lnSpcReduction="10000"/>
          </a:bodyPr>
          <a:lstStyle/>
          <a:p>
            <a:pPr>
              <a:buNone/>
              <a:defRPr/>
            </a:pPr>
            <a:r>
              <a:rPr lang="en-GB" b="1" dirty="0" smtClean="0">
                <a:latin typeface="Times New Roman" pitchFamily="18" charset="0"/>
                <a:cs typeface="Times New Roman" pitchFamily="18" charset="0"/>
              </a:rPr>
              <a:t>Structurally, neurons are classified as:-</a:t>
            </a:r>
            <a:endParaRPr lang="en-GB" dirty="0" smtClean="0">
              <a:latin typeface="Times New Roman" pitchFamily="18" charset="0"/>
              <a:cs typeface="Times New Roman" pitchFamily="18" charset="0"/>
            </a:endParaRPr>
          </a:p>
          <a:p>
            <a:pPr marL="571500" indent="-571500">
              <a:buFont typeface="+mj-lt"/>
              <a:buAutoNum type="romanUcPeriod"/>
              <a:defRPr/>
            </a:pPr>
            <a:r>
              <a:rPr lang="en-GB" dirty="0" err="1" smtClean="0">
                <a:latin typeface="Times New Roman" pitchFamily="18" charset="0"/>
                <a:cs typeface="Times New Roman" pitchFamily="18" charset="0"/>
              </a:rPr>
              <a:t>Multipolar</a:t>
            </a:r>
            <a:r>
              <a:rPr lang="en-GB" dirty="0" smtClean="0">
                <a:latin typeface="Times New Roman" pitchFamily="18" charset="0"/>
                <a:cs typeface="Times New Roman" pitchFamily="18" charset="0"/>
              </a:rPr>
              <a:t> neurons: </a:t>
            </a:r>
          </a:p>
          <a:p>
            <a:pPr marL="571500" indent="-571500">
              <a:defRPr/>
            </a:pPr>
            <a:r>
              <a:rPr lang="en-GB" dirty="0" smtClean="0">
                <a:latin typeface="Times New Roman" pitchFamily="18" charset="0"/>
                <a:cs typeface="Times New Roman" pitchFamily="18" charset="0"/>
              </a:rPr>
              <a:t>Have several dendrites and one axon. </a:t>
            </a:r>
          </a:p>
          <a:p>
            <a:pPr marL="571500" indent="-571500">
              <a:defRPr/>
            </a:pPr>
            <a:r>
              <a:rPr lang="en-GB" dirty="0" smtClean="0">
                <a:latin typeface="Times New Roman" pitchFamily="18" charset="0"/>
                <a:cs typeface="Times New Roman" pitchFamily="18" charset="0"/>
              </a:rPr>
              <a:t>Common in the brain and spinal cord (motor &amp; </a:t>
            </a:r>
            <a:r>
              <a:rPr lang="en-GB" dirty="0" err="1" smtClean="0">
                <a:latin typeface="Times New Roman" pitchFamily="18" charset="0"/>
                <a:cs typeface="Times New Roman" pitchFamily="18" charset="0"/>
              </a:rPr>
              <a:t>interneurons</a:t>
            </a:r>
            <a:r>
              <a:rPr lang="en-GB" dirty="0" smtClean="0">
                <a:latin typeface="Times New Roman" pitchFamily="18" charset="0"/>
                <a:cs typeface="Times New Roman" pitchFamily="18" charset="0"/>
              </a:rPr>
              <a:t>)</a:t>
            </a:r>
          </a:p>
          <a:p>
            <a:pPr>
              <a:buNone/>
              <a:defRPr/>
            </a:pPr>
            <a:r>
              <a:rPr lang="en-GB" dirty="0" smtClean="0">
                <a:latin typeface="Times New Roman" pitchFamily="18" charset="0"/>
                <a:cs typeface="Times New Roman" pitchFamily="18" charset="0"/>
              </a:rPr>
              <a:t>II.    Bipolar neurons </a:t>
            </a:r>
          </a:p>
          <a:p>
            <a:pPr>
              <a:defRPr/>
            </a:pPr>
            <a:r>
              <a:rPr lang="en-GB" dirty="0" smtClean="0">
                <a:latin typeface="Times New Roman" pitchFamily="18" charset="0"/>
                <a:cs typeface="Times New Roman" pitchFamily="18" charset="0"/>
              </a:rPr>
              <a:t>Have one main dendrite and one axon. </a:t>
            </a:r>
          </a:p>
          <a:p>
            <a:pPr>
              <a:defRPr/>
            </a:pPr>
            <a:r>
              <a:rPr lang="en-GB" dirty="0" smtClean="0">
                <a:latin typeface="Times New Roman" pitchFamily="18" charset="0"/>
                <a:cs typeface="Times New Roman" pitchFamily="18" charset="0"/>
              </a:rPr>
              <a:t>Found in the special sense.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292</a:t>
            </a:fld>
            <a:endParaRPr lang="en-US"/>
          </a:p>
        </p:txBody>
      </p:sp>
      <p:sp>
        <p:nvSpPr>
          <p:cNvPr id="134146" name="AutoShape 2" descr="Image result for synapse anatomy"/>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293</a:t>
            </a:fld>
            <a:endParaRPr lang="en-US"/>
          </a:p>
        </p:txBody>
      </p:sp>
      <p:pic>
        <p:nvPicPr>
          <p:cNvPr id="228354" name="Picture 2"/>
          <p:cNvPicPr>
            <a:picLocks noChangeAspect="1" noChangeArrowheads="1"/>
          </p:cNvPicPr>
          <p:nvPr/>
        </p:nvPicPr>
        <p:blipFill>
          <a:blip r:embed="rId2" cstate="print"/>
          <a:srcRect/>
          <a:stretch>
            <a:fillRect/>
          </a:stretch>
        </p:blipFill>
        <p:spPr bwMode="auto">
          <a:xfrm>
            <a:off x="179513" y="1340769"/>
            <a:ext cx="8712968"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4997152"/>
          </a:xfrm>
        </p:spPr>
        <p:txBody>
          <a:bodyPr>
            <a:normAutofit fontScale="85000" lnSpcReduction="20000"/>
          </a:bodyPr>
          <a:lstStyle/>
          <a:p>
            <a:pPr>
              <a:buNone/>
              <a:defRPr/>
            </a:pPr>
            <a:r>
              <a:rPr lang="en-GB" dirty="0" smtClean="0">
                <a:latin typeface="Times New Roman" pitchFamily="18" charset="0"/>
                <a:cs typeface="Times New Roman" pitchFamily="18" charset="0"/>
              </a:rPr>
              <a:t>III.   </a:t>
            </a:r>
            <a:r>
              <a:rPr lang="en-GB" dirty="0" err="1" smtClean="0">
                <a:latin typeface="Times New Roman" pitchFamily="18" charset="0"/>
                <a:cs typeface="Times New Roman" pitchFamily="18" charset="0"/>
              </a:rPr>
              <a:t>Unipolar</a:t>
            </a:r>
            <a:r>
              <a:rPr lang="en-GB" dirty="0" smtClean="0">
                <a:latin typeface="Times New Roman" pitchFamily="18" charset="0"/>
                <a:cs typeface="Times New Roman" pitchFamily="18" charset="0"/>
              </a:rPr>
              <a:t> neurons </a:t>
            </a:r>
          </a:p>
          <a:p>
            <a:pPr>
              <a:defRPr/>
            </a:pPr>
            <a:r>
              <a:rPr lang="en-GB" dirty="0" smtClean="0">
                <a:latin typeface="Times New Roman" pitchFamily="18" charset="0"/>
                <a:cs typeface="Times New Roman" pitchFamily="18" charset="0"/>
              </a:rPr>
              <a:t>Have dendrites and one axon that are fused together.</a:t>
            </a:r>
          </a:p>
          <a:p>
            <a:pPr>
              <a:defRPr/>
            </a:pPr>
            <a:r>
              <a:rPr lang="en-GB" dirty="0" smtClean="0">
                <a:latin typeface="Times New Roman" pitchFamily="18" charset="0"/>
                <a:cs typeface="Times New Roman" pitchFamily="18" charset="0"/>
              </a:rPr>
              <a:t>Sensory neurons in function.</a:t>
            </a:r>
          </a:p>
          <a:p>
            <a:pPr>
              <a:buNone/>
              <a:defRPr/>
            </a:pPr>
            <a:r>
              <a:rPr lang="en-GB" b="1" dirty="0" smtClean="0">
                <a:latin typeface="Times New Roman" pitchFamily="18" charset="0"/>
                <a:cs typeface="Times New Roman" pitchFamily="18" charset="0"/>
              </a:rPr>
              <a:t>Functionally, neurons are classified as:</a:t>
            </a:r>
          </a:p>
          <a:p>
            <a:pPr marL="457200" indent="-457200">
              <a:buFont typeface="+mj-lt"/>
              <a:buAutoNum type="arabicPeriod"/>
              <a:defRPr/>
            </a:pPr>
            <a:r>
              <a:rPr lang="en-GB" dirty="0" smtClean="0">
                <a:solidFill>
                  <a:schemeClr val="accent6">
                    <a:lumMod val="75000"/>
                  </a:schemeClr>
                </a:solidFill>
                <a:latin typeface="Times New Roman" pitchFamily="18" charset="0"/>
                <a:cs typeface="Times New Roman" pitchFamily="18" charset="0"/>
              </a:rPr>
              <a:t>Sensory or afferent neurons-</a:t>
            </a:r>
          </a:p>
          <a:p>
            <a:pPr marL="857250" lvl="1" indent="-457200">
              <a:buFont typeface="Wingdings" pitchFamily="2" charset="2"/>
              <a:buChar char="Ø"/>
              <a:defRPr/>
            </a:pPr>
            <a:r>
              <a:rPr lang="en-GB" dirty="0" smtClean="0">
                <a:latin typeface="Times New Roman" pitchFamily="18" charset="0"/>
                <a:cs typeface="Times New Roman" pitchFamily="18" charset="0"/>
              </a:rPr>
              <a:t>Receive signals from receptors and take to CNS</a:t>
            </a:r>
          </a:p>
          <a:p>
            <a:pPr marL="457200" indent="-457200">
              <a:buNone/>
              <a:defRPr/>
            </a:pPr>
            <a:r>
              <a:rPr lang="en-GB" dirty="0" smtClean="0">
                <a:latin typeface="Times New Roman" pitchFamily="18" charset="0"/>
                <a:cs typeface="Times New Roman" pitchFamily="18" charset="0"/>
              </a:rPr>
              <a:t>2.    </a:t>
            </a:r>
            <a:r>
              <a:rPr lang="en-GB" dirty="0" smtClean="0">
                <a:solidFill>
                  <a:schemeClr val="accent6">
                    <a:lumMod val="75000"/>
                  </a:schemeClr>
                </a:solidFill>
                <a:latin typeface="Times New Roman" pitchFamily="18" charset="0"/>
                <a:cs typeface="Times New Roman" pitchFamily="18" charset="0"/>
              </a:rPr>
              <a:t>Motor or efferent neurons-</a:t>
            </a:r>
          </a:p>
          <a:p>
            <a:pPr marL="857250" lvl="1" indent="-457200">
              <a:buFont typeface="Wingdings" pitchFamily="2" charset="2"/>
              <a:buChar char="Ø"/>
              <a:defRPr/>
            </a:pPr>
            <a:r>
              <a:rPr lang="en-GB" dirty="0" smtClean="0">
                <a:latin typeface="Times New Roman" pitchFamily="18" charset="0"/>
                <a:cs typeface="Times New Roman" pitchFamily="18" charset="0"/>
              </a:rPr>
              <a:t>Take signals away from the CNS to effectors</a:t>
            </a:r>
          </a:p>
          <a:p>
            <a:pPr marL="457200" indent="-457200">
              <a:buFont typeface="Arial" pitchFamily="34" charset="0"/>
              <a:buAutoNum type="arabicPeriod" startAt="3"/>
              <a:defRPr/>
            </a:pPr>
            <a:r>
              <a:rPr lang="en-GB" dirty="0" err="1" smtClean="0">
                <a:solidFill>
                  <a:schemeClr val="accent6">
                    <a:lumMod val="75000"/>
                  </a:schemeClr>
                </a:solidFill>
                <a:latin typeface="Times New Roman" pitchFamily="18" charset="0"/>
                <a:cs typeface="Times New Roman" pitchFamily="18" charset="0"/>
              </a:rPr>
              <a:t>Interneurons</a:t>
            </a:r>
            <a:r>
              <a:rPr lang="en-GB" dirty="0" smtClean="0">
                <a:solidFill>
                  <a:schemeClr val="accent6">
                    <a:lumMod val="75000"/>
                  </a:schemeClr>
                </a:solidFill>
                <a:latin typeface="Times New Roman" pitchFamily="18" charset="0"/>
                <a:cs typeface="Times New Roman" pitchFamily="18" charset="0"/>
              </a:rPr>
              <a:t> or association neurons-</a:t>
            </a:r>
          </a:p>
          <a:p>
            <a:pPr lvl="1">
              <a:buFont typeface="Wingdings" pitchFamily="2" charset="2"/>
              <a:buChar char="Ø"/>
              <a:defRPr/>
            </a:pPr>
            <a:r>
              <a:rPr lang="en-GB" dirty="0" smtClean="0">
                <a:latin typeface="Times New Roman" pitchFamily="18" charset="0"/>
                <a:cs typeface="Times New Roman" pitchFamily="18" charset="0"/>
              </a:rPr>
              <a:t>Mainly located within the CNS between sensory and motor neurons.   </a:t>
            </a:r>
          </a:p>
          <a:p>
            <a:pPr lvl="1">
              <a:buFont typeface="Wingdings" pitchFamily="2" charset="2"/>
              <a:buChar char="Ø"/>
              <a:defRPr/>
            </a:pPr>
            <a:r>
              <a:rPr lang="en-GB" dirty="0" smtClean="0">
                <a:latin typeface="Times New Roman" pitchFamily="18" charset="0"/>
                <a:cs typeface="Times New Roman" pitchFamily="18" charset="0"/>
              </a:rPr>
              <a:t>Integrate (process) incoming information from sensory neurons and then elicit a motor responses</a:t>
            </a:r>
            <a:endParaRPr lang="en-GB" b="1" dirty="0" smtClean="0">
              <a:latin typeface="Times New Roman" pitchFamily="18" charset="0"/>
              <a:cs typeface="Times New Roman" pitchFamily="18" charset="0"/>
            </a:endParaRPr>
          </a:p>
          <a:p>
            <a:pPr>
              <a:defRPr/>
            </a:pPr>
            <a:endParaRPr lang="en-GB" sz="2800" dirty="0" smtClean="0">
              <a:latin typeface="Times New Roman" pitchFamily="18" charset="0"/>
              <a:cs typeface="Times New Roman" pitchFamily="18" charset="0"/>
            </a:endParaRP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294</a:t>
            </a:fld>
            <a:endParaRPr lang="en-US"/>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295</a:t>
            </a:fld>
            <a:endParaRPr lang="en-US"/>
          </a:p>
        </p:txBody>
      </p:sp>
      <p:pic>
        <p:nvPicPr>
          <p:cNvPr id="229378" name="Picture 2"/>
          <p:cNvPicPr>
            <a:picLocks noChangeAspect="1" noChangeArrowheads="1"/>
          </p:cNvPicPr>
          <p:nvPr/>
        </p:nvPicPr>
        <p:blipFill>
          <a:blip r:embed="rId2" cstate="print"/>
          <a:srcRect/>
          <a:stretch>
            <a:fillRect/>
          </a:stretch>
        </p:blipFill>
        <p:spPr bwMode="auto">
          <a:xfrm>
            <a:off x="179513" y="3573016"/>
            <a:ext cx="3600399" cy="2771775"/>
          </a:xfrm>
          <a:prstGeom prst="rect">
            <a:avLst/>
          </a:prstGeom>
          <a:noFill/>
          <a:ln w="9525">
            <a:noFill/>
            <a:miter lim="800000"/>
            <a:headEnd/>
            <a:tailEnd/>
          </a:ln>
        </p:spPr>
      </p:pic>
      <p:pic>
        <p:nvPicPr>
          <p:cNvPr id="229379" name="Picture 3"/>
          <p:cNvPicPr>
            <a:picLocks noChangeAspect="1" noChangeArrowheads="1"/>
          </p:cNvPicPr>
          <p:nvPr/>
        </p:nvPicPr>
        <p:blipFill>
          <a:blip r:embed="rId3" cstate="print"/>
          <a:srcRect/>
          <a:stretch>
            <a:fillRect/>
          </a:stretch>
        </p:blipFill>
        <p:spPr bwMode="auto">
          <a:xfrm>
            <a:off x="1187624" y="1916832"/>
            <a:ext cx="6115050" cy="1762125"/>
          </a:xfrm>
          <a:prstGeom prst="rect">
            <a:avLst/>
          </a:prstGeom>
          <a:noFill/>
          <a:ln w="9525">
            <a:noFill/>
            <a:miter lim="800000"/>
            <a:headEnd/>
            <a:tailEnd/>
          </a:ln>
        </p:spPr>
      </p:pic>
      <p:pic>
        <p:nvPicPr>
          <p:cNvPr id="229380" name="Picture 4"/>
          <p:cNvPicPr>
            <a:picLocks noChangeAspect="1" noChangeArrowheads="1"/>
          </p:cNvPicPr>
          <p:nvPr/>
        </p:nvPicPr>
        <p:blipFill>
          <a:blip r:embed="rId4" cstate="print"/>
          <a:srcRect/>
          <a:stretch>
            <a:fillRect/>
          </a:stretch>
        </p:blipFill>
        <p:spPr bwMode="auto">
          <a:xfrm>
            <a:off x="3923928" y="4005064"/>
            <a:ext cx="5048200" cy="179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296</a:t>
            </a:fld>
            <a:endParaRPr lang="en-US"/>
          </a:p>
        </p:txBody>
      </p:sp>
      <p:pic>
        <p:nvPicPr>
          <p:cNvPr id="6" name="Picture 6"/>
          <p:cNvPicPr>
            <a:picLocks noChangeAspect="1" noChangeArrowheads="1"/>
          </p:cNvPicPr>
          <p:nvPr/>
        </p:nvPicPr>
        <p:blipFill>
          <a:blip r:embed="rId2" cstate="print"/>
          <a:srcRect/>
          <a:stretch>
            <a:fillRect/>
          </a:stretch>
        </p:blipFill>
        <p:spPr bwMode="auto">
          <a:xfrm>
            <a:off x="395536" y="1484785"/>
            <a:ext cx="8137277" cy="51128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00FF"/>
                </a:solidFill>
                <a:latin typeface="Times New Roman" pitchFamily="18" charset="0"/>
                <a:cs typeface="Times New Roman" pitchFamily="18" charset="0"/>
              </a:rPr>
              <a:t>Synapses</a:t>
            </a:r>
            <a:endParaRPr lang="en-US" dirty="0"/>
          </a:p>
        </p:txBody>
      </p:sp>
      <p:sp>
        <p:nvSpPr>
          <p:cNvPr id="3" name="Content Placeholder 2"/>
          <p:cNvSpPr>
            <a:spLocks noGrp="1"/>
          </p:cNvSpPr>
          <p:nvPr>
            <p:ph idx="1"/>
          </p:nvPr>
        </p:nvSpPr>
        <p:spPr>
          <a:xfrm>
            <a:off x="0" y="1600200"/>
            <a:ext cx="6156176" cy="5257800"/>
          </a:xfrm>
        </p:spPr>
        <p:txBody>
          <a:bodyPr>
            <a:normAutofit fontScale="92500" lnSpcReduction="20000"/>
          </a:bodyPr>
          <a:lstStyle/>
          <a:p>
            <a:r>
              <a:rPr lang="en-US" dirty="0" smtClean="0"/>
              <a:t>Synapses:</a:t>
            </a:r>
          </a:p>
          <a:p>
            <a:pPr lvl="1"/>
            <a:r>
              <a:rPr lang="en-US" dirty="0" smtClean="0"/>
              <a:t>Are specialized junctions with other cells that are along the length or at end of an axon (axon terminal)</a:t>
            </a:r>
          </a:p>
          <a:p>
            <a:pPr lvl="1"/>
            <a:r>
              <a:rPr lang="en-US" dirty="0" smtClean="0"/>
              <a:t>used as:</a:t>
            </a:r>
          </a:p>
          <a:p>
            <a:pPr lvl="2"/>
            <a:r>
              <a:rPr lang="en-US" dirty="0" smtClean="0"/>
              <a:t>Act as transmission points for electrical impulses/chemicals</a:t>
            </a:r>
          </a:p>
          <a:p>
            <a:pPr lvl="2"/>
            <a:r>
              <a:rPr lang="en-US" dirty="0" smtClean="0"/>
              <a:t> Synapse can transmit action potential, or can polarize or depolarize the postsynaptic</a:t>
            </a:r>
          </a:p>
          <a:p>
            <a:r>
              <a:rPr lang="en-US" dirty="0" smtClean="0"/>
              <a:t>Types of communication at synapses:</a:t>
            </a:r>
          </a:p>
          <a:p>
            <a:pPr lvl="1"/>
            <a:r>
              <a:rPr lang="en-US" dirty="0" smtClean="0"/>
              <a:t>Electrical       </a:t>
            </a:r>
            <a:r>
              <a:rPr lang="en-US" sz="1400" dirty="0" smtClean="0"/>
              <a:t>depend on the chemical nature of the messenger</a:t>
            </a:r>
          </a:p>
          <a:p>
            <a:pPr lvl="1"/>
            <a:r>
              <a:rPr lang="en-US" dirty="0" smtClean="0"/>
              <a:t>Chemical </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297</a:t>
            </a:fld>
            <a:endParaRPr lang="en-US"/>
          </a:p>
        </p:txBody>
      </p:sp>
      <p:sp>
        <p:nvSpPr>
          <p:cNvPr id="6" name="Right Brace 5"/>
          <p:cNvSpPr/>
          <p:nvPr/>
        </p:nvSpPr>
        <p:spPr>
          <a:xfrm>
            <a:off x="2267744" y="5705872"/>
            <a:ext cx="504056" cy="11521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descr="Image result for synapse anatomy"/>
          <p:cNvPicPr/>
          <p:nvPr/>
        </p:nvPicPr>
        <p:blipFill>
          <a:blip r:embed="rId2" cstate="print"/>
          <a:srcRect/>
          <a:stretch>
            <a:fillRect/>
          </a:stretch>
        </p:blipFill>
        <p:spPr bwMode="auto">
          <a:xfrm rot="5400000">
            <a:off x="5081694" y="2624768"/>
            <a:ext cx="4626538" cy="1892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a:bodyPr>
          <a:lstStyle/>
          <a:p>
            <a:pPr marL="971550" lvl="1" indent="-571500">
              <a:defRPr/>
            </a:pPr>
            <a:r>
              <a:rPr lang="en-GB" dirty="0" smtClean="0">
                <a:latin typeface="Times New Roman" pitchFamily="18" charset="0"/>
                <a:cs typeface="Times New Roman" pitchFamily="18" charset="0"/>
              </a:rPr>
              <a:t>Electrical- </a:t>
            </a:r>
          </a:p>
          <a:p>
            <a:pPr marL="1371600" lvl="2" indent="-571500">
              <a:defRPr/>
            </a:pPr>
            <a:r>
              <a:rPr lang="en-GB" dirty="0" smtClean="0">
                <a:latin typeface="Times New Roman" pitchFamily="18" charset="0"/>
                <a:cs typeface="Times New Roman" pitchFamily="18" charset="0"/>
              </a:rPr>
              <a:t>action potentials (impulses) conduct directly between adjacent cells through flow of ions in gap junctions.</a:t>
            </a:r>
          </a:p>
          <a:p>
            <a:pPr marL="1371600" lvl="2" indent="-571500">
              <a:defRPr/>
            </a:pPr>
            <a:r>
              <a:rPr lang="en-GB" dirty="0" smtClean="0">
                <a:latin typeface="Times New Roman" pitchFamily="18" charset="0"/>
                <a:cs typeface="Times New Roman" pitchFamily="18" charset="0"/>
              </a:rPr>
              <a:t>common in visceral smooth muscle, cardiac muscle, and the developing embryo</a:t>
            </a:r>
          </a:p>
          <a:p>
            <a:pPr lvl="1"/>
            <a:r>
              <a:rPr lang="en-US" b="1" dirty="0" smtClean="0"/>
              <a:t>Chemical:</a:t>
            </a:r>
          </a:p>
          <a:p>
            <a:pPr lvl="2"/>
            <a:r>
              <a:rPr lang="en-US" b="1" dirty="0" smtClean="0"/>
              <a:t>Involve the release of a neurotransmitter </a:t>
            </a:r>
            <a:r>
              <a:rPr lang="en-US" dirty="0" smtClean="0"/>
              <a:t>from a </a:t>
            </a:r>
            <a:r>
              <a:rPr lang="en-US" dirty="0" err="1" smtClean="0"/>
              <a:t>presynaptic</a:t>
            </a:r>
            <a:r>
              <a:rPr lang="en-US" dirty="0" smtClean="0"/>
              <a:t> neuron to postsynaptic neuron</a:t>
            </a:r>
          </a:p>
          <a:p>
            <a:pPr lvl="2"/>
            <a:r>
              <a:rPr lang="en-US" dirty="0" smtClean="0"/>
              <a:t>Common in brain</a:t>
            </a:r>
          </a:p>
          <a:p>
            <a:pPr marL="971550" lvl="1" indent="-571500">
              <a:defRPr/>
            </a:pPr>
            <a:endParaRPr lang="en-GB" dirty="0" smtClean="0">
              <a:latin typeface="Times New Roman" pitchFamily="18" charset="0"/>
              <a:cs typeface="Times New Roman" pitchFamily="18" charset="0"/>
            </a:endParaRPr>
          </a:p>
          <a:p>
            <a:pPr lvl="1">
              <a:buNone/>
              <a:defRPr/>
            </a:pP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298</a:t>
            </a:fld>
            <a:endParaRPr lang="en-US"/>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pPr>
              <a:lnSpc>
                <a:spcPct val="150000"/>
              </a:lnSpc>
              <a:buFont typeface="Wingdings" pitchFamily="2" charset="2"/>
              <a:buChar char="q"/>
              <a:defRPr/>
            </a:pPr>
            <a:r>
              <a:rPr lang="en-GB" sz="2800" dirty="0" smtClean="0">
                <a:latin typeface="Times New Roman" pitchFamily="18" charset="0"/>
                <a:cs typeface="Times New Roman" pitchFamily="18" charset="0"/>
              </a:rPr>
              <a:t>Depending on the post synaptic cell type, there are 3 types of synapses:-</a:t>
            </a:r>
          </a:p>
          <a:p>
            <a:pPr lvl="1">
              <a:lnSpc>
                <a:spcPct val="150000"/>
              </a:lnSpc>
              <a:defRPr/>
            </a:pPr>
            <a:r>
              <a:rPr lang="en-GB" sz="2400" dirty="0" smtClean="0">
                <a:latin typeface="Times New Roman" pitchFamily="18" charset="0"/>
                <a:cs typeface="Times New Roman" pitchFamily="18" charset="0"/>
              </a:rPr>
              <a:t> </a:t>
            </a:r>
            <a:r>
              <a:rPr lang="en-GB" sz="2400" dirty="0" err="1" smtClean="0">
                <a:latin typeface="Times New Roman" pitchFamily="18" charset="0"/>
                <a:cs typeface="Times New Roman" pitchFamily="18" charset="0"/>
              </a:rPr>
              <a:t>Neuroneuronal</a:t>
            </a:r>
            <a:r>
              <a:rPr lang="en-GB" sz="2400" dirty="0" smtClean="0">
                <a:latin typeface="Times New Roman" pitchFamily="18" charset="0"/>
                <a:cs typeface="Times New Roman" pitchFamily="18" charset="0"/>
              </a:rPr>
              <a:t>  junction  </a:t>
            </a:r>
          </a:p>
          <a:p>
            <a:pPr lvl="1">
              <a:lnSpc>
                <a:spcPct val="150000"/>
              </a:lnSpc>
              <a:defRPr/>
            </a:pPr>
            <a:r>
              <a:rPr lang="en-GB" sz="2800" dirty="0" smtClean="0">
                <a:latin typeface="Times New Roman" pitchFamily="18" charset="0"/>
                <a:cs typeface="Times New Roman" pitchFamily="18" charset="0"/>
              </a:rPr>
              <a:t>Neuromuscular junction</a:t>
            </a:r>
          </a:p>
          <a:p>
            <a:pPr lvl="1">
              <a:lnSpc>
                <a:spcPct val="150000"/>
              </a:lnSpc>
              <a:defRPr/>
            </a:pPr>
            <a:r>
              <a:rPr lang="en-GB" dirty="0" err="1" smtClean="0">
                <a:latin typeface="Times New Roman" pitchFamily="18" charset="0"/>
                <a:cs typeface="Times New Roman" pitchFamily="18" charset="0"/>
              </a:rPr>
              <a:t>Neuroglandular</a:t>
            </a:r>
            <a:r>
              <a:rPr lang="en-GB" dirty="0" smtClean="0">
                <a:latin typeface="Times New Roman" pitchFamily="18" charset="0"/>
                <a:cs typeface="Times New Roman" pitchFamily="18" charset="0"/>
              </a:rPr>
              <a:t> junction</a:t>
            </a:r>
          </a:p>
          <a:p>
            <a:pPr lvl="1"/>
            <a:endParaRPr lang="en-US" dirty="0" smtClean="0"/>
          </a:p>
        </p:txBody>
      </p:sp>
      <p:sp>
        <p:nvSpPr>
          <p:cNvPr id="5" name="Slide Number Placeholder 4"/>
          <p:cNvSpPr>
            <a:spLocks noGrp="1"/>
          </p:cNvSpPr>
          <p:nvPr>
            <p:ph type="sldNum" sz="quarter" idx="12"/>
          </p:nvPr>
        </p:nvSpPr>
        <p:spPr/>
        <p:txBody>
          <a:bodyPr/>
          <a:lstStyle/>
          <a:p>
            <a:fld id="{62F15E66-EE83-4D08-9524-F0457485C8CF}" type="slidenum">
              <a:rPr lang="en-US" smtClean="0"/>
              <a:pPr/>
              <a:t>299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a:t>
            </a:fld>
            <a:endParaRPr lang="en-US"/>
          </a:p>
        </p:txBody>
      </p:sp>
    </p:spTree>
    <p:extLst>
      <p:ext uri="{BB962C8B-B14F-4D97-AF65-F5344CB8AC3E}">
        <p14:creationId xmlns:p14="http://schemas.microsoft.com/office/powerpoint/2010/main" val="2933136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30</a:t>
            </a:fld>
            <a:endParaRPr lang="en-US"/>
          </a:p>
        </p:txBody>
      </p:sp>
    </p:spTree>
    <p:extLst>
      <p:ext uri="{BB962C8B-B14F-4D97-AF65-F5344CB8AC3E}">
        <p14:creationId xmlns:p14="http://schemas.microsoft.com/office/powerpoint/2010/main" val="15914173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0000FF"/>
                </a:solidFill>
                <a:latin typeface="Times New Roman" pitchFamily="18" charset="0"/>
                <a:cs typeface="Times New Roman" pitchFamily="18" charset="0"/>
              </a:rPr>
              <a:t>Synaptic transmission:</a:t>
            </a:r>
            <a:br>
              <a:rPr lang="en-GB" b="1" dirty="0" smtClean="0">
                <a:solidFill>
                  <a:srgbClr val="0000FF"/>
                </a:solidFill>
                <a:latin typeface="Times New Roman" pitchFamily="18" charset="0"/>
                <a:cs typeface="Times New Roman" pitchFamily="18" charset="0"/>
              </a:rPr>
            </a:br>
            <a:r>
              <a:rPr lang="en-GB" b="1" dirty="0" smtClean="0">
                <a:solidFill>
                  <a:srgbClr val="0000FF"/>
                </a:solidFill>
                <a:latin typeface="Times New Roman" pitchFamily="18" charset="0"/>
                <a:cs typeface="Times New Roman" pitchFamily="18" charset="0"/>
              </a:rPr>
              <a:t> </a:t>
            </a:r>
            <a:r>
              <a:rPr lang="en-GB" sz="3100" b="1" smtClean="0">
                <a:solidFill>
                  <a:srgbClr val="0000FF"/>
                </a:solidFill>
                <a:latin typeface="Times New Roman" pitchFamily="18" charset="0"/>
                <a:cs typeface="Times New Roman" pitchFamily="18" charset="0"/>
              </a:rPr>
              <a:t>chemical Communication </a:t>
            </a:r>
            <a:endParaRPr lang="en-US" sz="3100" dirty="0"/>
          </a:p>
        </p:txBody>
      </p:sp>
      <p:sp>
        <p:nvSpPr>
          <p:cNvPr id="3" name="Content Placeholder 2"/>
          <p:cNvSpPr>
            <a:spLocks noGrp="1"/>
          </p:cNvSpPr>
          <p:nvPr>
            <p:ph idx="1"/>
          </p:nvPr>
        </p:nvSpPr>
        <p:spPr>
          <a:xfrm>
            <a:off x="457200" y="1600200"/>
            <a:ext cx="8229600" cy="5141168"/>
          </a:xfrm>
        </p:spPr>
        <p:txBody>
          <a:bodyPr>
            <a:normAutofit/>
          </a:bodyPr>
          <a:lstStyle/>
          <a:p>
            <a:r>
              <a:rPr lang="en-US" dirty="0" smtClean="0"/>
              <a:t>Steps:</a:t>
            </a:r>
          </a:p>
          <a:p>
            <a:pPr marL="457200" indent="-457200" algn="just">
              <a:buFont typeface="+mj-lt"/>
              <a:buAutoNum type="arabicPeriod"/>
              <a:defRPr/>
            </a:pPr>
            <a:r>
              <a:rPr lang="en-GB" sz="2400" dirty="0" smtClean="0">
                <a:latin typeface="Times New Roman" pitchFamily="18" charset="0"/>
                <a:cs typeface="Times New Roman" pitchFamily="18" charset="0"/>
              </a:rPr>
              <a:t>A nerve impulse arrives at a synaptic end bulb of a </a:t>
            </a:r>
            <a:r>
              <a:rPr lang="en-GB" sz="2400" dirty="0" err="1" smtClean="0">
                <a:latin typeface="Times New Roman" pitchFamily="18" charset="0"/>
                <a:cs typeface="Times New Roman" pitchFamily="18" charset="0"/>
              </a:rPr>
              <a:t>presynaptic</a:t>
            </a:r>
            <a:r>
              <a:rPr lang="en-GB" sz="2400" dirty="0" smtClean="0">
                <a:latin typeface="Times New Roman" pitchFamily="18" charset="0"/>
                <a:cs typeface="Times New Roman" pitchFamily="18" charset="0"/>
              </a:rPr>
              <a:t> axon.</a:t>
            </a:r>
          </a:p>
          <a:p>
            <a:pPr marL="457200" indent="-457200" algn="just">
              <a:buFont typeface="+mj-lt"/>
              <a:buAutoNum type="arabicPeriod"/>
              <a:defRPr/>
            </a:pPr>
            <a:r>
              <a:rPr lang="en-GB" sz="2400" dirty="0" smtClean="0">
                <a:latin typeface="Times New Roman" pitchFamily="18" charset="0"/>
                <a:cs typeface="Times New Roman" pitchFamily="18" charset="0"/>
              </a:rPr>
              <a:t>Depolarizing of the axon terminals opens </a:t>
            </a:r>
            <a:r>
              <a:rPr lang="en-GB" sz="2400" b="1" dirty="0" smtClean="0">
                <a:latin typeface="Times New Roman" pitchFamily="18" charset="0"/>
                <a:cs typeface="Times New Roman" pitchFamily="18" charset="0"/>
              </a:rPr>
              <a:t>voltage-gated </a:t>
            </a:r>
            <a:r>
              <a:rPr lang="en-GB" sz="2400" dirty="0" smtClean="0">
                <a:latin typeface="Times New Roman" pitchFamily="18" charset="0"/>
                <a:cs typeface="Times New Roman" pitchFamily="18" charset="0"/>
              </a:rPr>
              <a:t>Ca</a:t>
            </a:r>
            <a:r>
              <a:rPr lang="en-GB" sz="2400" baseline="30000" dirty="0" smtClean="0">
                <a:latin typeface="Times New Roman" pitchFamily="18" charset="0"/>
                <a:cs typeface="Times New Roman" pitchFamily="18" charset="0"/>
              </a:rPr>
              <a:t>2+</a:t>
            </a:r>
            <a:r>
              <a:rPr lang="en-GB" sz="2400" b="1" dirty="0" smtClean="0">
                <a:latin typeface="Times New Roman" pitchFamily="18" charset="0"/>
                <a:cs typeface="Times New Roman" pitchFamily="18" charset="0"/>
              </a:rPr>
              <a:t>channels.</a:t>
            </a:r>
          </a:p>
          <a:p>
            <a:pPr marL="457200" indent="-457200" algn="just">
              <a:buFont typeface="+mj-lt"/>
              <a:buAutoNum type="arabicPeriod"/>
              <a:defRPr/>
            </a:pPr>
            <a:r>
              <a:rPr lang="en-GB" sz="2400" dirty="0" smtClean="0">
                <a:latin typeface="Times New Roman" pitchFamily="18" charset="0"/>
                <a:cs typeface="Times New Roman" pitchFamily="18" charset="0"/>
              </a:rPr>
              <a:t>In flow of Ca</a:t>
            </a:r>
            <a:r>
              <a:rPr lang="en-GB" sz="2400" baseline="30000" dirty="0" smtClean="0">
                <a:latin typeface="Times New Roman" pitchFamily="18" charset="0"/>
                <a:cs typeface="Times New Roman" pitchFamily="18" charset="0"/>
              </a:rPr>
              <a:t>2+ </a:t>
            </a:r>
            <a:r>
              <a:rPr lang="en-GB" sz="2400" dirty="0" smtClean="0">
                <a:latin typeface="Times New Roman" pitchFamily="18" charset="0"/>
                <a:cs typeface="Times New Roman" pitchFamily="18" charset="0"/>
              </a:rPr>
              <a:t>triggers </a:t>
            </a:r>
            <a:r>
              <a:rPr lang="en-GB" sz="2400" dirty="0" err="1" smtClean="0">
                <a:latin typeface="Times New Roman" pitchFamily="18" charset="0"/>
                <a:cs typeface="Times New Roman" pitchFamily="18" charset="0"/>
              </a:rPr>
              <a:t>exocytosis</a:t>
            </a:r>
            <a:r>
              <a:rPr lang="en-GB" sz="2400" dirty="0" smtClean="0">
                <a:latin typeface="Times New Roman" pitchFamily="18" charset="0"/>
                <a:cs typeface="Times New Roman" pitchFamily="18" charset="0"/>
              </a:rPr>
              <a:t> of the synaptic vesicles to release neurotransmitter.</a:t>
            </a:r>
          </a:p>
          <a:p>
            <a:pPr marL="457200" indent="-457200" algn="just">
              <a:buFont typeface="+mj-lt"/>
              <a:buAutoNum type="arabicPeriod"/>
              <a:defRPr/>
            </a:pPr>
            <a:r>
              <a:rPr lang="en-GB" sz="2400" dirty="0" smtClean="0">
                <a:latin typeface="Times New Roman" pitchFamily="18" charset="0"/>
                <a:cs typeface="Times New Roman" pitchFamily="18" charset="0"/>
              </a:rPr>
              <a:t>Neurotransmitter molecules diffuse across the synaptic cleft and bind to </a:t>
            </a:r>
            <a:r>
              <a:rPr lang="en-GB" sz="2400" b="1" dirty="0" smtClean="0">
                <a:latin typeface="Times New Roman" pitchFamily="18" charset="0"/>
                <a:cs typeface="Times New Roman" pitchFamily="18" charset="0"/>
              </a:rPr>
              <a:t>their receptors in the postsynaptic </a:t>
            </a:r>
            <a:r>
              <a:rPr lang="en-GB" sz="2400" dirty="0" smtClean="0">
                <a:latin typeface="Times New Roman" pitchFamily="18" charset="0"/>
                <a:cs typeface="Times New Roman" pitchFamily="18" charset="0"/>
              </a:rPr>
              <a:t>neuron’s plasma membrane</a:t>
            </a:r>
            <a:r>
              <a:rPr lang="en-GB" dirty="0" smtClean="0"/>
              <a:t>.</a:t>
            </a:r>
          </a:p>
          <a:p>
            <a:pPr marL="457200" indent="-457200" algn="just">
              <a:buFont typeface="+mj-lt"/>
              <a:buAutoNum type="arabicPeriod"/>
              <a:defRPr/>
            </a:pPr>
            <a:r>
              <a:rPr lang="en-US" sz="2400" dirty="0" smtClean="0"/>
              <a:t>Binding of neurotransmitter molecules opens ion channels, which allows certain ions to flow across the membrane</a:t>
            </a:r>
          </a:p>
          <a:p>
            <a:pPr marL="457200" indent="-457200" algn="just">
              <a:buFont typeface="+mj-lt"/>
              <a:buAutoNum type="arabicPeriod"/>
              <a:defRPr/>
            </a:pPr>
            <a:endParaRPr lang="en-US" sz="2400" dirty="0" smtClean="0"/>
          </a:p>
          <a:p>
            <a:pPr marL="457200" indent="-457200" algn="just">
              <a:buFont typeface="+mj-lt"/>
              <a:buAutoNum type="arabicPeriod"/>
              <a:defRPr/>
            </a:pPr>
            <a:endParaRPr lang="en-US" dirty="0"/>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1"/>
            <a:ext cx="8579296" cy="820687"/>
          </a:xfrm>
        </p:spPr>
        <p:txBody>
          <a:bodyPr>
            <a:normAutofit fontScale="92500" lnSpcReduction="20000"/>
          </a:bodyPr>
          <a:lstStyle/>
          <a:p>
            <a:pPr algn="just">
              <a:buNone/>
            </a:pPr>
            <a:r>
              <a:rPr lang="en-US" dirty="0" smtClean="0"/>
              <a:t>  6. </a:t>
            </a:r>
            <a:r>
              <a:rPr lang="en-US" sz="2600" dirty="0" smtClean="0"/>
              <a:t>As ions flow through the opened channels, the voltage across the membrane changes and produce action potential</a:t>
            </a:r>
            <a:endParaRPr lang="en-US" sz="2600"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301</a:t>
            </a:fld>
            <a:endParaRPr lang="en-US"/>
          </a:p>
        </p:txBody>
      </p:sp>
      <p:pic>
        <p:nvPicPr>
          <p:cNvPr id="7" name="Picture 2"/>
          <p:cNvPicPr>
            <a:picLocks noChangeAspect="1" noChangeArrowheads="1"/>
          </p:cNvPicPr>
          <p:nvPr/>
        </p:nvPicPr>
        <p:blipFill>
          <a:blip r:embed="rId2" cstate="print"/>
          <a:srcRect/>
          <a:stretch>
            <a:fillRect/>
          </a:stretch>
        </p:blipFill>
        <p:spPr bwMode="auto">
          <a:xfrm>
            <a:off x="899592" y="2420888"/>
            <a:ext cx="6840760" cy="4437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fontScale="90000"/>
          </a:bodyPr>
          <a:lstStyle/>
          <a:p>
            <a:r>
              <a:rPr lang="en-US" b="1" dirty="0" smtClean="0">
                <a:solidFill>
                  <a:schemeClr val="accent1">
                    <a:lumMod val="60000"/>
                    <a:lumOff val="40000"/>
                  </a:schemeClr>
                </a:solidFill>
              </a:rPr>
              <a:t>Neurotransmitters and their Functions</a:t>
            </a:r>
            <a:endParaRPr lang="en-US" dirty="0">
              <a:solidFill>
                <a:schemeClr val="accent1">
                  <a:lumMod val="60000"/>
                  <a:lumOff val="40000"/>
                </a:schemeClr>
              </a:solidFill>
            </a:endParaRPr>
          </a:p>
        </p:txBody>
      </p:sp>
      <p:sp>
        <p:nvSpPr>
          <p:cNvPr id="3" name="Content Placeholder 2"/>
          <p:cNvSpPr>
            <a:spLocks noGrp="1"/>
          </p:cNvSpPr>
          <p:nvPr>
            <p:ph idx="1"/>
          </p:nvPr>
        </p:nvSpPr>
        <p:spPr/>
        <p:txBody>
          <a:bodyPr/>
          <a:lstStyle/>
          <a:p>
            <a:r>
              <a:rPr lang="en-US" b="1" dirty="0" smtClean="0"/>
              <a:t>Neurotransmitters </a:t>
            </a:r>
            <a:r>
              <a:rPr lang="en-US" dirty="0" smtClean="0"/>
              <a:t>are Chemicals used for neuronal communication with the body and the brain</a:t>
            </a:r>
          </a:p>
          <a:p>
            <a:r>
              <a:rPr lang="en-US" dirty="0" smtClean="0"/>
              <a:t>There are about 100 chemicals as Neurotransmitters:</a:t>
            </a:r>
          </a:p>
          <a:p>
            <a:r>
              <a:rPr lang="en-US" dirty="0" smtClean="0"/>
              <a:t>Functionally they are divided into two ways</a:t>
            </a:r>
          </a:p>
          <a:p>
            <a:pPr lvl="1"/>
            <a:r>
              <a:rPr lang="en-US" b="1" dirty="0" smtClean="0"/>
              <a:t>Excitatory neurotransmitters</a:t>
            </a:r>
          </a:p>
          <a:p>
            <a:pPr lvl="1"/>
            <a:r>
              <a:rPr lang="en-US" b="1" dirty="0" smtClean="0"/>
              <a:t>inhibitory neurotransmitters</a:t>
            </a:r>
            <a:endParaRPr lang="en-US"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302</a:t>
            </a:fld>
            <a:endParaRPr lang="en-US"/>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lgn="just"/>
            <a:r>
              <a:rPr lang="en-US" b="1" dirty="0" smtClean="0"/>
              <a:t>Excitatory neurotransmitters</a:t>
            </a:r>
          </a:p>
          <a:p>
            <a:pPr lvl="1" algn="just"/>
            <a:r>
              <a:rPr lang="en-US" b="1" dirty="0" smtClean="0"/>
              <a:t> make membrane potential less negative by </a:t>
            </a:r>
            <a:r>
              <a:rPr lang="en-US" dirty="0" smtClean="0"/>
              <a:t>increasing permeability of the membrane to sodium and therefore, tend to excite or stimulate the postsynaptic membrane. </a:t>
            </a:r>
          </a:p>
          <a:p>
            <a:pPr lvl="1" algn="just"/>
            <a:r>
              <a:rPr lang="en-US" dirty="0" smtClean="0"/>
              <a:t>Excitatory neurotransmitters cause depolarization</a:t>
            </a:r>
          </a:p>
          <a:p>
            <a:pPr lvl="1" algn="just"/>
            <a:r>
              <a:rPr lang="en-US" dirty="0" smtClean="0"/>
              <a:t>Examples</a:t>
            </a:r>
          </a:p>
          <a:p>
            <a:pPr lvl="2" algn="just"/>
            <a:r>
              <a:rPr lang="en-US" dirty="0" smtClean="0"/>
              <a:t>Glutamate</a:t>
            </a:r>
          </a:p>
          <a:p>
            <a:pPr lvl="2" algn="just"/>
            <a:r>
              <a:rPr lang="en-US" dirty="0" err="1" smtClean="0"/>
              <a:t>Aspartate</a:t>
            </a:r>
            <a:endParaRPr lang="en-US" dirty="0" smtClean="0"/>
          </a:p>
          <a:p>
            <a:pPr lvl="2" algn="just"/>
            <a:r>
              <a:rPr lang="en-US" dirty="0" smtClean="0"/>
              <a:t>Acetylcholine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303</a:t>
            </a:fld>
            <a:endParaRPr lang="en-US"/>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lgn="just"/>
            <a:r>
              <a:rPr lang="en-US" b="1" dirty="0" smtClean="0"/>
              <a:t>Inhibitory neurotransmitters </a:t>
            </a:r>
          </a:p>
          <a:p>
            <a:pPr lvl="1" algn="just"/>
            <a:r>
              <a:rPr lang="en-US" b="1" dirty="0" smtClean="0"/>
              <a:t>make membrane potential more negative by </a:t>
            </a:r>
            <a:r>
              <a:rPr lang="en-US" dirty="0" smtClean="0"/>
              <a:t>increasing permeability of the membrane to potassium and, therefore, tend to inhibit (or make less likely) the transmission of an impulse. </a:t>
            </a:r>
          </a:p>
          <a:p>
            <a:pPr lvl="1" algn="just"/>
            <a:r>
              <a:rPr lang="en-US" dirty="0" smtClean="0"/>
              <a:t>Example of an inhibitory</a:t>
            </a:r>
          </a:p>
          <a:p>
            <a:pPr lvl="2" algn="just"/>
            <a:r>
              <a:rPr lang="en-US" dirty="0" smtClean="0"/>
              <a:t>Gamma </a:t>
            </a:r>
            <a:r>
              <a:rPr lang="en-US" dirty="0" err="1" smtClean="0"/>
              <a:t>aminobutyric</a:t>
            </a:r>
            <a:r>
              <a:rPr lang="en-US" dirty="0" smtClean="0"/>
              <a:t> acid (GABA). </a:t>
            </a:r>
          </a:p>
          <a:p>
            <a:pPr lvl="3" algn="just"/>
            <a:r>
              <a:rPr lang="en-US" dirty="0" smtClean="0"/>
              <a:t>Medically, GABA has been used to treat both epilepsy and hypertension. </a:t>
            </a:r>
          </a:p>
          <a:p>
            <a:pPr lvl="2" algn="just"/>
            <a:r>
              <a:rPr lang="en-US" dirty="0" smtClean="0"/>
              <a:t>Beta-endorphin</a:t>
            </a:r>
          </a:p>
          <a:p>
            <a:pPr lvl="3" algn="just"/>
            <a:r>
              <a:rPr lang="en-US" dirty="0" smtClean="0"/>
              <a:t>decrease pain perception</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304</a:t>
            </a:fld>
            <a:endParaRPr lang="en-US"/>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Nerve Conduction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5 Steps</a:t>
            </a:r>
          </a:p>
          <a:p>
            <a:pPr lvl="1" algn="just"/>
            <a:r>
              <a:rPr lang="en-US" dirty="0" smtClean="0"/>
              <a:t> A </a:t>
            </a:r>
            <a:r>
              <a:rPr lang="en-US" b="1" dirty="0" smtClean="0">
                <a:solidFill>
                  <a:srgbClr val="FF0000"/>
                </a:solidFill>
              </a:rPr>
              <a:t>stimulus</a:t>
            </a:r>
            <a:r>
              <a:rPr lang="en-US" dirty="0" smtClean="0"/>
              <a:t> from a sensory cell or another neuron causes the target cell to depolarize toward the </a:t>
            </a:r>
            <a:r>
              <a:rPr lang="en-US" b="1" dirty="0" smtClean="0">
                <a:solidFill>
                  <a:srgbClr val="FF0000"/>
                </a:solidFill>
              </a:rPr>
              <a:t>threshold potential</a:t>
            </a:r>
            <a:r>
              <a:rPr lang="en-US" dirty="0" smtClean="0"/>
              <a:t>. </a:t>
            </a:r>
          </a:p>
          <a:p>
            <a:pPr lvl="1" algn="just"/>
            <a:r>
              <a:rPr lang="en-US" dirty="0" smtClean="0"/>
              <a:t>If the threshold of excitation is reached, all Na+ channels open and the membrane depolarizes = </a:t>
            </a:r>
            <a:r>
              <a:rPr lang="en-US" b="1" dirty="0" smtClean="0">
                <a:solidFill>
                  <a:srgbClr val="FF0000"/>
                </a:solidFill>
              </a:rPr>
              <a:t> depolarization</a:t>
            </a:r>
          </a:p>
          <a:p>
            <a:pPr lvl="1" algn="just"/>
            <a:r>
              <a:rPr lang="en-US" dirty="0" smtClean="0"/>
              <a:t>At the peak action potential, K+ channels open and K+ begins to leave the cell. At the same time, Na+ channels close = </a:t>
            </a:r>
            <a:r>
              <a:rPr lang="en-US" b="1" dirty="0" err="1" smtClean="0">
                <a:solidFill>
                  <a:srgbClr val="FF0000"/>
                </a:solidFill>
              </a:rPr>
              <a:t>Repolarization</a:t>
            </a:r>
            <a:endParaRPr lang="en-US" b="1" dirty="0" smtClean="0">
              <a:solidFill>
                <a:srgbClr val="FF0000"/>
              </a:solidFill>
            </a:endParaRPr>
          </a:p>
          <a:p>
            <a:pPr lvl="1" algn="just"/>
            <a:r>
              <a:rPr lang="en-US" dirty="0" smtClean="0"/>
              <a:t> The membrane becomes hyperpolarized as K+ ions continue to leave the cell. = </a:t>
            </a:r>
            <a:r>
              <a:rPr lang="en-US" b="1" dirty="0" err="1" smtClean="0">
                <a:solidFill>
                  <a:srgbClr val="FF0000"/>
                </a:solidFill>
              </a:rPr>
              <a:t>Hyperpolarization</a:t>
            </a:r>
            <a:endParaRPr lang="en-US" b="1" dirty="0" smtClean="0">
              <a:solidFill>
                <a:srgbClr val="FF0000"/>
              </a:solidFill>
            </a:endParaRPr>
          </a:p>
          <a:p>
            <a:pPr lvl="1" algn="just"/>
            <a:r>
              <a:rPr lang="en-US" dirty="0" smtClean="0"/>
              <a:t>The K+ channels close and the Na+/K+ transporter restores the </a:t>
            </a:r>
            <a:r>
              <a:rPr lang="en-US" b="1" dirty="0" smtClean="0">
                <a:solidFill>
                  <a:srgbClr val="FF0000"/>
                </a:solidFill>
              </a:rPr>
              <a:t>resting potential (Refractory period</a:t>
            </a:r>
            <a:r>
              <a:rPr lang="en-US" b="1" dirty="0" smtClean="0"/>
              <a:t>)</a:t>
            </a:r>
            <a:r>
              <a:rPr lang="en-US" dirty="0" smtClean="0"/>
              <a:t>.</a:t>
            </a:r>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305</a:t>
            </a:fld>
            <a:endParaRPr lang="en-US"/>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306</a:t>
            </a:fld>
            <a:endParaRPr lang="en-US"/>
          </a:p>
        </p:txBody>
      </p:sp>
      <p:sp>
        <p:nvSpPr>
          <p:cNvPr id="133122" name="AutoShape 2" descr="Action Potential Graph"/>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123" name="Picture 3"/>
          <p:cNvPicPr>
            <a:picLocks noChangeAspect="1" noChangeArrowheads="1"/>
          </p:cNvPicPr>
          <p:nvPr/>
        </p:nvPicPr>
        <p:blipFill>
          <a:blip r:embed="rId2" cstate="print"/>
          <a:srcRect/>
          <a:stretch>
            <a:fillRect/>
          </a:stretch>
        </p:blipFill>
        <p:spPr bwMode="auto">
          <a:xfrm>
            <a:off x="1115616" y="1519238"/>
            <a:ext cx="7056784" cy="381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348880"/>
            <a:ext cx="8229600" cy="2088232"/>
          </a:xfrm>
        </p:spPr>
        <p:txBody>
          <a:bodyPr/>
          <a:lstStyle/>
          <a:p>
            <a:r>
              <a:rPr lang="en-US" b="1" dirty="0" smtClean="0">
                <a:solidFill>
                  <a:srgbClr val="FF0000"/>
                </a:solidFill>
              </a:rPr>
              <a:t>UNIT 7. ENDOCRINE SYSTEM</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307</a:t>
            </a:fld>
            <a:endParaRPr lang="en-US"/>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7.1. Introduction</a:t>
            </a:r>
            <a:endParaRPr lang="en-US" dirty="0"/>
          </a:p>
        </p:txBody>
      </p:sp>
      <p:sp>
        <p:nvSpPr>
          <p:cNvPr id="3" name="Content Placeholder 2"/>
          <p:cNvSpPr>
            <a:spLocks noGrp="1"/>
          </p:cNvSpPr>
          <p:nvPr>
            <p:ph idx="1"/>
          </p:nvPr>
        </p:nvSpPr>
        <p:spPr>
          <a:xfrm>
            <a:off x="457200" y="1600200"/>
            <a:ext cx="8686800" cy="5257800"/>
          </a:xfrm>
        </p:spPr>
        <p:txBody>
          <a:bodyPr>
            <a:normAutofit fontScale="92500" lnSpcReduction="10000"/>
          </a:bodyPr>
          <a:lstStyle/>
          <a:p>
            <a:r>
              <a:rPr lang="en-US" dirty="0" smtClean="0"/>
              <a:t>Together, the nervous and endocrine systems coordinate functions of all body systems</a:t>
            </a:r>
          </a:p>
          <a:p>
            <a:r>
              <a:rPr lang="en-US" dirty="0" smtClean="0"/>
              <a:t>Endocrine system is a collection of '</a:t>
            </a:r>
            <a:r>
              <a:rPr lang="en-US" dirty="0" smtClean="0">
                <a:solidFill>
                  <a:srgbClr val="FF0000"/>
                </a:solidFill>
              </a:rPr>
              <a:t>glands</a:t>
            </a:r>
            <a:r>
              <a:rPr lang="en-US" dirty="0" smtClean="0"/>
              <a:t>' that produce </a:t>
            </a:r>
            <a:r>
              <a:rPr lang="en-US" dirty="0" smtClean="0">
                <a:solidFill>
                  <a:srgbClr val="FF0000"/>
                </a:solidFill>
              </a:rPr>
              <a:t>hormones</a:t>
            </a:r>
          </a:p>
          <a:p>
            <a:r>
              <a:rPr lang="en-US" dirty="0" smtClean="0"/>
              <a:t>Our body contain two types of glands</a:t>
            </a:r>
          </a:p>
          <a:p>
            <a:pPr lvl="1"/>
            <a:r>
              <a:rPr lang="en-US" dirty="0" smtClean="0">
                <a:solidFill>
                  <a:schemeClr val="accent2"/>
                </a:solidFill>
              </a:rPr>
              <a:t>Exocrine glands</a:t>
            </a:r>
          </a:p>
          <a:p>
            <a:pPr lvl="2" algn="just"/>
            <a:r>
              <a:rPr lang="en-US" dirty="0" smtClean="0"/>
              <a:t>secrete their products (sweat, oil, mucus, and digestive juices) into ducts that carry the secretions into the target organ</a:t>
            </a:r>
          </a:p>
          <a:p>
            <a:pPr lvl="2" algn="just"/>
            <a:r>
              <a:rPr lang="en-US" dirty="0" smtClean="0"/>
              <a:t>Exocrine glands include sweat glands, sebaceous (oil) glands, mucous glands, and digestive glands.</a:t>
            </a:r>
          </a:p>
          <a:p>
            <a:pPr lvl="1"/>
            <a:r>
              <a:rPr lang="en-US" dirty="0" smtClean="0"/>
              <a:t> </a:t>
            </a:r>
            <a:r>
              <a:rPr lang="en-US" dirty="0" smtClean="0">
                <a:solidFill>
                  <a:schemeClr val="accent2"/>
                </a:solidFill>
              </a:rPr>
              <a:t>Endocrine glands</a:t>
            </a:r>
          </a:p>
          <a:p>
            <a:pPr lvl="2"/>
            <a:r>
              <a:rPr lang="en-US" dirty="0" smtClean="0"/>
              <a:t>secrete their products (hormones) into the interstitial fluid surrounding the </a:t>
            </a:r>
            <a:r>
              <a:rPr lang="en-US" dirty="0" err="1" smtClean="0"/>
              <a:t>secretory</a:t>
            </a:r>
            <a:r>
              <a:rPr lang="en-US" dirty="0" smtClean="0"/>
              <a:t> cells, rather than into ducts.</a:t>
            </a:r>
            <a:endParaRPr lang="en-US" dirty="0" smtClean="0">
              <a:solidFill>
                <a:schemeClr val="accent2"/>
              </a:solidFill>
            </a:endParaRPr>
          </a:p>
          <a:p>
            <a:pPr lvl="1"/>
            <a:endParaRPr lang="en-US" dirty="0">
              <a:solidFill>
                <a:srgbClr val="FF0000"/>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308</a:t>
            </a:fld>
            <a:endParaRPr lang="en-US"/>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pPr lvl="2" algn="just"/>
            <a:r>
              <a:rPr lang="en-US" dirty="0" smtClean="0"/>
              <a:t>From the interstitial fluid, move into blood capillaries and are carried by the blood throughout the body</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309</a:t>
            </a:fld>
            <a:endParaRPr lang="en-US"/>
          </a:p>
        </p:txBody>
      </p:sp>
      <p:pic>
        <p:nvPicPr>
          <p:cNvPr id="243714" name="Picture 2"/>
          <p:cNvPicPr>
            <a:picLocks noChangeAspect="1" noChangeArrowheads="1"/>
          </p:cNvPicPr>
          <p:nvPr/>
        </p:nvPicPr>
        <p:blipFill>
          <a:blip r:embed="rId2" cstate="print"/>
          <a:srcRect/>
          <a:stretch>
            <a:fillRect/>
          </a:stretch>
        </p:blipFill>
        <p:spPr bwMode="auto">
          <a:xfrm>
            <a:off x="539552" y="2492896"/>
            <a:ext cx="8280920" cy="4005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31</a:t>
            </a:fld>
            <a:endParaRPr lang="en-US"/>
          </a:p>
        </p:txBody>
      </p:sp>
    </p:spTree>
    <p:extLst>
      <p:ext uri="{BB962C8B-B14F-4D97-AF65-F5344CB8AC3E}">
        <p14:creationId xmlns:p14="http://schemas.microsoft.com/office/powerpoint/2010/main" val="96699733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Does the Endocrine System Function?</a:t>
            </a:r>
            <a:endParaRPr lang="en-US" dirty="0"/>
          </a:p>
        </p:txBody>
      </p:sp>
      <p:sp>
        <p:nvSpPr>
          <p:cNvPr id="3" name="Content Placeholder 2"/>
          <p:cNvSpPr>
            <a:spLocks noGrp="1"/>
          </p:cNvSpPr>
          <p:nvPr>
            <p:ph idx="1"/>
          </p:nvPr>
        </p:nvSpPr>
        <p:spPr>
          <a:xfrm>
            <a:off x="457200" y="1600200"/>
            <a:ext cx="8229600" cy="5069160"/>
          </a:xfrm>
        </p:spPr>
        <p:txBody>
          <a:bodyPr>
            <a:normAutofit/>
          </a:bodyPr>
          <a:lstStyle/>
          <a:p>
            <a:r>
              <a:rPr lang="en-US" dirty="0" smtClean="0"/>
              <a:t>Endocrine Gland </a:t>
            </a:r>
          </a:p>
          <a:p>
            <a:pPr>
              <a:buNone/>
            </a:pPr>
            <a:r>
              <a:rPr lang="en-US" dirty="0" smtClean="0"/>
              <a:t>    Produce Hormones and releases to the blood streams</a:t>
            </a:r>
          </a:p>
          <a:p>
            <a:pPr lvl="1">
              <a:buNone/>
            </a:pPr>
            <a:r>
              <a:rPr lang="en-US" dirty="0" smtClean="0"/>
              <a:t>Arrive at target cells                   transmit a signal</a:t>
            </a:r>
          </a:p>
          <a:p>
            <a:pPr lvl="1">
              <a:buNone/>
            </a:pPr>
            <a:endParaRPr lang="en-US" dirty="0" smtClean="0"/>
          </a:p>
          <a:p>
            <a:pPr lvl="1">
              <a:buNone/>
            </a:pPr>
            <a:r>
              <a:rPr lang="en-US" dirty="0" smtClean="0"/>
              <a:t>                                                             Action </a:t>
            </a:r>
          </a:p>
          <a:p>
            <a:r>
              <a:rPr lang="en-US" dirty="0" smtClean="0"/>
              <a:t>All hormones are proteins, but all proteins are not hormones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310</a:t>
            </a:fld>
            <a:endParaRPr lang="en-US"/>
          </a:p>
        </p:txBody>
      </p:sp>
      <p:cxnSp>
        <p:nvCxnSpPr>
          <p:cNvPr id="9" name="Straight Arrow Connector 8"/>
          <p:cNvCxnSpPr/>
          <p:nvPr/>
        </p:nvCxnSpPr>
        <p:spPr>
          <a:xfrm>
            <a:off x="2411760" y="1988840"/>
            <a:ext cx="0" cy="3600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3059832" y="2636912"/>
            <a:ext cx="0" cy="7920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p:nvPr/>
        </p:nvCxnSpPr>
        <p:spPr>
          <a:xfrm>
            <a:off x="3923928" y="3501008"/>
            <a:ext cx="144016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6228184" y="3645024"/>
            <a:ext cx="0" cy="7920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normAutofit fontScale="90000"/>
          </a:bodyPr>
          <a:lstStyle/>
          <a:p>
            <a:r>
              <a:rPr lang="en-US" dirty="0" smtClean="0"/>
              <a:t>Types of endocrine glands: </a:t>
            </a:r>
            <a:r>
              <a:rPr lang="en-US" dirty="0" smtClean="0">
                <a:solidFill>
                  <a:schemeClr val="accent3">
                    <a:lumMod val="60000"/>
                    <a:lumOff val="40000"/>
                  </a:schemeClr>
                </a:solidFill>
              </a:rPr>
              <a:t>Hypothalamus and Pituitary gland</a:t>
            </a:r>
            <a:endParaRPr lang="en-US" dirty="0">
              <a:solidFill>
                <a:schemeClr val="accent3">
                  <a:lumMod val="60000"/>
                  <a:lumOff val="40000"/>
                </a:schemeClr>
              </a:solidFill>
            </a:endParaRPr>
          </a:p>
        </p:txBody>
      </p:sp>
      <p:sp>
        <p:nvSpPr>
          <p:cNvPr id="3" name="Content Placeholder 2"/>
          <p:cNvSpPr>
            <a:spLocks noGrp="1"/>
          </p:cNvSpPr>
          <p:nvPr>
            <p:ph idx="1"/>
          </p:nvPr>
        </p:nvSpPr>
        <p:spPr>
          <a:xfrm>
            <a:off x="0" y="1600200"/>
            <a:ext cx="8686800" cy="5257800"/>
          </a:xfrm>
        </p:spPr>
        <p:txBody>
          <a:bodyPr>
            <a:normAutofit lnSpcReduction="10000"/>
          </a:bodyPr>
          <a:lstStyle/>
          <a:p>
            <a:pPr algn="just"/>
            <a:r>
              <a:rPr lang="en-US" dirty="0" smtClean="0"/>
              <a:t>The hypothalamus is the </a:t>
            </a:r>
            <a:r>
              <a:rPr lang="en-US" dirty="0" smtClean="0">
                <a:solidFill>
                  <a:srgbClr val="00B050"/>
                </a:solidFill>
              </a:rPr>
              <a:t>main link </a:t>
            </a:r>
            <a:r>
              <a:rPr lang="en-US" dirty="0" smtClean="0"/>
              <a:t>between the </a:t>
            </a:r>
            <a:r>
              <a:rPr lang="en-US" dirty="0" smtClean="0">
                <a:solidFill>
                  <a:srgbClr val="00B050"/>
                </a:solidFill>
              </a:rPr>
              <a:t>endocrine system </a:t>
            </a:r>
            <a:r>
              <a:rPr lang="en-US" dirty="0" smtClean="0"/>
              <a:t>and the </a:t>
            </a:r>
            <a:r>
              <a:rPr lang="en-US" dirty="0" smtClean="0">
                <a:solidFill>
                  <a:srgbClr val="00B050"/>
                </a:solidFill>
              </a:rPr>
              <a:t>nervous system</a:t>
            </a:r>
          </a:p>
          <a:p>
            <a:pPr lvl="1" algn="just"/>
            <a:r>
              <a:rPr lang="en-US" dirty="0" smtClean="0"/>
              <a:t>It controls the </a:t>
            </a:r>
            <a:r>
              <a:rPr lang="en-US" dirty="0" smtClean="0">
                <a:solidFill>
                  <a:srgbClr val="00B050"/>
                </a:solidFill>
              </a:rPr>
              <a:t>pituitary gland</a:t>
            </a:r>
          </a:p>
          <a:p>
            <a:pPr algn="just"/>
            <a:r>
              <a:rPr lang="en-US" dirty="0" smtClean="0">
                <a:solidFill>
                  <a:srgbClr val="00B050"/>
                </a:solidFill>
              </a:rPr>
              <a:t>Pituitary Gland:</a:t>
            </a:r>
          </a:p>
          <a:p>
            <a:pPr lvl="1" algn="just"/>
            <a:r>
              <a:rPr lang="en-US" dirty="0" smtClean="0"/>
              <a:t>The pituitary gland is a pea-shaped</a:t>
            </a:r>
          </a:p>
          <a:p>
            <a:pPr lvl="1" algn="just"/>
            <a:r>
              <a:rPr lang="en-US" dirty="0" smtClean="0"/>
              <a:t>Attaches to the hypothalamus by the stalk called</a:t>
            </a:r>
            <a:r>
              <a:rPr lang="en-US" b="1" dirty="0" smtClean="0"/>
              <a:t> </a:t>
            </a:r>
            <a:r>
              <a:rPr lang="en-US" b="1" dirty="0" err="1" smtClean="0"/>
              <a:t>infundibulum</a:t>
            </a:r>
            <a:r>
              <a:rPr lang="en-US" dirty="0" smtClean="0"/>
              <a:t> </a:t>
            </a:r>
          </a:p>
          <a:p>
            <a:pPr lvl="1" algn="just"/>
            <a:r>
              <a:rPr lang="en-US" dirty="0" smtClean="0">
                <a:solidFill>
                  <a:srgbClr val="00B050"/>
                </a:solidFill>
              </a:rPr>
              <a:t>Anatomy</a:t>
            </a:r>
          </a:p>
          <a:p>
            <a:pPr lvl="2" algn="just"/>
            <a:r>
              <a:rPr lang="en-US" dirty="0" smtClean="0">
                <a:solidFill>
                  <a:srgbClr val="00B050"/>
                </a:solidFill>
              </a:rPr>
              <a:t>Two parts</a:t>
            </a:r>
          </a:p>
          <a:p>
            <a:pPr lvl="3" algn="just"/>
            <a:r>
              <a:rPr lang="en-US" dirty="0" smtClean="0">
                <a:solidFill>
                  <a:srgbClr val="00B050"/>
                </a:solidFill>
              </a:rPr>
              <a:t>Anterior parts</a:t>
            </a:r>
          </a:p>
          <a:p>
            <a:pPr lvl="3" algn="just"/>
            <a:r>
              <a:rPr lang="en-US" dirty="0" smtClean="0">
                <a:solidFill>
                  <a:srgbClr val="00B050"/>
                </a:solidFill>
              </a:rPr>
              <a:t>Posterior parts</a:t>
            </a:r>
          </a:p>
          <a:p>
            <a:endParaRPr lang="en-US" dirty="0" smtClean="0">
              <a:solidFill>
                <a:srgbClr val="00B050"/>
              </a:solidFill>
            </a:endParaRPr>
          </a:p>
          <a:p>
            <a:endParaRPr lang="en-US" dirty="0" smtClean="0">
              <a:solidFill>
                <a:srgbClr val="00B050"/>
              </a:solidFill>
            </a:endParaRPr>
          </a:p>
          <a:p>
            <a:endParaRPr lang="en-US" dirty="0">
              <a:solidFill>
                <a:srgbClr val="00B050"/>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311</a:t>
            </a:fld>
            <a:endParaRPr lang="en-US"/>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312</a:t>
            </a:fld>
            <a:endParaRPr lang="en-US"/>
          </a:p>
        </p:txBody>
      </p:sp>
      <p:pic>
        <p:nvPicPr>
          <p:cNvPr id="128002" name="Picture 2"/>
          <p:cNvPicPr>
            <a:picLocks noChangeAspect="1" noChangeArrowheads="1"/>
          </p:cNvPicPr>
          <p:nvPr/>
        </p:nvPicPr>
        <p:blipFill>
          <a:blip r:embed="rId2" cstate="print"/>
          <a:srcRect/>
          <a:stretch>
            <a:fillRect/>
          </a:stretch>
        </p:blipFill>
        <p:spPr bwMode="auto">
          <a:xfrm>
            <a:off x="107504" y="1124744"/>
            <a:ext cx="8856983"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313</a:t>
            </a:fld>
            <a:endParaRPr lang="en-US"/>
          </a:p>
        </p:txBody>
      </p:sp>
      <p:pic>
        <p:nvPicPr>
          <p:cNvPr id="129026" name="Picture 2"/>
          <p:cNvPicPr>
            <a:picLocks noChangeAspect="1" noChangeArrowheads="1"/>
          </p:cNvPicPr>
          <p:nvPr/>
        </p:nvPicPr>
        <p:blipFill>
          <a:blip r:embed="rId2" cstate="print"/>
          <a:srcRect/>
          <a:stretch>
            <a:fillRect/>
          </a:stretch>
        </p:blipFill>
        <p:spPr bwMode="auto">
          <a:xfrm>
            <a:off x="0" y="1268760"/>
            <a:ext cx="9144000"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314</a:t>
            </a:fld>
            <a:endParaRPr lang="en-US"/>
          </a:p>
        </p:txBody>
      </p:sp>
      <p:pic>
        <p:nvPicPr>
          <p:cNvPr id="130050" name="Picture 2"/>
          <p:cNvPicPr>
            <a:picLocks noChangeAspect="1" noChangeArrowheads="1"/>
          </p:cNvPicPr>
          <p:nvPr/>
        </p:nvPicPr>
        <p:blipFill>
          <a:blip r:embed="rId2" cstate="print"/>
          <a:srcRect/>
          <a:stretch>
            <a:fillRect/>
          </a:stretch>
        </p:blipFill>
        <p:spPr bwMode="auto">
          <a:xfrm>
            <a:off x="107504" y="1966913"/>
            <a:ext cx="8856984" cy="44144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normAutofit fontScale="90000"/>
          </a:bodyPr>
          <a:lstStyle/>
          <a:p>
            <a:r>
              <a:rPr lang="en-US" dirty="0" smtClean="0">
                <a:solidFill>
                  <a:srgbClr val="00B050"/>
                </a:solidFill>
              </a:rPr>
              <a:t>PINEAL GLAND AND</a:t>
            </a:r>
            <a:br>
              <a:rPr lang="en-US" dirty="0" smtClean="0">
                <a:solidFill>
                  <a:srgbClr val="00B050"/>
                </a:solidFill>
              </a:rPr>
            </a:br>
            <a:r>
              <a:rPr lang="en-US" dirty="0" smtClean="0">
                <a:solidFill>
                  <a:srgbClr val="00B050"/>
                </a:solidFill>
              </a:rPr>
              <a:t>THYMUS</a:t>
            </a:r>
            <a:endParaRPr lang="en-US" dirty="0">
              <a:solidFill>
                <a:srgbClr val="00B050"/>
              </a:solidFill>
            </a:endParaRPr>
          </a:p>
        </p:txBody>
      </p:sp>
      <p:sp>
        <p:nvSpPr>
          <p:cNvPr id="3" name="Content Placeholder 2"/>
          <p:cNvSpPr>
            <a:spLocks noGrp="1"/>
          </p:cNvSpPr>
          <p:nvPr>
            <p:ph idx="1"/>
          </p:nvPr>
        </p:nvSpPr>
        <p:spPr>
          <a:xfrm>
            <a:off x="179512" y="1600200"/>
            <a:ext cx="8964488" cy="5257800"/>
          </a:xfrm>
        </p:spPr>
        <p:txBody>
          <a:bodyPr>
            <a:normAutofit/>
          </a:bodyPr>
          <a:lstStyle/>
          <a:p>
            <a:r>
              <a:rPr lang="en-US" dirty="0" smtClean="0"/>
              <a:t>Pineal Gland</a:t>
            </a:r>
          </a:p>
          <a:p>
            <a:pPr lvl="1"/>
            <a:r>
              <a:rPr lang="en-US" dirty="0" smtClean="0"/>
              <a:t>Part of the </a:t>
            </a:r>
            <a:r>
              <a:rPr lang="en-US" dirty="0" err="1" smtClean="0">
                <a:solidFill>
                  <a:srgbClr val="00B050"/>
                </a:solidFill>
              </a:rPr>
              <a:t>epithalamus</a:t>
            </a:r>
            <a:endParaRPr lang="en-US" dirty="0" smtClean="0">
              <a:solidFill>
                <a:srgbClr val="00B050"/>
              </a:solidFill>
            </a:endParaRPr>
          </a:p>
          <a:p>
            <a:pPr lvl="1"/>
            <a:r>
              <a:rPr lang="en-US" dirty="0" smtClean="0"/>
              <a:t>One hormone secreted by the pineal gland is </a:t>
            </a:r>
            <a:r>
              <a:rPr lang="en-US" b="1" dirty="0" smtClean="0">
                <a:solidFill>
                  <a:srgbClr val="00B050"/>
                </a:solidFill>
              </a:rPr>
              <a:t>melatonin</a:t>
            </a:r>
          </a:p>
          <a:p>
            <a:pPr lvl="2"/>
            <a:r>
              <a:rPr lang="en-US" dirty="0" smtClean="0"/>
              <a:t>Melatonin contributes to the setting of the body’s biological clock</a:t>
            </a:r>
          </a:p>
          <a:p>
            <a:pPr lvl="3" algn="just"/>
            <a:r>
              <a:rPr lang="en-US" dirty="0" smtClean="0"/>
              <a:t>During sleep, levels of melatonin in the bloodstream increase tenfold and then decline to a low level again before awakening</a:t>
            </a:r>
          </a:p>
          <a:p>
            <a:pPr lvl="1"/>
            <a:r>
              <a:rPr lang="en-US" dirty="0" smtClean="0"/>
              <a:t>In animals with specific breeding seasons, melatonin inhibits reproductive functions outside the breeding season</a:t>
            </a:r>
          </a:p>
          <a:p>
            <a:pPr lvl="2"/>
            <a:endParaRPr lang="en-US" dirty="0" smtClean="0"/>
          </a:p>
          <a:p>
            <a:pPr lvl="2" algn="just"/>
            <a:endParaRPr lang="en-US" dirty="0"/>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smtClean="0"/>
              <a:t>The </a:t>
            </a:r>
            <a:r>
              <a:rPr lang="en-US" b="1" dirty="0" smtClean="0"/>
              <a:t>thymus gland</a:t>
            </a:r>
            <a:r>
              <a:rPr lang="en-US" dirty="0" smtClean="0"/>
              <a:t>, located behind the sternum and between lungs until puberty</a:t>
            </a:r>
          </a:p>
          <a:p>
            <a:pPr lvl="1" algn="just"/>
            <a:r>
              <a:rPr lang="en-US" dirty="0" smtClean="0"/>
              <a:t>Hormones produced by the thymus (</a:t>
            </a:r>
            <a:r>
              <a:rPr lang="en-US" dirty="0" err="1" smtClean="0"/>
              <a:t>thymic</a:t>
            </a:r>
            <a:r>
              <a:rPr lang="en-US" dirty="0" smtClean="0"/>
              <a:t> hormones), includes </a:t>
            </a:r>
          </a:p>
          <a:p>
            <a:pPr lvl="2" algn="just"/>
            <a:r>
              <a:rPr lang="en-US" b="1" dirty="0" err="1" smtClean="0"/>
              <a:t>Thymosin</a:t>
            </a:r>
            <a:r>
              <a:rPr lang="en-US" b="1" dirty="0" smtClean="0"/>
              <a:t>, </a:t>
            </a:r>
          </a:p>
          <a:p>
            <a:pPr lvl="2" algn="just"/>
            <a:r>
              <a:rPr lang="en-US" b="1" dirty="0" err="1" smtClean="0"/>
              <a:t>Thymic</a:t>
            </a:r>
            <a:r>
              <a:rPr lang="en-US" b="1" dirty="0" smtClean="0"/>
              <a:t> </a:t>
            </a:r>
            <a:r>
              <a:rPr lang="en-US" b="1" dirty="0" err="1" smtClean="0"/>
              <a:t>humoral</a:t>
            </a:r>
            <a:r>
              <a:rPr lang="en-US" b="1" dirty="0" smtClean="0"/>
              <a:t> factor (THF), </a:t>
            </a:r>
          </a:p>
          <a:p>
            <a:pPr lvl="2" algn="just"/>
            <a:r>
              <a:rPr lang="en-US" b="1" dirty="0" err="1" smtClean="0"/>
              <a:t>Thymic</a:t>
            </a:r>
            <a:r>
              <a:rPr lang="en-US" b="1" dirty="0" smtClean="0"/>
              <a:t> factor (TF),and </a:t>
            </a:r>
          </a:p>
          <a:p>
            <a:pPr lvl="2" algn="just"/>
            <a:r>
              <a:rPr lang="en-US" b="1" dirty="0" err="1" smtClean="0"/>
              <a:t>Thymopoietin</a:t>
            </a:r>
            <a:endParaRPr lang="en-US" dirty="0" smtClean="0"/>
          </a:p>
          <a:p>
            <a:pPr algn="just"/>
            <a:r>
              <a:rPr lang="en-US" dirty="0" smtClean="0"/>
              <a:t>Those Promote the proliferation and maturation of T-cells, which destroy foreign substances and microbes. </a:t>
            </a:r>
          </a:p>
          <a:p>
            <a:pPr algn="just"/>
            <a:r>
              <a:rPr lang="en-US" dirty="0" smtClean="0"/>
              <a:t>There is also some evidence that </a:t>
            </a:r>
            <a:r>
              <a:rPr lang="en-US" dirty="0" err="1" smtClean="0"/>
              <a:t>thymic</a:t>
            </a:r>
            <a:r>
              <a:rPr lang="en-US" dirty="0" smtClean="0"/>
              <a:t> hormones may retard the aging process.</a:t>
            </a:r>
          </a:p>
        </p:txBody>
      </p:sp>
      <p:sp>
        <p:nvSpPr>
          <p:cNvPr id="5" name="Slide Number Placeholder 4"/>
          <p:cNvSpPr>
            <a:spLocks noGrp="1"/>
          </p:cNvSpPr>
          <p:nvPr>
            <p:ph type="sldNum" sz="quarter" idx="12"/>
          </p:nvPr>
        </p:nvSpPr>
        <p:spPr/>
        <p:txBody>
          <a:bodyPr/>
          <a:lstStyle/>
          <a:p>
            <a:fld id="{62F15E66-EE83-4D08-9524-F0457485C8CF}" type="slidenum">
              <a:rPr lang="en-US" smtClean="0"/>
              <a:pPr/>
              <a:t>316</a:t>
            </a:fld>
            <a:endParaRPr lang="en-US"/>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normAutofit fontScale="90000"/>
          </a:bodyPr>
          <a:lstStyle/>
          <a:p>
            <a:r>
              <a:rPr lang="en-US" dirty="0" smtClean="0"/>
              <a:t>THYROID GLAND AND</a:t>
            </a:r>
            <a:br>
              <a:rPr lang="en-US" dirty="0" smtClean="0"/>
            </a:br>
            <a:r>
              <a:rPr lang="en-US" dirty="0" smtClean="0"/>
              <a:t>PARATHYROID GLANDS</a:t>
            </a:r>
            <a:endParaRPr lang="en-US" dirty="0"/>
          </a:p>
        </p:txBody>
      </p:sp>
      <p:sp>
        <p:nvSpPr>
          <p:cNvPr id="3" name="Content Placeholder 2"/>
          <p:cNvSpPr>
            <a:spLocks noGrp="1"/>
          </p:cNvSpPr>
          <p:nvPr>
            <p:ph idx="1"/>
          </p:nvPr>
        </p:nvSpPr>
        <p:spPr>
          <a:xfrm>
            <a:off x="107504" y="1600200"/>
            <a:ext cx="4464496" cy="5257800"/>
          </a:xfrm>
        </p:spPr>
        <p:txBody>
          <a:bodyPr>
            <a:normAutofit fontScale="85000" lnSpcReduction="20000"/>
          </a:bodyPr>
          <a:lstStyle/>
          <a:p>
            <a:r>
              <a:rPr lang="en-US" b="1" dirty="0" smtClean="0"/>
              <a:t>THYROID GLAND</a:t>
            </a:r>
          </a:p>
          <a:p>
            <a:pPr lvl="1"/>
            <a:r>
              <a:rPr lang="en-US" dirty="0" smtClean="0"/>
              <a:t>Butterfly-shaped</a:t>
            </a:r>
          </a:p>
          <a:p>
            <a:pPr lvl="1"/>
            <a:r>
              <a:rPr lang="en-US" dirty="0" smtClean="0"/>
              <a:t>located just inferior to the larynx (voice box); the right and left </a:t>
            </a:r>
            <a:r>
              <a:rPr lang="en-US" b="1" dirty="0" smtClean="0"/>
              <a:t>lateral lobes lie on either </a:t>
            </a:r>
            <a:r>
              <a:rPr lang="en-US" dirty="0" smtClean="0"/>
              <a:t>side of the trachea</a:t>
            </a:r>
          </a:p>
          <a:p>
            <a:pPr lvl="2"/>
            <a:r>
              <a:rPr lang="en-US" dirty="0" smtClean="0"/>
              <a:t>Both lobes are connected by a tissue called</a:t>
            </a:r>
            <a:r>
              <a:rPr lang="en-US" b="1" dirty="0" smtClean="0"/>
              <a:t> Isthmus</a:t>
            </a:r>
          </a:p>
          <a:p>
            <a:pPr lvl="1"/>
            <a:r>
              <a:rPr lang="en-US" dirty="0" smtClean="0"/>
              <a:t>Weight about 40gm</a:t>
            </a:r>
          </a:p>
          <a:p>
            <a:pPr lvl="1"/>
            <a:r>
              <a:rPr lang="en-US" dirty="0" smtClean="0"/>
              <a:t>Receive about 80-120mL blood</a:t>
            </a:r>
          </a:p>
          <a:p>
            <a:pPr lvl="1"/>
            <a:r>
              <a:rPr lang="en-US" dirty="0" smtClean="0"/>
              <a:t>Thyroid gland is made up of sacs called </a:t>
            </a:r>
            <a:r>
              <a:rPr lang="en-US" b="1" dirty="0" smtClean="0"/>
              <a:t>thyroid follicles </a:t>
            </a:r>
            <a:r>
              <a:rPr lang="en-US" dirty="0" smtClean="0"/>
              <a:t>further build from cells called </a:t>
            </a:r>
            <a:r>
              <a:rPr lang="en-US" b="1" dirty="0" smtClean="0"/>
              <a:t>follicular cells</a:t>
            </a:r>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317</a:t>
            </a:fld>
            <a:endParaRPr lang="en-US"/>
          </a:p>
        </p:txBody>
      </p:sp>
      <p:pic>
        <p:nvPicPr>
          <p:cNvPr id="62466" name="Picture 2"/>
          <p:cNvPicPr>
            <a:picLocks noChangeAspect="1" noChangeArrowheads="1"/>
          </p:cNvPicPr>
          <p:nvPr/>
        </p:nvPicPr>
        <p:blipFill>
          <a:blip r:embed="rId2" cstate="print"/>
          <a:srcRect/>
          <a:stretch>
            <a:fillRect/>
          </a:stretch>
        </p:blipFill>
        <p:spPr bwMode="auto">
          <a:xfrm>
            <a:off x="4572000" y="1700808"/>
            <a:ext cx="4410075"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318</a:t>
            </a:fld>
            <a:endParaRPr lang="en-US"/>
          </a:p>
        </p:txBody>
      </p:sp>
      <p:pic>
        <p:nvPicPr>
          <p:cNvPr id="6" name="Picture 1"/>
          <p:cNvPicPr>
            <a:picLocks noChangeAspect="1" noChangeArrowheads="1"/>
          </p:cNvPicPr>
          <p:nvPr/>
        </p:nvPicPr>
        <p:blipFill>
          <a:blip r:embed="rId2" cstate="print"/>
          <a:srcRect/>
          <a:stretch>
            <a:fillRect/>
          </a:stretch>
        </p:blipFill>
        <p:spPr bwMode="auto">
          <a:xfrm>
            <a:off x="0" y="1404938"/>
            <a:ext cx="9144000" cy="5453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a:bodyPr>
          <a:lstStyle/>
          <a:p>
            <a:r>
              <a:rPr lang="en-US" dirty="0" smtClean="0"/>
              <a:t>The follicular cells produce two hormones:</a:t>
            </a:r>
          </a:p>
          <a:p>
            <a:pPr lvl="1"/>
            <a:r>
              <a:rPr lang="en-US" b="1" dirty="0" err="1" smtClean="0"/>
              <a:t>Thyroxine</a:t>
            </a:r>
            <a:r>
              <a:rPr lang="en-US" b="1" dirty="0" smtClean="0"/>
              <a:t> (</a:t>
            </a:r>
            <a:r>
              <a:rPr lang="en-US" b="1" dirty="0" err="1" smtClean="0"/>
              <a:t>tetraiodothyronine</a:t>
            </a:r>
            <a:r>
              <a:rPr lang="en-US" b="1" dirty="0" smtClean="0"/>
              <a:t>-or T4)</a:t>
            </a:r>
            <a:endParaRPr lang="en-US" dirty="0" smtClean="0"/>
          </a:p>
          <a:p>
            <a:pPr lvl="1"/>
            <a:r>
              <a:rPr lang="en-US" b="1" dirty="0" err="1" smtClean="0"/>
              <a:t>Triiodothyronine</a:t>
            </a:r>
            <a:endParaRPr lang="en-US" b="1" dirty="0" smtClean="0"/>
          </a:p>
          <a:p>
            <a:pPr lvl="2"/>
            <a:r>
              <a:rPr lang="en-US" dirty="0" smtClean="0"/>
              <a:t>Both are collectively referred to as </a:t>
            </a:r>
            <a:r>
              <a:rPr lang="en-US" b="1" dirty="0" smtClean="0"/>
              <a:t>thyroid hormones</a:t>
            </a:r>
          </a:p>
          <a:p>
            <a:r>
              <a:rPr lang="en-US" dirty="0" smtClean="0"/>
              <a:t>The </a:t>
            </a:r>
            <a:r>
              <a:rPr lang="en-US" b="1" dirty="0" smtClean="0"/>
              <a:t>thyroid hormones </a:t>
            </a:r>
            <a:r>
              <a:rPr lang="en-US" dirty="0" smtClean="0"/>
              <a:t>regulate </a:t>
            </a:r>
          </a:p>
          <a:p>
            <a:pPr lvl="1"/>
            <a:r>
              <a:rPr lang="en-US" dirty="0" smtClean="0"/>
              <a:t>Oxygen use and basal metabolic rate</a:t>
            </a:r>
          </a:p>
          <a:p>
            <a:pPr lvl="1"/>
            <a:r>
              <a:rPr lang="en-US" dirty="0" smtClean="0"/>
              <a:t>Cellular metabolism, and</a:t>
            </a:r>
          </a:p>
          <a:p>
            <a:pPr lvl="1"/>
            <a:r>
              <a:rPr lang="en-US" dirty="0" smtClean="0"/>
              <a:t> Growth and development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319</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32</a:t>
            </a:fld>
            <a:endParaRPr lang="en-US"/>
          </a:p>
        </p:txBody>
      </p:sp>
    </p:spTree>
    <p:extLst>
      <p:ext uri="{BB962C8B-B14F-4D97-AF65-F5344CB8AC3E}">
        <p14:creationId xmlns:p14="http://schemas.microsoft.com/office/powerpoint/2010/main" val="8727625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435280" cy="5069160"/>
          </a:xfrm>
        </p:spPr>
        <p:txBody>
          <a:bodyPr>
            <a:normAutofit lnSpcReduction="10000"/>
          </a:bodyPr>
          <a:lstStyle/>
          <a:p>
            <a:pPr algn="just"/>
            <a:r>
              <a:rPr lang="en-US" dirty="0" smtClean="0"/>
              <a:t>A few cells called </a:t>
            </a:r>
            <a:r>
              <a:rPr lang="en-US" b="1" dirty="0" err="1" smtClean="0"/>
              <a:t>parafollicular</a:t>
            </a:r>
            <a:r>
              <a:rPr lang="en-US" b="1" dirty="0" smtClean="0"/>
              <a:t> cells (C- cells) </a:t>
            </a:r>
            <a:r>
              <a:rPr lang="en-US" dirty="0" smtClean="0"/>
              <a:t>may be embedded within a follicle or lie between follicles. </a:t>
            </a:r>
          </a:p>
          <a:p>
            <a:pPr lvl="1" algn="just"/>
            <a:r>
              <a:rPr lang="en-US" dirty="0" smtClean="0"/>
              <a:t>They produce the hormone </a:t>
            </a:r>
            <a:r>
              <a:rPr lang="en-US" b="1" dirty="0" err="1" smtClean="0"/>
              <a:t>calcitonin</a:t>
            </a:r>
            <a:r>
              <a:rPr lang="en-US" b="1" dirty="0" smtClean="0"/>
              <a:t>, </a:t>
            </a:r>
            <a:r>
              <a:rPr lang="en-US" dirty="0" smtClean="0"/>
              <a:t>which helps regulate </a:t>
            </a:r>
            <a:r>
              <a:rPr lang="en-US" b="1" dirty="0" smtClean="0"/>
              <a:t>calcium homeostasis</a:t>
            </a:r>
          </a:p>
          <a:p>
            <a:pPr algn="just"/>
            <a:r>
              <a:rPr lang="en-US" b="1" dirty="0" smtClean="0"/>
              <a:t>Parathyroid glands</a:t>
            </a:r>
          </a:p>
          <a:p>
            <a:pPr lvl="1" algn="just"/>
            <a:r>
              <a:rPr lang="en-US" dirty="0" smtClean="0"/>
              <a:t>Embedded in the </a:t>
            </a:r>
            <a:r>
              <a:rPr lang="en-US" dirty="0" smtClean="0">
                <a:solidFill>
                  <a:schemeClr val="tx2">
                    <a:lumMod val="60000"/>
                    <a:lumOff val="40000"/>
                  </a:schemeClr>
                </a:solidFill>
              </a:rPr>
              <a:t>posterior surface of the lateral lobes of the thyroid gland</a:t>
            </a:r>
            <a:r>
              <a:rPr lang="en-US" dirty="0" smtClean="0"/>
              <a:t> are several small, round masses, each weight 40mg.</a:t>
            </a:r>
          </a:p>
          <a:p>
            <a:pPr lvl="1"/>
            <a:r>
              <a:rPr lang="en-US" dirty="0" smtClean="0"/>
              <a:t>Usually, one superior and one inferior parathyroid gland are attached to each lateral thyroid lobe</a:t>
            </a:r>
          </a:p>
          <a:p>
            <a:pPr lvl="1"/>
            <a:endParaRPr lang="en-US" dirty="0" smtClean="0"/>
          </a:p>
          <a:p>
            <a:pPr lvl="1" algn="just"/>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320</a:t>
            </a:fld>
            <a:endParaRPr lang="en-US"/>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lvl="1"/>
            <a:r>
              <a:rPr lang="en-US" dirty="0" smtClean="0"/>
              <a:t>Microscopically, the parathyroid glands contain two kinds of epithelial cells:</a:t>
            </a:r>
          </a:p>
          <a:p>
            <a:pPr lvl="2" algn="just"/>
            <a:r>
              <a:rPr lang="en-US" b="1" dirty="0" smtClean="0"/>
              <a:t>Chief (principal) cells </a:t>
            </a:r>
          </a:p>
          <a:p>
            <a:pPr lvl="3" algn="just"/>
            <a:r>
              <a:rPr lang="en-US" dirty="0" smtClean="0"/>
              <a:t>Numerous cells in number </a:t>
            </a:r>
            <a:endParaRPr lang="en-US" b="1" dirty="0" smtClean="0"/>
          </a:p>
          <a:p>
            <a:pPr lvl="3" algn="just"/>
            <a:r>
              <a:rPr lang="en-US" b="1" dirty="0" smtClean="0"/>
              <a:t>Produce parathyroid hormone (PTH) or </a:t>
            </a:r>
            <a:r>
              <a:rPr lang="en-US" b="1" dirty="0" err="1" smtClean="0"/>
              <a:t>parathormone</a:t>
            </a:r>
            <a:endParaRPr lang="en-US" b="1" dirty="0" smtClean="0"/>
          </a:p>
          <a:p>
            <a:pPr lvl="3" algn="just"/>
            <a:r>
              <a:rPr lang="en-US" b="1" dirty="0" smtClean="0"/>
              <a:t>Functions of Parathyroid hormone includes</a:t>
            </a:r>
          </a:p>
          <a:p>
            <a:pPr lvl="4" algn="just"/>
            <a:r>
              <a:rPr lang="en-US" dirty="0" smtClean="0"/>
              <a:t>Increases blood Ca</a:t>
            </a:r>
            <a:r>
              <a:rPr lang="en-US" baseline="30000" dirty="0" smtClean="0"/>
              <a:t>2+</a:t>
            </a:r>
            <a:r>
              <a:rPr lang="en-US" dirty="0" smtClean="0"/>
              <a:t>and Mg</a:t>
            </a:r>
            <a:r>
              <a:rPr lang="en-US" baseline="30000" dirty="0" smtClean="0"/>
              <a:t>2+</a:t>
            </a:r>
            <a:r>
              <a:rPr lang="en-US" sz="400" dirty="0" smtClean="0"/>
              <a:t>2 </a:t>
            </a:r>
            <a:r>
              <a:rPr lang="en-US" dirty="0" smtClean="0"/>
              <a:t>levels and decreases blood HPO</a:t>
            </a:r>
            <a:r>
              <a:rPr lang="en-US" baseline="-25000" dirty="0" smtClean="0"/>
              <a:t>4</a:t>
            </a:r>
            <a:r>
              <a:rPr lang="en-US" baseline="30000" dirty="0" smtClean="0"/>
              <a:t>2-</a:t>
            </a:r>
            <a:r>
              <a:rPr lang="en-US" sz="400" dirty="0" smtClean="0"/>
              <a:t>4  </a:t>
            </a:r>
            <a:r>
              <a:rPr lang="en-US" dirty="0" smtClean="0"/>
              <a:t>level; </a:t>
            </a:r>
          </a:p>
          <a:p>
            <a:pPr lvl="4" algn="just"/>
            <a:r>
              <a:rPr lang="en-US" dirty="0" smtClean="0"/>
              <a:t>increases bone </a:t>
            </a:r>
            <a:r>
              <a:rPr lang="en-US" dirty="0" err="1" smtClean="0"/>
              <a:t>resorption</a:t>
            </a:r>
            <a:r>
              <a:rPr lang="en-US" dirty="0" smtClean="0"/>
              <a:t> by </a:t>
            </a:r>
            <a:r>
              <a:rPr lang="en-US" dirty="0" err="1" smtClean="0"/>
              <a:t>osteoclasts</a:t>
            </a:r>
            <a:endParaRPr lang="en-US" dirty="0" smtClean="0"/>
          </a:p>
          <a:p>
            <a:pPr lvl="4" algn="just"/>
            <a:r>
              <a:rPr lang="en-US" dirty="0" smtClean="0"/>
              <a:t>increases Ca</a:t>
            </a:r>
            <a:r>
              <a:rPr lang="en-US" sz="1200" baseline="80000" dirty="0" smtClean="0"/>
              <a:t>2+ </a:t>
            </a:r>
            <a:r>
              <a:rPr lang="en-US" dirty="0" err="1" smtClean="0"/>
              <a:t>reabsorption</a:t>
            </a:r>
            <a:r>
              <a:rPr lang="en-US" dirty="0" smtClean="0"/>
              <a:t> and HPO</a:t>
            </a:r>
            <a:r>
              <a:rPr lang="en-US" sz="800" dirty="0" smtClean="0"/>
              <a:t>4</a:t>
            </a:r>
            <a:r>
              <a:rPr lang="en-US" sz="1400" baseline="50000" dirty="0" smtClean="0"/>
              <a:t>2-</a:t>
            </a:r>
            <a:r>
              <a:rPr lang="en-US" sz="1400" dirty="0" smtClean="0"/>
              <a:t> </a:t>
            </a:r>
            <a:r>
              <a:rPr lang="en-US" dirty="0" smtClean="0"/>
              <a:t>excretion by kidneys </a:t>
            </a:r>
          </a:p>
          <a:p>
            <a:pPr lvl="4" algn="just"/>
            <a:r>
              <a:rPr lang="en-US" dirty="0" smtClean="0"/>
              <a:t>promotes formation of </a:t>
            </a:r>
            <a:r>
              <a:rPr lang="en-US" dirty="0" err="1" smtClean="0"/>
              <a:t>calcitriol</a:t>
            </a:r>
            <a:r>
              <a:rPr lang="en-US" dirty="0" smtClean="0"/>
              <a:t> (active form of vitamin D)</a:t>
            </a:r>
            <a:endParaRPr lang="en-US" b="1" dirty="0" smtClean="0"/>
          </a:p>
          <a:p>
            <a:pPr lvl="2" algn="just"/>
            <a:r>
              <a:rPr lang="en-US" b="1" dirty="0" err="1" smtClean="0"/>
              <a:t>Oxyphil</a:t>
            </a:r>
            <a:r>
              <a:rPr lang="en-US" b="1" dirty="0" smtClean="0"/>
              <a:t> cell</a:t>
            </a:r>
          </a:p>
          <a:p>
            <a:pPr lvl="3" algn="just"/>
            <a:r>
              <a:rPr lang="en-US" b="1" dirty="0" smtClean="0"/>
              <a:t>Its function is unknown</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321</a:t>
            </a:fld>
            <a:endParaRPr lang="en-US"/>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322</a:t>
            </a:fld>
            <a:endParaRPr lang="en-US"/>
          </a:p>
        </p:txBody>
      </p:sp>
      <p:pic>
        <p:nvPicPr>
          <p:cNvPr id="132098" name="Picture 2"/>
          <p:cNvPicPr>
            <a:picLocks noChangeAspect="1" noChangeArrowheads="1"/>
          </p:cNvPicPr>
          <p:nvPr/>
        </p:nvPicPr>
        <p:blipFill>
          <a:blip r:embed="rId2" cstate="print"/>
          <a:srcRect/>
          <a:stretch>
            <a:fillRect/>
          </a:stretch>
        </p:blipFill>
        <p:spPr bwMode="auto">
          <a:xfrm>
            <a:off x="0" y="1143000"/>
            <a:ext cx="903649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normAutofit fontScale="90000"/>
          </a:bodyPr>
          <a:lstStyle/>
          <a:p>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ADRENAL</a:t>
            </a:r>
            <a:r>
              <a:rPr lang="en-US"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 </a:t>
            </a:r>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GLANDS</a:t>
            </a:r>
            <a:r>
              <a:rPr lang="en-US" dirty="0" smtClean="0"/>
              <a:t> (Suprarenal Glands)</a:t>
            </a:r>
            <a:endParaRPr lang="en-US" dirty="0"/>
          </a:p>
        </p:txBody>
      </p:sp>
      <p:sp>
        <p:nvSpPr>
          <p:cNvPr id="3" name="Content Placeholder 2"/>
          <p:cNvSpPr>
            <a:spLocks noGrp="1"/>
          </p:cNvSpPr>
          <p:nvPr>
            <p:ph idx="1"/>
          </p:nvPr>
        </p:nvSpPr>
        <p:spPr>
          <a:xfrm>
            <a:off x="457200" y="1600200"/>
            <a:ext cx="8229600" cy="5141168"/>
          </a:xfrm>
        </p:spPr>
        <p:txBody>
          <a:bodyPr>
            <a:normAutofit fontScale="77500" lnSpcReduction="20000"/>
          </a:bodyPr>
          <a:lstStyle/>
          <a:p>
            <a:pPr algn="just"/>
            <a:r>
              <a:rPr lang="en-US" dirty="0" smtClean="0"/>
              <a:t>The paired </a:t>
            </a:r>
            <a:r>
              <a:rPr lang="en-US" b="1" dirty="0" smtClean="0"/>
              <a:t>adrenal or suprarenal glands (</a:t>
            </a:r>
            <a:r>
              <a:rPr lang="en-US" b="1" i="1" dirty="0" smtClean="0"/>
              <a:t>supra-</a:t>
            </a:r>
            <a:r>
              <a:rPr lang="en-US" b="1" i="1" dirty="0" err="1" smtClean="0"/>
              <a:t>above;</a:t>
            </a:r>
            <a:r>
              <a:rPr lang="en-US" i="1" dirty="0" err="1" smtClean="0"/>
              <a:t>renal</a:t>
            </a:r>
            <a:r>
              <a:rPr lang="en-US" i="1" dirty="0" smtClean="0"/>
              <a:t>-kidney) lies superior to each kidney</a:t>
            </a:r>
          </a:p>
          <a:p>
            <a:r>
              <a:rPr lang="en-US" dirty="0" smtClean="0"/>
              <a:t>Have a flattened pyramidal shape</a:t>
            </a:r>
          </a:p>
          <a:p>
            <a:r>
              <a:rPr lang="en-US" dirty="0" smtClean="0"/>
              <a:t>Each gland has two parts:</a:t>
            </a:r>
          </a:p>
          <a:p>
            <a:pPr lvl="1"/>
            <a:r>
              <a:rPr lang="en-US" dirty="0" smtClean="0">
                <a:solidFill>
                  <a:schemeClr val="tx2">
                    <a:lumMod val="60000"/>
                    <a:lumOff val="40000"/>
                  </a:schemeClr>
                </a:solidFill>
              </a:rPr>
              <a:t>Adrenal cortex</a:t>
            </a:r>
          </a:p>
          <a:p>
            <a:pPr lvl="1"/>
            <a:r>
              <a:rPr lang="en-US" dirty="0" smtClean="0">
                <a:solidFill>
                  <a:schemeClr val="tx2">
                    <a:lumMod val="60000"/>
                    <a:lumOff val="40000"/>
                  </a:schemeClr>
                </a:solidFill>
              </a:rPr>
              <a:t>Adrenal Medulla</a:t>
            </a:r>
          </a:p>
          <a:p>
            <a:r>
              <a:rPr lang="en-US" dirty="0" smtClean="0">
                <a:solidFill>
                  <a:schemeClr val="tx2">
                    <a:lumMod val="60000"/>
                    <a:lumOff val="40000"/>
                  </a:schemeClr>
                </a:solidFill>
              </a:rPr>
              <a:t>Adrenal cortex</a:t>
            </a:r>
          </a:p>
          <a:p>
            <a:pPr lvl="1"/>
            <a:r>
              <a:rPr lang="en-US" dirty="0" smtClean="0"/>
              <a:t>A large, peripherally located</a:t>
            </a:r>
            <a:r>
              <a:rPr lang="en-US" b="1" dirty="0" smtClean="0"/>
              <a:t> </a:t>
            </a:r>
            <a:r>
              <a:rPr lang="en-US" dirty="0" smtClean="0"/>
              <a:t>representing 80–90 percent of the gland by weight, </a:t>
            </a:r>
          </a:p>
          <a:p>
            <a:pPr lvl="1"/>
            <a:r>
              <a:rPr lang="en-US" dirty="0" smtClean="0"/>
              <a:t>Develops from mesoderm</a:t>
            </a:r>
          </a:p>
          <a:p>
            <a:pPr lvl="1"/>
            <a:r>
              <a:rPr lang="en-US" dirty="0" smtClean="0"/>
              <a:t>The adrenal cortex produces hormones that are </a:t>
            </a:r>
            <a:r>
              <a:rPr lang="en-US" b="1" dirty="0" smtClean="0"/>
              <a:t>essential for life</a:t>
            </a:r>
          </a:p>
          <a:p>
            <a:pPr lvl="1"/>
            <a:r>
              <a:rPr lang="en-US" dirty="0" smtClean="0"/>
              <a:t>Complete loss of </a:t>
            </a:r>
            <a:r>
              <a:rPr lang="en-US" b="1" dirty="0" err="1" smtClean="0"/>
              <a:t>adrenocortical</a:t>
            </a:r>
            <a:r>
              <a:rPr lang="en-US" b="1" dirty="0" smtClean="0"/>
              <a:t> hormones </a:t>
            </a:r>
            <a:r>
              <a:rPr lang="en-US" dirty="0" smtClean="0"/>
              <a:t>leads to death in a few days or a week due to </a:t>
            </a:r>
            <a:r>
              <a:rPr lang="en-US" b="1" dirty="0" smtClean="0"/>
              <a:t>dehydration and electrolyte imbalances</a:t>
            </a:r>
          </a:p>
          <a:p>
            <a:pPr lvl="1"/>
            <a:endParaRPr lang="en-US" dirty="0" smtClean="0">
              <a:solidFill>
                <a:schemeClr val="tx2">
                  <a:lumMod val="60000"/>
                  <a:lumOff val="40000"/>
                </a:schemeClr>
              </a:solidFill>
            </a:endParaRPr>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323</a:t>
            </a:fld>
            <a:endParaRPr lang="en-US"/>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324</a:t>
            </a:fld>
            <a:endParaRPr lang="en-US"/>
          </a:p>
        </p:txBody>
      </p:sp>
      <p:pic>
        <p:nvPicPr>
          <p:cNvPr id="133122" name="Picture 2"/>
          <p:cNvPicPr>
            <a:picLocks noChangeAspect="1" noChangeArrowheads="1"/>
          </p:cNvPicPr>
          <p:nvPr/>
        </p:nvPicPr>
        <p:blipFill>
          <a:blip r:embed="rId2" cstate="print"/>
          <a:srcRect/>
          <a:stretch>
            <a:fillRect/>
          </a:stretch>
        </p:blipFill>
        <p:spPr bwMode="auto">
          <a:xfrm>
            <a:off x="0" y="1124744"/>
            <a:ext cx="9144000" cy="4909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325</a:t>
            </a:fld>
            <a:endParaRPr lang="en-US"/>
          </a:p>
        </p:txBody>
      </p:sp>
      <p:pic>
        <p:nvPicPr>
          <p:cNvPr id="134146" name="Picture 2"/>
          <p:cNvPicPr>
            <a:picLocks noChangeAspect="1" noChangeArrowheads="1"/>
          </p:cNvPicPr>
          <p:nvPr/>
        </p:nvPicPr>
        <p:blipFill>
          <a:blip r:embed="rId2" cstate="print"/>
          <a:srcRect/>
          <a:stretch>
            <a:fillRect/>
          </a:stretch>
        </p:blipFill>
        <p:spPr bwMode="auto">
          <a:xfrm>
            <a:off x="0" y="1196752"/>
            <a:ext cx="9143999"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adrenal Cortex has three zones:</a:t>
            </a:r>
          </a:p>
          <a:p>
            <a:pPr lvl="1"/>
            <a:r>
              <a:rPr lang="en-US" b="1" dirty="0" err="1" smtClean="0"/>
              <a:t>Zona</a:t>
            </a:r>
            <a:r>
              <a:rPr lang="en-US" b="1" dirty="0" smtClean="0"/>
              <a:t> </a:t>
            </a:r>
            <a:r>
              <a:rPr lang="en-US" b="1" dirty="0" err="1" smtClean="0"/>
              <a:t>glomerulosa</a:t>
            </a:r>
            <a:endParaRPr lang="en-US" b="1" dirty="0" smtClean="0"/>
          </a:p>
          <a:p>
            <a:pPr lvl="2"/>
            <a:r>
              <a:rPr lang="en-US" dirty="0" smtClean="0"/>
              <a:t>The outer zone</a:t>
            </a:r>
          </a:p>
          <a:p>
            <a:pPr lvl="2"/>
            <a:r>
              <a:rPr lang="en-US" dirty="0" smtClean="0"/>
              <a:t>Secrete hormones called </a:t>
            </a:r>
            <a:r>
              <a:rPr lang="en-US" b="1" dirty="0" err="1" smtClean="0"/>
              <a:t>Mineralocorticoids</a:t>
            </a:r>
            <a:r>
              <a:rPr lang="en-US" b="1" dirty="0" smtClean="0"/>
              <a:t> (</a:t>
            </a:r>
            <a:r>
              <a:rPr lang="en-US" dirty="0" smtClean="0"/>
              <a:t>Mainly</a:t>
            </a:r>
            <a:r>
              <a:rPr lang="en-US" b="1" dirty="0" smtClean="0"/>
              <a:t> </a:t>
            </a:r>
            <a:r>
              <a:rPr lang="en-US" b="1" dirty="0" err="1" smtClean="0"/>
              <a:t>Aldosterone</a:t>
            </a:r>
            <a:r>
              <a:rPr lang="en-US" dirty="0" smtClean="0"/>
              <a:t>)</a:t>
            </a:r>
            <a:endParaRPr lang="en-US" b="1" dirty="0" smtClean="0"/>
          </a:p>
          <a:p>
            <a:pPr lvl="3"/>
            <a:r>
              <a:rPr lang="en-US" dirty="0" smtClean="0"/>
              <a:t>They  affect metabolism of the minerals sodium and potassium (Increase blood levels of Na</a:t>
            </a:r>
            <a:r>
              <a:rPr lang="en-US" baseline="30000" dirty="0" smtClean="0"/>
              <a:t>+</a:t>
            </a:r>
            <a:r>
              <a:rPr lang="en-US" dirty="0" smtClean="0"/>
              <a:t> and water, and decrease blood level of K</a:t>
            </a:r>
            <a:r>
              <a:rPr lang="en-US" baseline="30000" dirty="0" smtClean="0"/>
              <a:t>+</a:t>
            </a:r>
            <a:r>
              <a:rPr lang="en-US" dirty="0" smtClean="0"/>
              <a:t>)</a:t>
            </a:r>
          </a:p>
          <a:p>
            <a:pPr lvl="1"/>
            <a:r>
              <a:rPr lang="en-US" b="1" dirty="0" err="1" smtClean="0"/>
              <a:t>Zona</a:t>
            </a:r>
            <a:r>
              <a:rPr lang="en-US" b="1" dirty="0" smtClean="0"/>
              <a:t> </a:t>
            </a:r>
            <a:r>
              <a:rPr lang="en-US" b="1" dirty="0" err="1" smtClean="0"/>
              <a:t>fasciculata</a:t>
            </a:r>
            <a:r>
              <a:rPr lang="en-US" b="1" dirty="0" smtClean="0"/>
              <a:t> (</a:t>
            </a:r>
            <a:r>
              <a:rPr lang="en-US" i="1" dirty="0" err="1" smtClean="0"/>
              <a:t>fascicul</a:t>
            </a:r>
            <a:r>
              <a:rPr lang="en-US" i="1" dirty="0" smtClean="0"/>
              <a:t>-little bundle)</a:t>
            </a:r>
          </a:p>
          <a:p>
            <a:pPr lvl="2"/>
            <a:r>
              <a:rPr lang="en-US" i="1" dirty="0" smtClean="0"/>
              <a:t>The widest of the three </a:t>
            </a:r>
            <a:r>
              <a:rPr lang="en-US" dirty="0" smtClean="0"/>
              <a:t>zones </a:t>
            </a:r>
          </a:p>
          <a:p>
            <a:pPr lvl="2"/>
            <a:r>
              <a:rPr lang="en-US" dirty="0" smtClean="0"/>
              <a:t>Secrete mainly </a:t>
            </a:r>
            <a:r>
              <a:rPr lang="en-US" b="1" dirty="0" err="1" smtClean="0"/>
              <a:t>glucocorticoids</a:t>
            </a:r>
            <a:r>
              <a:rPr lang="en-US" b="1" dirty="0" smtClean="0"/>
              <a:t> (</a:t>
            </a:r>
            <a:r>
              <a:rPr lang="en-US" dirty="0" smtClean="0"/>
              <a:t>primarily </a:t>
            </a:r>
            <a:r>
              <a:rPr lang="en-US" dirty="0" err="1" smtClean="0"/>
              <a:t>cortisol</a:t>
            </a:r>
            <a:r>
              <a:rPr lang="en-US" dirty="0" smtClean="0"/>
              <a:t>). </a:t>
            </a:r>
          </a:p>
          <a:p>
            <a:pPr lvl="3"/>
            <a:r>
              <a:rPr lang="en-US" dirty="0" smtClean="0"/>
              <a:t>They affect glucose metabolism.</a:t>
            </a:r>
          </a:p>
          <a:p>
            <a:pPr lvl="3"/>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326</a:t>
            </a:fld>
            <a:endParaRPr lang="en-US"/>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069160"/>
          </a:xfrm>
        </p:spPr>
        <p:txBody>
          <a:bodyPr>
            <a:normAutofit lnSpcReduction="10000"/>
          </a:bodyPr>
          <a:lstStyle/>
          <a:p>
            <a:pPr lvl="1"/>
            <a:r>
              <a:rPr lang="en-US" b="1" dirty="0" err="1" smtClean="0"/>
              <a:t>zona</a:t>
            </a:r>
            <a:r>
              <a:rPr lang="en-US" b="1" dirty="0" smtClean="0"/>
              <a:t> </a:t>
            </a:r>
            <a:r>
              <a:rPr lang="en-US" b="1" dirty="0" err="1" smtClean="0"/>
              <a:t>reticularis</a:t>
            </a:r>
            <a:r>
              <a:rPr lang="en-US" b="1" dirty="0" smtClean="0"/>
              <a:t> (</a:t>
            </a:r>
            <a:r>
              <a:rPr lang="en-US" i="1" dirty="0" err="1" smtClean="0"/>
              <a:t>reticul</a:t>
            </a:r>
            <a:r>
              <a:rPr lang="en-US" i="1" dirty="0" smtClean="0"/>
              <a:t>-network)</a:t>
            </a:r>
          </a:p>
          <a:p>
            <a:pPr lvl="2"/>
            <a:r>
              <a:rPr lang="en-US" i="1" dirty="0" smtClean="0"/>
              <a:t>Arranged in branching cords. </a:t>
            </a:r>
          </a:p>
          <a:p>
            <a:pPr lvl="2"/>
            <a:r>
              <a:rPr lang="en-US" i="1" dirty="0" smtClean="0"/>
              <a:t>They synthesize </a:t>
            </a:r>
            <a:r>
              <a:rPr lang="en-US" b="1" dirty="0" smtClean="0"/>
              <a:t>androgens </a:t>
            </a:r>
            <a:r>
              <a:rPr lang="en-US" dirty="0" smtClean="0"/>
              <a:t>hormones</a:t>
            </a:r>
          </a:p>
          <a:p>
            <a:pPr lvl="3"/>
            <a:r>
              <a:rPr lang="en-US" dirty="0" smtClean="0"/>
              <a:t>Assist in early growth pubic hair in both sexes</a:t>
            </a:r>
          </a:p>
          <a:p>
            <a:r>
              <a:rPr lang="en-US" b="1" dirty="0" smtClean="0">
                <a:solidFill>
                  <a:schemeClr val="accent1"/>
                </a:solidFill>
              </a:rPr>
              <a:t>Adrenal Medulla</a:t>
            </a:r>
          </a:p>
          <a:p>
            <a:pPr lvl="1"/>
            <a:r>
              <a:rPr lang="en-US" dirty="0" smtClean="0"/>
              <a:t>Develops from ectoderm</a:t>
            </a:r>
          </a:p>
          <a:p>
            <a:pPr lvl="1"/>
            <a:r>
              <a:rPr lang="en-US" dirty="0" smtClean="0"/>
              <a:t>A modified sympathetic ganglion of the autonomic nervous system (ANS)</a:t>
            </a:r>
          </a:p>
          <a:p>
            <a:pPr lvl="1" algn="just"/>
            <a:r>
              <a:rPr lang="en-US" b="1" dirty="0" err="1" smtClean="0"/>
              <a:t>Chromaffin</a:t>
            </a:r>
            <a:r>
              <a:rPr lang="en-US" b="1" dirty="0" smtClean="0"/>
              <a:t> cells </a:t>
            </a:r>
            <a:r>
              <a:rPr lang="en-US" i="1" dirty="0" smtClean="0"/>
              <a:t>are hormone producing cells, which are, innervated by sympathetic </a:t>
            </a:r>
            <a:r>
              <a:rPr lang="en-US" dirty="0" err="1" smtClean="0"/>
              <a:t>preganglionic</a:t>
            </a:r>
            <a:r>
              <a:rPr lang="en-US" dirty="0" smtClean="0"/>
              <a:t> neurons</a:t>
            </a:r>
          </a:p>
          <a:p>
            <a:pPr lvl="2" algn="just">
              <a:buNone/>
            </a:pPr>
            <a:endParaRPr lang="en-US" dirty="0" smtClean="0"/>
          </a:p>
          <a:p>
            <a:pPr lvl="1"/>
            <a:endParaRPr lang="en-US" dirty="0">
              <a:solidFill>
                <a:schemeClr val="accent1"/>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327</a:t>
            </a:fld>
            <a:endParaRPr lang="en-US"/>
          </a:p>
        </p:txBody>
      </p:sp>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0" y="1600200"/>
            <a:ext cx="9144000" cy="5141168"/>
          </a:xfrm>
        </p:spPr>
        <p:txBody>
          <a:bodyPr>
            <a:normAutofit/>
          </a:bodyPr>
          <a:lstStyle/>
          <a:p>
            <a:r>
              <a:rPr lang="en-US" b="1" dirty="0" err="1" smtClean="0"/>
              <a:t>Chromaffin</a:t>
            </a:r>
            <a:r>
              <a:rPr lang="en-US" b="1" dirty="0" smtClean="0"/>
              <a:t> cells </a:t>
            </a:r>
            <a:r>
              <a:rPr lang="en-US" dirty="0" smtClean="0"/>
              <a:t>from Adrenal Medulla produces two principal hormones</a:t>
            </a:r>
          </a:p>
          <a:p>
            <a:pPr lvl="2"/>
            <a:r>
              <a:rPr lang="en-US" b="1" dirty="0" smtClean="0"/>
              <a:t>Epinephrine (</a:t>
            </a:r>
            <a:r>
              <a:rPr lang="en-US" dirty="0" smtClean="0"/>
              <a:t>Adrenaline)</a:t>
            </a:r>
          </a:p>
          <a:p>
            <a:pPr lvl="3"/>
            <a:r>
              <a:rPr lang="en-US" dirty="0" smtClean="0"/>
              <a:t>constitutes about 80 percent of the total secretion of the gland</a:t>
            </a:r>
          </a:p>
          <a:p>
            <a:pPr lvl="2"/>
            <a:r>
              <a:rPr lang="en-US" b="1" dirty="0" err="1" smtClean="0"/>
              <a:t>Norepinephrine</a:t>
            </a:r>
            <a:r>
              <a:rPr lang="en-US" b="1" dirty="0" smtClean="0"/>
              <a:t> (</a:t>
            </a:r>
            <a:r>
              <a:rPr lang="en-US" dirty="0" err="1" smtClean="0"/>
              <a:t>Noradrenaline</a:t>
            </a:r>
            <a:r>
              <a:rPr lang="en-US" dirty="0" smtClean="0"/>
              <a:t>)</a:t>
            </a:r>
          </a:p>
          <a:p>
            <a:pPr lvl="1"/>
            <a:r>
              <a:rPr lang="en-US" dirty="0" smtClean="0"/>
              <a:t>Both hormones are responsible for the </a:t>
            </a:r>
            <a:r>
              <a:rPr lang="en-US" b="1" dirty="0" smtClean="0"/>
              <a:t>fight-or-flight response</a:t>
            </a:r>
            <a:endParaRPr lang="en-US" dirty="0" smtClean="0"/>
          </a:p>
          <a:p>
            <a:pPr lvl="1"/>
            <a:r>
              <a:rPr lang="en-US" dirty="0" smtClean="0"/>
              <a:t>Like the </a:t>
            </a:r>
            <a:r>
              <a:rPr lang="en-US" dirty="0" err="1" smtClean="0"/>
              <a:t>glucocorticoids</a:t>
            </a:r>
            <a:r>
              <a:rPr lang="en-US" dirty="0" smtClean="0"/>
              <a:t> of the adrenal cortex, these hormones help </a:t>
            </a:r>
            <a:r>
              <a:rPr lang="en-US" b="1" dirty="0" smtClean="0"/>
              <a:t>resist stress</a:t>
            </a:r>
          </a:p>
          <a:p>
            <a:pPr lvl="1"/>
            <a:r>
              <a:rPr lang="en-US" dirty="0" smtClean="0"/>
              <a:t>Unlike the hormones of the adrenal cortex, however, the </a:t>
            </a:r>
            <a:r>
              <a:rPr lang="en-US" dirty="0" err="1" smtClean="0"/>
              <a:t>medullary</a:t>
            </a:r>
            <a:r>
              <a:rPr lang="en-US" dirty="0" smtClean="0"/>
              <a:t> hormones are not essential for life</a:t>
            </a:r>
            <a:endParaRPr lang="en-US" b="1" dirty="0" smtClean="0"/>
          </a:p>
          <a:p>
            <a:pPr lvl="1"/>
            <a:endParaRPr lang="en-US"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328</a:t>
            </a:fld>
            <a:endParaRPr lang="en-US" dirty="0"/>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PANCREAS</a:t>
            </a:r>
            <a:endParaRPr lang="en-US" dirty="0"/>
          </a:p>
        </p:txBody>
      </p:sp>
      <p:sp>
        <p:nvSpPr>
          <p:cNvPr id="3" name="Content Placeholder 2"/>
          <p:cNvSpPr>
            <a:spLocks noGrp="1"/>
          </p:cNvSpPr>
          <p:nvPr>
            <p:ph idx="1"/>
          </p:nvPr>
        </p:nvSpPr>
        <p:spPr>
          <a:xfrm>
            <a:off x="457200" y="1600200"/>
            <a:ext cx="8229600" cy="5069160"/>
          </a:xfrm>
        </p:spPr>
        <p:txBody>
          <a:bodyPr>
            <a:normAutofit fontScale="92500"/>
          </a:bodyPr>
          <a:lstStyle/>
          <a:p>
            <a:r>
              <a:rPr lang="en-US" dirty="0" smtClean="0"/>
              <a:t>The </a:t>
            </a:r>
            <a:r>
              <a:rPr lang="en-US" b="1" dirty="0" smtClean="0"/>
              <a:t>pancreas ( </a:t>
            </a:r>
            <a:r>
              <a:rPr lang="en-US" b="1" i="1" dirty="0" smtClean="0"/>
              <a:t>pan-all; </a:t>
            </a:r>
            <a:r>
              <a:rPr lang="en-US" b="1" i="1" dirty="0" err="1" smtClean="0"/>
              <a:t>creas</a:t>
            </a:r>
            <a:r>
              <a:rPr lang="en-US" b="1" i="1" dirty="0" smtClean="0"/>
              <a:t>-flesh) is both an endocrine gland </a:t>
            </a:r>
            <a:r>
              <a:rPr lang="en-US" dirty="0" smtClean="0"/>
              <a:t>and an exocrine gland</a:t>
            </a:r>
          </a:p>
          <a:p>
            <a:r>
              <a:rPr lang="en-US" dirty="0" smtClean="0"/>
              <a:t>Has three parts:</a:t>
            </a:r>
          </a:p>
          <a:p>
            <a:pPr lvl="1"/>
            <a:r>
              <a:rPr lang="en-US" dirty="0" smtClean="0"/>
              <a:t>The head, body and  tail</a:t>
            </a:r>
          </a:p>
          <a:p>
            <a:r>
              <a:rPr lang="en-US" dirty="0" smtClean="0"/>
              <a:t>Located posterior and slightly inferior to the stomach</a:t>
            </a:r>
          </a:p>
          <a:p>
            <a:r>
              <a:rPr lang="en-US" dirty="0" smtClean="0"/>
              <a:t>Consists of two types of cells</a:t>
            </a:r>
          </a:p>
          <a:p>
            <a:pPr lvl="1"/>
            <a:r>
              <a:rPr lang="en-US" b="1" dirty="0" err="1" smtClean="0"/>
              <a:t>Acini</a:t>
            </a:r>
            <a:r>
              <a:rPr lang="en-US" dirty="0" smtClean="0">
                <a:sym typeface="Wingdings" pitchFamily="2" charset="2"/>
              </a:rPr>
              <a:t> the exocrine cells </a:t>
            </a:r>
            <a:r>
              <a:rPr lang="en-US" dirty="0" smtClean="0"/>
              <a:t>produce digestive enzymes</a:t>
            </a:r>
          </a:p>
          <a:p>
            <a:pPr lvl="1"/>
            <a:r>
              <a:rPr lang="en-US" b="1" dirty="0" smtClean="0"/>
              <a:t>Pancreatic islets (Islets of </a:t>
            </a:r>
            <a:r>
              <a:rPr lang="en-US" b="1" dirty="0" err="1" smtClean="0"/>
              <a:t>Langerhans</a:t>
            </a:r>
            <a:r>
              <a:rPr lang="en-US" b="1" dirty="0" smtClean="0"/>
              <a:t>)</a:t>
            </a:r>
            <a:r>
              <a:rPr lang="en-US" b="1" dirty="0" smtClean="0">
                <a:sym typeface="Wingdings" pitchFamily="2" charset="2"/>
              </a:rPr>
              <a:t> endocrine cells</a:t>
            </a:r>
            <a:endParaRPr lang="en-US" b="1" dirty="0" smtClean="0"/>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329</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33</a:t>
            </a:fld>
            <a:endParaRPr lang="en-US"/>
          </a:p>
        </p:txBody>
      </p:sp>
    </p:spTree>
    <p:extLst>
      <p:ext uri="{BB962C8B-B14F-4D97-AF65-F5344CB8AC3E}">
        <p14:creationId xmlns:p14="http://schemas.microsoft.com/office/powerpoint/2010/main" val="14863559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lnSpcReduction="10000"/>
          </a:bodyPr>
          <a:lstStyle/>
          <a:p>
            <a:r>
              <a:rPr lang="en-US" dirty="0" smtClean="0"/>
              <a:t>Each </a:t>
            </a:r>
            <a:r>
              <a:rPr lang="en-US" b="1" dirty="0" smtClean="0"/>
              <a:t>pancreatic islet </a:t>
            </a:r>
            <a:r>
              <a:rPr lang="en-US" dirty="0" smtClean="0"/>
              <a:t>contains </a:t>
            </a:r>
            <a:r>
              <a:rPr lang="en-US" b="1" dirty="0" smtClean="0"/>
              <a:t>four types </a:t>
            </a:r>
            <a:r>
              <a:rPr lang="en-US" dirty="0" smtClean="0"/>
              <a:t>of hormone-secreting cells:</a:t>
            </a:r>
          </a:p>
          <a:p>
            <a:pPr lvl="1"/>
            <a:r>
              <a:rPr lang="en-US" b="1" dirty="0" smtClean="0"/>
              <a:t>Alpha cells: </a:t>
            </a:r>
            <a:r>
              <a:rPr lang="en-US" dirty="0" smtClean="0"/>
              <a:t>constitute about 15 percent of pancreatic islet cells and secrete </a:t>
            </a:r>
            <a:r>
              <a:rPr lang="en-US" b="1" dirty="0" smtClean="0"/>
              <a:t>glucagon</a:t>
            </a:r>
          </a:p>
          <a:p>
            <a:pPr lvl="1"/>
            <a:r>
              <a:rPr lang="en-US" b="1" dirty="0" smtClean="0"/>
              <a:t>Beta cells: </a:t>
            </a:r>
            <a:r>
              <a:rPr lang="en-US" dirty="0" smtClean="0"/>
              <a:t>constitute about 80 percent of pancreatic islet cells and secrete </a:t>
            </a:r>
            <a:r>
              <a:rPr lang="en-US" b="1" dirty="0" smtClean="0"/>
              <a:t>insulin</a:t>
            </a:r>
          </a:p>
          <a:p>
            <a:pPr lvl="1"/>
            <a:r>
              <a:rPr lang="en-US" b="1" dirty="0" smtClean="0"/>
              <a:t>Delta cells: </a:t>
            </a:r>
            <a:r>
              <a:rPr lang="en-US" dirty="0" smtClean="0"/>
              <a:t>constitute about 5 percent of pancreatic islet cells and secrete </a:t>
            </a:r>
            <a:r>
              <a:rPr lang="en-US" b="1" dirty="0" err="1" smtClean="0"/>
              <a:t>somatostatin</a:t>
            </a:r>
            <a:endParaRPr lang="en-US" b="1" dirty="0" smtClean="0"/>
          </a:p>
          <a:p>
            <a:pPr lvl="1"/>
            <a:r>
              <a:rPr lang="en-US" b="1" dirty="0" smtClean="0"/>
              <a:t>F cells: </a:t>
            </a:r>
            <a:r>
              <a:rPr lang="en-US" dirty="0" smtClean="0"/>
              <a:t>constitute the remainder of pancreatic islet cells and secrete </a:t>
            </a:r>
            <a:r>
              <a:rPr lang="en-US" b="1" dirty="0" smtClean="0"/>
              <a:t>pancreatic polypeptide</a:t>
            </a:r>
            <a:endParaRPr lang="en-US" dirty="0" smtClean="0"/>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330</a:t>
            </a:fld>
            <a:endParaRPr lang="en-US"/>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331</a:t>
            </a:fld>
            <a:endParaRPr lang="en-US"/>
          </a:p>
        </p:txBody>
      </p:sp>
      <p:pic>
        <p:nvPicPr>
          <p:cNvPr id="135170" name="Picture 2"/>
          <p:cNvPicPr>
            <a:picLocks noChangeAspect="1" noChangeArrowheads="1"/>
          </p:cNvPicPr>
          <p:nvPr/>
        </p:nvPicPr>
        <p:blipFill>
          <a:blip r:embed="rId2" cstate="print"/>
          <a:srcRect/>
          <a:stretch>
            <a:fillRect/>
          </a:stretch>
        </p:blipFill>
        <p:spPr bwMode="auto">
          <a:xfrm>
            <a:off x="0" y="1268760"/>
            <a:ext cx="9144000" cy="47939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332</a:t>
            </a:fld>
            <a:endParaRPr lang="en-US"/>
          </a:p>
        </p:txBody>
      </p:sp>
      <p:pic>
        <p:nvPicPr>
          <p:cNvPr id="136194" name="Picture 2"/>
          <p:cNvPicPr>
            <a:picLocks noChangeAspect="1" noChangeArrowheads="1"/>
          </p:cNvPicPr>
          <p:nvPr/>
        </p:nvPicPr>
        <p:blipFill>
          <a:blip r:embed="rId2" cstate="print"/>
          <a:srcRect/>
          <a:stretch>
            <a:fillRect/>
          </a:stretch>
        </p:blipFill>
        <p:spPr bwMode="auto">
          <a:xfrm>
            <a:off x="467544" y="1481138"/>
            <a:ext cx="7416823" cy="4972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507288" cy="5257800"/>
          </a:xfrm>
        </p:spPr>
        <p:txBody>
          <a:bodyPr>
            <a:normAutofit fontScale="92500" lnSpcReduction="10000"/>
          </a:bodyPr>
          <a:lstStyle/>
          <a:p>
            <a:r>
              <a:rPr lang="en-US" b="1" dirty="0" smtClean="0"/>
              <a:t>Glucagon</a:t>
            </a:r>
            <a:r>
              <a:rPr lang="en-US" dirty="0" smtClean="0"/>
              <a:t>-raises blood glucose level by accelerating </a:t>
            </a:r>
            <a:r>
              <a:rPr lang="en-US" b="1" dirty="0" err="1" smtClean="0"/>
              <a:t>glycogenolysis</a:t>
            </a:r>
            <a:endParaRPr lang="en-US" b="1" dirty="0" smtClean="0"/>
          </a:p>
          <a:p>
            <a:r>
              <a:rPr lang="en-US" b="1" dirty="0" smtClean="0"/>
              <a:t>Insulin-</a:t>
            </a:r>
            <a:r>
              <a:rPr lang="en-US" dirty="0" smtClean="0"/>
              <a:t>lowers blood glucose level by accelerating (</a:t>
            </a:r>
            <a:r>
              <a:rPr lang="en-US" b="1" dirty="0" err="1" smtClean="0"/>
              <a:t>glycogenesis</a:t>
            </a:r>
            <a:r>
              <a:rPr lang="en-US" dirty="0" smtClean="0"/>
              <a:t>) and</a:t>
            </a:r>
            <a:r>
              <a:rPr lang="en-US" b="1" dirty="0" smtClean="0"/>
              <a:t> </a:t>
            </a:r>
            <a:r>
              <a:rPr lang="en-US" b="1" dirty="0" err="1" smtClean="0"/>
              <a:t>lipogenesis</a:t>
            </a:r>
            <a:r>
              <a:rPr lang="en-US" b="1" dirty="0" smtClean="0"/>
              <a:t> </a:t>
            </a:r>
            <a:r>
              <a:rPr lang="en-US" dirty="0" smtClean="0"/>
              <a:t>and stimulates protein synthesis</a:t>
            </a:r>
          </a:p>
          <a:p>
            <a:pPr algn="just"/>
            <a:r>
              <a:rPr lang="en-US" b="1" dirty="0" err="1" smtClean="0"/>
              <a:t>Somatostatin</a:t>
            </a:r>
            <a:r>
              <a:rPr lang="en-US" b="1" dirty="0" smtClean="0"/>
              <a:t>-</a:t>
            </a:r>
            <a:r>
              <a:rPr lang="en-US" dirty="0" smtClean="0"/>
              <a:t>Inhibits secretion of insulin and glucagon and slows absorption of nutrients from the gastrointestinal tract</a:t>
            </a:r>
          </a:p>
          <a:p>
            <a:pPr algn="just"/>
            <a:r>
              <a:rPr lang="en-US" b="1" dirty="0" smtClean="0"/>
              <a:t>Polypeptide</a:t>
            </a:r>
            <a:r>
              <a:rPr lang="en-US" dirty="0" smtClean="0"/>
              <a:t>-Inhibits </a:t>
            </a:r>
            <a:r>
              <a:rPr lang="en-US" dirty="0" err="1" smtClean="0"/>
              <a:t>somatostatin</a:t>
            </a:r>
            <a:r>
              <a:rPr lang="en-US" dirty="0" smtClean="0"/>
              <a:t> secretion, gallbladder contraction, and secretion of pancreatic digestive enzymes</a:t>
            </a:r>
          </a:p>
          <a:p>
            <a:pPr algn="just"/>
            <a:endParaRPr lang="en-US" dirty="0" smtClean="0"/>
          </a:p>
          <a:p>
            <a:pPr lvl="1" algn="just"/>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333</a:t>
            </a:fld>
            <a:endParaRPr lang="en-US"/>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Reproductive Glands (Gonads)</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334</a:t>
            </a:fld>
            <a:endParaRPr lang="en-US"/>
          </a:p>
        </p:txBody>
      </p:sp>
      <p:pic>
        <p:nvPicPr>
          <p:cNvPr id="137218" name="Picture 2"/>
          <p:cNvPicPr>
            <a:picLocks noChangeAspect="1" noChangeArrowheads="1"/>
          </p:cNvPicPr>
          <p:nvPr/>
        </p:nvPicPr>
        <p:blipFill>
          <a:blip r:embed="rId2" cstate="print"/>
          <a:srcRect/>
          <a:stretch>
            <a:fillRect/>
          </a:stretch>
        </p:blipFill>
        <p:spPr bwMode="auto">
          <a:xfrm>
            <a:off x="0" y="1181100"/>
            <a:ext cx="9143999" cy="54882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556792"/>
            <a:ext cx="8229600" cy="3384376"/>
          </a:xfrm>
          <a:solidFill>
            <a:schemeClr val="tx2"/>
          </a:solidFill>
        </p:spPr>
        <p:style>
          <a:lnRef idx="2">
            <a:schemeClr val="accent2"/>
          </a:lnRef>
          <a:fillRef idx="1">
            <a:schemeClr val="lt1"/>
          </a:fillRef>
          <a:effectRef idx="0">
            <a:schemeClr val="accent2"/>
          </a:effectRef>
          <a:fontRef idx="minor">
            <a:schemeClr val="dk1"/>
          </a:fontRef>
        </p:style>
        <p:txBody>
          <a:bodyPr/>
          <a:lstStyle/>
          <a:p>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UNIT 8. CIRCULATORY SYSTEM</a:t>
            </a:r>
            <a:endPar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335</a:t>
            </a:fld>
            <a:endParaRPr lang="en-US"/>
          </a:p>
        </p:txBody>
      </p:sp>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600200"/>
            <a:ext cx="8229600" cy="4925144"/>
          </a:xfrm>
        </p:spPr>
        <p:txBody>
          <a:bodyPr>
            <a:normAutofit fontScale="92500"/>
          </a:bodyPr>
          <a:lstStyle/>
          <a:p>
            <a:pPr algn="just"/>
            <a:r>
              <a:rPr lang="en-US" dirty="0" smtClean="0"/>
              <a:t>The </a:t>
            </a:r>
            <a:r>
              <a:rPr lang="en-US" b="1" dirty="0" smtClean="0"/>
              <a:t>circulatory system </a:t>
            </a:r>
            <a:r>
              <a:rPr lang="en-US" dirty="0" smtClean="0"/>
              <a:t>is responsible for the transport of water and dissolved materials throughout the body, including oxygen, carbon dioxide, nutrients, and waste</a:t>
            </a:r>
          </a:p>
          <a:p>
            <a:pPr lvl="1" algn="just"/>
            <a:r>
              <a:rPr lang="en-US" b="1" dirty="0" smtClean="0"/>
              <a:t>oxygen from the lungs </a:t>
            </a:r>
            <a:r>
              <a:rPr lang="en-US" dirty="0" smtClean="0"/>
              <a:t>and </a:t>
            </a:r>
            <a:r>
              <a:rPr lang="en-US" b="1" dirty="0" smtClean="0"/>
              <a:t>nutrients from the digestive tract </a:t>
            </a:r>
            <a:r>
              <a:rPr lang="en-US" dirty="0" smtClean="0"/>
              <a:t>to every cell in the body</a:t>
            </a:r>
            <a:endParaRPr lang="en-US" b="1" dirty="0" smtClean="0"/>
          </a:p>
          <a:p>
            <a:pPr lvl="1" algn="just"/>
            <a:r>
              <a:rPr lang="en-US" b="1" dirty="0" smtClean="0"/>
              <a:t>waste products of cell metabolism </a:t>
            </a:r>
            <a:r>
              <a:rPr lang="en-US" dirty="0" smtClean="0"/>
              <a:t>to </a:t>
            </a:r>
            <a:r>
              <a:rPr lang="en-US" b="1" dirty="0" smtClean="0"/>
              <a:t>the lungs and kidneys</a:t>
            </a:r>
          </a:p>
          <a:p>
            <a:pPr algn="just"/>
            <a:r>
              <a:rPr lang="en-US" dirty="0" smtClean="0"/>
              <a:t>Circulatory system Consists of </a:t>
            </a:r>
            <a:r>
              <a:rPr lang="en-US" b="1" dirty="0" smtClean="0"/>
              <a:t>three components</a:t>
            </a:r>
          </a:p>
          <a:p>
            <a:pPr lvl="1" algn="just"/>
            <a:r>
              <a:rPr lang="en-US" b="1" dirty="0" smtClean="0"/>
              <a:t>Blood, Heart and Blood Vessels</a:t>
            </a:r>
          </a:p>
          <a:p>
            <a:pPr algn="just"/>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336</a:t>
            </a:fld>
            <a:endParaRPr lang="en-US"/>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normAutofit/>
          </a:bodyPr>
          <a:lstStyle/>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Blood</a:t>
            </a: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p:txBody>
          <a:bodyPr>
            <a:normAutofit fontScale="92500"/>
          </a:bodyPr>
          <a:lstStyle/>
          <a:p>
            <a:r>
              <a:rPr lang="en-US" b="1" dirty="0" smtClean="0"/>
              <a:t>Blood </a:t>
            </a:r>
            <a:r>
              <a:rPr lang="en-US" dirty="0" smtClean="0"/>
              <a:t>is a liquid connective tissue</a:t>
            </a:r>
          </a:p>
          <a:p>
            <a:r>
              <a:rPr lang="en-US" dirty="0" smtClean="0"/>
              <a:t>Physical characteristics of blood</a:t>
            </a:r>
          </a:p>
          <a:p>
            <a:pPr lvl="1"/>
            <a:r>
              <a:rPr lang="en-US" dirty="0" smtClean="0"/>
              <a:t>Blood is denser and more viscous (thicker) than water</a:t>
            </a:r>
          </a:p>
          <a:p>
            <a:pPr lvl="1"/>
            <a:r>
              <a:rPr lang="en-US" dirty="0" smtClean="0"/>
              <a:t>The temperature of blood is about 38</a:t>
            </a:r>
            <a:r>
              <a:rPr lang="en-US" baseline="30000" dirty="0" smtClean="0"/>
              <a:t>0</a:t>
            </a:r>
            <a:r>
              <a:rPr lang="en-US" dirty="0" smtClean="0"/>
              <a:t>C</a:t>
            </a:r>
          </a:p>
          <a:p>
            <a:pPr lvl="1"/>
            <a:r>
              <a:rPr lang="en-US" dirty="0" smtClean="0"/>
              <a:t>it has a slightly alkaline pH ranging from 7.35 to 7.45</a:t>
            </a:r>
          </a:p>
          <a:p>
            <a:pPr lvl="1"/>
            <a:r>
              <a:rPr lang="en-US" dirty="0" smtClean="0"/>
              <a:t>The color of blood varies</a:t>
            </a:r>
          </a:p>
          <a:p>
            <a:pPr lvl="1"/>
            <a:r>
              <a:rPr lang="en-US" dirty="0" smtClean="0"/>
              <a:t>constitutes about 8 percent of the total body weight</a:t>
            </a:r>
          </a:p>
          <a:p>
            <a:pPr lvl="1"/>
            <a:r>
              <a:rPr lang="en-US" dirty="0" smtClean="0"/>
              <a:t>Their</a:t>
            </a:r>
            <a:r>
              <a:rPr lang="en-US" baseline="30000" dirty="0" smtClean="0"/>
              <a:t>  </a:t>
            </a:r>
            <a:r>
              <a:rPr lang="en-US" dirty="0" smtClean="0"/>
              <a:t>is volume difference with sex</a:t>
            </a:r>
          </a:p>
          <a:p>
            <a:pPr lvl="2"/>
            <a:r>
              <a:rPr lang="en-US" dirty="0" smtClean="0"/>
              <a:t>5-6 L in adult male but 4-5 in adult female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337</a:t>
            </a:fld>
            <a:endParaRPr lang="en-US"/>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blood</a:t>
            </a:r>
          </a:p>
        </p:txBody>
      </p:sp>
      <p:sp>
        <p:nvSpPr>
          <p:cNvPr id="5" name="Slide Number Placeholder 4"/>
          <p:cNvSpPr>
            <a:spLocks noGrp="1"/>
          </p:cNvSpPr>
          <p:nvPr>
            <p:ph type="sldNum" sz="quarter" idx="12"/>
          </p:nvPr>
        </p:nvSpPr>
        <p:spPr/>
        <p:txBody>
          <a:bodyPr/>
          <a:lstStyle/>
          <a:p>
            <a:fld id="{62F15E66-EE83-4D08-9524-F0457485C8CF}" type="slidenum">
              <a:rPr lang="en-US" smtClean="0"/>
              <a:pPr/>
              <a:t>338</a:t>
            </a:fld>
            <a:endParaRPr lang="en-US"/>
          </a:p>
        </p:txBody>
      </p:sp>
      <p:pic>
        <p:nvPicPr>
          <p:cNvPr id="138242" name="Picture 2"/>
          <p:cNvPicPr>
            <a:picLocks noChangeAspect="1" noChangeArrowheads="1"/>
          </p:cNvPicPr>
          <p:nvPr/>
        </p:nvPicPr>
        <p:blipFill>
          <a:blip r:embed="rId2" cstate="print"/>
          <a:srcRect/>
          <a:stretch>
            <a:fillRect/>
          </a:stretch>
        </p:blipFill>
        <p:spPr bwMode="auto">
          <a:xfrm>
            <a:off x="0" y="1340767"/>
            <a:ext cx="8388424" cy="3672409"/>
          </a:xfrm>
          <a:prstGeom prst="rect">
            <a:avLst/>
          </a:prstGeom>
          <a:noFill/>
          <a:ln w="9525">
            <a:noFill/>
            <a:miter lim="800000"/>
            <a:headEnd/>
            <a:tailEnd/>
          </a:ln>
        </p:spPr>
      </p:pic>
      <p:pic>
        <p:nvPicPr>
          <p:cNvPr id="8" name="Picture 2" descr="Image result for blood components"/>
          <p:cNvPicPr>
            <a:picLocks noChangeAspect="1" noChangeArrowheads="1"/>
          </p:cNvPicPr>
          <p:nvPr/>
        </p:nvPicPr>
        <p:blipFill>
          <a:blip r:embed="rId3" cstate="print"/>
          <a:srcRect/>
          <a:stretch>
            <a:fillRect/>
          </a:stretch>
        </p:blipFill>
        <p:spPr bwMode="auto">
          <a:xfrm>
            <a:off x="3491880" y="5048249"/>
            <a:ext cx="2381250" cy="1809751"/>
          </a:xfrm>
          <a:prstGeom prst="rect">
            <a:avLst/>
          </a:prstGeom>
          <a:noFill/>
        </p:spPr>
      </p:pic>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339</a:t>
            </a:fld>
            <a:endParaRPr lang="en-US"/>
          </a:p>
        </p:txBody>
      </p:sp>
      <p:sp>
        <p:nvSpPr>
          <p:cNvPr id="6" name="Rectangle 5"/>
          <p:cNvSpPr/>
          <p:nvPr/>
        </p:nvSpPr>
        <p:spPr>
          <a:xfrm>
            <a:off x="2699792" y="1772816"/>
            <a:ext cx="273630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Whole Blood =8% by Weight</a:t>
            </a:r>
            <a:endParaRPr lang="en-US" dirty="0"/>
          </a:p>
        </p:txBody>
      </p:sp>
      <p:cxnSp>
        <p:nvCxnSpPr>
          <p:cNvPr id="10" name="Straight Arrow Connector 9"/>
          <p:cNvCxnSpPr/>
          <p:nvPr/>
        </p:nvCxnSpPr>
        <p:spPr>
          <a:xfrm flipH="1">
            <a:off x="3131840" y="2276872"/>
            <a:ext cx="576064" cy="648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499992" y="2348880"/>
            <a:ext cx="576064" cy="57606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3" name="Rectangle 12"/>
          <p:cNvSpPr/>
          <p:nvPr/>
        </p:nvSpPr>
        <p:spPr>
          <a:xfrm>
            <a:off x="1835696" y="2996952"/>
            <a:ext cx="201622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Blood plasma= 55% by Volume</a:t>
            </a:r>
            <a:endParaRPr lang="en-US" dirty="0"/>
          </a:p>
        </p:txBody>
      </p:sp>
      <p:sp>
        <p:nvSpPr>
          <p:cNvPr id="14" name="Rectangle 13"/>
          <p:cNvSpPr/>
          <p:nvPr/>
        </p:nvSpPr>
        <p:spPr>
          <a:xfrm>
            <a:off x="4211960" y="2924944"/>
            <a:ext cx="201622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Formed Elements=45% by Volume</a:t>
            </a:r>
            <a:endParaRPr lang="en-US" dirty="0"/>
          </a:p>
        </p:txBody>
      </p:sp>
      <p:cxnSp>
        <p:nvCxnSpPr>
          <p:cNvPr id="19" name="Straight Arrow Connector 18"/>
          <p:cNvCxnSpPr/>
          <p:nvPr/>
        </p:nvCxnSpPr>
        <p:spPr>
          <a:xfrm flipH="1">
            <a:off x="1835696" y="3501008"/>
            <a:ext cx="648072"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987824" y="3573016"/>
            <a:ext cx="648072"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83568" y="4293096"/>
            <a:ext cx="187220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Water =91.5 % by Weight</a:t>
            </a:r>
            <a:endParaRPr lang="en-US" dirty="0"/>
          </a:p>
        </p:txBody>
      </p:sp>
      <p:sp>
        <p:nvSpPr>
          <p:cNvPr id="25" name="Rectangle 24"/>
          <p:cNvSpPr/>
          <p:nvPr/>
        </p:nvSpPr>
        <p:spPr>
          <a:xfrm>
            <a:off x="2843808" y="4437112"/>
            <a:ext cx="187220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Others solutes= 1.5%</a:t>
            </a:r>
            <a:endParaRPr lang="en-US" dirty="0"/>
          </a:p>
        </p:txBody>
      </p:sp>
      <p:cxnSp>
        <p:nvCxnSpPr>
          <p:cNvPr id="26" name="Straight Arrow Connector 25"/>
          <p:cNvCxnSpPr>
            <a:stCxn id="13" idx="2"/>
          </p:cNvCxnSpPr>
          <p:nvPr/>
        </p:nvCxnSpPr>
        <p:spPr>
          <a:xfrm flipH="1">
            <a:off x="2627784" y="3501008"/>
            <a:ext cx="216024" cy="19442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691680" y="5445224"/>
            <a:ext cx="172819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Protein= 7% by Weight</a:t>
            </a:r>
            <a:endParaRPr lang="en-US" dirty="0"/>
          </a:p>
        </p:txBody>
      </p:sp>
      <p:cxnSp>
        <p:nvCxnSpPr>
          <p:cNvPr id="35" name="Straight Connector 34"/>
          <p:cNvCxnSpPr>
            <a:stCxn id="14" idx="2"/>
          </p:cNvCxnSpPr>
          <p:nvPr/>
        </p:nvCxnSpPr>
        <p:spPr>
          <a:xfrm>
            <a:off x="5220072" y="3717032"/>
            <a:ext cx="0" cy="1872208"/>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580112" y="4293096"/>
            <a:ext cx="201622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RBC</a:t>
            </a:r>
            <a:endParaRPr lang="en-US" dirty="0"/>
          </a:p>
        </p:txBody>
      </p:sp>
      <p:sp>
        <p:nvSpPr>
          <p:cNvPr id="37" name="Rectangle 36"/>
          <p:cNvSpPr/>
          <p:nvPr/>
        </p:nvSpPr>
        <p:spPr>
          <a:xfrm>
            <a:off x="5580112" y="4797152"/>
            <a:ext cx="201622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Platlates</a:t>
            </a:r>
            <a:endParaRPr lang="en-US" dirty="0"/>
          </a:p>
        </p:txBody>
      </p:sp>
      <p:sp>
        <p:nvSpPr>
          <p:cNvPr id="38" name="Rectangle 37"/>
          <p:cNvSpPr/>
          <p:nvPr/>
        </p:nvSpPr>
        <p:spPr>
          <a:xfrm>
            <a:off x="5580112" y="5301208"/>
            <a:ext cx="201622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WBC</a:t>
            </a:r>
            <a:endParaRPr lang="en-US" dirty="0"/>
          </a:p>
        </p:txBody>
      </p:sp>
      <p:cxnSp>
        <p:nvCxnSpPr>
          <p:cNvPr id="41" name="Straight Arrow Connector 40"/>
          <p:cNvCxnSpPr/>
          <p:nvPr/>
        </p:nvCxnSpPr>
        <p:spPr>
          <a:xfrm>
            <a:off x="5220072" y="4437112"/>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220072" y="5013176"/>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220072" y="5589240"/>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34</a:t>
            </a:fld>
            <a:endParaRPr lang="en-US"/>
          </a:p>
        </p:txBody>
      </p:sp>
    </p:spTree>
    <p:extLst>
      <p:ext uri="{BB962C8B-B14F-4D97-AF65-F5344CB8AC3E}">
        <p14:creationId xmlns:p14="http://schemas.microsoft.com/office/powerpoint/2010/main" val="181682626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Function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Transportation</a:t>
            </a:r>
          </a:p>
          <a:p>
            <a:pPr lvl="1"/>
            <a:r>
              <a:rPr lang="en-US" dirty="0" smtClean="0"/>
              <a:t>Transports oxygen, carbon dioxide, nutrients, wastes, and hormones</a:t>
            </a:r>
          </a:p>
          <a:p>
            <a:r>
              <a:rPr lang="en-US" dirty="0" smtClean="0"/>
              <a:t>Regulation</a:t>
            </a:r>
          </a:p>
          <a:p>
            <a:pPr lvl="1"/>
            <a:r>
              <a:rPr lang="en-US" dirty="0" smtClean="0"/>
              <a:t>Regulate pH, body temperature, and water content of cells</a:t>
            </a:r>
          </a:p>
          <a:p>
            <a:r>
              <a:rPr lang="en-US" dirty="0" smtClean="0"/>
              <a:t>Protection</a:t>
            </a:r>
          </a:p>
          <a:p>
            <a:pPr lvl="1" algn="just"/>
            <a:r>
              <a:rPr lang="en-US" dirty="0" smtClean="0"/>
              <a:t>provides protection through clotting and by combating toxins and microbes, a function of certain </a:t>
            </a:r>
            <a:r>
              <a:rPr lang="en-US" dirty="0" err="1" smtClean="0"/>
              <a:t>phagocytic</a:t>
            </a:r>
            <a:r>
              <a:rPr lang="en-US" dirty="0" smtClean="0"/>
              <a:t> white blood cells or specialized plasma proteins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340</a:t>
            </a:fld>
            <a:endParaRPr lang="en-US"/>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US" dirty="0" err="1" smtClean="0"/>
              <a:t>Hea</a:t>
            </a:r>
            <a:r>
              <a:rPr lang="en-US" dirty="0" smtClean="0"/>
              <a:t>	</a:t>
            </a:r>
            <a:r>
              <a:rPr lang="en-US" dirty="0" err="1" smtClean="0"/>
              <a:t>rt</a:t>
            </a:r>
            <a:endParaRPr lang="en-US" dirty="0"/>
          </a:p>
        </p:txBody>
      </p:sp>
      <p:sp>
        <p:nvSpPr>
          <p:cNvPr id="3" name="Content Placeholder 2"/>
          <p:cNvSpPr>
            <a:spLocks noGrp="1"/>
          </p:cNvSpPr>
          <p:nvPr>
            <p:ph idx="1"/>
          </p:nvPr>
        </p:nvSpPr>
        <p:spPr>
          <a:xfrm>
            <a:off x="107504" y="1268760"/>
            <a:ext cx="9036496" cy="5589240"/>
          </a:xfrm>
        </p:spPr>
        <p:txBody>
          <a:bodyPr/>
          <a:lstStyle/>
          <a:p>
            <a:r>
              <a:rPr lang="en-US" dirty="0" smtClean="0"/>
              <a:t>The </a:t>
            </a:r>
            <a:r>
              <a:rPr lang="en-US" b="1" i="1" dirty="0" smtClean="0"/>
              <a:t>heart</a:t>
            </a:r>
            <a:r>
              <a:rPr lang="en-US" i="1" dirty="0" smtClean="0"/>
              <a:t> is the pump that circulates the </a:t>
            </a:r>
            <a:r>
              <a:rPr lang="en-US" dirty="0" smtClean="0"/>
              <a:t>blood</a:t>
            </a:r>
          </a:p>
          <a:p>
            <a:r>
              <a:rPr lang="en-US" dirty="0" smtClean="0"/>
              <a:t>The heart rests on the diaphragm, near the midline of the thoracic cavity</a:t>
            </a:r>
          </a:p>
          <a:p>
            <a:r>
              <a:rPr lang="en-US" dirty="0" smtClean="0"/>
              <a:t>About two-thirds of the mass of the heart lies to the left of the body’s midline</a:t>
            </a:r>
          </a:p>
          <a:p>
            <a:r>
              <a:rPr lang="en-US" dirty="0" smtClean="0"/>
              <a:t>The membrane that surrounds and protects the heart is the </a:t>
            </a:r>
            <a:r>
              <a:rPr lang="en-US" b="1" dirty="0" smtClean="0"/>
              <a:t>pericardium</a:t>
            </a:r>
          </a:p>
          <a:p>
            <a:r>
              <a:rPr lang="en-US" b="1" dirty="0" smtClean="0"/>
              <a:t>The wall of the Heart has 3 layers</a:t>
            </a:r>
          </a:p>
          <a:p>
            <a:pPr lvl="1"/>
            <a:r>
              <a:rPr lang="en-US" b="1" dirty="0" err="1" smtClean="0"/>
              <a:t>Epicardium</a:t>
            </a:r>
            <a:endParaRPr lang="en-US" b="1" dirty="0" smtClean="0"/>
          </a:p>
          <a:p>
            <a:pPr lvl="1"/>
            <a:r>
              <a:rPr lang="en-US" b="1" dirty="0" smtClean="0"/>
              <a:t>Myocardium and </a:t>
            </a:r>
            <a:r>
              <a:rPr lang="en-US" b="1" dirty="0" err="1" smtClean="0"/>
              <a:t>Endocardium</a:t>
            </a:r>
            <a:endParaRPr lang="en-US" b="1" dirty="0" smtClean="0"/>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341</a:t>
            </a:fld>
            <a:endParaRPr lang="en-US"/>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normAutofit fontScale="90000"/>
          </a:bodyPr>
          <a:lstStyle/>
          <a:p>
            <a:r>
              <a:rPr lang="en-US" dirty="0" smtClean="0"/>
              <a:t>Chambers of Heart and circulation of blood</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The heart is a dual pump that contains four chambers;</a:t>
            </a:r>
          </a:p>
          <a:p>
            <a:pPr lvl="1"/>
            <a:r>
              <a:rPr lang="en-US" b="1" dirty="0" smtClean="0"/>
              <a:t>Two upper </a:t>
            </a:r>
            <a:r>
              <a:rPr lang="en-US" dirty="0" smtClean="0"/>
              <a:t>or receiving chambers called the </a:t>
            </a:r>
            <a:r>
              <a:rPr lang="en-US" b="1" dirty="0" smtClean="0"/>
              <a:t>atria</a:t>
            </a:r>
          </a:p>
          <a:p>
            <a:pPr lvl="2"/>
            <a:r>
              <a:rPr lang="en-US" dirty="0" smtClean="0"/>
              <a:t>The paired atria receive blood from blood vessels returning blood to the heart, called </a:t>
            </a:r>
            <a:r>
              <a:rPr lang="en-US" dirty="0" smtClean="0">
                <a:solidFill>
                  <a:schemeClr val="accent1"/>
                </a:solidFill>
              </a:rPr>
              <a:t>veins</a:t>
            </a:r>
            <a:endParaRPr lang="en-US" b="1" dirty="0" smtClean="0">
              <a:solidFill>
                <a:schemeClr val="accent1"/>
              </a:solidFill>
            </a:endParaRPr>
          </a:p>
          <a:p>
            <a:pPr lvl="1" algn="just"/>
            <a:r>
              <a:rPr lang="en-US" b="1" dirty="0" smtClean="0"/>
              <a:t>Two lower </a:t>
            </a:r>
            <a:r>
              <a:rPr lang="en-US" dirty="0" smtClean="0"/>
              <a:t>or pumping chambers called the </a:t>
            </a:r>
            <a:r>
              <a:rPr lang="en-US" b="1" dirty="0" smtClean="0"/>
              <a:t>ventricles</a:t>
            </a:r>
          </a:p>
          <a:p>
            <a:pPr lvl="2"/>
            <a:r>
              <a:rPr lang="en-US" dirty="0" smtClean="0"/>
              <a:t>The ventricles eject the blood from the heart into blood vessels called </a:t>
            </a:r>
            <a:r>
              <a:rPr lang="en-US" dirty="0" smtClean="0">
                <a:solidFill>
                  <a:srgbClr val="FF0000"/>
                </a:solidFill>
              </a:rPr>
              <a:t>arteries</a:t>
            </a:r>
          </a:p>
          <a:p>
            <a:pPr lvl="2" algn="just"/>
            <a:r>
              <a:rPr lang="en-US" dirty="0" smtClean="0"/>
              <a:t>The right pump is the </a:t>
            </a:r>
            <a:r>
              <a:rPr lang="en-US" b="1" dirty="0" smtClean="0"/>
              <a:t>weaker</a:t>
            </a:r>
            <a:r>
              <a:rPr lang="en-US" dirty="0" smtClean="0"/>
              <a:t> </a:t>
            </a:r>
            <a:r>
              <a:rPr lang="en-US" b="1" dirty="0" smtClean="0"/>
              <a:t>pulmonary pump </a:t>
            </a:r>
            <a:r>
              <a:rPr lang="en-US" dirty="0" smtClean="0"/>
              <a:t>while</a:t>
            </a:r>
            <a:r>
              <a:rPr lang="en-US" b="1" dirty="0" smtClean="0"/>
              <a:t> </a:t>
            </a:r>
            <a:r>
              <a:rPr lang="en-US" dirty="0" smtClean="0"/>
              <a:t>the left pump is </a:t>
            </a:r>
            <a:r>
              <a:rPr lang="en-US" b="1" dirty="0" smtClean="0"/>
              <a:t>the stronger systemic pump</a:t>
            </a:r>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342</a:t>
            </a:fld>
            <a:endParaRPr lang="en-US"/>
          </a:p>
        </p:txBody>
      </p:sp>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343</a:t>
            </a:fld>
            <a:endParaRPr lang="en-US"/>
          </a:p>
        </p:txBody>
      </p:sp>
      <p:pic>
        <p:nvPicPr>
          <p:cNvPr id="128002" name="Picture 2"/>
          <p:cNvPicPr>
            <a:picLocks noChangeAspect="1" noChangeArrowheads="1"/>
          </p:cNvPicPr>
          <p:nvPr/>
        </p:nvPicPr>
        <p:blipFill>
          <a:blip r:embed="rId2" cstate="print"/>
          <a:srcRect/>
          <a:stretch>
            <a:fillRect/>
          </a:stretch>
        </p:blipFill>
        <p:spPr bwMode="auto">
          <a:xfrm>
            <a:off x="0" y="1124744"/>
            <a:ext cx="4637212" cy="4703068"/>
          </a:xfrm>
          <a:prstGeom prst="rect">
            <a:avLst/>
          </a:prstGeom>
          <a:noFill/>
          <a:ln w="9525">
            <a:noFill/>
            <a:miter lim="800000"/>
            <a:headEnd/>
            <a:tailEnd/>
          </a:ln>
        </p:spPr>
      </p:pic>
      <p:pic>
        <p:nvPicPr>
          <p:cNvPr id="128003" name="Picture 3"/>
          <p:cNvPicPr>
            <a:picLocks noChangeAspect="1" noChangeArrowheads="1"/>
          </p:cNvPicPr>
          <p:nvPr/>
        </p:nvPicPr>
        <p:blipFill>
          <a:blip r:embed="rId3" cstate="print"/>
          <a:srcRect/>
          <a:stretch>
            <a:fillRect/>
          </a:stretch>
        </p:blipFill>
        <p:spPr bwMode="auto">
          <a:xfrm>
            <a:off x="5148064" y="908720"/>
            <a:ext cx="3657600" cy="4464496"/>
          </a:xfrm>
          <a:prstGeom prst="rect">
            <a:avLst/>
          </a:prstGeom>
          <a:noFill/>
          <a:ln w="9525">
            <a:noFill/>
            <a:miter lim="800000"/>
            <a:headEnd/>
            <a:tailEnd/>
          </a:ln>
        </p:spPr>
      </p:pic>
      <p:pic>
        <p:nvPicPr>
          <p:cNvPr id="128004" name="Picture 4"/>
          <p:cNvPicPr>
            <a:picLocks noChangeAspect="1" noChangeArrowheads="1"/>
          </p:cNvPicPr>
          <p:nvPr/>
        </p:nvPicPr>
        <p:blipFill>
          <a:blip r:embed="rId4" cstate="print"/>
          <a:srcRect/>
          <a:stretch>
            <a:fillRect/>
          </a:stretch>
        </p:blipFill>
        <p:spPr bwMode="auto">
          <a:xfrm>
            <a:off x="5724128" y="5373216"/>
            <a:ext cx="2505075" cy="12687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Blood Vessels</a:t>
            </a:r>
            <a:endParaRPr lang="en-US"/>
          </a:p>
        </p:txBody>
      </p:sp>
      <p:sp>
        <p:nvSpPr>
          <p:cNvPr id="3" name="Content Placeholder 2"/>
          <p:cNvSpPr>
            <a:spLocks noGrp="1"/>
          </p:cNvSpPr>
          <p:nvPr>
            <p:ph idx="1"/>
          </p:nvPr>
        </p:nvSpPr>
        <p:spPr>
          <a:xfrm>
            <a:off x="457200" y="1600200"/>
            <a:ext cx="6203032" cy="5141168"/>
          </a:xfrm>
        </p:spPr>
        <p:txBody>
          <a:bodyPr>
            <a:normAutofit fontScale="85000" lnSpcReduction="10000"/>
          </a:bodyPr>
          <a:lstStyle/>
          <a:p>
            <a:r>
              <a:rPr lang="en-US" dirty="0" smtClean="0"/>
              <a:t>The five main types of blood vessels are:</a:t>
            </a:r>
          </a:p>
          <a:p>
            <a:pPr lvl="1"/>
            <a:r>
              <a:rPr lang="en-US" dirty="0" smtClean="0"/>
              <a:t>Arteries</a:t>
            </a:r>
          </a:p>
          <a:p>
            <a:pPr lvl="1"/>
            <a:r>
              <a:rPr lang="en-US" dirty="0" smtClean="0"/>
              <a:t>Arterioles</a:t>
            </a:r>
          </a:p>
          <a:p>
            <a:pPr lvl="1"/>
            <a:r>
              <a:rPr lang="en-US" dirty="0" smtClean="0"/>
              <a:t>Capillaries</a:t>
            </a:r>
          </a:p>
          <a:p>
            <a:pPr lvl="1"/>
            <a:r>
              <a:rPr lang="en-US" dirty="0" err="1" smtClean="0"/>
              <a:t>Venules</a:t>
            </a:r>
            <a:r>
              <a:rPr lang="en-US" dirty="0" smtClean="0"/>
              <a:t>, and </a:t>
            </a:r>
          </a:p>
          <a:p>
            <a:pPr lvl="1"/>
            <a:r>
              <a:rPr lang="en-US" dirty="0" smtClean="0"/>
              <a:t>Veins</a:t>
            </a:r>
          </a:p>
          <a:p>
            <a:r>
              <a:rPr lang="en-US" b="1" dirty="0" smtClean="0"/>
              <a:t>Arteries </a:t>
            </a:r>
            <a:r>
              <a:rPr lang="en-US" b="1" dirty="0" smtClean="0">
                <a:sym typeface="Wingdings" pitchFamily="2" charset="2"/>
              </a:rPr>
              <a:t></a:t>
            </a:r>
            <a:r>
              <a:rPr lang="en-US" b="1" dirty="0" smtClean="0"/>
              <a:t>carry blood </a:t>
            </a:r>
            <a:r>
              <a:rPr lang="en-US" b="1" i="1" dirty="0" smtClean="0"/>
              <a:t>away </a:t>
            </a:r>
            <a:r>
              <a:rPr lang="en-US" i="1" dirty="0" smtClean="0"/>
              <a:t>from the heart to other organs</a:t>
            </a:r>
          </a:p>
          <a:p>
            <a:pPr lvl="1"/>
            <a:r>
              <a:rPr lang="en-US" b="1" i="1" dirty="0" smtClean="0"/>
              <a:t>Systemic Arteries</a:t>
            </a:r>
            <a:r>
              <a:rPr lang="en-US" i="1" dirty="0" smtClean="0">
                <a:sym typeface="Wingdings" pitchFamily="2" charset="2"/>
              </a:rPr>
              <a:t> carry oxygenated blood to different part of the body except to lung</a:t>
            </a:r>
            <a:endParaRPr lang="en-US" i="1" dirty="0" smtClean="0"/>
          </a:p>
          <a:p>
            <a:pPr lvl="1"/>
            <a:r>
              <a:rPr lang="en-US" b="1" i="1" dirty="0" smtClean="0"/>
              <a:t>Pulmonary Arteries</a:t>
            </a:r>
            <a:r>
              <a:rPr lang="en-US" i="1" dirty="0" smtClean="0">
                <a:sym typeface="Wingdings" pitchFamily="2" charset="2"/>
              </a:rPr>
              <a:t> carry Deoxygenated blood to the lung</a:t>
            </a:r>
            <a:endParaRPr lang="en-US" dirty="0"/>
          </a:p>
        </p:txBody>
      </p:sp>
      <p:pic>
        <p:nvPicPr>
          <p:cNvPr id="6" name="Picture 5" descr="Image result for blood vessels Anatomy"/>
          <p:cNvPicPr/>
          <p:nvPr/>
        </p:nvPicPr>
        <p:blipFill>
          <a:blip r:embed="rId2" cstate="print"/>
          <a:srcRect b="5949"/>
          <a:stretch>
            <a:fillRect/>
          </a:stretch>
        </p:blipFill>
        <p:spPr bwMode="auto">
          <a:xfrm>
            <a:off x="6300192" y="1988840"/>
            <a:ext cx="2716024" cy="252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196752"/>
            <a:ext cx="8507288" cy="5472608"/>
          </a:xfrm>
        </p:spPr>
        <p:txBody>
          <a:bodyPr>
            <a:normAutofit fontScale="92500" lnSpcReduction="10000"/>
          </a:bodyPr>
          <a:lstStyle/>
          <a:p>
            <a:pPr algn="just"/>
            <a:r>
              <a:rPr lang="en-US" b="1" dirty="0" smtClean="0"/>
              <a:t>Arterioles</a:t>
            </a:r>
            <a:r>
              <a:rPr lang="en-US" dirty="0" smtClean="0"/>
              <a:t>: smaller arteries in size after branching of a large single artery.</a:t>
            </a:r>
          </a:p>
          <a:p>
            <a:r>
              <a:rPr lang="en-US" dirty="0" smtClean="0"/>
              <a:t>As the arterioles enter a tissue, they branch into numerous tiny vessels called </a:t>
            </a:r>
            <a:r>
              <a:rPr lang="en-US" b="1" dirty="0" smtClean="0"/>
              <a:t>capillaries.</a:t>
            </a:r>
          </a:p>
          <a:p>
            <a:pPr lvl="1"/>
            <a:r>
              <a:rPr lang="en-US" dirty="0" smtClean="0"/>
              <a:t>The thin walls of capillaries allow exchange of substances between the blood and body tissues.</a:t>
            </a:r>
          </a:p>
          <a:p>
            <a:r>
              <a:rPr lang="en-US" dirty="0" smtClean="0"/>
              <a:t>Groups of capillaries within a tissue reunite to form small veins called </a:t>
            </a:r>
            <a:r>
              <a:rPr lang="en-US" b="1" dirty="0" err="1" smtClean="0"/>
              <a:t>venules</a:t>
            </a:r>
            <a:endParaRPr lang="en-US" b="1" dirty="0" smtClean="0"/>
          </a:p>
          <a:p>
            <a:r>
              <a:rPr lang="en-US" dirty="0" smtClean="0"/>
              <a:t>These in turn merge to form progressively larger blood vessels called </a:t>
            </a:r>
            <a:r>
              <a:rPr lang="en-US" b="1" dirty="0" smtClean="0"/>
              <a:t>veins</a:t>
            </a:r>
            <a:r>
              <a:rPr lang="en-US" dirty="0" smtClean="0"/>
              <a:t>. </a:t>
            </a:r>
          </a:p>
          <a:p>
            <a:pPr lvl="1"/>
            <a:r>
              <a:rPr lang="en-US" b="1" dirty="0" smtClean="0"/>
              <a:t>Veins </a:t>
            </a:r>
            <a:r>
              <a:rPr lang="en-US" dirty="0" smtClean="0"/>
              <a:t>are the blood vessels that convey blood from the tissues </a:t>
            </a:r>
            <a:r>
              <a:rPr lang="en-US" i="1" dirty="0" smtClean="0"/>
              <a:t>back to the heart.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345</a:t>
            </a:fld>
            <a:endParaRPr lang="en-US"/>
          </a:p>
        </p:txBody>
      </p:sp>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4330824" cy="4525963"/>
          </a:xfrm>
        </p:spPr>
        <p:txBody>
          <a:bodyPr>
            <a:normAutofit fontScale="92500"/>
          </a:bodyPr>
          <a:lstStyle/>
          <a:p>
            <a:pPr lvl="1"/>
            <a:r>
              <a:rPr lang="en-US" b="1" dirty="0" smtClean="0"/>
              <a:t>Systemic veins</a:t>
            </a:r>
            <a:r>
              <a:rPr lang="en-US" dirty="0" smtClean="0">
                <a:sym typeface="Wingdings" pitchFamily="2" charset="2"/>
              </a:rPr>
              <a:t> brings blood from all body parts (except lungs) to heart</a:t>
            </a:r>
          </a:p>
          <a:p>
            <a:pPr lvl="2"/>
            <a:r>
              <a:rPr lang="en-US" dirty="0" smtClean="0">
                <a:sym typeface="Wingdings" pitchFamily="2" charset="2"/>
              </a:rPr>
              <a:t>It carries deoxygenated blood</a:t>
            </a:r>
          </a:p>
          <a:p>
            <a:pPr lvl="1"/>
            <a:r>
              <a:rPr lang="en-US" b="1" dirty="0" smtClean="0">
                <a:sym typeface="Wingdings" pitchFamily="2" charset="2"/>
              </a:rPr>
              <a:t>Pulmonary Veins</a:t>
            </a:r>
            <a:r>
              <a:rPr lang="en-US" dirty="0" smtClean="0">
                <a:sym typeface="Wingdings" pitchFamily="2" charset="2"/>
              </a:rPr>
              <a:t> brings blood from the lungs to heart</a:t>
            </a:r>
          </a:p>
          <a:p>
            <a:pPr lvl="2"/>
            <a:r>
              <a:rPr lang="en-US" dirty="0" smtClean="0">
                <a:sym typeface="Wingdings" pitchFamily="2" charset="2"/>
              </a:rPr>
              <a:t>It carries oxygenated blood</a:t>
            </a:r>
          </a:p>
          <a:p>
            <a:pPr lvl="2">
              <a:buNone/>
            </a:pPr>
            <a:r>
              <a:rPr lang="en-US" dirty="0" smtClean="0">
                <a:sym typeface="Wingdings" pitchFamily="2" charset="2"/>
              </a:rPr>
              <a:t> </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346</a:t>
            </a:fld>
            <a:endParaRPr lang="en-US"/>
          </a:p>
        </p:txBody>
      </p:sp>
      <p:pic>
        <p:nvPicPr>
          <p:cNvPr id="133122" name="Picture 2"/>
          <p:cNvPicPr>
            <a:picLocks noChangeAspect="1" noChangeArrowheads="1"/>
          </p:cNvPicPr>
          <p:nvPr/>
        </p:nvPicPr>
        <p:blipFill>
          <a:blip r:embed="rId2" cstate="print"/>
          <a:srcRect/>
          <a:stretch>
            <a:fillRect/>
          </a:stretch>
        </p:blipFill>
        <p:spPr bwMode="auto">
          <a:xfrm>
            <a:off x="4572000" y="1844824"/>
            <a:ext cx="4163938"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r>
              <a:rPr lang="en-US" dirty="0" smtClean="0"/>
              <a:t>The relative sizes and functions of different blood vessels are summarized in the following table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347</a:t>
            </a:fld>
            <a:endParaRPr lang="en-US"/>
          </a:p>
        </p:txBody>
      </p:sp>
      <p:pic>
        <p:nvPicPr>
          <p:cNvPr id="287746" name="Picture 2"/>
          <p:cNvPicPr>
            <a:picLocks noChangeAspect="1" noChangeArrowheads="1"/>
          </p:cNvPicPr>
          <p:nvPr/>
        </p:nvPicPr>
        <p:blipFill>
          <a:blip r:embed="rId2" cstate="print"/>
          <a:srcRect/>
          <a:stretch>
            <a:fillRect/>
          </a:stretch>
        </p:blipFill>
        <p:spPr bwMode="auto">
          <a:xfrm>
            <a:off x="683568" y="2564904"/>
            <a:ext cx="5886202" cy="395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Difference between Arteries and Veins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348</a:t>
            </a:fld>
            <a:endParaRPr lang="en-US"/>
          </a:p>
        </p:txBody>
      </p:sp>
      <p:pic>
        <p:nvPicPr>
          <p:cNvPr id="284674" name="Picture 2"/>
          <p:cNvPicPr>
            <a:picLocks noChangeAspect="1" noChangeArrowheads="1"/>
          </p:cNvPicPr>
          <p:nvPr/>
        </p:nvPicPr>
        <p:blipFill>
          <a:blip r:embed="rId2" cstate="print"/>
          <a:srcRect/>
          <a:stretch>
            <a:fillRect/>
          </a:stretch>
        </p:blipFill>
        <p:spPr bwMode="auto">
          <a:xfrm>
            <a:off x="652463" y="704850"/>
            <a:ext cx="7839075" cy="544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349</a:t>
            </a:fld>
            <a:endParaRPr lang="en-US"/>
          </a:p>
        </p:txBody>
      </p:sp>
      <p:pic>
        <p:nvPicPr>
          <p:cNvPr id="285698" name="Picture 2"/>
          <p:cNvPicPr>
            <a:picLocks noChangeAspect="1" noChangeArrowheads="1"/>
          </p:cNvPicPr>
          <p:nvPr/>
        </p:nvPicPr>
        <p:blipFill>
          <a:blip r:embed="rId2" cstate="print"/>
          <a:srcRect/>
          <a:stretch>
            <a:fillRect/>
          </a:stretch>
        </p:blipFill>
        <p:spPr bwMode="auto">
          <a:xfrm>
            <a:off x="251520" y="1412776"/>
            <a:ext cx="8784976" cy="4687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35</a:t>
            </a:fld>
            <a:endParaRPr lang="en-US"/>
          </a:p>
        </p:txBody>
      </p:sp>
    </p:spTree>
    <p:extLst>
      <p:ext uri="{BB962C8B-B14F-4D97-AF65-F5344CB8AC3E}">
        <p14:creationId xmlns:p14="http://schemas.microsoft.com/office/powerpoint/2010/main" val="110193389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350</a:t>
            </a:fld>
            <a:endParaRPr lang="en-US"/>
          </a:p>
        </p:txBody>
      </p:sp>
      <p:pic>
        <p:nvPicPr>
          <p:cNvPr id="286722" name="Picture 2"/>
          <p:cNvPicPr>
            <a:picLocks noChangeAspect="1" noChangeArrowheads="1"/>
          </p:cNvPicPr>
          <p:nvPr/>
        </p:nvPicPr>
        <p:blipFill>
          <a:blip r:embed="rId2" cstate="print"/>
          <a:srcRect/>
          <a:stretch>
            <a:fillRect/>
          </a:stretch>
        </p:blipFill>
        <p:spPr bwMode="auto">
          <a:xfrm>
            <a:off x="467544" y="1628800"/>
            <a:ext cx="744855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Basic Structure of a Blood Vessel</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351</a:t>
            </a:fld>
            <a:endParaRPr lang="en-US"/>
          </a:p>
        </p:txBody>
      </p:sp>
      <p:pic>
        <p:nvPicPr>
          <p:cNvPr id="6" name="Picture 2" descr="Illustration on an artery wall"/>
          <p:cNvPicPr>
            <a:picLocks noChangeAspect="1" noChangeArrowheads="1"/>
          </p:cNvPicPr>
          <p:nvPr/>
        </p:nvPicPr>
        <p:blipFill>
          <a:blip r:embed="rId2" cstate="print"/>
          <a:srcRect/>
          <a:stretch>
            <a:fillRect/>
          </a:stretch>
        </p:blipFill>
        <p:spPr bwMode="auto">
          <a:xfrm>
            <a:off x="5210175" y="2132856"/>
            <a:ext cx="3933825" cy="2790825"/>
          </a:xfrm>
          <a:prstGeom prst="rect">
            <a:avLst/>
          </a:prstGeom>
          <a:noFill/>
        </p:spPr>
      </p:pic>
      <p:pic>
        <p:nvPicPr>
          <p:cNvPr id="132097" name="Picture 1"/>
          <p:cNvPicPr>
            <a:picLocks noChangeAspect="1" noChangeArrowheads="1"/>
          </p:cNvPicPr>
          <p:nvPr/>
        </p:nvPicPr>
        <p:blipFill>
          <a:blip r:embed="rId3" cstate="print"/>
          <a:srcRect l="3315" t="2166" r="4057" b="4689"/>
          <a:stretch>
            <a:fillRect/>
          </a:stretch>
        </p:blipFill>
        <p:spPr bwMode="auto">
          <a:xfrm>
            <a:off x="251520" y="1844824"/>
            <a:ext cx="4932040" cy="3096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8760"/>
            <a:ext cx="8820472" cy="2439144"/>
          </a:xfrm>
        </p:spPr>
        <p:txBody>
          <a:bodyPr/>
          <a:lstStyle/>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UNIT 9. RESPIRATORY SYSTEM</a:t>
            </a: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352</a:t>
            </a:fld>
            <a:endParaRPr lang="en-US"/>
          </a:p>
        </p:txBody>
      </p:sp>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Intoduction</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686800" cy="5257800"/>
          </a:xfrm>
        </p:spPr>
        <p:txBody>
          <a:bodyPr>
            <a:normAutofit fontScale="92500" lnSpcReduction="10000"/>
          </a:bodyPr>
          <a:lstStyle/>
          <a:p>
            <a:pPr algn="just"/>
            <a:r>
              <a:rPr lang="en-US" dirty="0" smtClean="0"/>
              <a:t>Cells continually use oxygen (O</a:t>
            </a:r>
            <a:r>
              <a:rPr lang="en-US" baseline="-25000" dirty="0" smtClean="0"/>
              <a:t>2</a:t>
            </a:r>
            <a:r>
              <a:rPr lang="en-US" dirty="0" smtClean="0"/>
              <a:t>) for the metabolic reactions that release energy from nutrient molecules and produce ATP</a:t>
            </a:r>
          </a:p>
          <a:p>
            <a:r>
              <a:rPr lang="en-US" dirty="0" smtClean="0"/>
              <a:t>At the same time, these reactions release carbon dioxide (CO</a:t>
            </a:r>
            <a:r>
              <a:rPr lang="en-US" baseline="-25000" dirty="0" smtClean="0"/>
              <a:t>2</a:t>
            </a:r>
            <a:r>
              <a:rPr lang="en-US" dirty="0" smtClean="0"/>
              <a:t>).</a:t>
            </a:r>
          </a:p>
          <a:p>
            <a:pPr algn="just"/>
            <a:r>
              <a:rPr lang="en-US" dirty="0" smtClean="0"/>
              <a:t>Because an excessive </a:t>
            </a:r>
            <a:r>
              <a:rPr lang="en-US" dirty="0" smtClean="0">
                <a:solidFill>
                  <a:srgbClr val="FF0000"/>
                </a:solidFill>
              </a:rPr>
              <a:t>amount of CO</a:t>
            </a:r>
            <a:r>
              <a:rPr lang="en-US" baseline="-25000" dirty="0" smtClean="0">
                <a:solidFill>
                  <a:srgbClr val="FF0000"/>
                </a:solidFill>
              </a:rPr>
              <a:t>2</a:t>
            </a:r>
            <a:r>
              <a:rPr lang="en-US" dirty="0" smtClean="0">
                <a:solidFill>
                  <a:srgbClr val="FF0000"/>
                </a:solidFill>
              </a:rPr>
              <a:t> produces acidity that can be toxic to cells</a:t>
            </a:r>
            <a:r>
              <a:rPr lang="en-US" dirty="0" smtClean="0"/>
              <a:t>, excess CO</a:t>
            </a:r>
            <a:r>
              <a:rPr lang="en-US" baseline="-25000" dirty="0" smtClean="0"/>
              <a:t>2 </a:t>
            </a:r>
            <a:r>
              <a:rPr lang="en-US" dirty="0" smtClean="0"/>
              <a:t>must be eliminated quickly and efficiently</a:t>
            </a:r>
          </a:p>
          <a:p>
            <a:pPr algn="just"/>
            <a:r>
              <a:rPr lang="en-US" dirty="0" smtClean="0"/>
              <a:t>The two systems that cooperate to supply O</a:t>
            </a:r>
            <a:r>
              <a:rPr lang="en-US" baseline="-25000" dirty="0" smtClean="0"/>
              <a:t>2</a:t>
            </a:r>
            <a:r>
              <a:rPr lang="en-US" dirty="0" smtClean="0"/>
              <a:t> to and eliminate CO</a:t>
            </a:r>
            <a:r>
              <a:rPr lang="en-US" baseline="-25000" dirty="0" smtClean="0"/>
              <a:t>2</a:t>
            </a:r>
            <a:r>
              <a:rPr lang="en-US" dirty="0" smtClean="0"/>
              <a:t> from body cells are the </a:t>
            </a:r>
            <a:r>
              <a:rPr lang="en-US" dirty="0" smtClean="0">
                <a:solidFill>
                  <a:srgbClr val="FF0000"/>
                </a:solidFill>
              </a:rPr>
              <a:t>cardiovascular and respiratory systems</a:t>
            </a:r>
          </a:p>
          <a:p>
            <a:pPr algn="just"/>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353</a:t>
            </a:fld>
            <a:endParaRPr lang="en-US"/>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smtClean="0">
                <a:solidFill>
                  <a:schemeClr val="accent3">
                    <a:lumMod val="75000"/>
                  </a:schemeClr>
                </a:solidFill>
              </a:rPr>
              <a:t>The respiratory system </a:t>
            </a:r>
            <a:r>
              <a:rPr lang="en-US" dirty="0" smtClean="0"/>
              <a:t>is responsible for gas exchange (intake of O</a:t>
            </a:r>
            <a:r>
              <a:rPr lang="en-US" baseline="-25000" dirty="0" smtClean="0"/>
              <a:t>2</a:t>
            </a:r>
            <a:r>
              <a:rPr lang="en-US" dirty="0" smtClean="0"/>
              <a:t> and elimination of CO</a:t>
            </a:r>
            <a:r>
              <a:rPr lang="en-US" baseline="-25000" dirty="0" smtClean="0"/>
              <a:t>2</a:t>
            </a:r>
            <a:r>
              <a:rPr lang="en-US" dirty="0" smtClean="0"/>
              <a:t>) and the </a:t>
            </a:r>
            <a:r>
              <a:rPr lang="en-US" dirty="0" smtClean="0">
                <a:solidFill>
                  <a:schemeClr val="accent3">
                    <a:lumMod val="75000"/>
                  </a:schemeClr>
                </a:solidFill>
              </a:rPr>
              <a:t>cardiovascular system </a:t>
            </a:r>
            <a:r>
              <a:rPr lang="en-US" dirty="0" smtClean="0"/>
              <a:t>transports blood containing the gases between the lungs and body cells</a:t>
            </a:r>
          </a:p>
          <a:p>
            <a:pPr algn="just"/>
            <a:r>
              <a:rPr lang="en-US" dirty="0" smtClean="0"/>
              <a:t>The branch of medicine that deals with the diagnosis and treatment of diseases of the ears, nose, and throat is called </a:t>
            </a:r>
            <a:r>
              <a:rPr lang="en-US" b="1" dirty="0" err="1" smtClean="0"/>
              <a:t>otorhinolaryngology</a:t>
            </a:r>
            <a:r>
              <a:rPr lang="en-US" b="1" dirty="0" smtClean="0"/>
              <a:t> </a:t>
            </a:r>
          </a:p>
          <a:p>
            <a:pPr algn="just"/>
            <a:r>
              <a:rPr lang="en-US" i="1" dirty="0" smtClean="0"/>
              <a:t>A </a:t>
            </a:r>
            <a:r>
              <a:rPr lang="en-US" b="1" i="1" dirty="0" smtClean="0"/>
              <a:t>pulmonologist </a:t>
            </a:r>
            <a:r>
              <a:rPr lang="en-US" i="1" dirty="0" smtClean="0"/>
              <a:t>is a specialist in the diagnosis and treatment </a:t>
            </a:r>
            <a:r>
              <a:rPr lang="en-US" dirty="0" smtClean="0"/>
              <a:t>of diseases of the lungs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354</a:t>
            </a:fld>
            <a:endParaRPr lang="en-US"/>
          </a:p>
        </p:txBody>
      </p:sp>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ORGANS OF RESPIRATORY SYSTEM</a:t>
            </a:r>
            <a:br>
              <a:rPr lang="en-US" dirty="0" smtClean="0"/>
            </a:br>
            <a:endParaRPr lang="en-US" dirty="0"/>
          </a:p>
        </p:txBody>
      </p:sp>
      <p:sp>
        <p:nvSpPr>
          <p:cNvPr id="3" name="Content Placeholder 2"/>
          <p:cNvSpPr>
            <a:spLocks noGrp="1"/>
          </p:cNvSpPr>
          <p:nvPr>
            <p:ph idx="1"/>
          </p:nvPr>
        </p:nvSpPr>
        <p:spPr>
          <a:xfrm>
            <a:off x="107504" y="1196752"/>
            <a:ext cx="9036496" cy="5400600"/>
          </a:xfrm>
        </p:spPr>
        <p:txBody>
          <a:bodyPr>
            <a:normAutofit fontScale="85000" lnSpcReduction="10000"/>
          </a:bodyPr>
          <a:lstStyle/>
          <a:p>
            <a:r>
              <a:rPr lang="en-US" dirty="0" smtClean="0"/>
              <a:t>The respiratory system consists of the </a:t>
            </a:r>
            <a:r>
              <a:rPr lang="en-US" b="1" dirty="0" smtClean="0"/>
              <a:t>nose, nasal cavity, pharynx(throat), larynx (voice box), trachea (windpipe), bronchi, and lungs</a:t>
            </a:r>
          </a:p>
          <a:p>
            <a:r>
              <a:rPr lang="en-US" b="1" i="1" dirty="0" smtClean="0">
                <a:solidFill>
                  <a:schemeClr val="accent3">
                    <a:lumMod val="75000"/>
                  </a:schemeClr>
                </a:solidFill>
              </a:rPr>
              <a:t>Structurally, </a:t>
            </a:r>
            <a:r>
              <a:rPr lang="en-US" i="1" dirty="0" smtClean="0"/>
              <a:t>the respiratory system consists </a:t>
            </a:r>
            <a:r>
              <a:rPr lang="en-US" dirty="0" smtClean="0"/>
              <a:t>of two parts: </a:t>
            </a:r>
          </a:p>
          <a:p>
            <a:pPr lvl="1" algn="just"/>
            <a:r>
              <a:rPr lang="en-US" dirty="0" smtClean="0"/>
              <a:t> The </a:t>
            </a:r>
            <a:r>
              <a:rPr lang="en-US" b="1" dirty="0" smtClean="0"/>
              <a:t>upper respiratory system includes the </a:t>
            </a:r>
            <a:r>
              <a:rPr lang="en-US" dirty="0" smtClean="0"/>
              <a:t>nose, nasal cavity, pharynx, and associated structures</a:t>
            </a:r>
          </a:p>
          <a:p>
            <a:pPr lvl="1" algn="just"/>
            <a:r>
              <a:rPr lang="en-US" dirty="0" smtClean="0"/>
              <a:t> The </a:t>
            </a:r>
            <a:r>
              <a:rPr lang="en-US" b="1" dirty="0" smtClean="0"/>
              <a:t>lower respiratory system includes the larynx, trachea, bronchi, </a:t>
            </a:r>
            <a:r>
              <a:rPr lang="en-US" dirty="0" smtClean="0"/>
              <a:t>and lungs</a:t>
            </a:r>
          </a:p>
          <a:p>
            <a:r>
              <a:rPr lang="en-US" b="1" i="1" dirty="0" smtClean="0">
                <a:solidFill>
                  <a:schemeClr val="accent3">
                    <a:lumMod val="75000"/>
                  </a:schemeClr>
                </a:solidFill>
              </a:rPr>
              <a:t>Functionally</a:t>
            </a:r>
            <a:r>
              <a:rPr lang="en-US" i="1" dirty="0" smtClean="0"/>
              <a:t>, the respiratory system also consists of two parts.</a:t>
            </a:r>
          </a:p>
          <a:p>
            <a:pPr lvl="1" algn="just"/>
            <a:r>
              <a:rPr lang="en-US" dirty="0" smtClean="0"/>
              <a:t>The </a:t>
            </a:r>
            <a:r>
              <a:rPr lang="en-US" b="1" dirty="0" smtClean="0"/>
              <a:t>conducting zone consists of a series of interconnecting </a:t>
            </a:r>
            <a:r>
              <a:rPr lang="en-US" dirty="0" smtClean="0"/>
              <a:t>cavities and tubes both outside and within the lungs</a:t>
            </a:r>
          </a:p>
          <a:p>
            <a:pPr lvl="2" algn="just"/>
            <a:r>
              <a:rPr lang="en-US" dirty="0" smtClean="0"/>
              <a:t>These passageways include the nose, nasal cavity, pharynx, larynx, trachea, bronchi, bronchioles, and terminal bronchioles;</a:t>
            </a:r>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355</a:t>
            </a:fld>
            <a:endParaRPr lang="en-US"/>
          </a:p>
        </p:txBody>
      </p:sp>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4474840" cy="5257800"/>
          </a:xfrm>
        </p:spPr>
        <p:txBody>
          <a:bodyPr>
            <a:normAutofit fontScale="92500" lnSpcReduction="10000"/>
          </a:bodyPr>
          <a:lstStyle/>
          <a:p>
            <a:pPr lvl="2"/>
            <a:r>
              <a:rPr lang="en-US" dirty="0" smtClean="0"/>
              <a:t>Their function is to filter, warm, and moisten air and conduct it into the lungs.</a:t>
            </a:r>
          </a:p>
          <a:p>
            <a:pPr lvl="1" algn="just"/>
            <a:r>
              <a:rPr lang="en-US" dirty="0" smtClean="0"/>
              <a:t>The </a:t>
            </a:r>
            <a:r>
              <a:rPr lang="en-US" b="1" dirty="0" smtClean="0"/>
              <a:t>respiratory zone consists of tubes and tissues within the </a:t>
            </a:r>
            <a:r>
              <a:rPr lang="en-US" dirty="0" smtClean="0"/>
              <a:t>lungs where gas exchange occurs.</a:t>
            </a:r>
          </a:p>
          <a:p>
            <a:pPr lvl="2" algn="just"/>
            <a:r>
              <a:rPr lang="en-US" dirty="0" smtClean="0"/>
              <a:t>These tubes and tissues include the respiratory bronchioles, alveolar ducts, alveolar sacs, and alveoli.</a:t>
            </a:r>
          </a:p>
          <a:p>
            <a:pPr lvl="3" algn="just"/>
            <a:r>
              <a:rPr lang="en-US" dirty="0" smtClean="0"/>
              <a:t>They are  the main sites of gas exchange between air and blood.</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356</a:t>
            </a:fld>
            <a:endParaRPr lang="en-US"/>
          </a:p>
        </p:txBody>
      </p:sp>
      <p:pic>
        <p:nvPicPr>
          <p:cNvPr id="132098" name="Picture 2"/>
          <p:cNvPicPr>
            <a:picLocks noChangeAspect="1" noChangeArrowheads="1"/>
          </p:cNvPicPr>
          <p:nvPr/>
        </p:nvPicPr>
        <p:blipFill>
          <a:blip r:embed="rId2" cstate="print"/>
          <a:srcRect/>
          <a:stretch>
            <a:fillRect/>
          </a:stretch>
        </p:blipFill>
        <p:spPr bwMode="auto">
          <a:xfrm>
            <a:off x="4967536" y="1628800"/>
            <a:ext cx="4176464"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Nose and Nasal cavity</a:t>
            </a:r>
            <a:endParaRPr lang="en-US" dirty="0"/>
          </a:p>
        </p:txBody>
      </p:sp>
      <p:sp>
        <p:nvSpPr>
          <p:cNvPr id="3" name="Content Placeholder 2"/>
          <p:cNvSpPr>
            <a:spLocks noGrp="1"/>
          </p:cNvSpPr>
          <p:nvPr>
            <p:ph idx="1"/>
          </p:nvPr>
        </p:nvSpPr>
        <p:spPr>
          <a:xfrm>
            <a:off x="457200" y="1600200"/>
            <a:ext cx="8686800" cy="5069160"/>
          </a:xfrm>
        </p:spPr>
        <p:txBody>
          <a:bodyPr>
            <a:normAutofit lnSpcReduction="10000"/>
          </a:bodyPr>
          <a:lstStyle/>
          <a:p>
            <a:r>
              <a:rPr lang="en-US" dirty="0" smtClean="0"/>
              <a:t>Nose forms the primary entryway for inhaled air</a:t>
            </a:r>
          </a:p>
          <a:p>
            <a:r>
              <a:rPr lang="en-US" dirty="0" smtClean="0"/>
              <a:t>The </a:t>
            </a:r>
            <a:r>
              <a:rPr lang="en-US" b="1" dirty="0" smtClean="0"/>
              <a:t>nose is a special organ at the entrance to the </a:t>
            </a:r>
            <a:r>
              <a:rPr lang="en-US" dirty="0" smtClean="0"/>
              <a:t>respiratory system that is divided into an </a:t>
            </a:r>
            <a:r>
              <a:rPr lang="en-US" dirty="0" smtClean="0">
                <a:solidFill>
                  <a:schemeClr val="accent3">
                    <a:lumMod val="75000"/>
                  </a:schemeClr>
                </a:solidFill>
              </a:rPr>
              <a:t>external portion </a:t>
            </a:r>
            <a:r>
              <a:rPr lang="en-US" dirty="0" smtClean="0"/>
              <a:t>and an </a:t>
            </a:r>
            <a:r>
              <a:rPr lang="en-US" dirty="0" smtClean="0">
                <a:solidFill>
                  <a:schemeClr val="accent3">
                    <a:lumMod val="75000"/>
                  </a:schemeClr>
                </a:solidFill>
              </a:rPr>
              <a:t>internal portion called the </a:t>
            </a:r>
            <a:r>
              <a:rPr lang="en-US" b="1" dirty="0" smtClean="0">
                <a:solidFill>
                  <a:schemeClr val="accent3">
                    <a:lumMod val="75000"/>
                  </a:schemeClr>
                </a:solidFill>
              </a:rPr>
              <a:t>nasal cavity</a:t>
            </a:r>
            <a:r>
              <a:rPr lang="en-US" dirty="0" smtClean="0"/>
              <a:t>.</a:t>
            </a:r>
          </a:p>
          <a:p>
            <a:pPr lvl="1" algn="just"/>
            <a:r>
              <a:rPr lang="en-US" dirty="0" smtClean="0"/>
              <a:t>The </a:t>
            </a:r>
            <a:r>
              <a:rPr lang="en-US" b="1" dirty="0" smtClean="0"/>
              <a:t>external nose: </a:t>
            </a:r>
            <a:r>
              <a:rPr lang="en-US" dirty="0" smtClean="0"/>
              <a:t>is an extension of bone and cartilage and has two entryways called the </a:t>
            </a:r>
            <a:r>
              <a:rPr lang="en-US" b="1" dirty="0" smtClean="0"/>
              <a:t>nostrils</a:t>
            </a:r>
            <a:r>
              <a:rPr lang="en-US" dirty="0" smtClean="0"/>
              <a:t>.</a:t>
            </a:r>
          </a:p>
          <a:p>
            <a:pPr lvl="2" algn="just"/>
            <a:r>
              <a:rPr lang="en-US" dirty="0" smtClean="0"/>
              <a:t>Three cartilages:</a:t>
            </a:r>
          </a:p>
          <a:p>
            <a:pPr lvl="3" algn="just"/>
            <a:r>
              <a:rPr lang="en-US" dirty="0" smtClean="0"/>
              <a:t>the unpaired </a:t>
            </a:r>
            <a:r>
              <a:rPr lang="en-US" b="1" dirty="0" err="1" smtClean="0"/>
              <a:t>septal</a:t>
            </a:r>
            <a:r>
              <a:rPr lang="en-US" b="1" dirty="0" smtClean="0"/>
              <a:t> nasal cartilage </a:t>
            </a:r>
            <a:r>
              <a:rPr lang="en-US" b="1" dirty="0" smtClean="0">
                <a:sym typeface="Wingdings" pitchFamily="2" charset="2"/>
              </a:rPr>
              <a:t> </a:t>
            </a:r>
            <a:r>
              <a:rPr lang="en-US" sz="1500" b="1" dirty="0" smtClean="0">
                <a:sym typeface="Wingdings" pitchFamily="2" charset="2"/>
              </a:rPr>
              <a:t>form superior  part of the lateral side</a:t>
            </a:r>
            <a:endParaRPr lang="en-US" sz="1500" b="1" dirty="0" smtClean="0"/>
          </a:p>
          <a:p>
            <a:pPr lvl="3" algn="just"/>
            <a:r>
              <a:rPr lang="en-US" dirty="0" smtClean="0"/>
              <a:t>the paired </a:t>
            </a:r>
            <a:r>
              <a:rPr lang="en-US" b="1" dirty="0" smtClean="0"/>
              <a:t>major </a:t>
            </a:r>
            <a:r>
              <a:rPr lang="en-US" b="1" dirty="0" err="1" smtClean="0"/>
              <a:t>alar</a:t>
            </a:r>
            <a:r>
              <a:rPr lang="en-US" b="1" dirty="0" smtClean="0"/>
              <a:t> cartilages</a:t>
            </a:r>
            <a:endParaRPr lang="en-US" dirty="0" smtClean="0"/>
          </a:p>
          <a:p>
            <a:pPr lvl="3"/>
            <a:r>
              <a:rPr lang="en-US" dirty="0" smtClean="0"/>
              <a:t>the </a:t>
            </a:r>
            <a:r>
              <a:rPr lang="en-US" b="1" dirty="0" smtClean="0"/>
              <a:t>minor </a:t>
            </a:r>
            <a:r>
              <a:rPr lang="en-US" b="1" dirty="0" err="1" smtClean="0"/>
              <a:t>alar</a:t>
            </a:r>
            <a:r>
              <a:rPr lang="en-US" b="1" dirty="0" smtClean="0"/>
              <a:t> cartilages</a:t>
            </a:r>
            <a:r>
              <a:rPr lang="en-US" dirty="0" smtClean="0"/>
              <a:t>                 </a:t>
            </a:r>
            <a:r>
              <a:rPr lang="en-US" sz="1500" dirty="0" smtClean="0"/>
              <a:t>form the inferior part of the lateral sides of the nose</a:t>
            </a:r>
            <a:endParaRPr lang="en-US" sz="1500"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357</a:t>
            </a:fld>
            <a:endParaRPr lang="en-US"/>
          </a:p>
        </p:txBody>
      </p:sp>
      <p:sp>
        <p:nvSpPr>
          <p:cNvPr id="6" name="Right Brace 5"/>
          <p:cNvSpPr/>
          <p:nvPr/>
        </p:nvSpPr>
        <p:spPr>
          <a:xfrm>
            <a:off x="5364088" y="5733256"/>
            <a:ext cx="216024" cy="504056"/>
          </a:xfrm>
          <a:prstGeom prst="rightBrace">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normAutofit/>
          </a:bodyPr>
          <a:lstStyle/>
          <a:p>
            <a:r>
              <a:rPr lang="en-US" dirty="0" smtClean="0"/>
              <a:t>In summary, the interior structures of the nose have three functions:</a:t>
            </a:r>
          </a:p>
          <a:p>
            <a:pPr lvl="1"/>
            <a:r>
              <a:rPr lang="en-US" dirty="0" smtClean="0"/>
              <a:t>warming, moistening,  and filtering incoming air</a:t>
            </a:r>
          </a:p>
          <a:p>
            <a:pPr lvl="1"/>
            <a:r>
              <a:rPr lang="en-US" dirty="0" smtClean="0"/>
              <a:t>detecting olfactory (smell) stimuli; and </a:t>
            </a:r>
          </a:p>
          <a:p>
            <a:pPr lvl="1"/>
            <a:r>
              <a:rPr lang="en-US" dirty="0" smtClean="0"/>
              <a:t>modifying speech vibrations as they pass through the large, hollow resonating chambers. </a:t>
            </a:r>
          </a:p>
          <a:p>
            <a:pPr lvl="2"/>
            <a:r>
              <a:rPr lang="en-US" b="1" i="1" dirty="0" smtClean="0"/>
              <a:t>Resonance</a:t>
            </a:r>
            <a:r>
              <a:rPr lang="en-US" i="1" dirty="0" smtClean="0"/>
              <a:t> refers to prolonging, amplifying, or modifying </a:t>
            </a:r>
            <a:r>
              <a:rPr lang="en-US" dirty="0" smtClean="0"/>
              <a:t>a sound by vibration.</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358</a:t>
            </a:fld>
            <a:endParaRPr lang="en-US"/>
          </a:p>
        </p:txBody>
      </p:sp>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Pharynx</a:t>
            </a:r>
            <a:endParaRPr lang="en-US" dirty="0"/>
          </a:p>
        </p:txBody>
      </p:sp>
      <p:sp>
        <p:nvSpPr>
          <p:cNvPr id="3" name="Content Placeholder 2"/>
          <p:cNvSpPr>
            <a:spLocks noGrp="1"/>
          </p:cNvSpPr>
          <p:nvPr>
            <p:ph idx="1"/>
          </p:nvPr>
        </p:nvSpPr>
        <p:spPr>
          <a:xfrm>
            <a:off x="457200" y="1600200"/>
            <a:ext cx="8229600" cy="5141168"/>
          </a:xfrm>
        </p:spPr>
        <p:txBody>
          <a:bodyPr>
            <a:normAutofit fontScale="92500" lnSpcReduction="20000"/>
          </a:bodyPr>
          <a:lstStyle/>
          <a:p>
            <a:pPr algn="just"/>
            <a:r>
              <a:rPr lang="en-US" dirty="0" smtClean="0"/>
              <a:t>The pharynx lies just posterior to the nasal and oral cavities, superior to the larynx and esophagus, and just anterior to the cervical vertebrae</a:t>
            </a:r>
          </a:p>
          <a:p>
            <a:pPr algn="just"/>
            <a:r>
              <a:rPr lang="en-US" dirty="0" smtClean="0"/>
              <a:t>Contraction of the skeletal muscles assists in deglutition (swallowing)</a:t>
            </a:r>
          </a:p>
          <a:p>
            <a:pPr algn="just"/>
            <a:r>
              <a:rPr lang="en-US" dirty="0" smtClean="0"/>
              <a:t>The pharynx functions as a passageway for air and food</a:t>
            </a:r>
          </a:p>
          <a:p>
            <a:r>
              <a:rPr lang="en-US" dirty="0" smtClean="0"/>
              <a:t>Provides a resonating chamber for speech sounds, and houses the tonsils, which participate in immunological reactions against foreign invaders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359</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36</a:t>
            </a:fld>
            <a:endParaRPr lang="en-US"/>
          </a:p>
        </p:txBody>
      </p:sp>
    </p:spTree>
    <p:extLst>
      <p:ext uri="{BB962C8B-B14F-4D97-AF65-F5344CB8AC3E}">
        <p14:creationId xmlns:p14="http://schemas.microsoft.com/office/powerpoint/2010/main" val="8087185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5194920" cy="5257800"/>
          </a:xfrm>
        </p:spPr>
        <p:txBody>
          <a:bodyPr>
            <a:normAutofit fontScale="92500"/>
          </a:bodyPr>
          <a:lstStyle/>
          <a:p>
            <a:r>
              <a:rPr lang="en-US" dirty="0" smtClean="0"/>
              <a:t>The pharynx can be divided into three anatomical regions: </a:t>
            </a:r>
          </a:p>
          <a:p>
            <a:pPr lvl="1"/>
            <a:r>
              <a:rPr lang="en-US" dirty="0" err="1" smtClean="0"/>
              <a:t>Nasopharynx</a:t>
            </a:r>
            <a:r>
              <a:rPr lang="en-US" dirty="0" smtClean="0"/>
              <a:t>, </a:t>
            </a:r>
          </a:p>
          <a:p>
            <a:pPr lvl="1"/>
            <a:r>
              <a:rPr lang="en-US" dirty="0" err="1" smtClean="0"/>
              <a:t>Oropharynx</a:t>
            </a:r>
            <a:r>
              <a:rPr lang="en-US" dirty="0" smtClean="0"/>
              <a:t>, and </a:t>
            </a:r>
          </a:p>
          <a:p>
            <a:pPr lvl="1"/>
            <a:r>
              <a:rPr lang="en-US" dirty="0" err="1" smtClean="0"/>
              <a:t>Laryngopharynx</a:t>
            </a:r>
            <a:r>
              <a:rPr lang="en-US" dirty="0" smtClean="0"/>
              <a:t> (</a:t>
            </a:r>
            <a:r>
              <a:rPr lang="en-US" dirty="0" err="1" smtClean="0"/>
              <a:t>Hypopharynx</a:t>
            </a:r>
            <a:r>
              <a:rPr lang="en-US" dirty="0" smtClean="0"/>
              <a:t>)</a:t>
            </a:r>
          </a:p>
          <a:p>
            <a:pPr lvl="2"/>
            <a:r>
              <a:rPr lang="en-US" dirty="0" smtClean="0"/>
              <a:t>Open to esophagus </a:t>
            </a:r>
            <a:r>
              <a:rPr lang="en-US" dirty="0" err="1" smtClean="0"/>
              <a:t>posteriorly</a:t>
            </a:r>
            <a:r>
              <a:rPr lang="en-US" dirty="0" smtClean="0"/>
              <a:t> and Larynx interiorly</a:t>
            </a:r>
          </a:p>
          <a:p>
            <a:r>
              <a:rPr lang="en-US" dirty="0" smtClean="0"/>
              <a:t>Pharynx are innervated by the </a:t>
            </a:r>
            <a:r>
              <a:rPr lang="en-US" dirty="0" err="1" smtClean="0"/>
              <a:t>glossopharyngeal</a:t>
            </a:r>
            <a:r>
              <a:rPr lang="en-US" dirty="0" smtClean="0"/>
              <a:t> (IX) and </a:t>
            </a:r>
            <a:r>
              <a:rPr lang="en-US" dirty="0" err="1" smtClean="0"/>
              <a:t>vagus</a:t>
            </a:r>
            <a:r>
              <a:rPr lang="en-US" dirty="0" smtClean="0"/>
              <a:t> (X) nerves.</a:t>
            </a:r>
          </a:p>
          <a:p>
            <a:pPr lvl="2"/>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360</a:t>
            </a:fld>
            <a:endParaRPr lang="en-US"/>
          </a:p>
        </p:txBody>
      </p:sp>
      <p:pic>
        <p:nvPicPr>
          <p:cNvPr id="133122" name="Picture 2"/>
          <p:cNvPicPr>
            <a:picLocks noChangeAspect="1" noChangeArrowheads="1"/>
          </p:cNvPicPr>
          <p:nvPr/>
        </p:nvPicPr>
        <p:blipFill>
          <a:blip r:embed="rId2" cstate="print"/>
          <a:srcRect/>
          <a:stretch>
            <a:fillRect/>
          </a:stretch>
        </p:blipFill>
        <p:spPr bwMode="auto">
          <a:xfrm>
            <a:off x="5652120" y="1556792"/>
            <a:ext cx="3491880" cy="372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Larynx</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361</a:t>
            </a:fld>
            <a:endParaRPr lang="en-US"/>
          </a:p>
        </p:txBody>
      </p:sp>
      <p:sp>
        <p:nvSpPr>
          <p:cNvPr id="7" name="Content Placeholder 6"/>
          <p:cNvSpPr>
            <a:spLocks noGrp="1"/>
          </p:cNvSpPr>
          <p:nvPr>
            <p:ph idx="1"/>
          </p:nvPr>
        </p:nvSpPr>
        <p:spPr/>
        <p:txBody>
          <a:bodyPr>
            <a:normAutofit/>
          </a:bodyPr>
          <a:lstStyle/>
          <a:p>
            <a:pPr algn="just"/>
            <a:r>
              <a:rPr lang="en-US" dirty="0" smtClean="0"/>
              <a:t>The </a:t>
            </a:r>
            <a:r>
              <a:rPr lang="en-US" b="1" dirty="0" smtClean="0"/>
              <a:t>larynx or voice box, is a short passageway that </a:t>
            </a:r>
            <a:r>
              <a:rPr lang="en-US" dirty="0" smtClean="0"/>
              <a:t>connects the </a:t>
            </a:r>
            <a:r>
              <a:rPr lang="en-US" dirty="0" err="1" smtClean="0"/>
              <a:t>laryngopharynx</a:t>
            </a:r>
            <a:r>
              <a:rPr lang="en-US" dirty="0" smtClean="0"/>
              <a:t> with the trachea</a:t>
            </a:r>
          </a:p>
          <a:p>
            <a:r>
              <a:rPr lang="en-US" dirty="0" smtClean="0"/>
              <a:t>The wall of the larynx is composed of nine pieces of cartilage (3 single and 3 paired)</a:t>
            </a:r>
          </a:p>
          <a:p>
            <a:pPr lvl="1"/>
            <a:r>
              <a:rPr lang="en-US" dirty="0" smtClean="0"/>
              <a:t>The three single are thyroid cartilage, epiglottis, and </a:t>
            </a:r>
            <a:r>
              <a:rPr lang="en-US" dirty="0" err="1" smtClean="0"/>
              <a:t>cricoid</a:t>
            </a:r>
            <a:r>
              <a:rPr lang="en-US" dirty="0" smtClean="0"/>
              <a:t> cartilage</a:t>
            </a:r>
          </a:p>
          <a:p>
            <a:pPr lvl="1"/>
            <a:r>
              <a:rPr lang="en-US" dirty="0" smtClean="0"/>
              <a:t>The three paired are </a:t>
            </a:r>
            <a:r>
              <a:rPr lang="en-US" dirty="0" err="1" smtClean="0"/>
              <a:t>arytenoid,cuneiform</a:t>
            </a:r>
            <a:r>
              <a:rPr lang="en-US" dirty="0" smtClean="0"/>
              <a:t>, and </a:t>
            </a:r>
            <a:r>
              <a:rPr lang="en-US" dirty="0" err="1" smtClean="0"/>
              <a:t>corniculate</a:t>
            </a:r>
            <a:r>
              <a:rPr lang="en-US" dirty="0" smtClean="0"/>
              <a:t> cartilages.</a:t>
            </a:r>
            <a:endParaRPr lang="en-US" dirty="0"/>
          </a:p>
        </p:txBody>
      </p:sp>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362</a:t>
            </a:fld>
            <a:endParaRPr lang="en-US"/>
          </a:p>
        </p:txBody>
      </p:sp>
      <p:pic>
        <p:nvPicPr>
          <p:cNvPr id="135170" name="Picture 2"/>
          <p:cNvPicPr>
            <a:picLocks noChangeAspect="1" noChangeArrowheads="1"/>
          </p:cNvPicPr>
          <p:nvPr/>
        </p:nvPicPr>
        <p:blipFill>
          <a:blip r:embed="rId2" cstate="print"/>
          <a:srcRect/>
          <a:stretch>
            <a:fillRect/>
          </a:stretch>
        </p:blipFill>
        <p:spPr bwMode="auto">
          <a:xfrm>
            <a:off x="107504" y="1419225"/>
            <a:ext cx="8784976" cy="401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Trachea &amp; Bronchi</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algn="just"/>
            <a:r>
              <a:rPr lang="en-US" dirty="0" smtClean="0"/>
              <a:t>It is located anterior to the esophagus and extends from the larynx to the superior border of the fifth thoracic vertebra (T5), where it divides into the right and left primary </a:t>
            </a:r>
            <a:r>
              <a:rPr lang="en-US" b="1" dirty="0" smtClean="0"/>
              <a:t>bronchi</a:t>
            </a:r>
          </a:p>
          <a:p>
            <a:pPr algn="just"/>
            <a:r>
              <a:rPr lang="en-US" dirty="0" smtClean="0"/>
              <a:t>The layers of the tracheal wall, from deep to superficial:</a:t>
            </a:r>
          </a:p>
          <a:p>
            <a:pPr lvl="1" algn="just"/>
            <a:r>
              <a:rPr lang="en-US" dirty="0" smtClean="0"/>
              <a:t>(1) the mucosa</a:t>
            </a:r>
          </a:p>
          <a:p>
            <a:pPr lvl="1" algn="just"/>
            <a:r>
              <a:rPr lang="en-US" dirty="0" smtClean="0"/>
              <a:t>(2) the </a:t>
            </a:r>
            <a:r>
              <a:rPr lang="en-US" dirty="0" err="1" smtClean="0"/>
              <a:t>submucosa</a:t>
            </a:r>
            <a:r>
              <a:rPr lang="en-US" dirty="0" smtClean="0"/>
              <a:t> </a:t>
            </a:r>
          </a:p>
          <a:p>
            <a:pPr lvl="1" algn="just"/>
            <a:r>
              <a:rPr lang="en-US" dirty="0" smtClean="0"/>
              <a:t>(3) the media, or middle tunic</a:t>
            </a:r>
          </a:p>
          <a:p>
            <a:pPr lvl="1" algn="just"/>
            <a:r>
              <a:rPr lang="en-US" dirty="0" smtClean="0"/>
              <a:t>(4) the adventitia.</a:t>
            </a:r>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363</a:t>
            </a:fld>
            <a:endParaRPr lang="en-US"/>
          </a:p>
        </p:txBody>
      </p:sp>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364</a:t>
            </a:fld>
            <a:endParaRPr lang="en-US"/>
          </a:p>
        </p:txBody>
      </p:sp>
      <p:pic>
        <p:nvPicPr>
          <p:cNvPr id="136194" name="Picture 2"/>
          <p:cNvPicPr>
            <a:picLocks noChangeAspect="1" noChangeArrowheads="1"/>
          </p:cNvPicPr>
          <p:nvPr/>
        </p:nvPicPr>
        <p:blipFill>
          <a:blip r:embed="rId2" cstate="print"/>
          <a:srcRect/>
          <a:stretch>
            <a:fillRect/>
          </a:stretch>
        </p:blipFill>
        <p:spPr bwMode="auto">
          <a:xfrm>
            <a:off x="0" y="1340768"/>
            <a:ext cx="8964488" cy="5517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LUNGS</a:t>
            </a:r>
            <a:endParaRPr lang="en-US" dirty="0"/>
          </a:p>
        </p:txBody>
      </p:sp>
      <p:sp>
        <p:nvSpPr>
          <p:cNvPr id="3" name="Content Placeholder 2"/>
          <p:cNvSpPr>
            <a:spLocks noGrp="1"/>
          </p:cNvSpPr>
          <p:nvPr>
            <p:ph idx="1"/>
          </p:nvPr>
        </p:nvSpPr>
        <p:spPr>
          <a:xfrm>
            <a:off x="457200" y="1600200"/>
            <a:ext cx="5482952" cy="4997152"/>
          </a:xfrm>
        </p:spPr>
        <p:txBody>
          <a:bodyPr>
            <a:normAutofit fontScale="92500" lnSpcReduction="20000"/>
          </a:bodyPr>
          <a:lstStyle/>
          <a:p>
            <a:pPr algn="just"/>
            <a:r>
              <a:rPr lang="en-US" dirty="0" smtClean="0"/>
              <a:t>The </a:t>
            </a:r>
            <a:r>
              <a:rPr lang="en-US" b="1" dirty="0" smtClean="0"/>
              <a:t>lungs are paired cone shaped </a:t>
            </a:r>
            <a:r>
              <a:rPr lang="en-US" dirty="0" smtClean="0"/>
              <a:t>organs in the thoracic cavity particularly in the </a:t>
            </a:r>
            <a:r>
              <a:rPr lang="en-US" b="1" dirty="0" smtClean="0"/>
              <a:t>pleural cavity</a:t>
            </a:r>
            <a:r>
              <a:rPr lang="en-US" dirty="0" smtClean="0"/>
              <a:t>.</a:t>
            </a:r>
          </a:p>
          <a:p>
            <a:pPr algn="just"/>
            <a:r>
              <a:rPr lang="en-US" dirty="0" smtClean="0"/>
              <a:t>The lungs are separated from each other by the heart and the </a:t>
            </a:r>
            <a:r>
              <a:rPr lang="en-US" b="1" dirty="0" err="1" smtClean="0"/>
              <a:t>mediastinum</a:t>
            </a:r>
            <a:r>
              <a:rPr lang="en-US" b="1" dirty="0" smtClean="0"/>
              <a:t>.</a:t>
            </a:r>
          </a:p>
          <a:p>
            <a:pPr algn="just"/>
            <a:r>
              <a:rPr lang="en-US" b="1" dirty="0" smtClean="0"/>
              <a:t>Surface anatomy</a:t>
            </a:r>
          </a:p>
          <a:p>
            <a:pPr lvl="1" algn="just"/>
            <a:r>
              <a:rPr lang="en-US" dirty="0" smtClean="0"/>
              <a:t>The inferior surface is called </a:t>
            </a:r>
            <a:r>
              <a:rPr lang="en-US" b="1" dirty="0" smtClean="0"/>
              <a:t>base </a:t>
            </a:r>
            <a:r>
              <a:rPr lang="en-US" b="1" dirty="0" smtClean="0">
                <a:sym typeface="Wingdings" pitchFamily="2" charset="2"/>
              </a:rPr>
              <a:t></a:t>
            </a:r>
            <a:r>
              <a:rPr lang="en-US" b="1" dirty="0" smtClean="0"/>
              <a:t>broader and concave</a:t>
            </a:r>
          </a:p>
          <a:p>
            <a:pPr lvl="1" algn="just"/>
            <a:r>
              <a:rPr lang="en-US" dirty="0" smtClean="0"/>
              <a:t>The superior surface is called</a:t>
            </a:r>
            <a:r>
              <a:rPr lang="en-US" b="1" dirty="0" smtClean="0"/>
              <a:t> </a:t>
            </a:r>
            <a:r>
              <a:rPr lang="en-US" b="1" dirty="0" err="1" smtClean="0"/>
              <a:t>apex</a:t>
            </a:r>
            <a:r>
              <a:rPr lang="en-US" b="1" dirty="0" err="1" smtClean="0">
                <a:sym typeface="Wingdings" pitchFamily="2" charset="2"/>
              </a:rPr>
              <a:t></a:t>
            </a:r>
            <a:r>
              <a:rPr lang="en-US" dirty="0" err="1" smtClean="0">
                <a:sym typeface="Wingdings" pitchFamily="2" charset="2"/>
              </a:rPr>
              <a:t>N</a:t>
            </a:r>
            <a:r>
              <a:rPr lang="en-US" dirty="0" err="1" smtClean="0"/>
              <a:t>arrow</a:t>
            </a:r>
            <a:endParaRPr lang="en-US" dirty="0" smtClean="0"/>
          </a:p>
          <a:p>
            <a:pPr lvl="1" algn="just"/>
            <a:endParaRPr lang="en-US" b="1" dirty="0" smtClean="0"/>
          </a:p>
          <a:p>
            <a:pPr algn="just"/>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365</a:t>
            </a:fld>
            <a:endParaRPr lang="en-US"/>
          </a:p>
        </p:txBody>
      </p:sp>
    </p:spTree>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366</a:t>
            </a:fld>
            <a:endParaRPr lang="en-US"/>
          </a:p>
        </p:txBody>
      </p:sp>
      <p:pic>
        <p:nvPicPr>
          <p:cNvPr id="6" name="Picture 2"/>
          <p:cNvPicPr>
            <a:picLocks noChangeAspect="1" noChangeArrowheads="1"/>
          </p:cNvPicPr>
          <p:nvPr/>
        </p:nvPicPr>
        <p:blipFill>
          <a:blip r:embed="rId2" cstate="print"/>
          <a:srcRect/>
          <a:stretch>
            <a:fillRect/>
          </a:stretch>
        </p:blipFill>
        <p:spPr bwMode="auto">
          <a:xfrm>
            <a:off x="395536" y="1700808"/>
            <a:ext cx="8640960"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069160"/>
          </a:xfrm>
        </p:spPr>
        <p:txBody>
          <a:bodyPr/>
          <a:lstStyle/>
          <a:p>
            <a:pPr lvl="1" algn="just"/>
            <a:r>
              <a:rPr lang="en-US" dirty="0" smtClean="0"/>
              <a:t>The </a:t>
            </a:r>
            <a:r>
              <a:rPr lang="en-US" b="1" dirty="0" err="1" smtClean="0"/>
              <a:t>mediastinal</a:t>
            </a:r>
            <a:r>
              <a:rPr lang="en-US" b="1" dirty="0" smtClean="0"/>
              <a:t> (medial) surface contain a region </a:t>
            </a:r>
            <a:r>
              <a:rPr lang="en-US" dirty="0" smtClean="0"/>
              <a:t>called the </a:t>
            </a:r>
            <a:r>
              <a:rPr lang="en-US" b="1" dirty="0" err="1" smtClean="0"/>
              <a:t>hilum</a:t>
            </a:r>
            <a:r>
              <a:rPr lang="en-US" b="1" dirty="0" smtClean="0"/>
              <a:t>, through which </a:t>
            </a:r>
            <a:r>
              <a:rPr lang="en-US" dirty="0" smtClean="0"/>
              <a:t>bronchi, pulmonary blood vessels, lymphatic vessels, and nerves enter and exit.</a:t>
            </a:r>
          </a:p>
          <a:p>
            <a:pPr lvl="1" algn="just"/>
            <a:r>
              <a:rPr lang="en-US" dirty="0" smtClean="0"/>
              <a:t>The left lung is smaller in size  but longer than the right.</a:t>
            </a:r>
          </a:p>
          <a:p>
            <a:pPr lvl="2" algn="just"/>
            <a:r>
              <a:rPr lang="en-US" dirty="0" smtClean="0"/>
              <a:t>This is because left part is occupied by the heart</a:t>
            </a:r>
          </a:p>
          <a:p>
            <a:pPr lvl="1" algn="just"/>
            <a:r>
              <a:rPr lang="en-US" dirty="0" smtClean="0"/>
              <a:t>The left lung is divided in to </a:t>
            </a:r>
            <a:r>
              <a:rPr lang="en-US" dirty="0" smtClean="0">
                <a:solidFill>
                  <a:srgbClr val="FF0000"/>
                </a:solidFill>
              </a:rPr>
              <a:t>two lobes </a:t>
            </a:r>
            <a:r>
              <a:rPr lang="en-US" dirty="0" smtClean="0"/>
              <a:t>but the right one into </a:t>
            </a:r>
            <a:r>
              <a:rPr lang="en-US" dirty="0" smtClean="0">
                <a:solidFill>
                  <a:srgbClr val="FF0000"/>
                </a:solidFill>
              </a:rPr>
              <a:t>three lobes </a:t>
            </a:r>
            <a:r>
              <a:rPr lang="en-US" dirty="0" smtClean="0"/>
              <a:t>on the lateral side</a:t>
            </a:r>
          </a:p>
          <a:p>
            <a:pPr lvl="2" algn="just"/>
            <a:r>
              <a:rPr lang="en-US" dirty="0" smtClean="0"/>
              <a:t>The left into superior and inferior lobe by </a:t>
            </a:r>
            <a:r>
              <a:rPr lang="en-US" b="1" dirty="0" smtClean="0"/>
              <a:t>oblique fissure</a:t>
            </a:r>
          </a:p>
          <a:p>
            <a:pPr lvl="2" algn="just"/>
            <a:endParaRPr lang="en-US" dirty="0" smtClean="0"/>
          </a:p>
          <a:p>
            <a:pPr lvl="1" algn="just"/>
            <a:endParaRPr lang="en-US" dirty="0" smtClean="0"/>
          </a:p>
          <a:p>
            <a:pPr lvl="1" algn="just"/>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367</a:t>
            </a:fld>
            <a:endParaRPr lang="en-US" dirty="0"/>
          </a:p>
        </p:txBody>
      </p:sp>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2116831"/>
          </a:xfrm>
        </p:spPr>
        <p:txBody>
          <a:bodyPr/>
          <a:lstStyle/>
          <a:p>
            <a:pPr lvl="2"/>
            <a:r>
              <a:rPr lang="en-US" dirty="0" smtClean="0"/>
              <a:t>The right lung into superior, meddle and inferior lobe by oblique and horizontal fissure</a:t>
            </a:r>
          </a:p>
          <a:p>
            <a:pPr lvl="3"/>
            <a:r>
              <a:rPr lang="en-US" dirty="0" smtClean="0"/>
              <a:t>Superior and middle lobe is separated by </a:t>
            </a:r>
            <a:r>
              <a:rPr lang="en-US" b="1" dirty="0" smtClean="0"/>
              <a:t>horizontal fissure.</a:t>
            </a:r>
          </a:p>
          <a:p>
            <a:pPr lvl="2"/>
            <a:r>
              <a:rPr lang="en-US" dirty="0" smtClean="0"/>
              <a:t>Each lobe receives its own secondary (lobar) bronchus from each primary Bronchus.</a:t>
            </a:r>
            <a:endParaRPr lang="en-US" b="1" dirty="0" smtClean="0"/>
          </a:p>
          <a:p>
            <a:pPr lvl="1"/>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368</a:t>
            </a:fld>
            <a:endParaRPr lang="en-US"/>
          </a:p>
        </p:txBody>
      </p:sp>
      <p:pic>
        <p:nvPicPr>
          <p:cNvPr id="135171" name="Picture 3"/>
          <p:cNvPicPr>
            <a:picLocks noChangeAspect="1" noChangeArrowheads="1"/>
          </p:cNvPicPr>
          <p:nvPr/>
        </p:nvPicPr>
        <p:blipFill>
          <a:blip r:embed="rId2" cstate="print"/>
          <a:srcRect/>
          <a:stretch>
            <a:fillRect/>
          </a:stretch>
        </p:blipFill>
        <p:spPr bwMode="auto">
          <a:xfrm>
            <a:off x="251520" y="3573016"/>
            <a:ext cx="8640960"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369</a:t>
            </a:fld>
            <a:endParaRPr lang="en-US"/>
          </a:p>
        </p:txBody>
      </p:sp>
      <p:pic>
        <p:nvPicPr>
          <p:cNvPr id="136194" name="Picture 2"/>
          <p:cNvPicPr>
            <a:picLocks noChangeAspect="1" noChangeArrowheads="1"/>
          </p:cNvPicPr>
          <p:nvPr/>
        </p:nvPicPr>
        <p:blipFill>
          <a:blip r:embed="rId2" cstate="print"/>
          <a:srcRect/>
          <a:stretch>
            <a:fillRect/>
          </a:stretch>
        </p:blipFill>
        <p:spPr bwMode="auto">
          <a:xfrm>
            <a:off x="0" y="1340768"/>
            <a:ext cx="8964488"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37</a:t>
            </a:fld>
            <a:endParaRPr lang="en-US"/>
          </a:p>
        </p:txBody>
      </p:sp>
    </p:spTree>
    <p:extLst>
      <p:ext uri="{BB962C8B-B14F-4D97-AF65-F5344CB8AC3E}">
        <p14:creationId xmlns:p14="http://schemas.microsoft.com/office/powerpoint/2010/main" val="1181799824"/>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Microscopic Airways in the lung</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370</a:t>
            </a:fld>
            <a:endParaRPr lang="en-US"/>
          </a:p>
        </p:txBody>
      </p:sp>
      <p:pic>
        <p:nvPicPr>
          <p:cNvPr id="137218" name="Picture 2"/>
          <p:cNvPicPr>
            <a:picLocks noChangeAspect="1" noChangeArrowheads="1"/>
          </p:cNvPicPr>
          <p:nvPr/>
        </p:nvPicPr>
        <p:blipFill>
          <a:blip r:embed="rId2" cstate="print"/>
          <a:srcRect/>
          <a:stretch>
            <a:fillRect/>
          </a:stretch>
        </p:blipFill>
        <p:spPr bwMode="auto">
          <a:xfrm>
            <a:off x="0" y="1423988"/>
            <a:ext cx="9144000" cy="51733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MECHANICS OF PULMONARY</a:t>
            </a:r>
            <a:br>
              <a:rPr lang="en-US" dirty="0" smtClean="0"/>
            </a:br>
            <a:r>
              <a:rPr lang="en-US" dirty="0" smtClean="0"/>
              <a:t>VENTILATION (BREATHING)</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b="1" dirty="0" smtClean="0"/>
              <a:t>Respiration is the exchange of gases between the </a:t>
            </a:r>
            <a:r>
              <a:rPr lang="en-US" b="1" dirty="0" err="1" smtClean="0"/>
              <a:t>atmosphere,</a:t>
            </a:r>
            <a:r>
              <a:rPr lang="en-US" dirty="0" err="1" smtClean="0"/>
              <a:t>blood</a:t>
            </a:r>
            <a:r>
              <a:rPr lang="en-US" dirty="0" smtClean="0"/>
              <a:t>, and body cells. It takes place in three basic steps:</a:t>
            </a:r>
          </a:p>
          <a:p>
            <a:pPr lvl="1" algn="just"/>
            <a:r>
              <a:rPr lang="en-US" b="1" dirty="0" smtClean="0"/>
              <a:t>Pulmonary ventilation (Breathing)</a:t>
            </a:r>
            <a:r>
              <a:rPr lang="en-US" b="1" dirty="0" smtClean="0">
                <a:sym typeface="Wingdings" pitchFamily="2" charset="2"/>
              </a:rPr>
              <a:t></a:t>
            </a:r>
            <a:r>
              <a:rPr lang="en-US" b="1" dirty="0" smtClean="0"/>
              <a:t> The first process </a:t>
            </a:r>
            <a:r>
              <a:rPr lang="en-US" i="1" dirty="0" smtClean="0"/>
              <a:t>consists of i</a:t>
            </a:r>
            <a:r>
              <a:rPr lang="en-US" b="1" i="1" dirty="0" smtClean="0"/>
              <a:t>nhalation</a:t>
            </a:r>
            <a:r>
              <a:rPr lang="en-US" dirty="0" smtClean="0"/>
              <a:t>(inflow) and </a:t>
            </a:r>
            <a:r>
              <a:rPr lang="en-US" b="1" dirty="0" smtClean="0"/>
              <a:t>exhalation</a:t>
            </a:r>
            <a:r>
              <a:rPr lang="en-US" dirty="0" smtClean="0"/>
              <a:t> (outflow) of air.</a:t>
            </a:r>
          </a:p>
          <a:p>
            <a:pPr lvl="2" algn="just"/>
            <a:r>
              <a:rPr lang="en-US" dirty="0" smtClean="0"/>
              <a:t>the exchange of air between the </a:t>
            </a:r>
            <a:r>
              <a:rPr lang="en-US" dirty="0" smtClean="0">
                <a:solidFill>
                  <a:srgbClr val="FF0000"/>
                </a:solidFill>
              </a:rPr>
              <a:t>atmosphere</a:t>
            </a:r>
            <a:r>
              <a:rPr lang="en-US" dirty="0" smtClean="0"/>
              <a:t> and the </a:t>
            </a:r>
            <a:r>
              <a:rPr lang="en-US" dirty="0" smtClean="0">
                <a:solidFill>
                  <a:srgbClr val="FF0000"/>
                </a:solidFill>
              </a:rPr>
              <a:t>air</a:t>
            </a:r>
            <a:r>
              <a:rPr lang="en-US" dirty="0" smtClean="0"/>
              <a:t> </a:t>
            </a:r>
            <a:r>
              <a:rPr lang="en-US" dirty="0" smtClean="0">
                <a:solidFill>
                  <a:srgbClr val="FF0000"/>
                </a:solidFill>
              </a:rPr>
              <a:t>spaces of the lungs</a:t>
            </a:r>
          </a:p>
          <a:p>
            <a:pPr lvl="1" algn="just"/>
            <a:r>
              <a:rPr lang="en-US" b="1" dirty="0" smtClean="0"/>
              <a:t>External (pulmonary) respiration. This is the exchange of </a:t>
            </a:r>
            <a:r>
              <a:rPr lang="en-US" dirty="0" smtClean="0"/>
              <a:t>gases between the </a:t>
            </a:r>
            <a:r>
              <a:rPr lang="en-US" dirty="0" smtClean="0">
                <a:solidFill>
                  <a:srgbClr val="FF0000"/>
                </a:solidFill>
              </a:rPr>
              <a:t>air spaces of the lungs </a:t>
            </a:r>
            <a:r>
              <a:rPr lang="en-US" dirty="0" smtClean="0"/>
              <a:t>and </a:t>
            </a:r>
            <a:r>
              <a:rPr lang="en-US" dirty="0" smtClean="0">
                <a:solidFill>
                  <a:srgbClr val="FF0000"/>
                </a:solidFill>
              </a:rPr>
              <a:t>blood</a:t>
            </a:r>
            <a:r>
              <a:rPr lang="en-US" dirty="0" smtClean="0"/>
              <a:t> in pulmonary capillaries across the respiratory membrane. </a:t>
            </a:r>
          </a:p>
          <a:p>
            <a:pPr lvl="2" algn="just"/>
            <a:r>
              <a:rPr lang="en-US" dirty="0" smtClean="0"/>
              <a:t>The blood gains</a:t>
            </a:r>
            <a:r>
              <a:rPr lang="en-US" sz="1500" dirty="0" smtClean="0"/>
              <a:t> </a:t>
            </a:r>
            <a:r>
              <a:rPr lang="en-US" sz="1500" b="1" dirty="0" smtClean="0"/>
              <a:t>O</a:t>
            </a:r>
            <a:r>
              <a:rPr lang="en-US" sz="1500" baseline="-25000" dirty="0" smtClean="0"/>
              <a:t>2 </a:t>
            </a:r>
            <a:r>
              <a:rPr lang="en-US" sz="1500" dirty="0" smtClean="0"/>
              <a:t>and </a:t>
            </a:r>
            <a:r>
              <a:rPr lang="en-US" dirty="0" smtClean="0"/>
              <a:t>loses CO</a:t>
            </a:r>
            <a:r>
              <a:rPr lang="en-US" sz="1300" baseline="-25000" dirty="0" smtClean="0"/>
              <a:t>2</a:t>
            </a:r>
            <a:r>
              <a:rPr lang="en-US" dirty="0" smtClean="0"/>
              <a: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371</a:t>
            </a:fld>
            <a:endParaRPr lang="en-US"/>
          </a:p>
        </p:txBody>
      </p:sp>
    </p:spTree>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pPr lvl="1" algn="just"/>
            <a:r>
              <a:rPr lang="en-US" b="1" dirty="0" smtClean="0"/>
              <a:t>Internal (tissue) respiration. This is the exchange of gases </a:t>
            </a:r>
            <a:r>
              <a:rPr lang="en-US" dirty="0" smtClean="0"/>
              <a:t>between systemic capillary blood and tissue cells. </a:t>
            </a:r>
          </a:p>
          <a:p>
            <a:pPr lvl="2" algn="just"/>
            <a:r>
              <a:rPr lang="en-US" dirty="0" smtClean="0"/>
              <a:t>The blood loses O</a:t>
            </a:r>
            <a:r>
              <a:rPr lang="en-US" baseline="-25000" dirty="0" smtClean="0"/>
              <a:t>2</a:t>
            </a:r>
            <a:r>
              <a:rPr lang="en-US" dirty="0" smtClean="0"/>
              <a:t> and gains CO</a:t>
            </a:r>
            <a:r>
              <a:rPr lang="en-US" baseline="-25000" dirty="0" smtClean="0"/>
              <a:t>2</a:t>
            </a:r>
            <a:r>
              <a:rPr lang="en-US" dirty="0" smtClean="0"/>
              <a: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372</a:t>
            </a:fld>
            <a:endParaRPr lang="en-US"/>
          </a:p>
        </p:txBody>
      </p:sp>
    </p:spTree>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Pulmonary ventilation: Inhalation </a:t>
            </a:r>
            <a:r>
              <a:rPr lang="en-US" b="1" dirty="0" err="1" smtClean="0"/>
              <a:t>vs</a:t>
            </a:r>
            <a:r>
              <a:rPr lang="en-US" b="1" dirty="0" smtClean="0"/>
              <a:t> exhalation</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373</a:t>
            </a:fld>
            <a:endParaRPr lang="en-US"/>
          </a:p>
        </p:txBody>
      </p:sp>
      <p:pic>
        <p:nvPicPr>
          <p:cNvPr id="137218" name="Picture 2"/>
          <p:cNvPicPr>
            <a:picLocks noChangeAspect="1" noChangeArrowheads="1"/>
          </p:cNvPicPr>
          <p:nvPr/>
        </p:nvPicPr>
        <p:blipFill>
          <a:blip r:embed="rId2" cstate="print"/>
          <a:srcRect/>
          <a:stretch>
            <a:fillRect/>
          </a:stretch>
        </p:blipFill>
        <p:spPr bwMode="auto">
          <a:xfrm>
            <a:off x="323528" y="1800224"/>
            <a:ext cx="8424936" cy="4653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374</a:t>
            </a:fld>
            <a:endParaRPr lang="en-US"/>
          </a:p>
        </p:txBody>
      </p:sp>
      <p:pic>
        <p:nvPicPr>
          <p:cNvPr id="138242" name="Picture 2"/>
          <p:cNvPicPr>
            <a:picLocks noChangeAspect="1" noChangeArrowheads="1"/>
          </p:cNvPicPr>
          <p:nvPr/>
        </p:nvPicPr>
        <p:blipFill>
          <a:blip r:embed="rId2" cstate="print"/>
          <a:srcRect r="3670"/>
          <a:stretch>
            <a:fillRect/>
          </a:stretch>
        </p:blipFill>
        <p:spPr bwMode="auto">
          <a:xfrm>
            <a:off x="251520" y="1747838"/>
            <a:ext cx="8496944" cy="47775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229600" cy="1417638"/>
          </a:xfrm>
          <a:solidFill>
            <a:schemeClr val="accent2"/>
          </a:solidFill>
        </p:spPr>
        <p:txBody>
          <a:bodyPr>
            <a:normAutofit fontScale="90000"/>
          </a:bodyPr>
          <a:lstStyle/>
          <a:p>
            <a:r>
              <a:rPr lang="en-US" b="1" dirty="0" smtClean="0"/>
              <a:t/>
            </a:r>
            <a:br>
              <a:rPr lang="en-US" b="1" dirty="0" smtClean="0"/>
            </a:br>
            <a:r>
              <a:rPr lang="en-US" b="1" dirty="0" smtClean="0"/>
              <a:t>UNIT 10. EXCRETORY SYSTEM: Urinary System</a:t>
            </a:r>
            <a:r>
              <a:rPr lang="en-US" dirty="0" smtClean="0"/>
              <a:t/>
            </a:r>
            <a:br>
              <a:rPr lang="en-US" dirty="0" smtClean="0"/>
            </a:b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375</a:t>
            </a:fld>
            <a:endParaRPr lang="en-US"/>
          </a:p>
        </p:txBody>
      </p:sp>
      <p:pic>
        <p:nvPicPr>
          <p:cNvPr id="56321" name="Picture 1"/>
          <p:cNvPicPr>
            <a:picLocks noChangeAspect="1" noChangeArrowheads="1"/>
          </p:cNvPicPr>
          <p:nvPr/>
        </p:nvPicPr>
        <p:blipFill>
          <a:blip r:embed="rId2" cstate="print"/>
          <a:srcRect/>
          <a:stretch>
            <a:fillRect/>
          </a:stretch>
        </p:blipFill>
        <p:spPr bwMode="auto">
          <a:xfrm>
            <a:off x="179512" y="1700808"/>
            <a:ext cx="8640960" cy="5157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600200"/>
            <a:ext cx="6131024" cy="5141168"/>
          </a:xfrm>
        </p:spPr>
        <p:txBody>
          <a:bodyPr>
            <a:normAutofit fontScale="85000" lnSpcReduction="10000"/>
          </a:bodyPr>
          <a:lstStyle/>
          <a:p>
            <a:r>
              <a:rPr lang="en-US" dirty="0" smtClean="0"/>
              <a:t>The urinary system consists of </a:t>
            </a:r>
          </a:p>
          <a:p>
            <a:pPr lvl="1"/>
            <a:r>
              <a:rPr lang="en-US" b="1" dirty="0" smtClean="0"/>
              <a:t>two kidneys </a:t>
            </a:r>
          </a:p>
          <a:p>
            <a:pPr lvl="1"/>
            <a:r>
              <a:rPr lang="en-US" b="1" dirty="0" smtClean="0"/>
              <a:t>two </a:t>
            </a:r>
            <a:r>
              <a:rPr lang="en-US" b="1" dirty="0" err="1" smtClean="0"/>
              <a:t>ureters</a:t>
            </a:r>
            <a:endParaRPr lang="en-US" b="1" dirty="0" smtClean="0"/>
          </a:p>
          <a:p>
            <a:pPr lvl="1"/>
            <a:r>
              <a:rPr lang="en-US" b="1" dirty="0" smtClean="0"/>
              <a:t>one urinary bladder and </a:t>
            </a:r>
          </a:p>
          <a:p>
            <a:pPr lvl="1"/>
            <a:r>
              <a:rPr lang="en-US" b="1" dirty="0" smtClean="0"/>
              <a:t>one urethra</a:t>
            </a:r>
          </a:p>
          <a:p>
            <a:pPr algn="just"/>
            <a:r>
              <a:rPr lang="en-US" dirty="0" smtClean="0"/>
              <a:t>The </a:t>
            </a:r>
            <a:r>
              <a:rPr lang="en-US" dirty="0" smtClean="0">
                <a:solidFill>
                  <a:srgbClr val="FF0000"/>
                </a:solidFill>
              </a:rPr>
              <a:t>kidneys</a:t>
            </a:r>
            <a:r>
              <a:rPr lang="en-US" dirty="0" smtClean="0"/>
              <a:t> do the major work of the urinary system.</a:t>
            </a:r>
          </a:p>
          <a:p>
            <a:pPr algn="just"/>
            <a:r>
              <a:rPr lang="en-US" dirty="0" smtClean="0"/>
              <a:t>The other parts of the system are mainly passageways and storage areas</a:t>
            </a:r>
            <a:endParaRPr lang="en-US" b="1" dirty="0" smtClean="0"/>
          </a:p>
          <a:p>
            <a:pPr algn="just"/>
            <a:r>
              <a:rPr lang="en-US" b="1" dirty="0" smtClean="0"/>
              <a:t>Nephrology </a:t>
            </a:r>
            <a:r>
              <a:rPr lang="en-US" dirty="0" smtClean="0"/>
              <a:t>is the scientific study of the anatomy, physiology, and pathology of the kidneys</a:t>
            </a:r>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376</a:t>
            </a:fld>
            <a:endParaRPr lang="en-US"/>
          </a:p>
        </p:txBody>
      </p:sp>
    </p:spTree>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 of the kidneys</a:t>
            </a:r>
            <a:endParaRPr lang="en-US" dirty="0"/>
          </a:p>
        </p:txBody>
      </p:sp>
      <p:sp>
        <p:nvSpPr>
          <p:cNvPr id="3" name="Content Placeholder 2"/>
          <p:cNvSpPr>
            <a:spLocks noGrp="1"/>
          </p:cNvSpPr>
          <p:nvPr>
            <p:ph idx="1"/>
          </p:nvPr>
        </p:nvSpPr>
        <p:spPr/>
        <p:txBody>
          <a:bodyPr>
            <a:normAutofit lnSpcReduction="10000"/>
          </a:bodyPr>
          <a:lstStyle/>
          <a:p>
            <a:r>
              <a:rPr lang="en-US" b="1" dirty="0" smtClean="0"/>
              <a:t>Regulation of blood ionic composition</a:t>
            </a:r>
          </a:p>
          <a:p>
            <a:pPr lvl="1" algn="just"/>
            <a:r>
              <a:rPr lang="en-US" dirty="0" smtClean="0"/>
              <a:t>It regulate the blood levels of several ions, especially: sodium ions (Na</a:t>
            </a:r>
            <a:r>
              <a:rPr lang="en-US" baseline="30000" dirty="0" smtClean="0"/>
              <a:t>+</a:t>
            </a:r>
            <a:r>
              <a:rPr lang="en-US" dirty="0" smtClean="0"/>
              <a:t>), potassium ions (K</a:t>
            </a:r>
            <a:r>
              <a:rPr lang="en-US" baseline="30000" dirty="0" smtClean="0"/>
              <a:t>+</a:t>
            </a:r>
            <a:r>
              <a:rPr lang="en-US" dirty="0" smtClean="0"/>
              <a:t>), calcium ions (Ca </a:t>
            </a:r>
            <a:r>
              <a:rPr lang="en-US" baseline="30000" dirty="0" smtClean="0"/>
              <a:t>2+</a:t>
            </a:r>
            <a:r>
              <a:rPr lang="en-US" dirty="0" smtClean="0"/>
              <a:t>), chloride ions (</a:t>
            </a:r>
            <a:r>
              <a:rPr lang="en-US" dirty="0" err="1" smtClean="0"/>
              <a:t>Cl</a:t>
            </a:r>
            <a:r>
              <a:rPr lang="en-US" baseline="30000" dirty="0" smtClean="0"/>
              <a:t>-</a:t>
            </a:r>
            <a:r>
              <a:rPr lang="en-US" dirty="0" smtClean="0"/>
              <a:t>) and phosphate ions (HPO</a:t>
            </a:r>
            <a:r>
              <a:rPr lang="en-US" sz="400" dirty="0" smtClean="0"/>
              <a:t>4</a:t>
            </a:r>
            <a:r>
              <a:rPr lang="en-US" sz="1400" baseline="56000" dirty="0" smtClean="0"/>
              <a:t>2-</a:t>
            </a:r>
            <a:r>
              <a:rPr lang="en-US" dirty="0" smtClean="0"/>
              <a:t>).</a:t>
            </a:r>
          </a:p>
          <a:p>
            <a:r>
              <a:rPr lang="en-US" b="1" dirty="0" smtClean="0"/>
              <a:t>Regulation of blood </a:t>
            </a:r>
            <a:r>
              <a:rPr lang="en-US" b="1" dirty="0" err="1" smtClean="0"/>
              <a:t>pH.</a:t>
            </a:r>
            <a:r>
              <a:rPr lang="en-US" b="1" dirty="0" smtClean="0"/>
              <a:t> </a:t>
            </a:r>
          </a:p>
          <a:p>
            <a:pPr lvl="1" algn="just"/>
            <a:r>
              <a:rPr lang="en-US" b="1" dirty="0" smtClean="0"/>
              <a:t>The kidneys excrete a variable </a:t>
            </a:r>
            <a:r>
              <a:rPr lang="en-US" dirty="0" smtClean="0"/>
              <a:t>amount of hydrogen ions (H</a:t>
            </a:r>
            <a:r>
              <a:rPr lang="en-US" baseline="30000" dirty="0" smtClean="0"/>
              <a:t>+</a:t>
            </a:r>
            <a:r>
              <a:rPr lang="en-US" dirty="0" smtClean="0"/>
              <a:t>) into the urine and conserve bicarbonate ions (HCO</a:t>
            </a:r>
            <a:r>
              <a:rPr lang="en-US" baseline="-25000" dirty="0" smtClean="0"/>
              <a:t>3</a:t>
            </a:r>
            <a:r>
              <a:rPr lang="en-US" baseline="30000" dirty="0" smtClean="0"/>
              <a:t>-</a:t>
            </a:r>
            <a:r>
              <a:rPr lang="en-US" dirty="0" smtClean="0"/>
              <a:t>). Both of these activities help regulate blood </a:t>
            </a:r>
            <a:r>
              <a:rPr lang="en-US" dirty="0" err="1" smtClean="0"/>
              <a:t>pH.</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377</a:t>
            </a:fld>
            <a:endParaRPr lang="en-US"/>
          </a:p>
        </p:txBody>
      </p:sp>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179512" y="1600200"/>
            <a:ext cx="8856984" cy="5069160"/>
          </a:xfrm>
        </p:spPr>
        <p:txBody>
          <a:bodyPr>
            <a:normAutofit/>
          </a:bodyPr>
          <a:lstStyle/>
          <a:p>
            <a:pPr algn="just"/>
            <a:r>
              <a:rPr lang="en-US" b="1" dirty="0" smtClean="0"/>
              <a:t>Regulation of blood volume. </a:t>
            </a:r>
          </a:p>
          <a:p>
            <a:pPr lvl="1" algn="just"/>
            <a:r>
              <a:rPr lang="en-US" b="1" dirty="0" smtClean="0"/>
              <a:t>The kidneys adjust blood volume </a:t>
            </a:r>
            <a:r>
              <a:rPr lang="en-US" dirty="0" smtClean="0"/>
              <a:t>by conserving or eliminating water in the urine. </a:t>
            </a:r>
          </a:p>
          <a:p>
            <a:pPr lvl="1" algn="just"/>
            <a:r>
              <a:rPr lang="en-US" dirty="0" smtClean="0"/>
              <a:t>An increase in blood volume increases blood pressure; a decrease in blood volume decreases blood pressure</a:t>
            </a:r>
          </a:p>
          <a:p>
            <a:pPr algn="just"/>
            <a:r>
              <a:rPr lang="en-US" b="1" dirty="0" smtClean="0"/>
              <a:t>Enzymatic regulation of blood pressure. </a:t>
            </a:r>
          </a:p>
          <a:p>
            <a:pPr lvl="1" algn="just"/>
            <a:r>
              <a:rPr lang="en-US" b="1" dirty="0" smtClean="0"/>
              <a:t>The kidneys </a:t>
            </a:r>
            <a:r>
              <a:rPr lang="en-US" b="1" i="1" dirty="0" smtClean="0"/>
              <a:t>also </a:t>
            </a:r>
            <a:r>
              <a:rPr lang="en-US" dirty="0" smtClean="0"/>
              <a:t>help regulate blood pressure by secreting the enzyme </a:t>
            </a:r>
            <a:r>
              <a:rPr lang="en-US" dirty="0" err="1" smtClean="0"/>
              <a:t>renin</a:t>
            </a:r>
            <a:r>
              <a:rPr lang="en-US" dirty="0" smtClean="0"/>
              <a:t>, which indirectly causes an increase in blood pressure.</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378</a:t>
            </a:fld>
            <a:endParaRPr lang="en-US"/>
          </a:p>
        </p:txBody>
      </p:sp>
    </p:spTree>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069160"/>
          </a:xfrm>
        </p:spPr>
        <p:txBody>
          <a:bodyPr>
            <a:normAutofit fontScale="92500" lnSpcReduction="10000"/>
          </a:bodyPr>
          <a:lstStyle/>
          <a:p>
            <a:r>
              <a:rPr lang="en-US" b="1" dirty="0" smtClean="0"/>
              <a:t>Maintenance of blood </a:t>
            </a:r>
            <a:r>
              <a:rPr lang="en-US" b="1" dirty="0" err="1" smtClean="0"/>
              <a:t>osmolarity</a:t>
            </a:r>
            <a:r>
              <a:rPr lang="en-US" b="1" dirty="0" smtClean="0"/>
              <a:t>. </a:t>
            </a:r>
          </a:p>
          <a:p>
            <a:pPr lvl="1" algn="just"/>
            <a:r>
              <a:rPr lang="en-US" dirty="0" smtClean="0"/>
              <a:t>By separately regulating loss of water and loss of solutes in the urine, the kidneys maintain a relatively constant blood </a:t>
            </a:r>
            <a:r>
              <a:rPr lang="en-US" dirty="0" err="1" smtClean="0"/>
              <a:t>osmolarity</a:t>
            </a:r>
            <a:r>
              <a:rPr lang="en-US" dirty="0" smtClean="0"/>
              <a:t>. </a:t>
            </a:r>
          </a:p>
          <a:p>
            <a:pPr lvl="1" algn="just"/>
            <a:r>
              <a:rPr lang="en-US" dirty="0" smtClean="0"/>
              <a:t>The </a:t>
            </a:r>
            <a:r>
              <a:rPr lang="en-US" b="1" dirty="0" err="1" smtClean="0"/>
              <a:t>osmolarity</a:t>
            </a:r>
            <a:r>
              <a:rPr lang="en-US" b="1" dirty="0" smtClean="0"/>
              <a:t> of </a:t>
            </a:r>
            <a:r>
              <a:rPr lang="en-US" dirty="0" smtClean="0"/>
              <a:t>a solution is a measure of the total number of dissolved particles per liter of solution.</a:t>
            </a:r>
          </a:p>
          <a:p>
            <a:r>
              <a:rPr lang="en-US" b="1" dirty="0" smtClean="0"/>
              <a:t>Production of hormones. The kidneys produce two hormones.</a:t>
            </a:r>
          </a:p>
          <a:p>
            <a:pPr lvl="1"/>
            <a:r>
              <a:rPr lang="en-US" b="1" dirty="0" err="1" smtClean="0"/>
              <a:t>Calcitriol</a:t>
            </a:r>
            <a:r>
              <a:rPr lang="en-US" i="1" dirty="0" smtClean="0"/>
              <a:t>: the active form of vitamin D, helps regulate </a:t>
            </a:r>
            <a:r>
              <a:rPr lang="en-US" dirty="0" smtClean="0"/>
              <a:t>calcium homeostasis</a:t>
            </a:r>
          </a:p>
          <a:p>
            <a:pPr lvl="1"/>
            <a:r>
              <a:rPr lang="en-US" b="1" dirty="0" smtClean="0"/>
              <a:t>Erythropoietin</a:t>
            </a:r>
            <a:r>
              <a:rPr lang="en-US" i="1" dirty="0" smtClean="0"/>
              <a:t>: stimulates the production </a:t>
            </a:r>
            <a:r>
              <a:rPr lang="en-US" dirty="0" smtClean="0"/>
              <a:t>of red blood cells.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379</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38</a:t>
            </a:fld>
            <a:endParaRPr lang="en-US"/>
          </a:p>
        </p:txBody>
      </p:sp>
    </p:spTree>
    <p:extLst>
      <p:ext uri="{BB962C8B-B14F-4D97-AF65-F5344CB8AC3E}">
        <p14:creationId xmlns:p14="http://schemas.microsoft.com/office/powerpoint/2010/main" val="283859530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pPr algn="just"/>
            <a:r>
              <a:rPr lang="en-US" b="1" dirty="0" smtClean="0"/>
              <a:t>Regulation of blood glucose level. </a:t>
            </a:r>
            <a:r>
              <a:rPr lang="en-US" dirty="0" smtClean="0"/>
              <a:t>Like the liver, the kidneys can use the amino acid glutamine in </a:t>
            </a:r>
            <a:r>
              <a:rPr lang="en-US" b="1" i="1" dirty="0" err="1" smtClean="0"/>
              <a:t>gluconeogenesis</a:t>
            </a:r>
            <a:r>
              <a:rPr lang="en-US" i="1" dirty="0" smtClean="0"/>
              <a:t> (production of new glucose to increase blood glucose)</a:t>
            </a:r>
          </a:p>
          <a:p>
            <a:pPr algn="just"/>
            <a:r>
              <a:rPr lang="en-US" b="1" dirty="0" smtClean="0"/>
              <a:t>Excretion of wastes and foreign substances</a:t>
            </a:r>
          </a:p>
          <a:p>
            <a:pPr lvl="1"/>
            <a:r>
              <a:rPr lang="en-US" dirty="0" smtClean="0"/>
              <a:t>By forming urine, the kidneys help excrete </a:t>
            </a:r>
            <a:r>
              <a:rPr lang="en-US" b="1" dirty="0" smtClean="0"/>
              <a:t>wastes</a:t>
            </a:r>
            <a:endParaRPr lang="en-US" i="1" dirty="0" smtClean="0"/>
          </a:p>
          <a:p>
            <a:pPr algn="just"/>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380</a:t>
            </a:fld>
            <a:endParaRPr lang="en-US"/>
          </a:p>
        </p:txBody>
      </p:sp>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ANATOMY of KIDNEYS</a:t>
            </a:r>
            <a:endParaRPr lang="en-US" dirty="0"/>
          </a:p>
        </p:txBody>
      </p:sp>
      <p:sp>
        <p:nvSpPr>
          <p:cNvPr id="3" name="Content Placeholder 2"/>
          <p:cNvSpPr>
            <a:spLocks noGrp="1"/>
          </p:cNvSpPr>
          <p:nvPr>
            <p:ph idx="1"/>
          </p:nvPr>
        </p:nvSpPr>
        <p:spPr>
          <a:xfrm>
            <a:off x="457200" y="1600200"/>
            <a:ext cx="8229600" cy="5141168"/>
          </a:xfrm>
        </p:spPr>
        <p:txBody>
          <a:bodyPr>
            <a:normAutofit fontScale="92500" lnSpcReduction="10000"/>
          </a:bodyPr>
          <a:lstStyle/>
          <a:p>
            <a:pPr algn="just"/>
            <a:r>
              <a:rPr lang="en-US" dirty="0" smtClean="0"/>
              <a:t>The paired </a:t>
            </a:r>
            <a:r>
              <a:rPr lang="en-US" b="1" dirty="0" smtClean="0"/>
              <a:t>kidneys are reddish, bean-shaped organs located </a:t>
            </a:r>
            <a:r>
              <a:rPr lang="en-US" dirty="0" smtClean="0"/>
              <a:t>in the abdominal cavity.</a:t>
            </a:r>
          </a:p>
          <a:p>
            <a:pPr algn="just"/>
            <a:r>
              <a:rPr lang="en-US" dirty="0" smtClean="0"/>
              <a:t>The right kidney is slightly lower than the left because the liver occupies considerable space on the right side superior to the kidney.</a:t>
            </a:r>
          </a:p>
          <a:p>
            <a:r>
              <a:rPr lang="en-US" dirty="0" smtClean="0"/>
              <a:t>The concave medial border of each kidney faces the vertebral column</a:t>
            </a:r>
          </a:p>
          <a:p>
            <a:pPr algn="just"/>
            <a:r>
              <a:rPr lang="en-US" dirty="0" smtClean="0"/>
              <a:t>Near the center of the concave border is called the </a:t>
            </a:r>
            <a:r>
              <a:rPr lang="en-US" b="1" dirty="0" smtClean="0"/>
              <a:t>renal </a:t>
            </a:r>
            <a:r>
              <a:rPr lang="en-US" b="1" dirty="0" err="1" smtClean="0"/>
              <a:t>hilum</a:t>
            </a:r>
            <a:r>
              <a:rPr lang="en-US" b="1" dirty="0" smtClean="0"/>
              <a:t> </a:t>
            </a:r>
            <a:r>
              <a:rPr lang="en-US" dirty="0" smtClean="0"/>
              <a:t>through which the </a:t>
            </a:r>
            <a:r>
              <a:rPr lang="en-US" dirty="0" err="1" smtClean="0"/>
              <a:t>ureter</a:t>
            </a:r>
            <a:r>
              <a:rPr lang="en-US" dirty="0" smtClean="0"/>
              <a:t> emerges from the kidney along with blood vessels, lymphatic vessels, and nerves</a:t>
            </a:r>
          </a:p>
          <a:p>
            <a:pPr lvl="1" algn="just"/>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381</a:t>
            </a:fld>
            <a:endParaRPr lang="en-US"/>
          </a:p>
        </p:txBody>
      </p: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4925144"/>
          </a:xfrm>
        </p:spPr>
        <p:txBody>
          <a:bodyPr>
            <a:normAutofit/>
          </a:bodyPr>
          <a:lstStyle/>
          <a:p>
            <a:r>
              <a:rPr lang="en-US" b="1" dirty="0" smtClean="0"/>
              <a:t>External gross anatomical features</a:t>
            </a:r>
          </a:p>
          <a:p>
            <a:pPr lvl="1"/>
            <a:r>
              <a:rPr lang="en-US" dirty="0" smtClean="0"/>
              <a:t>Externally, Kidney surrounded by three layers</a:t>
            </a:r>
          </a:p>
          <a:p>
            <a:pPr lvl="2"/>
            <a:r>
              <a:rPr lang="en-US" b="1" dirty="0" smtClean="0"/>
              <a:t>Renal fascia</a:t>
            </a:r>
            <a:r>
              <a:rPr lang="en-US" b="1" dirty="0" smtClean="0">
                <a:sym typeface="Wingdings" pitchFamily="2" charset="2"/>
              </a:rPr>
              <a:t> the outer layer</a:t>
            </a:r>
          </a:p>
          <a:p>
            <a:pPr lvl="3"/>
            <a:r>
              <a:rPr lang="en-US" dirty="0" smtClean="0"/>
              <a:t>anchors the kidney to the surrounding structures and to the abdominal wall</a:t>
            </a:r>
            <a:endParaRPr lang="en-US" b="1" dirty="0" smtClean="0"/>
          </a:p>
          <a:p>
            <a:pPr lvl="2"/>
            <a:r>
              <a:rPr lang="en-US" b="1" dirty="0" smtClean="0"/>
              <a:t>Adipose capsule</a:t>
            </a:r>
            <a:r>
              <a:rPr lang="en-US" b="1" dirty="0" smtClean="0">
                <a:sym typeface="Wingdings" pitchFamily="2" charset="2"/>
              </a:rPr>
              <a:t> the middle fat layer</a:t>
            </a:r>
          </a:p>
          <a:p>
            <a:pPr lvl="3"/>
            <a:r>
              <a:rPr lang="en-US" dirty="0" smtClean="0"/>
              <a:t>Holds it firmly in place within the abdominal cavity.</a:t>
            </a:r>
            <a:endParaRPr lang="en-US" b="1" dirty="0" smtClean="0"/>
          </a:p>
          <a:p>
            <a:pPr lvl="2"/>
            <a:r>
              <a:rPr lang="en-US" b="1" dirty="0" smtClean="0"/>
              <a:t>Renal capsule</a:t>
            </a:r>
            <a:r>
              <a:rPr lang="en-US" b="1" dirty="0" smtClean="0">
                <a:sym typeface="Wingdings" pitchFamily="2" charset="2"/>
              </a:rPr>
              <a:t> the inner and deep layer</a:t>
            </a:r>
          </a:p>
          <a:p>
            <a:pPr lvl="3"/>
            <a:r>
              <a:rPr lang="en-US" dirty="0" smtClean="0"/>
              <a:t>maintain the shape of the kidney</a:t>
            </a:r>
          </a:p>
          <a:p>
            <a:pPr lvl="2"/>
            <a:endParaRPr lang="en-US" b="1" dirty="0" smtClean="0"/>
          </a:p>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382</a:t>
            </a:fld>
            <a:endParaRPr lang="en-US"/>
          </a:p>
        </p:txBody>
      </p:sp>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1"/>
            <a:ext cx="8435280" cy="748679"/>
          </a:xfrm>
        </p:spPr>
        <p:txBody>
          <a:bodyPr/>
          <a:lstStyle/>
          <a:p>
            <a:r>
              <a:rPr lang="en-US" dirty="0" smtClean="0"/>
              <a:t>Internal Anatomy</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383</a:t>
            </a:fld>
            <a:endParaRPr lang="en-US"/>
          </a:p>
        </p:txBody>
      </p:sp>
      <p:pic>
        <p:nvPicPr>
          <p:cNvPr id="133123" name="Picture 3"/>
          <p:cNvPicPr>
            <a:picLocks noChangeAspect="1" noChangeArrowheads="1"/>
          </p:cNvPicPr>
          <p:nvPr/>
        </p:nvPicPr>
        <p:blipFill>
          <a:blip r:embed="rId2" cstate="print"/>
          <a:srcRect/>
          <a:stretch>
            <a:fillRect/>
          </a:stretch>
        </p:blipFill>
        <p:spPr bwMode="auto">
          <a:xfrm>
            <a:off x="251520" y="2204864"/>
            <a:ext cx="8136903" cy="44644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5257800"/>
          </a:xfrm>
        </p:spPr>
        <p:txBody>
          <a:bodyPr/>
          <a:lstStyle/>
          <a:p>
            <a:r>
              <a:rPr lang="en-US" dirty="0" smtClean="0"/>
              <a:t>Kidney has two main distinct regions:</a:t>
            </a:r>
          </a:p>
          <a:p>
            <a:pPr lvl="1"/>
            <a:r>
              <a:rPr lang="en-US" dirty="0" smtClean="0"/>
              <a:t>Renal medulla </a:t>
            </a:r>
            <a:r>
              <a:rPr lang="en-US" dirty="0" smtClean="0">
                <a:sym typeface="Wingdings" pitchFamily="2" charset="2"/>
              </a:rPr>
              <a:t></a:t>
            </a:r>
            <a:r>
              <a:rPr lang="en-US" dirty="0" smtClean="0"/>
              <a:t>inner</a:t>
            </a:r>
            <a:r>
              <a:rPr lang="en-US" dirty="0" smtClean="0">
                <a:sym typeface="Wingdings" pitchFamily="2" charset="2"/>
              </a:rPr>
              <a:t> part</a:t>
            </a:r>
            <a:endParaRPr lang="en-US" dirty="0" smtClean="0"/>
          </a:p>
          <a:p>
            <a:pPr lvl="2"/>
            <a:r>
              <a:rPr lang="en-US" dirty="0" smtClean="0"/>
              <a:t>Consists of  several cone-shaped </a:t>
            </a:r>
            <a:r>
              <a:rPr lang="en-US" b="1" dirty="0" smtClean="0"/>
              <a:t>renal pyramids</a:t>
            </a:r>
          </a:p>
          <a:p>
            <a:pPr lvl="3"/>
            <a:r>
              <a:rPr lang="en-US" dirty="0" smtClean="0"/>
              <a:t>The base of each pyramid is wide and face to the </a:t>
            </a:r>
            <a:r>
              <a:rPr lang="en-US" b="1" dirty="0" smtClean="0"/>
              <a:t>renal cortex</a:t>
            </a:r>
          </a:p>
          <a:p>
            <a:pPr lvl="3"/>
            <a:r>
              <a:rPr lang="en-US" dirty="0" smtClean="0"/>
              <a:t>Its apex (Narrower) part is called </a:t>
            </a:r>
            <a:r>
              <a:rPr lang="en-US" b="1" dirty="0" smtClean="0"/>
              <a:t>renal papilla </a:t>
            </a:r>
            <a:r>
              <a:rPr lang="en-US" dirty="0" smtClean="0"/>
              <a:t>points toward the central </a:t>
            </a:r>
            <a:r>
              <a:rPr lang="en-US" b="1" dirty="0" smtClean="0"/>
              <a:t>renal </a:t>
            </a:r>
            <a:r>
              <a:rPr lang="en-US" b="1" dirty="0" err="1" smtClean="0"/>
              <a:t>hilum</a:t>
            </a:r>
            <a:endParaRPr lang="en-US" b="1" dirty="0" smtClean="0"/>
          </a:p>
          <a:p>
            <a:pPr lvl="1"/>
            <a:r>
              <a:rPr lang="en-US" dirty="0" smtClean="0"/>
              <a:t>Renal cortex</a:t>
            </a:r>
            <a:r>
              <a:rPr lang="en-US" dirty="0" smtClean="0">
                <a:sym typeface="Wingdings" pitchFamily="2" charset="2"/>
              </a:rPr>
              <a:t> outer part</a:t>
            </a:r>
            <a:endParaRPr lang="en-US" dirty="0" smtClean="0"/>
          </a:p>
          <a:p>
            <a:pPr lvl="2"/>
            <a:r>
              <a:rPr lang="en-US" dirty="0" smtClean="0"/>
              <a:t> Smooth</a:t>
            </a:r>
          </a:p>
          <a:p>
            <a:pPr lvl="2"/>
            <a:r>
              <a:rPr lang="en-US" dirty="0" smtClean="0"/>
              <a:t>Extends from the renal capsule to the base of the renal pyramids and in to the space between them.</a:t>
            </a:r>
          </a:p>
          <a:p>
            <a:pPr lvl="2"/>
            <a:r>
              <a:rPr lang="en-US" dirty="0" smtClean="0"/>
              <a:t>The renal cortex extended in the space b/n renal pyramids is called </a:t>
            </a:r>
            <a:r>
              <a:rPr lang="en-US" b="1" dirty="0" smtClean="0"/>
              <a:t>renal column.</a:t>
            </a:r>
          </a:p>
          <a:p>
            <a:pPr lvl="2"/>
            <a:endParaRPr lang="en-US" dirty="0" smtClean="0"/>
          </a:p>
          <a:p>
            <a:pPr lvl="1"/>
            <a:endParaRPr lang="en-US" dirty="0" smtClean="0"/>
          </a:p>
          <a:p>
            <a:pPr lvl="2"/>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384</a:t>
            </a:fld>
            <a:endParaRPr lang="en-US"/>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579296" cy="5257800"/>
          </a:xfrm>
        </p:spPr>
        <p:txBody>
          <a:bodyPr>
            <a:normAutofit/>
          </a:bodyPr>
          <a:lstStyle/>
          <a:p>
            <a:pPr algn="just"/>
            <a:r>
              <a:rPr lang="en-US" dirty="0" smtClean="0"/>
              <a:t>A </a:t>
            </a:r>
            <a:r>
              <a:rPr lang="en-US" b="1" dirty="0" smtClean="0"/>
              <a:t>renal lobe: </a:t>
            </a:r>
            <a:r>
              <a:rPr lang="en-US" dirty="0" smtClean="0"/>
              <a:t>consists of a renal pyramid, its overlying area of renal cortex,</a:t>
            </a:r>
            <a:r>
              <a:rPr lang="en-US" b="1" dirty="0" smtClean="0"/>
              <a:t> </a:t>
            </a:r>
            <a:r>
              <a:rPr lang="en-US" dirty="0" smtClean="0"/>
              <a:t>and one-half of each adjacent renal column.</a:t>
            </a:r>
          </a:p>
          <a:p>
            <a:pPr marL="342900" lvl="1" indent="-342900" algn="just">
              <a:buFont typeface="Arial" pitchFamily="34" charset="0"/>
              <a:buChar char="•"/>
            </a:pPr>
            <a:r>
              <a:rPr lang="en-US" dirty="0" smtClean="0"/>
              <a:t>The renal cortex and renal pyramids of renal medulla constitute the functional portion of the kidney because this portion contain several </a:t>
            </a:r>
            <a:r>
              <a:rPr lang="en-US" b="1" dirty="0" smtClean="0"/>
              <a:t>microscopic functional unit</a:t>
            </a:r>
            <a:r>
              <a:rPr lang="en-US" dirty="0" smtClean="0"/>
              <a:t> of kidney called</a:t>
            </a:r>
            <a:r>
              <a:rPr lang="en-US" b="1" dirty="0" smtClean="0"/>
              <a:t> </a:t>
            </a:r>
            <a:r>
              <a:rPr lang="en-US" b="1" dirty="0" err="1" smtClean="0"/>
              <a:t>Nephrons</a:t>
            </a:r>
            <a:r>
              <a:rPr lang="en-US" dirty="0" smtClean="0"/>
              <a:t>.</a:t>
            </a:r>
            <a:r>
              <a:rPr lang="en-US" dirty="0" smtClean="0">
                <a:solidFill>
                  <a:schemeClr val="accent6">
                    <a:lumMod val="75000"/>
                  </a:schemeClr>
                </a:solidFill>
              </a:rPr>
              <a:t> </a:t>
            </a:r>
          </a:p>
          <a:p>
            <a:pPr marL="742950" lvl="2" indent="-342900" algn="just"/>
            <a:r>
              <a:rPr lang="en-US" dirty="0" smtClean="0">
                <a:solidFill>
                  <a:schemeClr val="accent6">
                    <a:lumMod val="75000"/>
                  </a:schemeClr>
                </a:solidFill>
              </a:rPr>
              <a:t>Filtrate in </a:t>
            </a:r>
            <a:r>
              <a:rPr lang="en-US" dirty="0" err="1" smtClean="0">
                <a:solidFill>
                  <a:schemeClr val="accent6">
                    <a:lumMod val="75000"/>
                  </a:schemeClr>
                </a:solidFill>
              </a:rPr>
              <a:t>Nephrons</a:t>
            </a:r>
            <a:r>
              <a:rPr lang="en-US" dirty="0" smtClean="0">
                <a:solidFill>
                  <a:schemeClr val="accent6">
                    <a:lumMod val="75000"/>
                  </a:schemeClr>
                </a:solidFill>
                <a:sym typeface="Wingdings" pitchFamily="2" charset="2"/>
              </a:rPr>
              <a:t> papillary ducts Minor calyces Major Calyces Renal pelvis </a:t>
            </a:r>
            <a:r>
              <a:rPr lang="en-US" dirty="0" err="1" smtClean="0">
                <a:solidFill>
                  <a:schemeClr val="accent6">
                    <a:lumMod val="75000"/>
                  </a:schemeClr>
                </a:solidFill>
                <a:sym typeface="Wingdings" pitchFamily="2" charset="2"/>
              </a:rPr>
              <a:t>UretersUrinary</a:t>
            </a:r>
            <a:r>
              <a:rPr lang="en-US" dirty="0" smtClean="0">
                <a:solidFill>
                  <a:schemeClr val="accent6">
                    <a:lumMod val="75000"/>
                  </a:schemeClr>
                </a:solidFill>
                <a:sym typeface="Wingdings" pitchFamily="2" charset="2"/>
              </a:rPr>
              <a:t> bladder Urethra</a:t>
            </a:r>
            <a:endParaRPr lang="en-US" dirty="0" smtClean="0">
              <a:solidFill>
                <a:schemeClr val="accent6">
                  <a:lumMod val="75000"/>
                </a:schemeClr>
              </a:solidFill>
            </a:endParaRPr>
          </a:p>
          <a:p>
            <a:pPr algn="just"/>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Blood Supply of the Kidneys</a:t>
            </a:r>
            <a:endParaRPr lang="en-US" dirty="0"/>
          </a:p>
        </p:txBody>
      </p:sp>
      <p:sp>
        <p:nvSpPr>
          <p:cNvPr id="3" name="Content Placeholder 2"/>
          <p:cNvSpPr>
            <a:spLocks noGrp="1"/>
          </p:cNvSpPr>
          <p:nvPr>
            <p:ph idx="1"/>
          </p:nvPr>
        </p:nvSpPr>
        <p:spPr/>
        <p:txBody>
          <a:bodyPr/>
          <a:lstStyle/>
          <a:p>
            <a:r>
              <a:rPr lang="en-US" dirty="0" smtClean="0"/>
              <a:t>Since input of filtration in kidney is </a:t>
            </a:r>
            <a:r>
              <a:rPr lang="en-US" dirty="0" smtClean="0">
                <a:solidFill>
                  <a:schemeClr val="accent6">
                    <a:lumMod val="75000"/>
                  </a:schemeClr>
                </a:solidFill>
              </a:rPr>
              <a:t>blood</a:t>
            </a:r>
            <a:r>
              <a:rPr lang="en-US" dirty="0" smtClean="0"/>
              <a:t>, it is not surprising that they are abundantly supplied with blood vessels</a:t>
            </a:r>
          </a:p>
          <a:p>
            <a:r>
              <a:rPr lang="en-US" b="1" dirty="0" smtClean="0"/>
              <a:t>Renal blood flow </a:t>
            </a:r>
            <a:r>
              <a:rPr lang="en-US" dirty="0" smtClean="0"/>
              <a:t>(the blood flow through the kidneys)in adults is about </a:t>
            </a:r>
            <a:r>
              <a:rPr lang="en-US" dirty="0" smtClean="0">
                <a:solidFill>
                  <a:schemeClr val="accent6">
                    <a:lumMod val="75000"/>
                  </a:schemeClr>
                </a:solidFill>
              </a:rPr>
              <a:t>1200 </a:t>
            </a:r>
            <a:r>
              <a:rPr lang="en-US" dirty="0" err="1" smtClean="0">
                <a:solidFill>
                  <a:schemeClr val="accent6">
                    <a:lumMod val="75000"/>
                  </a:schemeClr>
                </a:solidFill>
              </a:rPr>
              <a:t>mL</a:t>
            </a:r>
            <a:r>
              <a:rPr lang="en-US" dirty="0" smtClean="0">
                <a:solidFill>
                  <a:schemeClr val="accent6">
                    <a:lumMod val="75000"/>
                  </a:schemeClr>
                </a:solidFill>
              </a:rPr>
              <a:t> </a:t>
            </a:r>
            <a:r>
              <a:rPr lang="en-US" dirty="0" smtClean="0"/>
              <a:t>per minute</a:t>
            </a:r>
          </a:p>
          <a:p>
            <a:pPr lvl="1"/>
            <a:r>
              <a:rPr lang="en-US" dirty="0" smtClean="0"/>
              <a:t>Kidney receive blood from the heart through </a:t>
            </a:r>
            <a:r>
              <a:rPr lang="en-US" dirty="0" smtClean="0">
                <a:solidFill>
                  <a:srgbClr val="FF0000"/>
                </a:solidFill>
              </a:rPr>
              <a:t>Renal artery. </a:t>
            </a:r>
          </a:p>
          <a:p>
            <a:pPr lvl="1"/>
            <a:r>
              <a:rPr lang="en-US" dirty="0" smtClean="0"/>
              <a:t>Blood leave from the kidney through </a:t>
            </a:r>
            <a:r>
              <a:rPr lang="en-US" dirty="0" smtClean="0">
                <a:solidFill>
                  <a:srgbClr val="00B0F0"/>
                </a:solidFill>
              </a:rPr>
              <a:t>renal Vein.</a:t>
            </a:r>
            <a:endParaRPr lang="en-US" dirty="0">
              <a:solidFill>
                <a:srgbClr val="00B0F0"/>
              </a:solidFill>
            </a:endParaRPr>
          </a:p>
        </p:txBody>
      </p:sp>
      <p:sp>
        <p:nvSpPr>
          <p:cNvPr id="5" name="Slide Number Placeholder 4"/>
          <p:cNvSpPr>
            <a:spLocks noGrp="1"/>
          </p:cNvSpPr>
          <p:nvPr>
            <p:ph type="sldNum" sz="quarter" idx="12"/>
          </p:nvPr>
        </p:nvSpPr>
        <p:spPr/>
        <p:txBody>
          <a:bodyPr/>
          <a:lstStyle/>
          <a:p>
            <a:fld id="{62F15E66-EE83-4D08-9524-F0457485C8CF}" type="slidenum">
              <a:rPr lang="en-US" smtClean="0"/>
              <a:pPr/>
              <a:t>386</a:t>
            </a:fld>
            <a:endParaRPr lang="en-US"/>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387</a:t>
            </a:fld>
            <a:endParaRPr lang="en-US"/>
          </a:p>
        </p:txBody>
      </p:sp>
      <p:pic>
        <p:nvPicPr>
          <p:cNvPr id="69633" name="Picture 1"/>
          <p:cNvPicPr>
            <a:picLocks noChangeAspect="1" noChangeArrowheads="1"/>
          </p:cNvPicPr>
          <p:nvPr/>
        </p:nvPicPr>
        <p:blipFill>
          <a:blip r:embed="rId2" cstate="print"/>
          <a:srcRect l="820" r="820"/>
          <a:stretch>
            <a:fillRect/>
          </a:stretch>
        </p:blipFill>
        <p:spPr bwMode="auto">
          <a:xfrm>
            <a:off x="0" y="1340769"/>
            <a:ext cx="9144000"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dirty="0" smtClean="0"/>
              <a:t>Parts of </a:t>
            </a:r>
            <a:r>
              <a:rPr lang="en-US" dirty="0" err="1" smtClean="0"/>
              <a:t>Nephrons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388</a:t>
            </a:fld>
            <a:endParaRPr lang="en-US"/>
          </a:p>
        </p:txBody>
      </p:sp>
      <p:pic>
        <p:nvPicPr>
          <p:cNvPr id="52225" name="Picture 1"/>
          <p:cNvPicPr>
            <a:picLocks noChangeAspect="1" noChangeArrowheads="1"/>
          </p:cNvPicPr>
          <p:nvPr/>
        </p:nvPicPr>
        <p:blipFill>
          <a:blip r:embed="rId2" cstate="print"/>
          <a:srcRect/>
          <a:stretch>
            <a:fillRect/>
          </a:stretch>
        </p:blipFill>
        <p:spPr bwMode="auto">
          <a:xfrm>
            <a:off x="0" y="980728"/>
            <a:ext cx="9143999" cy="4680520"/>
          </a:xfrm>
          <a:prstGeom prst="rect">
            <a:avLst/>
          </a:prstGeom>
          <a:noFill/>
          <a:ln w="9525">
            <a:noFill/>
            <a:miter lim="800000"/>
            <a:headEnd/>
            <a:tailEnd/>
          </a:ln>
        </p:spPr>
      </p:pic>
      <p:pic>
        <p:nvPicPr>
          <p:cNvPr id="52226" name="Picture 2"/>
          <p:cNvPicPr>
            <a:picLocks noChangeAspect="1" noChangeArrowheads="1"/>
          </p:cNvPicPr>
          <p:nvPr/>
        </p:nvPicPr>
        <p:blipFill>
          <a:blip r:embed="rId3" cstate="print"/>
          <a:srcRect/>
          <a:stretch>
            <a:fillRect/>
          </a:stretch>
        </p:blipFill>
        <p:spPr bwMode="auto">
          <a:xfrm>
            <a:off x="395536" y="5733256"/>
            <a:ext cx="8001000" cy="10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36496" cy="692696"/>
          </a:xfrm>
        </p:spPr>
        <p:txBody>
          <a:bodyPr>
            <a:normAutofit fontScale="90000"/>
          </a:bodyPr>
          <a:lstStyle/>
          <a:p>
            <a:r>
              <a:rPr lang="en-US" dirty="0" smtClean="0"/>
              <a:t>Conti---</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389</a:t>
            </a:fld>
            <a:endParaRPr lang="en-US"/>
          </a:p>
        </p:txBody>
      </p:sp>
      <p:pic>
        <p:nvPicPr>
          <p:cNvPr id="6" name="Picture 2"/>
          <p:cNvPicPr>
            <a:picLocks noChangeAspect="1" noChangeArrowheads="1"/>
          </p:cNvPicPr>
          <p:nvPr/>
        </p:nvPicPr>
        <p:blipFill>
          <a:blip r:embed="rId2" cstate="print"/>
          <a:srcRect l="4559" r="4150"/>
          <a:stretch>
            <a:fillRect/>
          </a:stretch>
        </p:blipFill>
        <p:spPr bwMode="auto">
          <a:xfrm>
            <a:off x="107504" y="764704"/>
            <a:ext cx="8856984"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39</a:t>
            </a:fld>
            <a:endParaRPr lang="en-US"/>
          </a:p>
        </p:txBody>
      </p:sp>
    </p:spTree>
    <p:extLst>
      <p:ext uri="{BB962C8B-B14F-4D97-AF65-F5344CB8AC3E}">
        <p14:creationId xmlns:p14="http://schemas.microsoft.com/office/powerpoint/2010/main" val="4035889700"/>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0" y="1600200"/>
            <a:ext cx="9144000" cy="5141168"/>
          </a:xfrm>
        </p:spPr>
        <p:txBody>
          <a:bodyPr>
            <a:normAutofit lnSpcReduction="10000"/>
          </a:bodyPr>
          <a:lstStyle/>
          <a:p>
            <a:r>
              <a:rPr lang="en-US" b="1" dirty="0" err="1" smtClean="0"/>
              <a:t>Nephrons</a:t>
            </a:r>
            <a:r>
              <a:rPr lang="en-US" b="1" dirty="0" smtClean="0"/>
              <a:t> are the functional units of the kidneys</a:t>
            </a:r>
          </a:p>
          <a:p>
            <a:r>
              <a:rPr lang="en-US" b="1" dirty="0" smtClean="0"/>
              <a:t>Each </a:t>
            </a:r>
            <a:r>
              <a:rPr lang="en-US" b="1" dirty="0" err="1" smtClean="0"/>
              <a:t>nephron</a:t>
            </a:r>
            <a:r>
              <a:rPr lang="en-US" b="1" dirty="0" smtClean="0"/>
              <a:t> consists of two parts:</a:t>
            </a:r>
          </a:p>
          <a:p>
            <a:pPr lvl="1"/>
            <a:r>
              <a:rPr lang="en-US" b="1" dirty="0" smtClean="0"/>
              <a:t>Renal corpuscle</a:t>
            </a:r>
            <a:endParaRPr lang="en-US" b="1" dirty="0" smtClean="0">
              <a:sym typeface="Wingdings" pitchFamily="2" charset="2"/>
            </a:endParaRPr>
          </a:p>
          <a:p>
            <a:pPr lvl="2"/>
            <a:r>
              <a:rPr lang="en-US" b="1" dirty="0" smtClean="0">
                <a:sym typeface="Wingdings" pitchFamily="2" charset="2"/>
              </a:rPr>
              <a:t> The part </a:t>
            </a:r>
            <a:r>
              <a:rPr lang="en-US" dirty="0" smtClean="0"/>
              <a:t>where blood plasma is filtered</a:t>
            </a:r>
          </a:p>
          <a:p>
            <a:pPr lvl="2"/>
            <a:r>
              <a:rPr lang="en-US" b="1" dirty="0" smtClean="0">
                <a:sym typeface="Wingdings" pitchFamily="2" charset="2"/>
              </a:rPr>
              <a:t>Has two components:</a:t>
            </a:r>
          </a:p>
          <a:p>
            <a:pPr lvl="3"/>
            <a:r>
              <a:rPr lang="en-US" b="1" dirty="0" err="1" smtClean="0"/>
              <a:t>Glomerulus</a:t>
            </a:r>
            <a:r>
              <a:rPr lang="en-US" b="1" dirty="0" smtClean="0"/>
              <a:t> (capillary </a:t>
            </a:r>
            <a:r>
              <a:rPr lang="en-US" dirty="0" smtClean="0"/>
              <a:t>network)</a:t>
            </a:r>
            <a:r>
              <a:rPr lang="en-US" dirty="0" smtClean="0">
                <a:sym typeface="Wingdings" pitchFamily="2" charset="2"/>
              </a:rPr>
              <a:t> the exact place where filtration taken place.</a:t>
            </a:r>
            <a:endParaRPr lang="en-US" dirty="0" smtClean="0"/>
          </a:p>
          <a:p>
            <a:pPr lvl="3"/>
            <a:r>
              <a:rPr lang="en-US" b="1" dirty="0" err="1" smtClean="0"/>
              <a:t>Glomerular</a:t>
            </a:r>
            <a:r>
              <a:rPr lang="en-US" b="1" dirty="0" smtClean="0"/>
              <a:t> (Bowman’s) capsule, a dead-end </a:t>
            </a:r>
            <a:r>
              <a:rPr lang="en-US" dirty="0" smtClean="0"/>
              <a:t>tube that surrounds the </a:t>
            </a:r>
            <a:r>
              <a:rPr lang="en-US" dirty="0" err="1" smtClean="0"/>
              <a:t>glomerular</a:t>
            </a:r>
            <a:r>
              <a:rPr lang="en-US" dirty="0" smtClean="0"/>
              <a:t> capillaries</a:t>
            </a:r>
            <a:r>
              <a:rPr lang="en-US" dirty="0" smtClean="0">
                <a:sym typeface="Wingdings" pitchFamily="2" charset="2"/>
              </a:rPr>
              <a:t></a:t>
            </a:r>
            <a:r>
              <a:rPr lang="en-US" b="1" dirty="0" smtClean="0">
                <a:sym typeface="Wingdings" pitchFamily="2" charset="2"/>
              </a:rPr>
              <a:t> </a:t>
            </a:r>
            <a:r>
              <a:rPr lang="en-US" dirty="0" smtClean="0"/>
              <a:t>receives filtrate from the capillaries and give the filtrate to renal tubule.</a:t>
            </a:r>
            <a:endParaRPr lang="en-US" b="1" dirty="0" smtClean="0"/>
          </a:p>
          <a:p>
            <a:pPr lvl="1"/>
            <a:r>
              <a:rPr lang="en-US" b="1" dirty="0" smtClean="0"/>
              <a:t>Renal tubule</a:t>
            </a:r>
            <a:endParaRPr lang="en-US" b="1" dirty="0" smtClean="0">
              <a:sym typeface="Wingdings" pitchFamily="2" charset="2"/>
            </a:endParaRPr>
          </a:p>
          <a:p>
            <a:pPr lvl="2"/>
            <a:r>
              <a:rPr lang="en-US" dirty="0" smtClean="0"/>
              <a:t>the part where filtered fluid passes.</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390</a:t>
            </a:fld>
            <a:endParaRPr lang="en-US"/>
          </a:p>
        </p:txBody>
      </p:sp>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457200" y="1600200"/>
            <a:ext cx="8229600" cy="4997152"/>
          </a:xfrm>
        </p:spPr>
        <p:txBody>
          <a:bodyPr>
            <a:normAutofit lnSpcReduction="10000"/>
          </a:bodyPr>
          <a:lstStyle/>
          <a:p>
            <a:pPr lvl="2"/>
            <a:r>
              <a:rPr lang="en-US" dirty="0" smtClean="0"/>
              <a:t>Renal tubules consists of three components:</a:t>
            </a:r>
          </a:p>
          <a:p>
            <a:pPr lvl="3"/>
            <a:r>
              <a:rPr lang="en-US" b="1" dirty="0" smtClean="0"/>
              <a:t>Proximal convoluted  (coiled) tubule (PCT)</a:t>
            </a:r>
            <a:r>
              <a:rPr lang="en-US" b="1" dirty="0" smtClean="0">
                <a:sym typeface="Wingdings" pitchFamily="2" charset="2"/>
              </a:rPr>
              <a:t></a:t>
            </a:r>
            <a:r>
              <a:rPr lang="en-US" b="1" dirty="0" smtClean="0"/>
              <a:t> attached to the renal corpuscle</a:t>
            </a:r>
          </a:p>
          <a:p>
            <a:pPr lvl="3"/>
            <a:r>
              <a:rPr lang="nl-NL" b="1" dirty="0" smtClean="0"/>
              <a:t>Nephron loop (</a:t>
            </a:r>
            <a:r>
              <a:rPr lang="nl-NL" b="1" i="1" dirty="0" smtClean="0"/>
              <a:t>loop of Henle)</a:t>
            </a:r>
          </a:p>
          <a:p>
            <a:pPr lvl="3"/>
            <a:r>
              <a:rPr lang="en-US" b="1" dirty="0" smtClean="0"/>
              <a:t>Distal convoluted  tubule (DCT)</a:t>
            </a:r>
            <a:r>
              <a:rPr lang="en-US" b="1" dirty="0" smtClean="0">
                <a:sym typeface="Wingdings" pitchFamily="2" charset="2"/>
              </a:rPr>
              <a:t> away from the renal corpuscle</a:t>
            </a:r>
          </a:p>
          <a:p>
            <a:r>
              <a:rPr lang="en-US" dirty="0" smtClean="0"/>
              <a:t>The </a:t>
            </a:r>
            <a:r>
              <a:rPr lang="en-US" b="1" dirty="0" smtClean="0"/>
              <a:t>renal corpuscle and both convoluted tubules</a:t>
            </a:r>
            <a:r>
              <a:rPr lang="en-US" dirty="0" smtClean="0"/>
              <a:t> lie within the renal cortex</a:t>
            </a:r>
          </a:p>
          <a:p>
            <a:pPr algn="just"/>
            <a:r>
              <a:rPr lang="en-US" dirty="0" smtClean="0"/>
              <a:t>Some </a:t>
            </a:r>
            <a:r>
              <a:rPr lang="en-US" b="1" dirty="0" err="1" smtClean="0"/>
              <a:t>nephron</a:t>
            </a:r>
            <a:r>
              <a:rPr lang="en-US" b="1" dirty="0" smtClean="0"/>
              <a:t> loops </a:t>
            </a:r>
            <a:r>
              <a:rPr lang="en-US" dirty="0" smtClean="0"/>
              <a:t>remain in the </a:t>
            </a:r>
            <a:r>
              <a:rPr lang="en-US" b="1" dirty="0" smtClean="0"/>
              <a:t>renal cortex </a:t>
            </a:r>
            <a:r>
              <a:rPr lang="en-US" dirty="0" smtClean="0"/>
              <a:t>and some extend into the </a:t>
            </a:r>
            <a:r>
              <a:rPr lang="en-US" b="1" dirty="0" smtClean="0"/>
              <a:t>renal medulla</a:t>
            </a:r>
            <a:r>
              <a:rPr lang="en-US" dirty="0" smtClean="0"/>
              <a:t>, make a hairpin turn, and then return to the renal cortex.</a:t>
            </a:r>
            <a:endParaRPr lang="en-US" b="1" dirty="0" smtClean="0">
              <a:sym typeface="Wingdings" pitchFamily="2" charset="2"/>
            </a:endParaRPr>
          </a:p>
          <a:p>
            <a:pPr lvl="3"/>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391</a:t>
            </a:fld>
            <a:endParaRPr lang="en-US"/>
          </a:p>
        </p:txBody>
      </p: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p:txBody>
          <a:bodyPr/>
          <a:lstStyle/>
          <a:p>
            <a:r>
              <a:rPr lang="en-US" dirty="0" err="1" smtClean="0"/>
              <a:t>Nephron</a:t>
            </a:r>
            <a:r>
              <a:rPr lang="en-US" dirty="0" smtClean="0"/>
              <a:t> loop: </a:t>
            </a:r>
          </a:p>
          <a:p>
            <a:pPr lvl="1"/>
            <a:r>
              <a:rPr lang="en-US" dirty="0" smtClean="0"/>
              <a:t>connects both proximal and distal convoluted tubule</a:t>
            </a:r>
          </a:p>
          <a:p>
            <a:pPr lvl="1"/>
            <a:r>
              <a:rPr lang="en-US" dirty="0" smtClean="0"/>
              <a:t>Has two parts</a:t>
            </a:r>
          </a:p>
          <a:p>
            <a:pPr lvl="2"/>
            <a:r>
              <a:rPr lang="en-US" dirty="0" smtClean="0"/>
              <a:t>Descending loop</a:t>
            </a:r>
            <a:r>
              <a:rPr lang="en-US" dirty="0" smtClean="0">
                <a:sym typeface="Wingdings" pitchFamily="2" charset="2"/>
              </a:rPr>
              <a:t> dip into the renal medulla and make hairpin</a:t>
            </a:r>
            <a:endParaRPr lang="en-US" dirty="0" smtClean="0"/>
          </a:p>
          <a:p>
            <a:pPr lvl="2"/>
            <a:r>
              <a:rPr lang="en-US" smtClean="0"/>
              <a:t>Ascending loop</a:t>
            </a:r>
            <a:r>
              <a:rPr lang="en-US" smtClean="0">
                <a:sym typeface="Wingdings" pitchFamily="2" charset="2"/>
              </a:rPr>
              <a:t> </a:t>
            </a:r>
            <a:r>
              <a:rPr lang="en-US" dirty="0" smtClean="0">
                <a:sym typeface="Wingdings" pitchFamily="2" charset="2"/>
              </a:rPr>
              <a:t>returns to the renal cortex</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392</a:t>
            </a:fld>
            <a:endParaRPr lang="en-US"/>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 OF NEPHRONS</a:t>
            </a:r>
            <a:endParaRPr lang="en-US" dirty="0"/>
          </a:p>
        </p:txBody>
      </p:sp>
      <p:sp>
        <p:nvSpPr>
          <p:cNvPr id="3" name="Content Placeholder 2"/>
          <p:cNvSpPr>
            <a:spLocks noGrp="1"/>
          </p:cNvSpPr>
          <p:nvPr>
            <p:ph idx="1"/>
          </p:nvPr>
        </p:nvSpPr>
        <p:spPr>
          <a:xfrm>
            <a:off x="0" y="1600200"/>
            <a:ext cx="9036496" cy="5141168"/>
          </a:xfrm>
        </p:spPr>
        <p:txBody>
          <a:bodyPr>
            <a:normAutofit fontScale="92500" lnSpcReduction="10000"/>
          </a:bodyPr>
          <a:lstStyle/>
          <a:p>
            <a:r>
              <a:rPr lang="en-US" dirty="0" smtClean="0"/>
              <a:t>To produce </a:t>
            </a:r>
            <a:r>
              <a:rPr lang="en-US" b="1" dirty="0" smtClean="0"/>
              <a:t>urine</a:t>
            </a:r>
            <a:r>
              <a:rPr lang="en-US" dirty="0" smtClean="0"/>
              <a:t>, </a:t>
            </a:r>
            <a:r>
              <a:rPr lang="en-US" dirty="0" err="1" smtClean="0"/>
              <a:t>nephrons</a:t>
            </a:r>
            <a:r>
              <a:rPr lang="en-US" dirty="0" smtClean="0"/>
              <a:t> and collecting ducts perform three basic processes:</a:t>
            </a:r>
          </a:p>
          <a:p>
            <a:pPr lvl="1"/>
            <a:r>
              <a:rPr lang="en-US" b="1" dirty="0" err="1" smtClean="0"/>
              <a:t>Glomerular</a:t>
            </a:r>
            <a:r>
              <a:rPr lang="en-US" b="1" dirty="0" smtClean="0"/>
              <a:t> filtration. </a:t>
            </a:r>
          </a:p>
          <a:p>
            <a:pPr lvl="2"/>
            <a:r>
              <a:rPr lang="en-US" b="1" dirty="0" smtClean="0"/>
              <a:t>The first step of urine production</a:t>
            </a:r>
          </a:p>
          <a:p>
            <a:pPr lvl="2" algn="just"/>
            <a:r>
              <a:rPr lang="en-US" dirty="0" smtClean="0"/>
              <a:t>water and most solutes in blood plasma move across the wall of capillaries in the </a:t>
            </a:r>
            <a:r>
              <a:rPr lang="en-US" b="1" dirty="0" err="1" smtClean="0"/>
              <a:t>glomeruli</a:t>
            </a:r>
            <a:r>
              <a:rPr lang="en-US" dirty="0" smtClean="0"/>
              <a:t> where they are filtered and move into the </a:t>
            </a:r>
            <a:r>
              <a:rPr lang="en-US" b="1" dirty="0" err="1" smtClean="0"/>
              <a:t>glomerular</a:t>
            </a:r>
            <a:r>
              <a:rPr lang="en-US" b="1" dirty="0" smtClean="0"/>
              <a:t> capsule </a:t>
            </a:r>
            <a:r>
              <a:rPr lang="en-US" dirty="0" smtClean="0"/>
              <a:t>and then into the</a:t>
            </a:r>
            <a:r>
              <a:rPr lang="en-US" b="1" dirty="0" smtClean="0"/>
              <a:t> renal tubule</a:t>
            </a:r>
          </a:p>
          <a:p>
            <a:pPr lvl="1"/>
            <a:r>
              <a:rPr lang="en-US" b="1" dirty="0" smtClean="0"/>
              <a:t>Tubular </a:t>
            </a:r>
            <a:r>
              <a:rPr lang="en-US" b="1" dirty="0" err="1" smtClean="0"/>
              <a:t>reabsorption</a:t>
            </a:r>
            <a:r>
              <a:rPr lang="en-US" b="1" dirty="0" smtClean="0"/>
              <a:t>. </a:t>
            </a:r>
          </a:p>
          <a:p>
            <a:pPr lvl="2"/>
            <a:r>
              <a:rPr lang="en-US" dirty="0" smtClean="0"/>
              <a:t> Tubule cells reabsorb about 99 percent of the filtered water and many useful solutes. </a:t>
            </a:r>
          </a:p>
          <a:p>
            <a:pPr lvl="2"/>
            <a:r>
              <a:rPr lang="en-US" dirty="0" smtClean="0"/>
              <a:t>The water and solutes return to the blood as it flows through the </a:t>
            </a:r>
            <a:r>
              <a:rPr lang="en-US" dirty="0" err="1" smtClean="0"/>
              <a:t>peritubular</a:t>
            </a:r>
            <a:r>
              <a:rPr lang="en-US" dirty="0" smtClean="0"/>
              <a:t> capillaries</a:t>
            </a:r>
          </a:p>
          <a:p>
            <a:pPr lvl="2"/>
            <a:r>
              <a:rPr lang="en-US" b="1" i="1" dirty="0" err="1" smtClean="0"/>
              <a:t>reabsorption</a:t>
            </a:r>
            <a:r>
              <a:rPr lang="en-US" b="1" i="1" dirty="0" smtClean="0"/>
              <a:t> </a:t>
            </a:r>
            <a:r>
              <a:rPr lang="en-US" i="1" dirty="0" smtClean="0"/>
              <a:t>refers to the return of filtered water and </a:t>
            </a:r>
            <a:r>
              <a:rPr lang="en-US" dirty="0" smtClean="0"/>
              <a:t>solutes to the bloodstream</a:t>
            </a:r>
            <a:endParaRPr lang="en-US" b="1"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393</a:t>
            </a:fld>
            <a:endParaRPr lang="en-US"/>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a:t>
            </a:r>
            <a:endParaRPr lang="en-US" dirty="0"/>
          </a:p>
        </p:txBody>
      </p:sp>
      <p:sp>
        <p:nvSpPr>
          <p:cNvPr id="3" name="Content Placeholder 2"/>
          <p:cNvSpPr>
            <a:spLocks noGrp="1"/>
          </p:cNvSpPr>
          <p:nvPr>
            <p:ph idx="1"/>
          </p:nvPr>
        </p:nvSpPr>
        <p:spPr>
          <a:xfrm>
            <a:off x="0" y="1600201"/>
            <a:ext cx="8964488" cy="1972816"/>
          </a:xfrm>
        </p:spPr>
        <p:txBody>
          <a:bodyPr>
            <a:normAutofit/>
          </a:bodyPr>
          <a:lstStyle/>
          <a:p>
            <a:pPr lvl="1"/>
            <a:r>
              <a:rPr lang="en-US" b="1" dirty="0" smtClean="0"/>
              <a:t>Tubular secretion. </a:t>
            </a:r>
          </a:p>
          <a:p>
            <a:pPr lvl="3"/>
            <a:r>
              <a:rPr lang="en-US" b="1" dirty="0" smtClean="0"/>
              <a:t>As fluid flows through the renal tubule </a:t>
            </a:r>
            <a:r>
              <a:rPr lang="en-US" dirty="0" smtClean="0"/>
              <a:t>and collecting ducts, the renal tubule and duct cells secrete other materials, such as wastes, drugs, and excess ions, into the fluid. </a:t>
            </a:r>
          </a:p>
          <a:p>
            <a:pPr lvl="3"/>
            <a:r>
              <a:rPr lang="en-US" dirty="0" smtClean="0"/>
              <a:t>Tubular secretion </a:t>
            </a:r>
            <a:r>
              <a:rPr lang="en-US" i="1" dirty="0" smtClean="0"/>
              <a:t>removes a substance from the blood.</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394</a:t>
            </a:fld>
            <a:endParaRPr lang="en-US"/>
          </a:p>
        </p:txBody>
      </p:sp>
      <p:pic>
        <p:nvPicPr>
          <p:cNvPr id="135170" name="Picture 2"/>
          <p:cNvPicPr>
            <a:picLocks noChangeAspect="1" noChangeArrowheads="1"/>
          </p:cNvPicPr>
          <p:nvPr/>
        </p:nvPicPr>
        <p:blipFill>
          <a:blip r:embed="rId2" cstate="print"/>
          <a:srcRect/>
          <a:stretch>
            <a:fillRect/>
          </a:stretch>
        </p:blipFill>
        <p:spPr bwMode="auto">
          <a:xfrm>
            <a:off x="107504" y="3501008"/>
            <a:ext cx="9036496" cy="3356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Filtration in </a:t>
            </a:r>
            <a:r>
              <a:rPr lang="en-US" dirty="0" err="1" smtClean="0"/>
              <a:t>glomerulus</a:t>
            </a:r>
            <a:r>
              <a:rPr lang="en-US" dirty="0" smtClean="0">
                <a:sym typeface="Wingdings" pitchFamily="2" charset="2"/>
              </a:rPr>
              <a:t> </a:t>
            </a:r>
            <a:r>
              <a:rPr lang="en-US" dirty="0" err="1" smtClean="0">
                <a:sym typeface="Wingdings" pitchFamily="2" charset="2"/>
              </a:rPr>
              <a:t>glomerular</a:t>
            </a:r>
            <a:r>
              <a:rPr lang="en-US" dirty="0" smtClean="0">
                <a:sym typeface="Wingdings" pitchFamily="2" charset="2"/>
              </a:rPr>
              <a:t> </a:t>
            </a:r>
            <a:r>
              <a:rPr lang="en-US" dirty="0" err="1" smtClean="0">
                <a:sym typeface="Wingdings" pitchFamily="2" charset="2"/>
              </a:rPr>
              <a:t>capuscle</a:t>
            </a:r>
            <a:r>
              <a:rPr lang="en-US" dirty="0" smtClean="0">
                <a:sym typeface="Wingdings" pitchFamily="2" charset="2"/>
              </a:rPr>
              <a:t> Proximal convoluted tubule descending loop </a:t>
            </a:r>
            <a:r>
              <a:rPr lang="en-US" smtClean="0">
                <a:sym typeface="Wingdings" pitchFamily="2" charset="2"/>
              </a:rPr>
              <a:t>Ascending loop </a:t>
            </a:r>
            <a:r>
              <a:rPr lang="en-US" dirty="0" smtClean="0">
                <a:sym typeface="Wingdings" pitchFamily="2" charset="2"/>
              </a:rPr>
              <a:t>distal convoluted tubule collecting ducts </a:t>
            </a:r>
            <a:r>
              <a:rPr lang="en-US" dirty="0" err="1" smtClean="0">
                <a:sym typeface="Wingdings" pitchFamily="2" charset="2"/>
              </a:rPr>
              <a:t>papilary</a:t>
            </a:r>
            <a:r>
              <a:rPr lang="en-US" dirty="0" smtClean="0">
                <a:sym typeface="Wingdings" pitchFamily="2" charset="2"/>
              </a:rPr>
              <a:t> ducts Minor calyces Major calyces Renal pelvis </a:t>
            </a:r>
            <a:r>
              <a:rPr lang="en-US" dirty="0" err="1" smtClean="0">
                <a:sym typeface="Wingdings" pitchFamily="2" charset="2"/>
              </a:rPr>
              <a:t>Ureter</a:t>
            </a:r>
            <a:r>
              <a:rPr lang="en-US" dirty="0" smtClean="0">
                <a:sym typeface="Wingdings" pitchFamily="2" charset="2"/>
              </a:rPr>
              <a:t> Urinary bladder Urethra exit</a:t>
            </a:r>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395</a:t>
            </a:fld>
            <a:endParaRPr lang="en-US"/>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396</a:t>
            </a:fld>
            <a:endParaRPr lang="en-US"/>
          </a:p>
        </p:txBody>
      </p:sp>
      <p:pic>
        <p:nvPicPr>
          <p:cNvPr id="132098" name="Picture 2"/>
          <p:cNvPicPr>
            <a:picLocks noChangeAspect="1" noChangeArrowheads="1"/>
          </p:cNvPicPr>
          <p:nvPr/>
        </p:nvPicPr>
        <p:blipFill>
          <a:blip r:embed="rId2" cstate="print"/>
          <a:srcRect r="3398"/>
          <a:stretch>
            <a:fillRect/>
          </a:stretch>
        </p:blipFill>
        <p:spPr bwMode="auto">
          <a:xfrm>
            <a:off x="3181350" y="1957388"/>
            <a:ext cx="2686794" cy="2943225"/>
          </a:xfrm>
          <a:prstGeom prst="rect">
            <a:avLst/>
          </a:prstGeom>
          <a:noFill/>
          <a:ln w="9525">
            <a:noFill/>
            <a:miter lim="800000"/>
            <a:headEnd/>
            <a:tailEnd/>
          </a:ln>
        </p:spPr>
      </p:pic>
      <p:pic>
        <p:nvPicPr>
          <p:cNvPr id="132099" name="Picture 3"/>
          <p:cNvPicPr>
            <a:picLocks noChangeAspect="1" noChangeArrowheads="1"/>
          </p:cNvPicPr>
          <p:nvPr/>
        </p:nvPicPr>
        <p:blipFill>
          <a:blip r:embed="rId3" cstate="print"/>
          <a:srcRect/>
          <a:stretch>
            <a:fillRect/>
          </a:stretch>
        </p:blipFill>
        <p:spPr bwMode="auto">
          <a:xfrm>
            <a:off x="827584" y="2780928"/>
            <a:ext cx="1981200" cy="204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397</a:t>
            </a:fld>
            <a:endParaRPr lang="en-US"/>
          </a:p>
        </p:txBody>
      </p:sp>
      <p:pic>
        <p:nvPicPr>
          <p:cNvPr id="133122" name="Picture 2"/>
          <p:cNvPicPr>
            <a:picLocks noChangeAspect="1" noChangeArrowheads="1"/>
          </p:cNvPicPr>
          <p:nvPr/>
        </p:nvPicPr>
        <p:blipFill>
          <a:blip r:embed="rId2" cstate="print"/>
          <a:srcRect l="9591" t="10784" r="9591" b="15142"/>
          <a:stretch>
            <a:fillRect/>
          </a:stretch>
        </p:blipFill>
        <p:spPr bwMode="auto">
          <a:xfrm>
            <a:off x="2843808" y="2132856"/>
            <a:ext cx="4392488"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398</a:t>
            </a:fld>
            <a:endParaRPr lang="en-US"/>
          </a:p>
        </p:txBody>
      </p:sp>
      <p:pic>
        <p:nvPicPr>
          <p:cNvPr id="128002" name="Picture 2"/>
          <p:cNvPicPr>
            <a:picLocks noChangeAspect="1" noChangeArrowheads="1"/>
          </p:cNvPicPr>
          <p:nvPr/>
        </p:nvPicPr>
        <p:blipFill>
          <a:blip r:embed="rId2" cstate="print"/>
          <a:srcRect/>
          <a:stretch>
            <a:fillRect/>
          </a:stretch>
        </p:blipFill>
        <p:spPr bwMode="auto">
          <a:xfrm>
            <a:off x="827584" y="1995488"/>
            <a:ext cx="6840760" cy="36657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4</a:t>
            </a:fld>
            <a:endParaRPr lang="en-US"/>
          </a:p>
        </p:txBody>
      </p:sp>
    </p:spTree>
    <p:extLst>
      <p:ext uri="{BB962C8B-B14F-4D97-AF65-F5344CB8AC3E}">
        <p14:creationId xmlns:p14="http://schemas.microsoft.com/office/powerpoint/2010/main" val="2841932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40</a:t>
            </a:fld>
            <a:endParaRPr lang="en-US"/>
          </a:p>
        </p:txBody>
      </p:sp>
    </p:spTree>
    <p:extLst>
      <p:ext uri="{BB962C8B-B14F-4D97-AF65-F5344CB8AC3E}">
        <p14:creationId xmlns:p14="http://schemas.microsoft.com/office/powerpoint/2010/main" val="4158755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41</a:t>
            </a:fld>
            <a:endParaRPr lang="en-US"/>
          </a:p>
        </p:txBody>
      </p:sp>
    </p:spTree>
    <p:extLst>
      <p:ext uri="{BB962C8B-B14F-4D97-AF65-F5344CB8AC3E}">
        <p14:creationId xmlns:p14="http://schemas.microsoft.com/office/powerpoint/2010/main" val="1294538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42</a:t>
            </a:fld>
            <a:endParaRPr lang="en-US"/>
          </a:p>
        </p:txBody>
      </p:sp>
    </p:spTree>
    <p:extLst>
      <p:ext uri="{BB962C8B-B14F-4D97-AF65-F5344CB8AC3E}">
        <p14:creationId xmlns:p14="http://schemas.microsoft.com/office/powerpoint/2010/main" val="2586385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43</a:t>
            </a:fld>
            <a:endParaRPr lang="en-US"/>
          </a:p>
        </p:txBody>
      </p:sp>
    </p:spTree>
    <p:extLst>
      <p:ext uri="{BB962C8B-B14F-4D97-AF65-F5344CB8AC3E}">
        <p14:creationId xmlns:p14="http://schemas.microsoft.com/office/powerpoint/2010/main" val="2132167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44</a:t>
            </a:fld>
            <a:endParaRPr lang="en-US"/>
          </a:p>
        </p:txBody>
      </p:sp>
    </p:spTree>
    <p:extLst>
      <p:ext uri="{BB962C8B-B14F-4D97-AF65-F5344CB8AC3E}">
        <p14:creationId xmlns:p14="http://schemas.microsoft.com/office/powerpoint/2010/main" val="3013623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45</a:t>
            </a:fld>
            <a:endParaRPr lang="en-US"/>
          </a:p>
        </p:txBody>
      </p:sp>
    </p:spTree>
    <p:extLst>
      <p:ext uri="{BB962C8B-B14F-4D97-AF65-F5344CB8AC3E}">
        <p14:creationId xmlns:p14="http://schemas.microsoft.com/office/powerpoint/2010/main" val="649497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46</a:t>
            </a:fld>
            <a:endParaRPr lang="en-US"/>
          </a:p>
        </p:txBody>
      </p:sp>
    </p:spTree>
    <p:extLst>
      <p:ext uri="{BB962C8B-B14F-4D97-AF65-F5344CB8AC3E}">
        <p14:creationId xmlns:p14="http://schemas.microsoft.com/office/powerpoint/2010/main" val="2397336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47</a:t>
            </a:fld>
            <a:endParaRPr lang="en-US"/>
          </a:p>
        </p:txBody>
      </p:sp>
    </p:spTree>
    <p:extLst>
      <p:ext uri="{BB962C8B-B14F-4D97-AF65-F5344CB8AC3E}">
        <p14:creationId xmlns:p14="http://schemas.microsoft.com/office/powerpoint/2010/main" val="1354750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48</a:t>
            </a:fld>
            <a:endParaRPr lang="en-US"/>
          </a:p>
        </p:txBody>
      </p:sp>
    </p:spTree>
    <p:extLst>
      <p:ext uri="{BB962C8B-B14F-4D97-AF65-F5344CB8AC3E}">
        <p14:creationId xmlns:p14="http://schemas.microsoft.com/office/powerpoint/2010/main" val="435124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49</a:t>
            </a:fld>
            <a:endParaRPr lang="en-US"/>
          </a:p>
        </p:txBody>
      </p:sp>
    </p:spTree>
    <p:extLst>
      <p:ext uri="{BB962C8B-B14F-4D97-AF65-F5344CB8AC3E}">
        <p14:creationId xmlns:p14="http://schemas.microsoft.com/office/powerpoint/2010/main" val="2969524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5</a:t>
            </a:fld>
            <a:endParaRPr lang="en-US"/>
          </a:p>
        </p:txBody>
      </p:sp>
    </p:spTree>
    <p:extLst>
      <p:ext uri="{BB962C8B-B14F-4D97-AF65-F5344CB8AC3E}">
        <p14:creationId xmlns:p14="http://schemas.microsoft.com/office/powerpoint/2010/main" val="3582154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50</a:t>
            </a:fld>
            <a:endParaRPr lang="en-US"/>
          </a:p>
        </p:txBody>
      </p:sp>
    </p:spTree>
    <p:extLst>
      <p:ext uri="{BB962C8B-B14F-4D97-AF65-F5344CB8AC3E}">
        <p14:creationId xmlns:p14="http://schemas.microsoft.com/office/powerpoint/2010/main" val="1249540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51</a:t>
            </a:fld>
            <a:endParaRPr lang="en-US"/>
          </a:p>
        </p:txBody>
      </p:sp>
    </p:spTree>
    <p:extLst>
      <p:ext uri="{BB962C8B-B14F-4D97-AF65-F5344CB8AC3E}">
        <p14:creationId xmlns:p14="http://schemas.microsoft.com/office/powerpoint/2010/main" val="4210915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52</a:t>
            </a:fld>
            <a:endParaRPr lang="en-US"/>
          </a:p>
        </p:txBody>
      </p:sp>
    </p:spTree>
    <p:extLst>
      <p:ext uri="{BB962C8B-B14F-4D97-AF65-F5344CB8AC3E}">
        <p14:creationId xmlns:p14="http://schemas.microsoft.com/office/powerpoint/2010/main" val="3621598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53</a:t>
            </a:fld>
            <a:endParaRPr lang="en-US"/>
          </a:p>
        </p:txBody>
      </p:sp>
    </p:spTree>
    <p:extLst>
      <p:ext uri="{BB962C8B-B14F-4D97-AF65-F5344CB8AC3E}">
        <p14:creationId xmlns:p14="http://schemas.microsoft.com/office/powerpoint/2010/main" val="2349405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54</a:t>
            </a:fld>
            <a:endParaRPr lang="en-US"/>
          </a:p>
        </p:txBody>
      </p:sp>
    </p:spTree>
    <p:extLst>
      <p:ext uri="{BB962C8B-B14F-4D97-AF65-F5344CB8AC3E}">
        <p14:creationId xmlns:p14="http://schemas.microsoft.com/office/powerpoint/2010/main" val="758287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55</a:t>
            </a:fld>
            <a:endParaRPr lang="en-US"/>
          </a:p>
        </p:txBody>
      </p:sp>
    </p:spTree>
    <p:extLst>
      <p:ext uri="{BB962C8B-B14F-4D97-AF65-F5344CB8AC3E}">
        <p14:creationId xmlns:p14="http://schemas.microsoft.com/office/powerpoint/2010/main" val="4204425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56</a:t>
            </a:fld>
            <a:endParaRPr lang="en-US"/>
          </a:p>
        </p:txBody>
      </p:sp>
    </p:spTree>
    <p:extLst>
      <p:ext uri="{BB962C8B-B14F-4D97-AF65-F5344CB8AC3E}">
        <p14:creationId xmlns:p14="http://schemas.microsoft.com/office/powerpoint/2010/main" val="9017284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57</a:t>
            </a:fld>
            <a:endParaRPr lang="en-US"/>
          </a:p>
        </p:txBody>
      </p:sp>
    </p:spTree>
    <p:extLst>
      <p:ext uri="{BB962C8B-B14F-4D97-AF65-F5344CB8AC3E}">
        <p14:creationId xmlns:p14="http://schemas.microsoft.com/office/powerpoint/2010/main" val="2095222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58</a:t>
            </a:fld>
            <a:endParaRPr lang="en-US"/>
          </a:p>
        </p:txBody>
      </p:sp>
    </p:spTree>
    <p:extLst>
      <p:ext uri="{BB962C8B-B14F-4D97-AF65-F5344CB8AC3E}">
        <p14:creationId xmlns:p14="http://schemas.microsoft.com/office/powerpoint/2010/main" val="1555499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59</a:t>
            </a:fld>
            <a:endParaRPr lang="en-US"/>
          </a:p>
        </p:txBody>
      </p:sp>
    </p:spTree>
    <p:extLst>
      <p:ext uri="{BB962C8B-B14F-4D97-AF65-F5344CB8AC3E}">
        <p14:creationId xmlns:p14="http://schemas.microsoft.com/office/powerpoint/2010/main" val="3648800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6</a:t>
            </a:fld>
            <a:endParaRPr lang="en-US"/>
          </a:p>
        </p:txBody>
      </p:sp>
    </p:spTree>
    <p:extLst>
      <p:ext uri="{BB962C8B-B14F-4D97-AF65-F5344CB8AC3E}">
        <p14:creationId xmlns:p14="http://schemas.microsoft.com/office/powerpoint/2010/main" val="3062574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60</a:t>
            </a:fld>
            <a:endParaRPr lang="en-US"/>
          </a:p>
        </p:txBody>
      </p:sp>
    </p:spTree>
    <p:extLst>
      <p:ext uri="{BB962C8B-B14F-4D97-AF65-F5344CB8AC3E}">
        <p14:creationId xmlns:p14="http://schemas.microsoft.com/office/powerpoint/2010/main" val="2721739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61</a:t>
            </a:fld>
            <a:endParaRPr lang="en-US"/>
          </a:p>
        </p:txBody>
      </p:sp>
    </p:spTree>
    <p:extLst>
      <p:ext uri="{BB962C8B-B14F-4D97-AF65-F5344CB8AC3E}">
        <p14:creationId xmlns:p14="http://schemas.microsoft.com/office/powerpoint/2010/main" val="38528973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62</a:t>
            </a:fld>
            <a:endParaRPr lang="en-US"/>
          </a:p>
        </p:txBody>
      </p:sp>
    </p:spTree>
    <p:extLst>
      <p:ext uri="{BB962C8B-B14F-4D97-AF65-F5344CB8AC3E}">
        <p14:creationId xmlns:p14="http://schemas.microsoft.com/office/powerpoint/2010/main" val="3301741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63</a:t>
            </a:fld>
            <a:endParaRPr lang="en-US"/>
          </a:p>
        </p:txBody>
      </p:sp>
    </p:spTree>
    <p:extLst>
      <p:ext uri="{BB962C8B-B14F-4D97-AF65-F5344CB8AC3E}">
        <p14:creationId xmlns:p14="http://schemas.microsoft.com/office/powerpoint/2010/main" val="30341539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64</a:t>
            </a:fld>
            <a:endParaRPr lang="en-US"/>
          </a:p>
        </p:txBody>
      </p:sp>
    </p:spTree>
    <p:extLst>
      <p:ext uri="{BB962C8B-B14F-4D97-AF65-F5344CB8AC3E}">
        <p14:creationId xmlns:p14="http://schemas.microsoft.com/office/powerpoint/2010/main" val="348298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65</a:t>
            </a:fld>
            <a:endParaRPr lang="en-US"/>
          </a:p>
        </p:txBody>
      </p:sp>
    </p:spTree>
    <p:extLst>
      <p:ext uri="{BB962C8B-B14F-4D97-AF65-F5344CB8AC3E}">
        <p14:creationId xmlns:p14="http://schemas.microsoft.com/office/powerpoint/2010/main" val="27422938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66</a:t>
            </a:fld>
            <a:endParaRPr lang="en-US"/>
          </a:p>
        </p:txBody>
      </p:sp>
    </p:spTree>
    <p:extLst>
      <p:ext uri="{BB962C8B-B14F-4D97-AF65-F5344CB8AC3E}">
        <p14:creationId xmlns:p14="http://schemas.microsoft.com/office/powerpoint/2010/main" val="34727122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67</a:t>
            </a:fld>
            <a:endParaRPr lang="en-US"/>
          </a:p>
        </p:txBody>
      </p:sp>
    </p:spTree>
    <p:extLst>
      <p:ext uri="{BB962C8B-B14F-4D97-AF65-F5344CB8AC3E}">
        <p14:creationId xmlns:p14="http://schemas.microsoft.com/office/powerpoint/2010/main" val="20885054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68</a:t>
            </a:fld>
            <a:endParaRPr lang="en-US"/>
          </a:p>
        </p:txBody>
      </p:sp>
    </p:spTree>
    <p:extLst>
      <p:ext uri="{BB962C8B-B14F-4D97-AF65-F5344CB8AC3E}">
        <p14:creationId xmlns:p14="http://schemas.microsoft.com/office/powerpoint/2010/main" val="241696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69</a:t>
            </a:fld>
            <a:endParaRPr lang="en-US"/>
          </a:p>
        </p:txBody>
      </p:sp>
    </p:spTree>
    <p:extLst>
      <p:ext uri="{BB962C8B-B14F-4D97-AF65-F5344CB8AC3E}">
        <p14:creationId xmlns:p14="http://schemas.microsoft.com/office/powerpoint/2010/main" val="4018933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7</a:t>
            </a:fld>
            <a:endParaRPr lang="en-US"/>
          </a:p>
        </p:txBody>
      </p:sp>
    </p:spTree>
    <p:extLst>
      <p:ext uri="{BB962C8B-B14F-4D97-AF65-F5344CB8AC3E}">
        <p14:creationId xmlns:p14="http://schemas.microsoft.com/office/powerpoint/2010/main" val="42653059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70</a:t>
            </a:fld>
            <a:endParaRPr lang="en-US"/>
          </a:p>
        </p:txBody>
      </p:sp>
    </p:spTree>
    <p:extLst>
      <p:ext uri="{BB962C8B-B14F-4D97-AF65-F5344CB8AC3E}">
        <p14:creationId xmlns:p14="http://schemas.microsoft.com/office/powerpoint/2010/main" val="3265442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71</a:t>
            </a:fld>
            <a:endParaRPr lang="en-US"/>
          </a:p>
        </p:txBody>
      </p:sp>
    </p:spTree>
    <p:extLst>
      <p:ext uri="{BB962C8B-B14F-4D97-AF65-F5344CB8AC3E}">
        <p14:creationId xmlns:p14="http://schemas.microsoft.com/office/powerpoint/2010/main" val="39585689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72</a:t>
            </a:fld>
            <a:endParaRPr lang="en-US"/>
          </a:p>
        </p:txBody>
      </p:sp>
    </p:spTree>
    <p:extLst>
      <p:ext uri="{BB962C8B-B14F-4D97-AF65-F5344CB8AC3E}">
        <p14:creationId xmlns:p14="http://schemas.microsoft.com/office/powerpoint/2010/main" val="799372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73</a:t>
            </a:fld>
            <a:endParaRPr lang="en-US"/>
          </a:p>
        </p:txBody>
      </p:sp>
    </p:spTree>
    <p:extLst>
      <p:ext uri="{BB962C8B-B14F-4D97-AF65-F5344CB8AC3E}">
        <p14:creationId xmlns:p14="http://schemas.microsoft.com/office/powerpoint/2010/main" val="716177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74</a:t>
            </a:fld>
            <a:endParaRPr lang="en-US"/>
          </a:p>
        </p:txBody>
      </p:sp>
    </p:spTree>
    <p:extLst>
      <p:ext uri="{BB962C8B-B14F-4D97-AF65-F5344CB8AC3E}">
        <p14:creationId xmlns:p14="http://schemas.microsoft.com/office/powerpoint/2010/main" val="3088129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75</a:t>
            </a:fld>
            <a:endParaRPr lang="en-US"/>
          </a:p>
        </p:txBody>
      </p:sp>
    </p:spTree>
    <p:extLst>
      <p:ext uri="{BB962C8B-B14F-4D97-AF65-F5344CB8AC3E}">
        <p14:creationId xmlns:p14="http://schemas.microsoft.com/office/powerpoint/2010/main" val="16851629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76</a:t>
            </a:fld>
            <a:endParaRPr lang="en-US"/>
          </a:p>
        </p:txBody>
      </p:sp>
    </p:spTree>
    <p:extLst>
      <p:ext uri="{BB962C8B-B14F-4D97-AF65-F5344CB8AC3E}">
        <p14:creationId xmlns:p14="http://schemas.microsoft.com/office/powerpoint/2010/main" val="2461505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77</a:t>
            </a:fld>
            <a:endParaRPr lang="en-US"/>
          </a:p>
        </p:txBody>
      </p:sp>
    </p:spTree>
    <p:extLst>
      <p:ext uri="{BB962C8B-B14F-4D97-AF65-F5344CB8AC3E}">
        <p14:creationId xmlns:p14="http://schemas.microsoft.com/office/powerpoint/2010/main" val="41251939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78</a:t>
            </a:fld>
            <a:endParaRPr lang="en-US"/>
          </a:p>
        </p:txBody>
      </p:sp>
    </p:spTree>
    <p:extLst>
      <p:ext uri="{BB962C8B-B14F-4D97-AF65-F5344CB8AC3E}">
        <p14:creationId xmlns:p14="http://schemas.microsoft.com/office/powerpoint/2010/main" val="1300250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79</a:t>
            </a:fld>
            <a:endParaRPr lang="en-US"/>
          </a:p>
        </p:txBody>
      </p:sp>
    </p:spTree>
    <p:extLst>
      <p:ext uri="{BB962C8B-B14F-4D97-AF65-F5344CB8AC3E}">
        <p14:creationId xmlns:p14="http://schemas.microsoft.com/office/powerpoint/2010/main" val="357622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8</a:t>
            </a:fld>
            <a:endParaRPr lang="en-US"/>
          </a:p>
        </p:txBody>
      </p:sp>
    </p:spTree>
    <p:extLst>
      <p:ext uri="{BB962C8B-B14F-4D97-AF65-F5344CB8AC3E}">
        <p14:creationId xmlns:p14="http://schemas.microsoft.com/office/powerpoint/2010/main" val="32715420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80</a:t>
            </a:fld>
            <a:endParaRPr lang="en-US"/>
          </a:p>
        </p:txBody>
      </p:sp>
    </p:spTree>
    <p:extLst>
      <p:ext uri="{BB962C8B-B14F-4D97-AF65-F5344CB8AC3E}">
        <p14:creationId xmlns:p14="http://schemas.microsoft.com/office/powerpoint/2010/main" val="17557480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81</a:t>
            </a:fld>
            <a:endParaRPr lang="en-US"/>
          </a:p>
        </p:txBody>
      </p:sp>
    </p:spTree>
    <p:extLst>
      <p:ext uri="{BB962C8B-B14F-4D97-AF65-F5344CB8AC3E}">
        <p14:creationId xmlns:p14="http://schemas.microsoft.com/office/powerpoint/2010/main" val="8640606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82</a:t>
            </a:fld>
            <a:endParaRPr lang="en-US"/>
          </a:p>
        </p:txBody>
      </p:sp>
    </p:spTree>
    <p:extLst>
      <p:ext uri="{BB962C8B-B14F-4D97-AF65-F5344CB8AC3E}">
        <p14:creationId xmlns:p14="http://schemas.microsoft.com/office/powerpoint/2010/main" val="20019825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83</a:t>
            </a:fld>
            <a:endParaRPr lang="en-US"/>
          </a:p>
        </p:txBody>
      </p:sp>
    </p:spTree>
    <p:extLst>
      <p:ext uri="{BB962C8B-B14F-4D97-AF65-F5344CB8AC3E}">
        <p14:creationId xmlns:p14="http://schemas.microsoft.com/office/powerpoint/2010/main" val="26416007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84</a:t>
            </a:fld>
            <a:endParaRPr lang="en-US"/>
          </a:p>
        </p:txBody>
      </p:sp>
    </p:spTree>
    <p:extLst>
      <p:ext uri="{BB962C8B-B14F-4D97-AF65-F5344CB8AC3E}">
        <p14:creationId xmlns:p14="http://schemas.microsoft.com/office/powerpoint/2010/main" val="3413912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85</a:t>
            </a:fld>
            <a:endParaRPr lang="en-US"/>
          </a:p>
        </p:txBody>
      </p:sp>
    </p:spTree>
    <p:extLst>
      <p:ext uri="{BB962C8B-B14F-4D97-AF65-F5344CB8AC3E}">
        <p14:creationId xmlns:p14="http://schemas.microsoft.com/office/powerpoint/2010/main" val="11611287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86</a:t>
            </a:fld>
            <a:endParaRPr lang="en-US"/>
          </a:p>
        </p:txBody>
      </p:sp>
    </p:spTree>
    <p:extLst>
      <p:ext uri="{BB962C8B-B14F-4D97-AF65-F5344CB8AC3E}">
        <p14:creationId xmlns:p14="http://schemas.microsoft.com/office/powerpoint/2010/main" val="1355523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87</a:t>
            </a:fld>
            <a:endParaRPr lang="en-US"/>
          </a:p>
        </p:txBody>
      </p:sp>
    </p:spTree>
    <p:extLst>
      <p:ext uri="{BB962C8B-B14F-4D97-AF65-F5344CB8AC3E}">
        <p14:creationId xmlns:p14="http://schemas.microsoft.com/office/powerpoint/2010/main" val="20754344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88</a:t>
            </a:fld>
            <a:endParaRPr lang="en-US"/>
          </a:p>
        </p:txBody>
      </p:sp>
    </p:spTree>
    <p:extLst>
      <p:ext uri="{BB962C8B-B14F-4D97-AF65-F5344CB8AC3E}">
        <p14:creationId xmlns:p14="http://schemas.microsoft.com/office/powerpoint/2010/main" val="3100399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89</a:t>
            </a:fld>
            <a:endParaRPr lang="en-US"/>
          </a:p>
        </p:txBody>
      </p:sp>
    </p:spTree>
    <p:extLst>
      <p:ext uri="{BB962C8B-B14F-4D97-AF65-F5344CB8AC3E}">
        <p14:creationId xmlns:p14="http://schemas.microsoft.com/office/powerpoint/2010/main" val="1960219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9</a:t>
            </a:fld>
            <a:endParaRPr lang="en-US"/>
          </a:p>
        </p:txBody>
      </p:sp>
    </p:spTree>
    <p:extLst>
      <p:ext uri="{BB962C8B-B14F-4D97-AF65-F5344CB8AC3E}">
        <p14:creationId xmlns:p14="http://schemas.microsoft.com/office/powerpoint/2010/main" val="27013304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90</a:t>
            </a:fld>
            <a:endParaRPr lang="en-US"/>
          </a:p>
        </p:txBody>
      </p:sp>
    </p:spTree>
    <p:extLst>
      <p:ext uri="{BB962C8B-B14F-4D97-AF65-F5344CB8AC3E}">
        <p14:creationId xmlns:p14="http://schemas.microsoft.com/office/powerpoint/2010/main" val="2456195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91</a:t>
            </a:fld>
            <a:endParaRPr lang="en-US"/>
          </a:p>
        </p:txBody>
      </p:sp>
    </p:spTree>
    <p:extLst>
      <p:ext uri="{BB962C8B-B14F-4D97-AF65-F5344CB8AC3E}">
        <p14:creationId xmlns:p14="http://schemas.microsoft.com/office/powerpoint/2010/main" val="34886101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92</a:t>
            </a:fld>
            <a:endParaRPr lang="en-US"/>
          </a:p>
        </p:txBody>
      </p:sp>
    </p:spTree>
    <p:extLst>
      <p:ext uri="{BB962C8B-B14F-4D97-AF65-F5344CB8AC3E}">
        <p14:creationId xmlns:p14="http://schemas.microsoft.com/office/powerpoint/2010/main" val="23357124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93</a:t>
            </a:fld>
            <a:endParaRPr lang="en-US"/>
          </a:p>
        </p:txBody>
      </p:sp>
    </p:spTree>
    <p:extLst>
      <p:ext uri="{BB962C8B-B14F-4D97-AF65-F5344CB8AC3E}">
        <p14:creationId xmlns:p14="http://schemas.microsoft.com/office/powerpoint/2010/main" val="29272374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94</a:t>
            </a:fld>
            <a:endParaRPr lang="en-US"/>
          </a:p>
        </p:txBody>
      </p:sp>
    </p:spTree>
    <p:extLst>
      <p:ext uri="{BB962C8B-B14F-4D97-AF65-F5344CB8AC3E}">
        <p14:creationId xmlns:p14="http://schemas.microsoft.com/office/powerpoint/2010/main" val="3287751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95</a:t>
            </a:fld>
            <a:endParaRPr lang="en-US"/>
          </a:p>
        </p:txBody>
      </p:sp>
    </p:spTree>
    <p:extLst>
      <p:ext uri="{BB962C8B-B14F-4D97-AF65-F5344CB8AC3E}">
        <p14:creationId xmlns:p14="http://schemas.microsoft.com/office/powerpoint/2010/main" val="50018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96</a:t>
            </a:fld>
            <a:endParaRPr lang="en-US"/>
          </a:p>
        </p:txBody>
      </p:sp>
    </p:spTree>
    <p:extLst>
      <p:ext uri="{BB962C8B-B14F-4D97-AF65-F5344CB8AC3E}">
        <p14:creationId xmlns:p14="http://schemas.microsoft.com/office/powerpoint/2010/main" val="19693795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compiled by Girmay G. </a:t>
            </a:r>
            <a:endParaRPr lang="en-US"/>
          </a:p>
        </p:txBody>
      </p:sp>
      <p:sp>
        <p:nvSpPr>
          <p:cNvPr id="5" name="Slide Number Placeholder 4"/>
          <p:cNvSpPr>
            <a:spLocks noGrp="1"/>
          </p:cNvSpPr>
          <p:nvPr>
            <p:ph type="sldNum" sz="quarter" idx="12"/>
          </p:nvPr>
        </p:nvSpPr>
        <p:spPr/>
        <p:txBody>
          <a:bodyPr/>
          <a:lstStyle/>
          <a:p>
            <a:fld id="{62F15E66-EE83-4D08-9524-F0457485C8CF}" type="slidenum">
              <a:rPr lang="en-US" smtClean="0"/>
              <a:pPr/>
              <a:t>97</a:t>
            </a:fld>
            <a:endParaRPr lang="en-US"/>
          </a:p>
        </p:txBody>
      </p:sp>
    </p:spTree>
    <p:extLst>
      <p:ext uri="{BB962C8B-B14F-4D97-AF65-F5344CB8AC3E}">
        <p14:creationId xmlns:p14="http://schemas.microsoft.com/office/powerpoint/2010/main" val="25485503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44385878"/>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Content Placeholder 1"/>
          <p:cNvGraphicFramePr>
            <a:graphicFrameLocks noGrp="1"/>
          </p:cNvGraphicFramePr>
          <p:nvPr>
            <p:ph idx="1"/>
            <p:extLst>
              <p:ext uri="{D42A27DB-BD31-4B8C-83A1-F6EECF244321}">
                <p14:modId xmlns:p14="http://schemas.microsoft.com/office/powerpoint/2010/main" val="232188418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Footer Placeholder 2"/>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F15E66-EE83-4D08-9524-F0457485C8CF}" type="slidenum">
              <a:rPr lang="en-US" smtClean="0"/>
              <a:pPr/>
              <a:t>98</a:t>
            </a:fld>
            <a:endParaRPr lang="en-US"/>
          </a:p>
        </p:txBody>
      </p:sp>
    </p:spTree>
    <p:extLst>
      <p:ext uri="{BB962C8B-B14F-4D97-AF65-F5344CB8AC3E}">
        <p14:creationId xmlns:p14="http://schemas.microsoft.com/office/powerpoint/2010/main" val="15486902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74537177"/>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228600" y="1600200"/>
            <a:ext cx="8686800" cy="5029200"/>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buFont typeface="Wingdings" pitchFamily="2" charset="2"/>
              <a:buChar char="v"/>
            </a:pPr>
            <a:r>
              <a:rPr lang="en-US" sz="2800" dirty="0">
                <a:latin typeface="Comic Sans MS" pitchFamily="66" charset="0"/>
              </a:rPr>
              <a:t>The anatomy of the human body can be studied at </a:t>
            </a:r>
            <a:r>
              <a:rPr lang="en-US" sz="2800" b="1" dirty="0">
                <a:solidFill>
                  <a:srgbClr val="CC00FF"/>
                </a:solidFill>
                <a:latin typeface="Comic Sans MS" pitchFamily="66" charset="0"/>
              </a:rPr>
              <a:t>various </a:t>
            </a:r>
            <a:r>
              <a:rPr lang="en-US" sz="2800" b="1" dirty="0" smtClean="0">
                <a:solidFill>
                  <a:srgbClr val="CC00FF"/>
                </a:solidFill>
                <a:latin typeface="Comic Sans MS" pitchFamily="66" charset="0"/>
              </a:rPr>
              <a:t>levels of </a:t>
            </a:r>
            <a:r>
              <a:rPr lang="en-US" sz="2800" b="1" dirty="0">
                <a:solidFill>
                  <a:srgbClr val="CC00FF"/>
                </a:solidFill>
                <a:latin typeface="Comic Sans MS" pitchFamily="66" charset="0"/>
              </a:rPr>
              <a:t>structural organization</a:t>
            </a:r>
            <a:r>
              <a:rPr lang="en-US" sz="2800" dirty="0">
                <a:latin typeface="Comic Sans MS" pitchFamily="66" charset="0"/>
              </a:rPr>
              <a:t>, ranging from </a:t>
            </a:r>
            <a:r>
              <a:rPr lang="en-US" sz="2800" b="1" dirty="0">
                <a:solidFill>
                  <a:srgbClr val="0000CC"/>
                </a:solidFill>
                <a:latin typeface="Comic Sans MS" pitchFamily="66" charset="0"/>
              </a:rPr>
              <a:t>microscopic</a:t>
            </a:r>
            <a:r>
              <a:rPr lang="en-US" sz="2800" dirty="0">
                <a:latin typeface="Comic Sans MS" pitchFamily="66" charset="0"/>
              </a:rPr>
              <a:t> (visible </a:t>
            </a:r>
            <a:r>
              <a:rPr lang="en-US" sz="2800" dirty="0" smtClean="0">
                <a:latin typeface="Comic Sans MS" pitchFamily="66" charset="0"/>
              </a:rPr>
              <a:t>only with </a:t>
            </a:r>
            <a:r>
              <a:rPr lang="en-US" sz="2800" dirty="0">
                <a:latin typeface="Comic Sans MS" pitchFamily="66" charset="0"/>
              </a:rPr>
              <a:t>the aid of a microscope) to </a:t>
            </a:r>
            <a:r>
              <a:rPr lang="en-US" sz="2800" b="1" dirty="0">
                <a:solidFill>
                  <a:srgbClr val="0000CC"/>
                </a:solidFill>
                <a:latin typeface="Comic Sans MS" pitchFamily="66" charset="0"/>
              </a:rPr>
              <a:t>macroscopic </a:t>
            </a:r>
            <a:r>
              <a:rPr lang="en-US" sz="2800" dirty="0">
                <a:latin typeface="Comic Sans MS" pitchFamily="66" charset="0"/>
              </a:rPr>
              <a:t>(visible without </a:t>
            </a:r>
            <a:r>
              <a:rPr lang="en-US" sz="2800" dirty="0" smtClean="0">
                <a:latin typeface="Comic Sans MS" pitchFamily="66" charset="0"/>
              </a:rPr>
              <a:t>the use </a:t>
            </a:r>
            <a:r>
              <a:rPr lang="en-US" sz="2800" dirty="0">
                <a:latin typeface="Comic Sans MS" pitchFamily="66" charset="0"/>
              </a:rPr>
              <a:t>of a </a:t>
            </a:r>
            <a:r>
              <a:rPr lang="en-US" sz="2800" dirty="0" smtClean="0">
                <a:latin typeface="Comic Sans MS" pitchFamily="66" charset="0"/>
              </a:rPr>
              <a:t>microscope)</a:t>
            </a:r>
          </a:p>
          <a:p>
            <a:r>
              <a:rPr lang="en-US" sz="2800" dirty="0" smtClean="0">
                <a:solidFill>
                  <a:srgbClr val="00B050"/>
                </a:solidFill>
                <a:latin typeface="Comic Sans MS" pitchFamily="66" charset="0"/>
              </a:rPr>
              <a:t> Physiology:-</a:t>
            </a:r>
            <a:r>
              <a:rPr lang="en-US" sz="2800" dirty="0" smtClean="0"/>
              <a:t> is a branch of biology that deals with the </a:t>
            </a:r>
            <a:r>
              <a:rPr lang="en-US" sz="2800" b="1" dirty="0" smtClean="0"/>
              <a:t>functions </a:t>
            </a:r>
            <a:r>
              <a:rPr lang="en-US" sz="2800" dirty="0" smtClean="0"/>
              <a:t>and </a:t>
            </a:r>
            <a:r>
              <a:rPr lang="en-US" sz="2800" b="1" dirty="0" smtClean="0"/>
              <a:t>activities of life or of living matter (as systems, organs, tissues, or cells).</a:t>
            </a:r>
          </a:p>
          <a:p>
            <a:pPr lvl="1"/>
            <a:r>
              <a:rPr lang="en-US" dirty="0" smtClean="0"/>
              <a:t>all anatomy is the result of physiology, of cells building tissues and organs. </a:t>
            </a:r>
          </a:p>
          <a:p>
            <a:pPr lvl="1"/>
            <a:r>
              <a:rPr lang="en-US" dirty="0" smtClean="0"/>
              <a:t>Conversely, all physiology is made possible by anatomy.</a:t>
            </a:r>
            <a:endParaRPr lang="en-US" sz="5400" dirty="0" smtClean="0">
              <a:solidFill>
                <a:srgbClr val="00B050"/>
              </a:solidFill>
              <a:latin typeface="Comic Sans MS" pitchFamily="66" charset="0"/>
            </a:endParaRPr>
          </a:p>
          <a:p>
            <a:pPr marL="0" indent="0" algn="just">
              <a:buNone/>
            </a:pPr>
            <a:endParaRPr lang="en-US" sz="2800" dirty="0" smtClean="0">
              <a:latin typeface="Comic Sans MS" pitchFamily="66" charset="0"/>
            </a:endParaRPr>
          </a:p>
        </p:txBody>
      </p:sp>
      <p:sp>
        <p:nvSpPr>
          <p:cNvPr id="6" name="Slide Number Placeholder 5"/>
          <p:cNvSpPr>
            <a:spLocks noGrp="1"/>
          </p:cNvSpPr>
          <p:nvPr>
            <p:ph type="sldNum" sz="quarter" idx="12"/>
          </p:nvPr>
        </p:nvSpPr>
        <p:spPr/>
        <p:txBody>
          <a:bodyPr/>
          <a:lstStyle/>
          <a:p>
            <a:fld id="{62F15E66-EE83-4D08-9524-F0457485C8CF}" type="slidenum">
              <a:rPr lang="en-US" smtClean="0"/>
              <a:pPr/>
              <a:t>99</a:t>
            </a:fld>
            <a:endParaRPr lang="en-US"/>
          </a:p>
        </p:txBody>
      </p:sp>
    </p:spTree>
    <p:extLst>
      <p:ext uri="{BB962C8B-B14F-4D97-AF65-F5344CB8AC3E}">
        <p14:creationId xmlns:p14="http://schemas.microsoft.com/office/powerpoint/2010/main" val="547545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14984</TotalTime>
  <Words>14152</Words>
  <Application>Microsoft Office PowerPoint</Application>
  <PresentationFormat>On-screen Show (4:3)</PresentationFormat>
  <Paragraphs>2093</Paragraphs>
  <Slides>398</Slides>
  <Notes>11</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398</vt:i4>
      </vt:variant>
    </vt:vector>
  </HeadingPairs>
  <TitlesOfParts>
    <vt:vector size="39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cont’d</vt:lpstr>
      <vt:lpstr>cont’d</vt:lpstr>
      <vt:lpstr>PowerPoint Presentation</vt:lpstr>
      <vt:lpstr>Overview of the systems of the body</vt:lpstr>
      <vt:lpstr>PowerPoint Presentation</vt:lpstr>
      <vt:lpstr>2.1. Introduction</vt:lpstr>
      <vt:lpstr>2.2. Components of Integumentary system 2.2.1. Skin </vt:lpstr>
      <vt:lpstr>Conti---</vt:lpstr>
      <vt:lpstr>Epidermis</vt:lpstr>
      <vt:lpstr>Conti---</vt:lpstr>
      <vt:lpstr>Conti---</vt:lpstr>
      <vt:lpstr>Conti---</vt:lpstr>
      <vt:lpstr>Dermis</vt:lpstr>
      <vt:lpstr>Conti----</vt:lpstr>
      <vt:lpstr>Cont----</vt:lpstr>
      <vt:lpstr>Conti---</vt:lpstr>
      <vt:lpstr>Accessory structures</vt:lpstr>
      <vt:lpstr>Cont---</vt:lpstr>
      <vt:lpstr>Conti---</vt:lpstr>
      <vt:lpstr>Conti---</vt:lpstr>
      <vt:lpstr>Conti---</vt:lpstr>
      <vt:lpstr>Cont---</vt:lpstr>
      <vt:lpstr>Cont---</vt:lpstr>
      <vt:lpstr>Cont---</vt:lpstr>
      <vt:lpstr>Conti---</vt:lpstr>
      <vt:lpstr>2.3 Function of Integumentary system</vt:lpstr>
      <vt:lpstr>PowerPoint Presentation</vt:lpstr>
      <vt:lpstr>3.1. Introduction</vt:lpstr>
      <vt:lpstr>3.2. Bone cell types and their function</vt:lpstr>
      <vt:lpstr>Conti---</vt:lpstr>
      <vt:lpstr>Conti---</vt:lpstr>
      <vt:lpstr>Bone tissue</vt:lpstr>
      <vt:lpstr>Conti---</vt:lpstr>
      <vt:lpstr> Shape of bones</vt:lpstr>
      <vt:lpstr>Parts of  a typical long bone</vt:lpstr>
      <vt:lpstr>PowerPoint Presentation</vt:lpstr>
      <vt:lpstr>Axial skeleton</vt:lpstr>
      <vt:lpstr>Conti---</vt:lpstr>
      <vt:lpstr>Skull</vt:lpstr>
      <vt:lpstr>Skull1. Cranial bones</vt:lpstr>
      <vt:lpstr>Conti---</vt:lpstr>
      <vt:lpstr>Conti---</vt:lpstr>
      <vt:lpstr>Skull:Facial bones</vt:lpstr>
      <vt:lpstr>Skull2. Facial bones (14)</vt:lpstr>
      <vt:lpstr>Conti---</vt:lpstr>
      <vt:lpstr>Conti---</vt:lpstr>
      <vt:lpstr>Conti---</vt:lpstr>
      <vt:lpstr>HYOID BONE</vt:lpstr>
      <vt:lpstr>Conti---</vt:lpstr>
      <vt:lpstr>VERTEBRAL COLUMN (26 Bones)</vt:lpstr>
      <vt:lpstr>Conti---</vt:lpstr>
      <vt:lpstr>Conti---</vt:lpstr>
      <vt:lpstr>Thoracic Bones—Sternum</vt:lpstr>
      <vt:lpstr>Conti--</vt:lpstr>
      <vt:lpstr>Thoraxic- Ribs (24 bones)</vt:lpstr>
      <vt:lpstr>Conti---</vt:lpstr>
      <vt:lpstr>Conti---</vt:lpstr>
      <vt:lpstr>THE SKELETAL SYSTEM: THE APPENDICULAR SKELETON</vt:lpstr>
      <vt:lpstr>Conti---</vt:lpstr>
      <vt:lpstr>SKELETON OF THE UPPER LIMB= 64</vt:lpstr>
      <vt:lpstr>Conti---</vt:lpstr>
      <vt:lpstr>Conti---</vt:lpstr>
      <vt:lpstr>Carpal Bones (Hand Bones)-wrist bone</vt:lpstr>
      <vt:lpstr>Conti---</vt:lpstr>
      <vt:lpstr>Conti---</vt:lpstr>
      <vt:lpstr>Conti---</vt:lpstr>
      <vt:lpstr>Lower Limbs</vt:lpstr>
      <vt:lpstr>Conti---</vt:lpstr>
      <vt:lpstr>Ossification of Bones: Bone Formation</vt:lpstr>
      <vt:lpstr>Initial Bone Formation in an Embryo and Fetus</vt:lpstr>
      <vt:lpstr>Conti---</vt:lpstr>
      <vt:lpstr>Conti---</vt:lpstr>
      <vt:lpstr>Cont---</vt:lpstr>
      <vt:lpstr>Joints</vt:lpstr>
      <vt:lpstr>Functions of skeletal system</vt:lpstr>
      <vt:lpstr>PowerPoint Presentation</vt:lpstr>
      <vt:lpstr>Introduction</vt:lpstr>
      <vt:lpstr>Types of Muscles</vt:lpstr>
      <vt:lpstr>Skeletal Muscle</vt:lpstr>
      <vt:lpstr>Structure of Skeletal muscle</vt:lpstr>
      <vt:lpstr>Cardiac Muscle</vt:lpstr>
      <vt:lpstr>Smooth Muscle</vt:lpstr>
      <vt:lpstr>Characteristics of Muscle Tissue</vt:lpstr>
      <vt:lpstr>Functions of Muscle Tissue</vt:lpstr>
      <vt:lpstr>UNIT FIVE: SENSORY SYSTEMS</vt:lpstr>
      <vt:lpstr>Introduction</vt:lpstr>
      <vt:lpstr>Conti— </vt:lpstr>
      <vt:lpstr>1.Eye For Vision</vt:lpstr>
      <vt:lpstr>Conti---</vt:lpstr>
      <vt:lpstr>Accessory Structures of the Eye</vt:lpstr>
      <vt:lpstr>Conti---</vt:lpstr>
      <vt:lpstr>Intrinsic muscles of Eye</vt:lpstr>
      <vt:lpstr>Layers of eye</vt:lpstr>
      <vt:lpstr>Conti---</vt:lpstr>
      <vt:lpstr>Response of pupil</vt:lpstr>
      <vt:lpstr>Conti---</vt:lpstr>
      <vt:lpstr>Conti---</vt:lpstr>
      <vt:lpstr>Conti---</vt:lpstr>
      <vt:lpstr>Aqueous humor</vt:lpstr>
      <vt:lpstr>Vitreous humor (vitreous body )</vt:lpstr>
      <vt:lpstr>Pathway of Light and focusing</vt:lpstr>
      <vt:lpstr>Conti---</vt:lpstr>
      <vt:lpstr>Dark and light Adaptation</vt:lpstr>
      <vt:lpstr>2. Ear for hearing;  2.1. Introduction</vt:lpstr>
      <vt:lpstr>5.3.Parts of ear</vt:lpstr>
      <vt:lpstr>Conti---</vt:lpstr>
      <vt:lpstr>Conti---</vt:lpstr>
      <vt:lpstr>Hearing process</vt:lpstr>
      <vt:lpstr>2.2 Parts of Ear</vt:lpstr>
      <vt:lpstr>Conti---</vt:lpstr>
      <vt:lpstr>Mechanism of Equilibrium</vt:lpstr>
      <vt:lpstr>Conti---</vt:lpstr>
      <vt:lpstr>5.4.Sense of Olfaction</vt:lpstr>
      <vt:lpstr>Conti---</vt:lpstr>
      <vt:lpstr>Conti---</vt:lpstr>
      <vt:lpstr>Cont---</vt:lpstr>
      <vt:lpstr>Conti---</vt:lpstr>
      <vt:lpstr>5.5. GUSTATION: SENSE OF TASTE</vt:lpstr>
      <vt:lpstr>Conti---</vt:lpstr>
      <vt:lpstr>Conti---</vt:lpstr>
      <vt:lpstr>Conti---</vt:lpstr>
      <vt:lpstr>Conti---</vt:lpstr>
      <vt:lpstr>Conti---</vt:lpstr>
      <vt:lpstr>Conti---</vt:lpstr>
      <vt:lpstr>UNIT 6. NERVOUS SYSTEM</vt:lpstr>
      <vt:lpstr>6.1. Introduction</vt:lpstr>
      <vt:lpstr>Conti---</vt:lpstr>
      <vt:lpstr>Overview of NS</vt:lpstr>
      <vt:lpstr>6.2. Central nervous system (CNS) ;Brain Development and its parts</vt:lpstr>
      <vt:lpstr>Forebrain</vt:lpstr>
      <vt:lpstr>Conti----</vt:lpstr>
      <vt:lpstr>Conti---</vt:lpstr>
      <vt:lpstr>Mid Brain (Mesencephalon)</vt:lpstr>
      <vt:lpstr>Hind brain(Rhombencephalon)</vt:lpstr>
      <vt:lpstr>Conti---</vt:lpstr>
      <vt:lpstr>Conti---</vt:lpstr>
      <vt:lpstr>The two hemisphere of brain</vt:lpstr>
      <vt:lpstr>Cranial Nerves</vt:lpstr>
      <vt:lpstr>Conti---</vt:lpstr>
      <vt:lpstr>Cont---</vt:lpstr>
      <vt:lpstr>Conti---</vt:lpstr>
      <vt:lpstr>Oculomotor (III), Trochlear (IV), and Abducens (VI) Nerves</vt:lpstr>
      <vt:lpstr>Trigeminal (V) Nerve : The largest and branched nerve </vt:lpstr>
      <vt:lpstr>Facial (VII) </vt:lpstr>
      <vt:lpstr>Vestibulocochlear (VIII) Nerve: Auditory nerve</vt:lpstr>
      <vt:lpstr>Glossopharyngeal (IX) Nerve:</vt:lpstr>
      <vt:lpstr>Vagus (X) Nerve:</vt:lpstr>
      <vt:lpstr>Accessory Nerve: coordinate head movements</vt:lpstr>
      <vt:lpstr>Hypoglossal (XII) Nerve: conduct nerve impulses for speech and swallowing</vt:lpstr>
      <vt:lpstr>CNS: Spinal cord</vt:lpstr>
      <vt:lpstr>Conti---</vt:lpstr>
      <vt:lpstr>Spinal cord:External Anatomy</vt:lpstr>
      <vt:lpstr>Spinal cord: External Anatomy</vt:lpstr>
      <vt:lpstr>Conti---</vt:lpstr>
      <vt:lpstr>Spinal cord: Internal Anatomy</vt:lpstr>
      <vt:lpstr>Conti---</vt:lpstr>
      <vt:lpstr>Conti---</vt:lpstr>
      <vt:lpstr>SPINAL NERVES</vt:lpstr>
      <vt:lpstr>Conti---</vt:lpstr>
      <vt:lpstr>Spinal cord:Organization of Spinal Nerves</vt:lpstr>
      <vt:lpstr>Conti---</vt:lpstr>
      <vt:lpstr>6.3. Peripheral nervous system (PNS)</vt:lpstr>
      <vt:lpstr>Conti---</vt:lpstr>
      <vt:lpstr>Conti---</vt:lpstr>
      <vt:lpstr>Cells types in Nervous System and their Function</vt:lpstr>
      <vt:lpstr>Conti---</vt:lpstr>
      <vt:lpstr>Conti---</vt:lpstr>
      <vt:lpstr>Conti---</vt:lpstr>
      <vt:lpstr>Conti---</vt:lpstr>
      <vt:lpstr>Neurons: Nerve cells</vt:lpstr>
      <vt:lpstr>Conti---; Parts of a Neuron</vt:lpstr>
      <vt:lpstr>Conti--</vt:lpstr>
      <vt:lpstr>Conti---</vt:lpstr>
      <vt:lpstr>Conti---</vt:lpstr>
      <vt:lpstr>Conti---</vt:lpstr>
      <vt:lpstr>Neuron type</vt:lpstr>
      <vt:lpstr>Conti---</vt:lpstr>
      <vt:lpstr>Conti---</vt:lpstr>
      <vt:lpstr>Conti---</vt:lpstr>
      <vt:lpstr>Conti---</vt:lpstr>
      <vt:lpstr>Synapses</vt:lpstr>
      <vt:lpstr>Conti---</vt:lpstr>
      <vt:lpstr>Conti---</vt:lpstr>
      <vt:lpstr>Synaptic transmission:  chemical Communication </vt:lpstr>
      <vt:lpstr>Conti---</vt:lpstr>
      <vt:lpstr>Neurotransmitters and their Functions</vt:lpstr>
      <vt:lpstr>PowerPoint Presentation</vt:lpstr>
      <vt:lpstr>PowerPoint Presentation</vt:lpstr>
      <vt:lpstr>Nerve Conduction</vt:lpstr>
      <vt:lpstr>Conti---</vt:lpstr>
      <vt:lpstr>UNIT 7. ENDOCRINE SYSTEM</vt:lpstr>
      <vt:lpstr>7.1. Introduction</vt:lpstr>
      <vt:lpstr>Conti---</vt:lpstr>
      <vt:lpstr>How Does the Endocrine System Function?</vt:lpstr>
      <vt:lpstr>Types of endocrine glands: Hypothalamus and Pituitary gland</vt:lpstr>
      <vt:lpstr>Conti----</vt:lpstr>
      <vt:lpstr>Conti---</vt:lpstr>
      <vt:lpstr>Conti----</vt:lpstr>
      <vt:lpstr>PINEAL GLAND AND THYMUS</vt:lpstr>
      <vt:lpstr>Conti---</vt:lpstr>
      <vt:lpstr>THYROID GLAND AND PARATHYROID GLANDS</vt:lpstr>
      <vt:lpstr>Conti---</vt:lpstr>
      <vt:lpstr>Conti----</vt:lpstr>
      <vt:lpstr>Conti---</vt:lpstr>
      <vt:lpstr>Conti---</vt:lpstr>
      <vt:lpstr>Conti---</vt:lpstr>
      <vt:lpstr>ADRENAL GLANDS (Suprarenal Glands)</vt:lpstr>
      <vt:lpstr>Conti---</vt:lpstr>
      <vt:lpstr>Conti---</vt:lpstr>
      <vt:lpstr>Conti---</vt:lpstr>
      <vt:lpstr>Conti---</vt:lpstr>
      <vt:lpstr>Conti---</vt:lpstr>
      <vt:lpstr>PANCREAS</vt:lpstr>
      <vt:lpstr>Conti---</vt:lpstr>
      <vt:lpstr>Conti---</vt:lpstr>
      <vt:lpstr>Conti---</vt:lpstr>
      <vt:lpstr>Conti---</vt:lpstr>
      <vt:lpstr>Reproductive Glands (Gonads)</vt:lpstr>
      <vt:lpstr>UNIT 8. CIRCULATORY SYSTEM</vt:lpstr>
      <vt:lpstr>Introduction</vt:lpstr>
      <vt:lpstr>Blood</vt:lpstr>
      <vt:lpstr>Components of blood</vt:lpstr>
      <vt:lpstr>Conti---</vt:lpstr>
      <vt:lpstr>Blood Function</vt:lpstr>
      <vt:lpstr>Hea rt</vt:lpstr>
      <vt:lpstr>Chambers of Heart and circulation of blood</vt:lpstr>
      <vt:lpstr>Conti---</vt:lpstr>
      <vt:lpstr>Blood Vessels</vt:lpstr>
      <vt:lpstr>Conti---</vt:lpstr>
      <vt:lpstr>Conti----</vt:lpstr>
      <vt:lpstr>Conti----</vt:lpstr>
      <vt:lpstr>Difference between Arteries and Veins</vt:lpstr>
      <vt:lpstr>Conti---</vt:lpstr>
      <vt:lpstr>Conti---</vt:lpstr>
      <vt:lpstr>Basic Structure of a Blood Vessel</vt:lpstr>
      <vt:lpstr>UNIT 9. RESPIRATORY SYSTEM</vt:lpstr>
      <vt:lpstr>Intoduction </vt:lpstr>
      <vt:lpstr>Conti---</vt:lpstr>
      <vt:lpstr>ORGANS OF RESPIRATORY SYSTEM </vt:lpstr>
      <vt:lpstr>Conti---</vt:lpstr>
      <vt:lpstr>Nose and Nasal cavity</vt:lpstr>
      <vt:lpstr>Conti---</vt:lpstr>
      <vt:lpstr>Pharynx</vt:lpstr>
      <vt:lpstr>Conti---</vt:lpstr>
      <vt:lpstr>Larynx</vt:lpstr>
      <vt:lpstr>Conti--</vt:lpstr>
      <vt:lpstr>Trachea &amp; Bronchi</vt:lpstr>
      <vt:lpstr>Conti---</vt:lpstr>
      <vt:lpstr>LUNGS</vt:lpstr>
      <vt:lpstr>Conti----</vt:lpstr>
      <vt:lpstr>Conti---</vt:lpstr>
      <vt:lpstr>Conti---</vt:lpstr>
      <vt:lpstr>Conti---</vt:lpstr>
      <vt:lpstr>Microscopic Airways in the lung</vt:lpstr>
      <vt:lpstr>MECHANICS OF PULMONARY VENTILATION (BREATHING)</vt:lpstr>
      <vt:lpstr>Conti---</vt:lpstr>
      <vt:lpstr>Pulmonary ventilation: Inhalation vs exhalation</vt:lpstr>
      <vt:lpstr>Conti---</vt:lpstr>
      <vt:lpstr> UNIT 10. EXCRETORY SYSTEM: Urinary System </vt:lpstr>
      <vt:lpstr>Introduction</vt:lpstr>
      <vt:lpstr>Functions of the kidneys</vt:lpstr>
      <vt:lpstr>Conti----</vt:lpstr>
      <vt:lpstr>Conti---</vt:lpstr>
      <vt:lpstr>Conti---</vt:lpstr>
      <vt:lpstr>ANATOMY of KIDNEYS</vt:lpstr>
      <vt:lpstr>Conti---</vt:lpstr>
      <vt:lpstr>Conti---</vt:lpstr>
      <vt:lpstr>Conti---</vt:lpstr>
      <vt:lpstr>Conti---</vt:lpstr>
      <vt:lpstr>Blood Supply of the Kidneys</vt:lpstr>
      <vt:lpstr>Conti---</vt:lpstr>
      <vt:lpstr>Parts of Nephrons</vt:lpstr>
      <vt:lpstr>Conti---</vt:lpstr>
      <vt:lpstr>Conti---</vt:lpstr>
      <vt:lpstr>Conti---</vt:lpstr>
      <vt:lpstr>Conti---</vt:lpstr>
      <vt:lpstr>FUNCTIONS OF NEPHRONS</vt:lpstr>
      <vt:lpstr>Conti---</vt:lpstr>
      <vt:lpstr>Summary</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abraham mobile maint</dc:creator>
  <cp:lastModifiedBy>user</cp:lastModifiedBy>
  <cp:revision>499</cp:revision>
  <dcterms:created xsi:type="dcterms:W3CDTF">2009-05-07T15:09:38Z</dcterms:created>
  <dcterms:modified xsi:type="dcterms:W3CDTF">2020-03-18T07:48:22Z</dcterms:modified>
</cp:coreProperties>
</file>