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67" r:id="rId2"/>
    <p:sldId id="256" r:id="rId3"/>
    <p:sldId id="262" r:id="rId4"/>
    <p:sldId id="263" r:id="rId5"/>
    <p:sldId id="264" r:id="rId6"/>
    <p:sldId id="265" r:id="rId7"/>
    <p:sldId id="268" r:id="rId8"/>
    <p:sldId id="270" r:id="rId9"/>
    <p:sldId id="271" r:id="rId10"/>
    <p:sldId id="272" r:id="rId11"/>
    <p:sldId id="273" r:id="rId12"/>
    <p:sldId id="280" r:id="rId13"/>
    <p:sldId id="289" r:id="rId14"/>
    <p:sldId id="290" r:id="rId15"/>
    <p:sldId id="291" r:id="rId16"/>
    <p:sldId id="292" r:id="rId17"/>
    <p:sldId id="281" r:id="rId18"/>
    <p:sldId id="283" r:id="rId19"/>
    <p:sldId id="284" r:id="rId20"/>
    <p:sldId id="298" r:id="rId21"/>
    <p:sldId id="285" r:id="rId22"/>
    <p:sldId id="287" r:id="rId23"/>
    <p:sldId id="288" r:id="rId24"/>
    <p:sldId id="258" r:id="rId25"/>
    <p:sldId id="293" r:id="rId26"/>
    <p:sldId id="295" r:id="rId27"/>
    <p:sldId id="296" r:id="rId28"/>
    <p:sldId id="294" r:id="rId29"/>
    <p:sldId id="29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1" d="100"/>
          <a:sy n="71" d="100"/>
        </p:scale>
        <p:origin x="12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B1A83C-87BA-450A-8E80-3E41025BA2F3}" type="datetimeFigureOut">
              <a:rPr lang="en-US" smtClean="0"/>
              <a:t>6/10/2019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60E6FD-3D79-4D98-B40E-45012BF50F0E}" type="slidenum">
              <a:rPr lang="en-US" smtClean="0"/>
              <a:t>‹#›</a:t>
            </a:fld>
            <a:endParaRPr lang="en-US"/>
          </a:p>
        </p:txBody>
      </p:sp>
    </p:spTree>
    <p:extLst>
      <p:ext uri="{BB962C8B-B14F-4D97-AF65-F5344CB8AC3E}">
        <p14:creationId xmlns:p14="http://schemas.microsoft.com/office/powerpoint/2010/main" val="1945613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60E6FD-3D79-4D98-B40E-45012BF50F0E}" type="slidenum">
              <a:rPr lang="en-US" smtClean="0"/>
              <a:t>1</a:t>
            </a:fld>
            <a:endParaRPr lang="en-US"/>
          </a:p>
        </p:txBody>
      </p:sp>
    </p:spTree>
    <p:extLst>
      <p:ext uri="{BB962C8B-B14F-4D97-AF65-F5344CB8AC3E}">
        <p14:creationId xmlns:p14="http://schemas.microsoft.com/office/powerpoint/2010/main" val="4234732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521A1E2-3FA5-4858-A5A4-D276002748C2}" type="datetime1">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F8097-CE85-44E5-9191-1FC32F3284D6}" type="slidenum">
              <a:rPr lang="en-US" smtClean="0"/>
              <a:t>‹#›</a:t>
            </a:fld>
            <a:endParaRPr lang="en-US"/>
          </a:p>
        </p:txBody>
      </p:sp>
    </p:spTree>
    <p:extLst>
      <p:ext uri="{BB962C8B-B14F-4D97-AF65-F5344CB8AC3E}">
        <p14:creationId xmlns:p14="http://schemas.microsoft.com/office/powerpoint/2010/main" val="3875668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2A83BF-E0AD-45C2-98FE-9A53BC05CC32}" type="datetime1">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F8097-CE85-44E5-9191-1FC32F3284D6}" type="slidenum">
              <a:rPr lang="en-US" smtClean="0"/>
              <a:t>‹#›</a:t>
            </a:fld>
            <a:endParaRPr lang="en-US"/>
          </a:p>
        </p:txBody>
      </p:sp>
    </p:spTree>
    <p:extLst>
      <p:ext uri="{BB962C8B-B14F-4D97-AF65-F5344CB8AC3E}">
        <p14:creationId xmlns:p14="http://schemas.microsoft.com/office/powerpoint/2010/main" val="2570569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2E251-AA8C-455C-9466-D68CBD589487}" type="datetime1">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F8097-CE85-44E5-9191-1FC32F3284D6}" type="slidenum">
              <a:rPr lang="en-US" smtClean="0"/>
              <a:t>‹#›</a:t>
            </a:fld>
            <a:endParaRPr lang="en-US"/>
          </a:p>
        </p:txBody>
      </p:sp>
    </p:spTree>
    <p:extLst>
      <p:ext uri="{BB962C8B-B14F-4D97-AF65-F5344CB8AC3E}">
        <p14:creationId xmlns:p14="http://schemas.microsoft.com/office/powerpoint/2010/main" val="3047838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9B8F74-9A5D-40F6-9723-A7580322C081}" type="datetime1">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F8097-CE85-44E5-9191-1FC32F3284D6}" type="slidenum">
              <a:rPr lang="en-US" smtClean="0"/>
              <a:t>‹#›</a:t>
            </a:fld>
            <a:endParaRPr lang="en-US"/>
          </a:p>
        </p:txBody>
      </p:sp>
    </p:spTree>
    <p:extLst>
      <p:ext uri="{BB962C8B-B14F-4D97-AF65-F5344CB8AC3E}">
        <p14:creationId xmlns:p14="http://schemas.microsoft.com/office/powerpoint/2010/main" val="865425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E2D00E-D9EA-452B-8F68-C532C61EBDF0}" type="datetime1">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F8097-CE85-44E5-9191-1FC32F3284D6}" type="slidenum">
              <a:rPr lang="en-US" smtClean="0"/>
              <a:t>‹#›</a:t>
            </a:fld>
            <a:endParaRPr lang="en-US"/>
          </a:p>
        </p:txBody>
      </p:sp>
    </p:spTree>
    <p:extLst>
      <p:ext uri="{BB962C8B-B14F-4D97-AF65-F5344CB8AC3E}">
        <p14:creationId xmlns:p14="http://schemas.microsoft.com/office/powerpoint/2010/main" val="3671567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B697FF2-DD71-460C-A368-A5F7122780C7}" type="datetime1">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5F8097-CE85-44E5-9191-1FC32F3284D6}" type="slidenum">
              <a:rPr lang="en-US" smtClean="0"/>
              <a:t>‹#›</a:t>
            </a:fld>
            <a:endParaRPr lang="en-US"/>
          </a:p>
        </p:txBody>
      </p:sp>
    </p:spTree>
    <p:extLst>
      <p:ext uri="{BB962C8B-B14F-4D97-AF65-F5344CB8AC3E}">
        <p14:creationId xmlns:p14="http://schemas.microsoft.com/office/powerpoint/2010/main" val="1847835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C338700-B1DB-4153-8D59-97D14EE2506B}" type="datetime1">
              <a:rPr lang="en-US" smtClean="0"/>
              <a:t>6/10/2019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5F8097-CE85-44E5-9191-1FC32F3284D6}" type="slidenum">
              <a:rPr lang="en-US" smtClean="0"/>
              <a:t>‹#›</a:t>
            </a:fld>
            <a:endParaRPr lang="en-US"/>
          </a:p>
        </p:txBody>
      </p:sp>
    </p:spTree>
    <p:extLst>
      <p:ext uri="{BB962C8B-B14F-4D97-AF65-F5344CB8AC3E}">
        <p14:creationId xmlns:p14="http://schemas.microsoft.com/office/powerpoint/2010/main" val="969179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6350163-9041-4607-AFFF-96887A6A1689}" type="datetime1">
              <a:rPr lang="en-US" smtClean="0"/>
              <a:t>6/10/2019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5F8097-CE85-44E5-9191-1FC32F3284D6}" type="slidenum">
              <a:rPr lang="en-US" smtClean="0"/>
              <a:t>‹#›</a:t>
            </a:fld>
            <a:endParaRPr lang="en-US"/>
          </a:p>
        </p:txBody>
      </p:sp>
    </p:spTree>
    <p:extLst>
      <p:ext uri="{BB962C8B-B14F-4D97-AF65-F5344CB8AC3E}">
        <p14:creationId xmlns:p14="http://schemas.microsoft.com/office/powerpoint/2010/main" val="4005531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8CD971-310A-4A9B-8382-1258A4387E1F}" type="datetime1">
              <a:rPr lang="en-US" smtClean="0"/>
              <a:t>6/10/2019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5F8097-CE85-44E5-9191-1FC32F3284D6}" type="slidenum">
              <a:rPr lang="en-US" smtClean="0"/>
              <a:t>‹#›</a:t>
            </a:fld>
            <a:endParaRPr lang="en-US"/>
          </a:p>
        </p:txBody>
      </p:sp>
    </p:spTree>
    <p:extLst>
      <p:ext uri="{BB962C8B-B14F-4D97-AF65-F5344CB8AC3E}">
        <p14:creationId xmlns:p14="http://schemas.microsoft.com/office/powerpoint/2010/main" val="1536723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6BAEDA-609F-4044-A36F-08C695238335}" type="datetime1">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5F8097-CE85-44E5-9191-1FC32F3284D6}" type="slidenum">
              <a:rPr lang="en-US" smtClean="0"/>
              <a:t>‹#›</a:t>
            </a:fld>
            <a:endParaRPr lang="en-US"/>
          </a:p>
        </p:txBody>
      </p:sp>
    </p:spTree>
    <p:extLst>
      <p:ext uri="{BB962C8B-B14F-4D97-AF65-F5344CB8AC3E}">
        <p14:creationId xmlns:p14="http://schemas.microsoft.com/office/powerpoint/2010/main" val="135957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3F3F2C-0EA4-4342-8D3A-C638ADE51C81}" type="datetime1">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5F8097-CE85-44E5-9191-1FC32F3284D6}" type="slidenum">
              <a:rPr lang="en-US" smtClean="0"/>
              <a:t>‹#›</a:t>
            </a:fld>
            <a:endParaRPr lang="en-US"/>
          </a:p>
        </p:txBody>
      </p:sp>
    </p:spTree>
    <p:extLst>
      <p:ext uri="{BB962C8B-B14F-4D97-AF65-F5344CB8AC3E}">
        <p14:creationId xmlns:p14="http://schemas.microsoft.com/office/powerpoint/2010/main" val="1937013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390565-E869-48EC-837A-80D6081D91C8}" type="datetime1">
              <a:rPr lang="en-US" smtClean="0"/>
              <a:t>6/10/2019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5F8097-CE85-44E5-9191-1FC32F3284D6}" type="slidenum">
              <a:rPr lang="en-US" smtClean="0"/>
              <a:t>‹#›</a:t>
            </a:fld>
            <a:endParaRPr lang="en-US"/>
          </a:p>
        </p:txBody>
      </p:sp>
    </p:spTree>
    <p:extLst>
      <p:ext uri="{BB962C8B-B14F-4D97-AF65-F5344CB8AC3E}">
        <p14:creationId xmlns:p14="http://schemas.microsoft.com/office/powerpoint/2010/main" val="34092632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D0100935-C4FA-4A27-B287-F0F25ECB0377}"/>
              </a:ext>
            </a:extLst>
          </p:cNvPr>
          <p:cNvSpPr>
            <a:spLocks noGrp="1"/>
          </p:cNvSpPr>
          <p:nvPr>
            <p:ph type="ctrTitle"/>
          </p:nvPr>
        </p:nvSpPr>
        <p:spPr>
          <a:xfrm>
            <a:off x="161365" y="108963"/>
            <a:ext cx="8730844" cy="679933"/>
          </a:xfrm>
          <a:ln w="28575">
            <a:solidFill>
              <a:srgbClr val="00B050"/>
            </a:solidFill>
          </a:ln>
        </p:spPr>
        <p:txBody>
          <a:bodyPr>
            <a:normAutofit/>
          </a:bodyPr>
          <a:lstStyle/>
          <a:p>
            <a:r>
              <a:rPr lang="en-US" sz="3600" dirty="0" smtClean="0">
                <a:latin typeface="Eras Bold ITC" panose="020B0907030504020204" pitchFamily="34" charset="0"/>
              </a:rPr>
              <a:t>Chapter 11</a:t>
            </a:r>
            <a:r>
              <a:rPr lang="en-US" sz="3600" dirty="0">
                <a:latin typeface="Eras Bold ITC" panose="020B0907030504020204" pitchFamily="34" charset="0"/>
              </a:rPr>
              <a:t>. </a:t>
            </a:r>
            <a:r>
              <a:rPr lang="en-US" sz="3600" dirty="0">
                <a:latin typeface="Eras Bold ITC" panose="020B0907030504020204" pitchFamily="34" charset="0"/>
              </a:rPr>
              <a:t>SPARES PROVISIONING</a:t>
            </a:r>
          </a:p>
        </p:txBody>
      </p:sp>
      <p:sp>
        <p:nvSpPr>
          <p:cNvPr id="4" name="Content Placeholder 2">
            <a:extLst>
              <a:ext uri="{FF2B5EF4-FFF2-40B4-BE49-F238E27FC236}">
                <a16:creationId xmlns="" xmlns:a16="http://schemas.microsoft.com/office/drawing/2014/main" id="{6EE1700C-50B9-4B27-BD6A-C6931D2B015F}"/>
              </a:ext>
            </a:extLst>
          </p:cNvPr>
          <p:cNvSpPr>
            <a:spLocks noGrp="1"/>
          </p:cNvSpPr>
          <p:nvPr>
            <p:ph type="subTitle" idx="1"/>
          </p:nvPr>
        </p:nvSpPr>
        <p:spPr>
          <a:xfrm>
            <a:off x="161365" y="1219200"/>
            <a:ext cx="8730844" cy="5508171"/>
          </a:xfrm>
        </p:spPr>
        <p:txBody>
          <a:bodyPr>
            <a:normAutofit fontScale="92500" lnSpcReduction="20000"/>
          </a:bodyPr>
          <a:lstStyle/>
          <a:p>
            <a:pPr algn="just">
              <a:lnSpc>
                <a:spcPct val="150000"/>
              </a:lnSpc>
            </a:pPr>
            <a:r>
              <a:rPr lang="en-US" sz="2800" dirty="0">
                <a:latin typeface="Times New Roman" panose="02020603050405020304" pitchFamily="18" charset="0"/>
                <a:cs typeface="Times New Roman" panose="02020603050405020304" pitchFamily="18" charset="0"/>
              </a:rPr>
              <a:t>Industry with a high level of investment, such as the oil and gas industry, needs a high level of availability. </a:t>
            </a:r>
          </a:p>
          <a:p>
            <a:pPr algn="just">
              <a:lnSpc>
                <a:spcPct val="150000"/>
              </a:lnSpc>
            </a:pPr>
            <a:r>
              <a:rPr lang="en-US" sz="2800" b="1" i="1" u="sng" dirty="0">
                <a:solidFill>
                  <a:srgbClr val="00B050"/>
                </a:solidFill>
                <a:latin typeface="Times New Roman" panose="02020603050405020304" pitchFamily="18" charset="0"/>
                <a:cs typeface="Times New Roman" panose="02020603050405020304" pitchFamily="18" charset="0"/>
              </a:rPr>
              <a:t>Product support and its related issues</a:t>
            </a:r>
            <a:r>
              <a:rPr lang="en-US" sz="2800" dirty="0">
                <a:latin typeface="Times New Roman" panose="02020603050405020304" pitchFamily="18" charset="0"/>
                <a:cs typeface="Times New Roman" panose="02020603050405020304" pitchFamily="18" charset="0"/>
              </a:rPr>
              <a:t> such as </a:t>
            </a:r>
            <a:r>
              <a:rPr lang="en-US" sz="2800" b="1" i="1" u="sng" dirty="0">
                <a:solidFill>
                  <a:srgbClr val="FF0000"/>
                </a:solidFill>
                <a:latin typeface="Times New Roman" panose="02020603050405020304" pitchFamily="18" charset="0"/>
                <a:cs typeface="Times New Roman" panose="02020603050405020304" pitchFamily="18" charset="0"/>
              </a:rPr>
              <a:t>spare parts </a:t>
            </a:r>
            <a:r>
              <a:rPr lang="en-US" sz="2800" dirty="0">
                <a:latin typeface="Times New Roman" panose="02020603050405020304" pitchFamily="18" charset="0"/>
                <a:cs typeface="Times New Roman" panose="02020603050405020304" pitchFamily="18" charset="0"/>
              </a:rPr>
              <a:t>play an important role in </a:t>
            </a:r>
            <a:r>
              <a:rPr lang="en-US" sz="2800" b="1" i="1" u="sng" dirty="0">
                <a:solidFill>
                  <a:srgbClr val="0070C0"/>
                </a:solidFill>
                <a:latin typeface="Times New Roman" panose="02020603050405020304" pitchFamily="18" charset="0"/>
                <a:cs typeface="Times New Roman" panose="02020603050405020304" pitchFamily="18" charset="0"/>
              </a:rPr>
              <a:t>maintaining a system at a desired level of availability. </a:t>
            </a:r>
          </a:p>
          <a:p>
            <a:pPr algn="just">
              <a:lnSpc>
                <a:spcPct val="150000"/>
              </a:lnSpc>
            </a:pPr>
            <a:r>
              <a:rPr lang="en-US" sz="2800" b="1" i="1" u="sng" dirty="0">
                <a:solidFill>
                  <a:srgbClr val="FF0000"/>
                </a:solidFill>
                <a:latin typeface="Times New Roman" panose="02020603050405020304" pitchFamily="18" charset="0"/>
                <a:cs typeface="Times New Roman" panose="02020603050405020304" pitchFamily="18" charset="0"/>
              </a:rPr>
              <a:t>Reliability performance </a:t>
            </a:r>
            <a:r>
              <a:rPr lang="en-US" sz="2800" dirty="0">
                <a:latin typeface="Times New Roman" panose="02020603050405020304" pitchFamily="18" charset="0"/>
                <a:cs typeface="Times New Roman" panose="02020603050405020304" pitchFamily="18" charset="0"/>
              </a:rPr>
              <a:t>is a critical factor for </a:t>
            </a:r>
            <a:r>
              <a:rPr lang="en-US" sz="2800" b="1" i="1" u="sng" dirty="0">
                <a:solidFill>
                  <a:srgbClr val="0070C0"/>
                </a:solidFill>
                <a:latin typeface="Times New Roman" panose="02020603050405020304" pitchFamily="18" charset="0"/>
                <a:cs typeface="Times New Roman" panose="02020603050405020304" pitchFamily="18" charset="0"/>
              </a:rPr>
              <a:t>product support and spare parts planning </a:t>
            </a:r>
            <a:r>
              <a:rPr lang="en-US" sz="2800" dirty="0">
                <a:latin typeface="Times New Roman" panose="02020603050405020304" pitchFamily="18" charset="0"/>
                <a:cs typeface="Times New Roman" panose="02020603050405020304" pitchFamily="18" charset="0"/>
              </a:rPr>
              <a:t>which can be influenced by operational environment. Therefore, </a:t>
            </a:r>
            <a:r>
              <a:rPr lang="en-US" sz="2800" b="1" i="1" dirty="0">
                <a:solidFill>
                  <a:srgbClr val="00B050"/>
                </a:solidFill>
                <a:latin typeface="Times New Roman" panose="02020603050405020304" pitchFamily="18" charset="0"/>
                <a:cs typeface="Times New Roman" panose="02020603050405020304" pitchFamily="18" charset="0"/>
              </a:rPr>
              <a:t>all influence factors (covariates) on reliability performances must be considered in order to predicate the required number of spare parts. </a:t>
            </a:r>
          </a:p>
        </p:txBody>
      </p:sp>
      <p:sp>
        <p:nvSpPr>
          <p:cNvPr id="2" name="Slide Number Placeholder 1"/>
          <p:cNvSpPr>
            <a:spLocks noGrp="1"/>
          </p:cNvSpPr>
          <p:nvPr>
            <p:ph type="sldNum" sz="quarter" idx="12"/>
          </p:nvPr>
        </p:nvSpPr>
        <p:spPr/>
        <p:txBody>
          <a:bodyPr/>
          <a:lstStyle/>
          <a:p>
            <a:fld id="{A45F8097-CE85-44E5-9191-1FC32F3284D6}" type="slidenum">
              <a:rPr lang="en-US" smtClean="0"/>
              <a:t>1</a:t>
            </a:fld>
            <a:endParaRPr lang="en-US"/>
          </a:p>
        </p:txBody>
      </p:sp>
    </p:spTree>
    <p:extLst>
      <p:ext uri="{BB962C8B-B14F-4D97-AF65-F5344CB8AC3E}">
        <p14:creationId xmlns:p14="http://schemas.microsoft.com/office/powerpoint/2010/main" val="4186657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99EC9E-1F54-4641-B3BA-33D155A7F7EA}"/>
              </a:ext>
            </a:extLst>
          </p:cNvPr>
          <p:cNvSpPr>
            <a:spLocks noGrp="1"/>
          </p:cNvSpPr>
          <p:nvPr>
            <p:ph type="title"/>
          </p:nvPr>
        </p:nvSpPr>
        <p:spPr>
          <a:xfrm>
            <a:off x="0" y="147919"/>
            <a:ext cx="9144000" cy="897112"/>
          </a:xfrm>
        </p:spPr>
        <p:txBody>
          <a:bodyPr>
            <a:normAutofit fontScale="90000"/>
          </a:bodyPr>
          <a:lstStyle/>
          <a:p>
            <a:r>
              <a:rPr lang="en-US" sz="3200" u="sng" dirty="0">
                <a:latin typeface="Eras Bold ITC" panose="020B0907030504020204" pitchFamily="34" charset="0"/>
              </a:rPr>
              <a:t>Main tasks of spare parts management through equipment lifecycle process </a:t>
            </a:r>
          </a:p>
        </p:txBody>
      </p:sp>
      <p:sp>
        <p:nvSpPr>
          <p:cNvPr id="3" name="Content Placeholder 2">
            <a:extLst>
              <a:ext uri="{FF2B5EF4-FFF2-40B4-BE49-F238E27FC236}">
                <a16:creationId xmlns="" xmlns:a16="http://schemas.microsoft.com/office/drawing/2014/main" id="{146DACF7-9059-4666-9D40-964B0723B04C}"/>
              </a:ext>
            </a:extLst>
          </p:cNvPr>
          <p:cNvSpPr>
            <a:spLocks noGrp="1"/>
          </p:cNvSpPr>
          <p:nvPr>
            <p:ph idx="1"/>
          </p:nvPr>
        </p:nvSpPr>
        <p:spPr>
          <a:xfrm>
            <a:off x="0" y="1214846"/>
            <a:ext cx="9144000" cy="5355771"/>
          </a:xfrm>
        </p:spPr>
        <p:txBody>
          <a:bodyPr>
            <a:normAutofit fontScale="77500" lnSpcReduction="20000"/>
          </a:bodyPr>
          <a:lstStyle/>
          <a:p>
            <a:pPr marL="0" indent="0" algn="just">
              <a:lnSpc>
                <a:spcPct val="120000"/>
              </a:lnSpc>
              <a:buNone/>
            </a:pPr>
            <a:r>
              <a:rPr lang="en-US" b="1" i="1" dirty="0">
                <a:solidFill>
                  <a:srgbClr val="FF0000"/>
                </a:solidFill>
                <a:latin typeface="Times New Roman" panose="02020603050405020304" pitchFamily="18" charset="0"/>
                <a:cs typeface="Times New Roman" panose="02020603050405020304" pitchFamily="18" charset="0"/>
              </a:rPr>
              <a:t>Equipment life cycle cost is closely connected to investment and management of spare parts inventories. </a:t>
            </a:r>
            <a:r>
              <a:rPr lang="en-US" dirty="0">
                <a:latin typeface="Times New Roman" panose="02020603050405020304" pitchFamily="18" charset="0"/>
                <a:cs typeface="Times New Roman" panose="02020603050405020304" pitchFamily="18" charset="0"/>
              </a:rPr>
              <a:t>In general, the equipment  lifecycle process can be divided into three main phases, namely  </a:t>
            </a:r>
          </a:p>
          <a:p>
            <a:pPr marL="1428750" lvl="2" indent="-514350" algn="just">
              <a:lnSpc>
                <a:spcPct val="120000"/>
              </a:lnSpc>
              <a:buAutoNum type="arabicPeriod"/>
            </a:pPr>
            <a:r>
              <a:rPr lang="en-US" sz="3100" b="1" i="1" dirty="0">
                <a:solidFill>
                  <a:srgbClr val="0070C0"/>
                </a:solidFill>
                <a:latin typeface="Times New Roman" panose="02020603050405020304" pitchFamily="18" charset="0"/>
                <a:cs typeface="Times New Roman" panose="02020603050405020304" pitchFamily="18" charset="0"/>
              </a:rPr>
              <a:t>Initial procurement phase, </a:t>
            </a:r>
          </a:p>
          <a:p>
            <a:pPr marL="1428750" lvl="2" indent="-514350" algn="just">
              <a:lnSpc>
                <a:spcPct val="120000"/>
              </a:lnSpc>
              <a:buAutoNum type="arabicPeriod"/>
            </a:pPr>
            <a:r>
              <a:rPr lang="en-US" sz="3100" b="1" i="1" dirty="0">
                <a:solidFill>
                  <a:srgbClr val="0070C0"/>
                </a:solidFill>
                <a:latin typeface="Times New Roman" panose="02020603050405020304" pitchFamily="18" charset="0"/>
                <a:cs typeface="Times New Roman" panose="02020603050405020304" pitchFamily="18" charset="0"/>
              </a:rPr>
              <a:t>Normal operation phase, and </a:t>
            </a:r>
          </a:p>
          <a:p>
            <a:pPr marL="1428750" lvl="2" indent="-514350" algn="just">
              <a:lnSpc>
                <a:spcPct val="120000"/>
              </a:lnSpc>
              <a:buAutoNum type="arabicPeriod"/>
            </a:pPr>
            <a:r>
              <a:rPr lang="en-US" sz="3100" b="1" i="1" dirty="0">
                <a:solidFill>
                  <a:srgbClr val="0070C0"/>
                </a:solidFill>
                <a:latin typeface="Times New Roman" panose="02020603050405020304" pitchFamily="18" charset="0"/>
                <a:cs typeface="Times New Roman" panose="02020603050405020304" pitchFamily="18" charset="0"/>
              </a:rPr>
              <a:t>End-of-life phase.</a:t>
            </a:r>
          </a:p>
          <a:p>
            <a:pPr marL="0" indent="0" algn="just">
              <a:lnSpc>
                <a:spcPct val="120000"/>
              </a:lnSpc>
              <a:buNone/>
            </a:pPr>
            <a:r>
              <a:rPr lang="en-US" dirty="0">
                <a:latin typeface="Times New Roman" panose="02020603050405020304" pitchFamily="18" charset="0"/>
                <a:cs typeface="Times New Roman" panose="02020603050405020304" pitchFamily="18" charset="0"/>
              </a:rPr>
              <a:t>The main tasks of spare parts management for each phase of the product lifecycle process are summarized below. </a:t>
            </a:r>
          </a:p>
          <a:p>
            <a:pPr marL="0" indent="0" algn="just">
              <a:lnSpc>
                <a:spcPct val="120000"/>
              </a:lnSpc>
              <a:buNone/>
            </a:pPr>
            <a:r>
              <a:rPr lang="en-US" u="sng" dirty="0">
                <a:latin typeface="Eras Bold ITC" panose="020B0907030504020204" pitchFamily="34" charset="0"/>
                <a:cs typeface="Times New Roman" panose="02020603050405020304" pitchFamily="18" charset="0"/>
              </a:rPr>
              <a:t>Initial procurement phase : </a:t>
            </a:r>
          </a:p>
          <a:p>
            <a:pPr algn="just">
              <a:lnSpc>
                <a:spcPct val="120000"/>
              </a:lnSpc>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When a complicated piece of equipment is bought, spare parts are often bought simultaneously to satisfy the needs of equipment maintenance. </a:t>
            </a:r>
          </a:p>
          <a:p>
            <a:pPr algn="just">
              <a:lnSpc>
                <a:spcPct val="120000"/>
              </a:lnSpc>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Then a decision must be made on the spare parts initial provisioning, and an inventory and forecasting system must be designed in advance. </a:t>
            </a:r>
          </a:p>
        </p:txBody>
      </p:sp>
      <p:sp>
        <p:nvSpPr>
          <p:cNvPr id="4" name="Slide Number Placeholder 3"/>
          <p:cNvSpPr>
            <a:spLocks noGrp="1"/>
          </p:cNvSpPr>
          <p:nvPr>
            <p:ph type="sldNum" sz="quarter" idx="12"/>
          </p:nvPr>
        </p:nvSpPr>
        <p:spPr/>
        <p:txBody>
          <a:bodyPr/>
          <a:lstStyle/>
          <a:p>
            <a:fld id="{A45F8097-CE85-44E5-9191-1FC32F3284D6}" type="slidenum">
              <a:rPr lang="en-US" smtClean="0"/>
              <a:t>10</a:t>
            </a:fld>
            <a:endParaRPr lang="en-US"/>
          </a:p>
        </p:txBody>
      </p:sp>
    </p:spTree>
    <p:extLst>
      <p:ext uri="{BB962C8B-B14F-4D97-AF65-F5344CB8AC3E}">
        <p14:creationId xmlns:p14="http://schemas.microsoft.com/office/powerpoint/2010/main" val="3259076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DB0FA5-694C-4A5D-831A-ED0647CD0069}"/>
              </a:ext>
            </a:extLst>
          </p:cNvPr>
          <p:cNvSpPr>
            <a:spLocks noGrp="1"/>
          </p:cNvSpPr>
          <p:nvPr>
            <p:ph type="title"/>
          </p:nvPr>
        </p:nvSpPr>
        <p:spPr>
          <a:xfrm>
            <a:off x="0" y="147918"/>
            <a:ext cx="9144000" cy="884050"/>
          </a:xfrm>
        </p:spPr>
        <p:txBody>
          <a:bodyPr>
            <a:normAutofit/>
          </a:bodyPr>
          <a:lstStyle/>
          <a:p>
            <a:pPr algn="r"/>
            <a:r>
              <a:rPr lang="en-US" sz="3200" dirty="0">
                <a:latin typeface="Times New Roman" panose="02020603050405020304" pitchFamily="18" charset="0"/>
                <a:cs typeface="Times New Roman" panose="02020603050405020304" pitchFamily="18" charset="0"/>
              </a:rPr>
              <a:t>Cont’d</a:t>
            </a:r>
          </a:p>
        </p:txBody>
      </p:sp>
      <p:sp>
        <p:nvSpPr>
          <p:cNvPr id="3" name="Content Placeholder 2">
            <a:extLst>
              <a:ext uri="{FF2B5EF4-FFF2-40B4-BE49-F238E27FC236}">
                <a16:creationId xmlns="" xmlns:a16="http://schemas.microsoft.com/office/drawing/2014/main" id="{F8766FB6-37F0-4A96-8D0A-D9BC74509967}"/>
              </a:ext>
            </a:extLst>
          </p:cNvPr>
          <p:cNvSpPr>
            <a:spLocks noGrp="1"/>
          </p:cNvSpPr>
          <p:nvPr>
            <p:ph idx="1"/>
          </p:nvPr>
        </p:nvSpPr>
        <p:spPr>
          <a:xfrm>
            <a:off x="0" y="1031967"/>
            <a:ext cx="9144000" cy="5368834"/>
          </a:xfrm>
        </p:spPr>
        <p:txBody>
          <a:bodyPr>
            <a:normAutofit fontScale="92500" lnSpcReduction="20000"/>
          </a:bodyPr>
          <a:lstStyle/>
          <a:p>
            <a:pPr marL="0" indent="0" algn="just">
              <a:lnSpc>
                <a:spcPct val="120000"/>
              </a:lnSpc>
              <a:buNone/>
            </a:pPr>
            <a:r>
              <a:rPr lang="en-US" u="sng" dirty="0">
                <a:latin typeface="Eras Bold ITC" panose="020B0907030504020204" pitchFamily="34" charset="0"/>
                <a:cs typeface="Times New Roman" panose="02020603050405020304" pitchFamily="18" charset="0"/>
              </a:rPr>
              <a:t>Normal operation phase : </a:t>
            </a:r>
          </a:p>
          <a:p>
            <a:pPr algn="just">
              <a:lnSpc>
                <a:spcPct val="120000"/>
              </a:lnSpc>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When equipment is used by the user, preventive maintenance may be carried out to prevent failure, while corrective maintenance is carried out as failures occur </a:t>
            </a:r>
          </a:p>
          <a:p>
            <a:pPr algn="just">
              <a:lnSpc>
                <a:spcPct val="120000"/>
              </a:lnSpc>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In order to satisfy the needs of maintenance, a certain number and kinds of spare parts are supplied. </a:t>
            </a:r>
          </a:p>
          <a:p>
            <a:pPr algn="just">
              <a:lnSpc>
                <a:spcPct val="120000"/>
              </a:lnSpc>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Successful equipment management depends on the proper execution of spare parts control is needed.</a:t>
            </a:r>
          </a:p>
          <a:p>
            <a:pPr algn="just">
              <a:lnSpc>
                <a:spcPct val="120000"/>
              </a:lnSpc>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Therefore, the inventory system and forecasting parameters should be optimized (or at least improved) to provide sustainable supply support according to the operational requirements of the equipment. </a:t>
            </a:r>
          </a:p>
        </p:txBody>
      </p:sp>
      <p:sp>
        <p:nvSpPr>
          <p:cNvPr id="4" name="Slide Number Placeholder 3"/>
          <p:cNvSpPr>
            <a:spLocks noGrp="1"/>
          </p:cNvSpPr>
          <p:nvPr>
            <p:ph type="sldNum" sz="quarter" idx="12"/>
          </p:nvPr>
        </p:nvSpPr>
        <p:spPr/>
        <p:txBody>
          <a:bodyPr/>
          <a:lstStyle/>
          <a:p>
            <a:fld id="{A45F8097-CE85-44E5-9191-1FC32F3284D6}" type="slidenum">
              <a:rPr lang="en-US" smtClean="0"/>
              <a:t>11</a:t>
            </a:fld>
            <a:endParaRPr lang="en-US"/>
          </a:p>
        </p:txBody>
      </p:sp>
    </p:spTree>
    <p:extLst>
      <p:ext uri="{BB962C8B-B14F-4D97-AF65-F5344CB8AC3E}">
        <p14:creationId xmlns:p14="http://schemas.microsoft.com/office/powerpoint/2010/main" val="166550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83DB0FA5-694C-4A5D-831A-ED0647CD0069}"/>
              </a:ext>
            </a:extLst>
          </p:cNvPr>
          <p:cNvSpPr>
            <a:spLocks noGrp="1"/>
          </p:cNvSpPr>
          <p:nvPr>
            <p:ph type="title"/>
          </p:nvPr>
        </p:nvSpPr>
        <p:spPr>
          <a:xfrm>
            <a:off x="-1" y="0"/>
            <a:ext cx="9144001" cy="888275"/>
          </a:xfrm>
        </p:spPr>
        <p:txBody>
          <a:bodyPr>
            <a:normAutofit/>
          </a:bodyPr>
          <a:lstStyle/>
          <a:p>
            <a:pPr algn="r"/>
            <a:r>
              <a:rPr lang="en-US" sz="3200" dirty="0">
                <a:latin typeface="Times New Roman" panose="02020603050405020304" pitchFamily="18" charset="0"/>
                <a:cs typeface="Times New Roman" panose="02020603050405020304" pitchFamily="18" charset="0"/>
              </a:rPr>
              <a:t>Cont’d</a:t>
            </a:r>
          </a:p>
        </p:txBody>
      </p:sp>
      <p:sp>
        <p:nvSpPr>
          <p:cNvPr id="3" name="Content Placeholder 2"/>
          <p:cNvSpPr>
            <a:spLocks noGrp="1"/>
          </p:cNvSpPr>
          <p:nvPr>
            <p:ph idx="1"/>
          </p:nvPr>
        </p:nvSpPr>
        <p:spPr>
          <a:xfrm>
            <a:off x="-1" y="888275"/>
            <a:ext cx="9144001" cy="5215255"/>
          </a:xfrm>
        </p:spPr>
        <p:txBody>
          <a:bodyPr>
            <a:normAutofit fontScale="92500" lnSpcReduction="10000"/>
          </a:bodyPr>
          <a:lstStyle/>
          <a:p>
            <a:pPr marL="0" indent="0" algn="just">
              <a:lnSpc>
                <a:spcPct val="110000"/>
              </a:lnSpc>
              <a:buNone/>
            </a:pPr>
            <a:r>
              <a:rPr lang="en-US" dirty="0">
                <a:latin typeface="Eras Bold ITC" panose="020B0907030504020204" pitchFamily="34" charset="0"/>
                <a:cs typeface="Times New Roman" panose="02020603050405020304" pitchFamily="18" charset="0"/>
              </a:rPr>
              <a:t>End-of-life phase :</a:t>
            </a:r>
            <a:r>
              <a:rPr lang="en-US" dirty="0">
                <a:latin typeface="Times New Roman" panose="02020603050405020304" pitchFamily="18" charset="0"/>
                <a:cs typeface="Times New Roman" panose="02020603050405020304" pitchFamily="18" charset="0"/>
              </a:rPr>
              <a:t> </a:t>
            </a:r>
          </a:p>
          <a:p>
            <a:pPr algn="just">
              <a:lnSpc>
                <a:spcPct val="110000"/>
              </a:lnSpc>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In Phase 3, a </a:t>
            </a:r>
            <a:r>
              <a:rPr lang="en-US" b="1" i="1" dirty="0">
                <a:solidFill>
                  <a:srgbClr val="FF0000"/>
                </a:solidFill>
                <a:latin typeface="Times New Roman" panose="02020603050405020304" pitchFamily="18" charset="0"/>
                <a:cs typeface="Times New Roman" panose="02020603050405020304" pitchFamily="18" charset="0"/>
              </a:rPr>
              <a:t>fundamental issue of supply chain design</a:t>
            </a:r>
            <a:r>
              <a:rPr lang="en-US" dirty="0">
                <a:latin typeface="Times New Roman" panose="02020603050405020304" pitchFamily="18" charset="0"/>
                <a:cs typeface="Times New Roman" panose="02020603050405020304" pitchFamily="18" charset="0"/>
              </a:rPr>
              <a:t> is whether products, or their components, should be reused, leading to refurbishment or remanufacturing, If not, then it may sometimes be necessary to set a ﬁnal order on spare parts according to the demand patterns at the end of the product life cycle (known as an ‘all-time buy’ or ‘last-time buy’). </a:t>
            </a:r>
          </a:p>
          <a:p>
            <a:pPr algn="just">
              <a:lnSpc>
                <a:spcPct val="110000"/>
              </a:lnSpc>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This prompts a number of design issues to be resolved, including the methodologies for classifying and forecasting the demand, taking into account that no more orders may be made and simulating the consequences of alternative strategies for these parts in the end-of-life phase. </a:t>
            </a:r>
          </a:p>
          <a:p>
            <a:pPr marL="0" indent="0">
              <a:buNone/>
            </a:pPr>
            <a:endParaRPr lang="en-US" dirty="0"/>
          </a:p>
        </p:txBody>
      </p:sp>
      <p:sp>
        <p:nvSpPr>
          <p:cNvPr id="2" name="Slide Number Placeholder 1"/>
          <p:cNvSpPr>
            <a:spLocks noGrp="1"/>
          </p:cNvSpPr>
          <p:nvPr>
            <p:ph type="sldNum" sz="quarter" idx="12"/>
          </p:nvPr>
        </p:nvSpPr>
        <p:spPr/>
        <p:txBody>
          <a:bodyPr/>
          <a:lstStyle/>
          <a:p>
            <a:fld id="{A45F8097-CE85-44E5-9191-1FC32F3284D6}" type="slidenum">
              <a:rPr lang="en-US" smtClean="0"/>
              <a:t>12</a:t>
            </a:fld>
            <a:endParaRPr lang="en-US"/>
          </a:p>
        </p:txBody>
      </p:sp>
    </p:spTree>
    <p:extLst>
      <p:ext uri="{BB962C8B-B14F-4D97-AF65-F5344CB8AC3E}">
        <p14:creationId xmlns:p14="http://schemas.microsoft.com/office/powerpoint/2010/main" val="1213263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147366-4230-40C5-B579-0878A75D4533}"/>
              </a:ext>
            </a:extLst>
          </p:cNvPr>
          <p:cNvSpPr>
            <a:spLocks noGrp="1"/>
          </p:cNvSpPr>
          <p:nvPr>
            <p:ph type="title"/>
          </p:nvPr>
        </p:nvSpPr>
        <p:spPr>
          <a:xfrm>
            <a:off x="0" y="0"/>
            <a:ext cx="9144000" cy="1005841"/>
          </a:xfrm>
          <a:ln w="28575">
            <a:noFill/>
          </a:ln>
        </p:spPr>
        <p:txBody>
          <a:bodyPr>
            <a:normAutofit/>
          </a:bodyPr>
          <a:lstStyle/>
          <a:p>
            <a:r>
              <a:rPr lang="en-US" dirty="0">
                <a:latin typeface="Eras Bold ITC" panose="020B0907030504020204" pitchFamily="34" charset="0"/>
              </a:rPr>
              <a:t>Forecasting </a:t>
            </a:r>
          </a:p>
        </p:txBody>
      </p:sp>
      <p:sp>
        <p:nvSpPr>
          <p:cNvPr id="3" name="Content Placeholder 2">
            <a:extLst>
              <a:ext uri="{FF2B5EF4-FFF2-40B4-BE49-F238E27FC236}">
                <a16:creationId xmlns="" xmlns:a16="http://schemas.microsoft.com/office/drawing/2014/main" id="{47A51B3B-4BC1-4849-AB16-459079734D33}"/>
              </a:ext>
            </a:extLst>
          </p:cNvPr>
          <p:cNvSpPr>
            <a:spLocks noGrp="1"/>
          </p:cNvSpPr>
          <p:nvPr>
            <p:ph idx="1"/>
          </p:nvPr>
        </p:nvSpPr>
        <p:spPr>
          <a:xfrm>
            <a:off x="0" y="1188721"/>
            <a:ext cx="9144000" cy="5447211"/>
          </a:xfrm>
        </p:spPr>
        <p:txBody>
          <a:bodyPr>
            <a:normAutofit fontScale="85000" lnSpcReduction="20000"/>
          </a:bodyPr>
          <a:lstStyle/>
          <a:p>
            <a:pPr marL="0" indent="0">
              <a:lnSpc>
                <a:spcPct val="110000"/>
              </a:lnSpc>
              <a:buNone/>
            </a:pPr>
            <a:r>
              <a:rPr lang="en-US" dirty="0">
                <a:latin typeface="Times New Roman" panose="02020603050405020304" pitchFamily="18" charset="0"/>
                <a:cs typeface="Times New Roman" panose="02020603050405020304" pitchFamily="18" charset="0"/>
              </a:rPr>
              <a:t>Forecasting spare parts demand is a basic requirement of spare parts management. </a:t>
            </a:r>
          </a:p>
          <a:p>
            <a:pPr marL="0" indent="0">
              <a:lnSpc>
                <a:spcPct val="110000"/>
              </a:lnSpc>
              <a:buNone/>
            </a:pPr>
            <a:r>
              <a:rPr lang="en-US" dirty="0">
                <a:latin typeface="Times New Roman" panose="02020603050405020304" pitchFamily="18" charset="0"/>
                <a:cs typeface="Times New Roman" panose="02020603050405020304" pitchFamily="18" charset="0"/>
              </a:rPr>
              <a:t>Because of the demand characteristics of spare parts, it is very diﬃcult to accurately forecast demand in this area. </a:t>
            </a:r>
          </a:p>
          <a:p>
            <a:pPr marL="0" indent="0">
              <a:lnSpc>
                <a:spcPct val="110000"/>
              </a:lnSpc>
              <a:buNone/>
            </a:pPr>
            <a:r>
              <a:rPr lang="en-US" dirty="0">
                <a:solidFill>
                  <a:srgbClr val="FF0000"/>
                </a:solidFill>
                <a:latin typeface="Times New Roman" panose="02020603050405020304" pitchFamily="18" charset="0"/>
                <a:cs typeface="Times New Roman" panose="02020603050405020304" pitchFamily="18" charset="0"/>
              </a:rPr>
              <a:t>the critical challenges of inventory management in service parts are </a:t>
            </a:r>
            <a:r>
              <a:rPr lang="en-US" b="1" i="1" u="sng" dirty="0">
                <a:solidFill>
                  <a:srgbClr val="00B050"/>
                </a:solidFill>
                <a:latin typeface="Times New Roman" panose="02020603050405020304" pitchFamily="18" charset="0"/>
                <a:cs typeface="Times New Roman" panose="02020603050405020304" pitchFamily="18" charset="0"/>
              </a:rPr>
              <a:t>inaccuracy of service parts forecasts ranks number two in the top ten challenges. </a:t>
            </a:r>
          </a:p>
          <a:p>
            <a:pPr marL="0" indent="0">
              <a:lnSpc>
                <a:spcPct val="110000"/>
              </a:lnSpc>
              <a:buNone/>
            </a:pPr>
            <a:r>
              <a:rPr lang="en-US" dirty="0">
                <a:solidFill>
                  <a:srgbClr val="FF0000"/>
                </a:solidFill>
                <a:latin typeface="Times New Roman" panose="02020603050405020304" pitchFamily="18" charset="0"/>
                <a:cs typeface="Times New Roman" panose="02020603050405020304" pitchFamily="18" charset="0"/>
              </a:rPr>
              <a:t>So it has been a hot topic in the industrial ﬁeld as well as in academic research. </a:t>
            </a:r>
          </a:p>
          <a:p>
            <a:pPr marL="0" indent="0">
              <a:lnSpc>
                <a:spcPct val="110000"/>
              </a:lnSpc>
              <a:buNone/>
            </a:pPr>
            <a:r>
              <a:rPr lang="en-US" dirty="0">
                <a:latin typeface="Times New Roman" panose="02020603050405020304" pitchFamily="18" charset="0"/>
                <a:cs typeface="Times New Roman" panose="02020603050405020304" pitchFamily="18" charset="0"/>
              </a:rPr>
              <a:t>There are many forecasting techniques and this section restricts attention to those forecasting methods which have been suggested for spare parts. </a:t>
            </a:r>
          </a:p>
          <a:p>
            <a:pPr marL="0" indent="0">
              <a:lnSpc>
                <a:spcPct val="110000"/>
              </a:lnSpc>
              <a:buNone/>
            </a:pPr>
            <a:r>
              <a:rPr lang="en-US" b="1" i="1" dirty="0">
                <a:solidFill>
                  <a:srgbClr val="0070C0"/>
                </a:solidFill>
                <a:latin typeface="Times New Roman" panose="02020603050405020304" pitchFamily="18" charset="0"/>
                <a:cs typeface="Times New Roman" panose="02020603050405020304" pitchFamily="18" charset="0"/>
              </a:rPr>
              <a:t>From a product lifecycle perspective</a:t>
            </a:r>
            <a:r>
              <a:rPr lang="en-US" dirty="0">
                <a:latin typeface="Times New Roman" panose="02020603050405020304" pitchFamily="18" charset="0"/>
                <a:cs typeface="Times New Roman" panose="02020603050405020304" pitchFamily="18" charset="0"/>
              </a:rPr>
              <a:t>, there are </a:t>
            </a:r>
            <a:r>
              <a:rPr lang="en-US" b="1" i="1" u="sng" dirty="0">
                <a:solidFill>
                  <a:srgbClr val="7030A0"/>
                </a:solidFill>
                <a:latin typeface="Times New Roman" panose="02020603050405020304" pitchFamily="18" charset="0"/>
                <a:cs typeface="Times New Roman" panose="02020603050405020304" pitchFamily="18" charset="0"/>
              </a:rPr>
              <a:t>three kinds of forecasting tasks </a:t>
            </a:r>
            <a:r>
              <a:rPr lang="en-US" dirty="0">
                <a:latin typeface="Times New Roman" panose="02020603050405020304" pitchFamily="18" charset="0"/>
                <a:cs typeface="Times New Roman" panose="02020603050405020304" pitchFamily="18" charset="0"/>
              </a:rPr>
              <a:t>namely </a:t>
            </a:r>
            <a:r>
              <a:rPr lang="en-US" b="1" i="1" u="sng" dirty="0">
                <a:solidFill>
                  <a:srgbClr val="C00000"/>
                </a:solidFill>
                <a:latin typeface="Times New Roman" panose="02020603050405020304" pitchFamily="18" charset="0"/>
                <a:cs typeface="Times New Roman" panose="02020603050405020304" pitchFamily="18" charset="0"/>
              </a:rPr>
              <a:t>forecasting initial demand, ongoing demand and demand over the ﬁnal phase. </a:t>
            </a:r>
          </a:p>
        </p:txBody>
      </p:sp>
      <p:sp>
        <p:nvSpPr>
          <p:cNvPr id="4" name="Slide Number Placeholder 3"/>
          <p:cNvSpPr>
            <a:spLocks noGrp="1"/>
          </p:cNvSpPr>
          <p:nvPr>
            <p:ph type="sldNum" sz="quarter" idx="12"/>
          </p:nvPr>
        </p:nvSpPr>
        <p:spPr/>
        <p:txBody>
          <a:bodyPr/>
          <a:lstStyle/>
          <a:p>
            <a:fld id="{A45F8097-CE85-44E5-9191-1FC32F3284D6}" type="slidenum">
              <a:rPr lang="en-US" smtClean="0"/>
              <a:t>13</a:t>
            </a:fld>
            <a:endParaRPr lang="en-US"/>
          </a:p>
        </p:txBody>
      </p:sp>
    </p:spTree>
    <p:extLst>
      <p:ext uri="{BB962C8B-B14F-4D97-AF65-F5344CB8AC3E}">
        <p14:creationId xmlns:p14="http://schemas.microsoft.com/office/powerpoint/2010/main" val="2955041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F0FBF0-06C4-49AD-A15E-410351E3A34A}"/>
              </a:ext>
            </a:extLst>
          </p:cNvPr>
          <p:cNvSpPr>
            <a:spLocks noGrp="1"/>
          </p:cNvSpPr>
          <p:nvPr>
            <p:ph type="title"/>
          </p:nvPr>
        </p:nvSpPr>
        <p:spPr>
          <a:xfrm>
            <a:off x="0" y="1586753"/>
            <a:ext cx="9144000" cy="476027"/>
          </a:xfrm>
        </p:spPr>
        <p:txBody>
          <a:bodyPr>
            <a:normAutofit fontScale="90000"/>
          </a:bodyPr>
          <a:lstStyle/>
          <a:p>
            <a:r>
              <a:rPr lang="en-US" sz="3200" u="sng" dirty="0">
                <a:latin typeface="Eras Bold ITC" panose="020B0907030504020204" pitchFamily="34" charset="0"/>
              </a:rPr>
              <a:t>a. Time-series based forecasting</a:t>
            </a:r>
          </a:p>
        </p:txBody>
      </p:sp>
      <p:sp>
        <p:nvSpPr>
          <p:cNvPr id="3" name="Content Placeholder 2">
            <a:extLst>
              <a:ext uri="{FF2B5EF4-FFF2-40B4-BE49-F238E27FC236}">
                <a16:creationId xmlns="" xmlns:a16="http://schemas.microsoft.com/office/drawing/2014/main" id="{C335A40D-6610-46E4-A24D-AE8A9F2CF14C}"/>
              </a:ext>
            </a:extLst>
          </p:cNvPr>
          <p:cNvSpPr>
            <a:spLocks noGrp="1"/>
          </p:cNvSpPr>
          <p:nvPr>
            <p:ph idx="1"/>
          </p:nvPr>
        </p:nvSpPr>
        <p:spPr>
          <a:xfrm>
            <a:off x="0" y="1959429"/>
            <a:ext cx="9144000" cy="4217534"/>
          </a:xfrm>
        </p:spPr>
        <p:txBody>
          <a:bodyPr>
            <a:normAutofit fontScale="92500" lnSpcReduction="20000"/>
          </a:bodyPr>
          <a:lstStyle/>
          <a:p>
            <a:pPr>
              <a:lnSpc>
                <a:spcPct val="150000"/>
              </a:lnSpc>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A time series is deﬁned as a time-ordered sequence of observations taken at regular intervals (e.g., hourly, daily, weekly, monthly, quarterly, annually). </a:t>
            </a:r>
          </a:p>
          <a:p>
            <a:pPr>
              <a:lnSpc>
                <a:spcPct val="150000"/>
              </a:lnSpc>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Time-series forecasting is based on the assumption that future values of the series can be estimated from past values.</a:t>
            </a:r>
          </a:p>
          <a:p>
            <a:pPr>
              <a:lnSpc>
                <a:spcPct val="150000"/>
              </a:lnSpc>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If there is sample historical data, time-series based forecasting is commonly used to forecast spare parts demand in practice. </a:t>
            </a:r>
          </a:p>
        </p:txBody>
      </p:sp>
      <p:sp>
        <p:nvSpPr>
          <p:cNvPr id="4" name="Rectangle 3"/>
          <p:cNvSpPr/>
          <p:nvPr/>
        </p:nvSpPr>
        <p:spPr>
          <a:xfrm>
            <a:off x="0" y="0"/>
            <a:ext cx="9144000" cy="1077218"/>
          </a:xfrm>
          <a:prstGeom prst="rect">
            <a:avLst/>
          </a:prstGeom>
          <a:ln>
            <a:solidFill>
              <a:srgbClr val="00B050"/>
            </a:solidFill>
          </a:ln>
        </p:spPr>
        <p:txBody>
          <a:bodyPr wrap="square">
            <a:spAutoFit/>
          </a:bodyPr>
          <a:lstStyle/>
          <a:p>
            <a:r>
              <a:rPr lang="en-US" sz="3200" dirty="0">
                <a:latin typeface="Eras Bold ITC" panose="020B0907030504020204" pitchFamily="34" charset="0"/>
                <a:cs typeface="Times New Roman" panose="02020603050405020304" pitchFamily="18" charset="0"/>
              </a:rPr>
              <a:t>Forecasting approaches categorized in to three groups these are:</a:t>
            </a:r>
          </a:p>
        </p:txBody>
      </p:sp>
      <p:sp>
        <p:nvSpPr>
          <p:cNvPr id="5" name="Slide Number Placeholder 4"/>
          <p:cNvSpPr>
            <a:spLocks noGrp="1"/>
          </p:cNvSpPr>
          <p:nvPr>
            <p:ph type="sldNum" sz="quarter" idx="12"/>
          </p:nvPr>
        </p:nvSpPr>
        <p:spPr/>
        <p:txBody>
          <a:bodyPr/>
          <a:lstStyle/>
          <a:p>
            <a:fld id="{A45F8097-CE85-44E5-9191-1FC32F3284D6}" type="slidenum">
              <a:rPr lang="en-US" smtClean="0"/>
              <a:t>14</a:t>
            </a:fld>
            <a:endParaRPr lang="en-US"/>
          </a:p>
        </p:txBody>
      </p:sp>
    </p:spTree>
    <p:extLst>
      <p:ext uri="{BB962C8B-B14F-4D97-AF65-F5344CB8AC3E}">
        <p14:creationId xmlns:p14="http://schemas.microsoft.com/office/powerpoint/2010/main" val="2629382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329DD3-7927-4893-9793-0D943CCFA734}"/>
              </a:ext>
            </a:extLst>
          </p:cNvPr>
          <p:cNvSpPr>
            <a:spLocks noGrp="1"/>
          </p:cNvSpPr>
          <p:nvPr>
            <p:ph type="title"/>
          </p:nvPr>
        </p:nvSpPr>
        <p:spPr>
          <a:xfrm>
            <a:off x="0" y="203761"/>
            <a:ext cx="9144000" cy="797469"/>
          </a:xfrm>
        </p:spPr>
        <p:txBody>
          <a:bodyPr>
            <a:normAutofit/>
          </a:bodyPr>
          <a:lstStyle/>
          <a:p>
            <a:r>
              <a:rPr lang="en-US" sz="3200" u="sng" dirty="0">
                <a:latin typeface="Eras Bold ITC" panose="020B0907030504020204" pitchFamily="34" charset="0"/>
              </a:rPr>
              <a:t>b. Reliability based forecasting</a:t>
            </a:r>
          </a:p>
        </p:txBody>
      </p:sp>
      <p:sp>
        <p:nvSpPr>
          <p:cNvPr id="3" name="Content Placeholder 2">
            <a:extLst>
              <a:ext uri="{FF2B5EF4-FFF2-40B4-BE49-F238E27FC236}">
                <a16:creationId xmlns="" xmlns:a16="http://schemas.microsoft.com/office/drawing/2014/main" id="{171DEF86-0989-4CF4-943E-46C5D56F834C}"/>
              </a:ext>
            </a:extLst>
          </p:cNvPr>
          <p:cNvSpPr>
            <a:spLocks noGrp="1"/>
          </p:cNvSpPr>
          <p:nvPr>
            <p:ph idx="1"/>
          </p:nvPr>
        </p:nvSpPr>
        <p:spPr>
          <a:xfrm>
            <a:off x="0" y="1162595"/>
            <a:ext cx="9144000" cy="5355771"/>
          </a:xfrm>
        </p:spPr>
        <p:txBody>
          <a:bodyPr>
            <a:normAutofit/>
          </a:bodyPr>
          <a:lstStyle/>
          <a:p>
            <a:pPr algn="just">
              <a:lnSpc>
                <a:spcPct val="11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most appropriate time-series based forecasting approach depends on the availability of historical data. </a:t>
            </a:r>
          </a:p>
          <a:p>
            <a:pPr algn="just">
              <a:lnSpc>
                <a:spcPct val="11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In some cases, there is little time series data available to forecast the future demand. In such cases, practitioners can use reliability and maintenance variables to forecast spare parts demand, as long as these variables are known or may be estimated. </a:t>
            </a:r>
          </a:p>
          <a:p>
            <a:pPr algn="just">
              <a:lnSpc>
                <a:spcPct val="11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These models may also prove beneﬁcial when more extensive historical demand data are available, depending on their predictive strength. </a:t>
            </a:r>
          </a:p>
        </p:txBody>
      </p:sp>
      <p:sp>
        <p:nvSpPr>
          <p:cNvPr id="4" name="Slide Number Placeholder 3"/>
          <p:cNvSpPr>
            <a:spLocks noGrp="1"/>
          </p:cNvSpPr>
          <p:nvPr>
            <p:ph type="sldNum" sz="quarter" idx="12"/>
          </p:nvPr>
        </p:nvSpPr>
        <p:spPr/>
        <p:txBody>
          <a:bodyPr/>
          <a:lstStyle/>
          <a:p>
            <a:fld id="{A45F8097-CE85-44E5-9191-1FC32F3284D6}" type="slidenum">
              <a:rPr lang="en-US" smtClean="0"/>
              <a:t>15</a:t>
            </a:fld>
            <a:endParaRPr lang="en-US"/>
          </a:p>
        </p:txBody>
      </p:sp>
    </p:spTree>
    <p:extLst>
      <p:ext uri="{BB962C8B-B14F-4D97-AF65-F5344CB8AC3E}">
        <p14:creationId xmlns:p14="http://schemas.microsoft.com/office/powerpoint/2010/main" val="4140492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450DEA-7F9E-47B6-9756-81B275C417E2}"/>
              </a:ext>
            </a:extLst>
          </p:cNvPr>
          <p:cNvSpPr>
            <a:spLocks noGrp="1"/>
          </p:cNvSpPr>
          <p:nvPr>
            <p:ph type="title"/>
          </p:nvPr>
        </p:nvSpPr>
        <p:spPr>
          <a:xfrm>
            <a:off x="0" y="376518"/>
            <a:ext cx="9144001" cy="642386"/>
          </a:xfrm>
        </p:spPr>
        <p:txBody>
          <a:bodyPr>
            <a:normAutofit/>
          </a:bodyPr>
          <a:lstStyle/>
          <a:p>
            <a:r>
              <a:rPr lang="en-US" sz="3200" u="sng" dirty="0">
                <a:latin typeface="Eras Bold ITC" panose="020B0907030504020204" pitchFamily="34" charset="0"/>
              </a:rPr>
              <a:t>c. Judgmentally based forecasting </a:t>
            </a:r>
          </a:p>
        </p:txBody>
      </p:sp>
      <p:sp>
        <p:nvSpPr>
          <p:cNvPr id="3" name="Content Placeholder 2">
            <a:extLst>
              <a:ext uri="{FF2B5EF4-FFF2-40B4-BE49-F238E27FC236}">
                <a16:creationId xmlns="" xmlns:a16="http://schemas.microsoft.com/office/drawing/2014/main" id="{E5BE7B50-E901-475B-995F-6FB4CBFC3CE3}"/>
              </a:ext>
            </a:extLst>
          </p:cNvPr>
          <p:cNvSpPr>
            <a:spLocks noGrp="1"/>
          </p:cNvSpPr>
          <p:nvPr>
            <p:ph idx="1"/>
          </p:nvPr>
        </p:nvSpPr>
        <p:spPr>
          <a:xfrm>
            <a:off x="1" y="1149531"/>
            <a:ext cx="9144000" cy="5381898"/>
          </a:xfrm>
        </p:spPr>
        <p:txBody>
          <a:bodyPr>
            <a:normAutofit/>
          </a:bodyPr>
          <a:lstStyle/>
          <a:p>
            <a:pPr algn="just">
              <a:lnSpc>
                <a:spcPct val="100000"/>
              </a:lnSpc>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There is some element of judgment in almost all forecasting processes. </a:t>
            </a:r>
          </a:p>
          <a:p>
            <a:pPr algn="just">
              <a:lnSpc>
                <a:spcPct val="100000"/>
              </a:lnSpc>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In some cases, a forecast may be purely judgmental. For example, for new products, it may not be possible to generate a statistical forecast because of the lack of historical data on sales. </a:t>
            </a:r>
          </a:p>
          <a:p>
            <a:pPr algn="just">
              <a:lnSpc>
                <a:spcPct val="100000"/>
              </a:lnSpc>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In other cases, a statistical forecast may be produced, but is then amended by a demand planner in the light of the planner’s judgment about changes in the internal or external environments.</a:t>
            </a:r>
          </a:p>
          <a:p>
            <a:pPr marL="0" indent="0" algn="just">
              <a:lnSpc>
                <a:spcPct val="100000"/>
              </a:lnSpc>
              <a:buNone/>
            </a:pPr>
            <a:endParaRPr lang="en-US" dirty="0"/>
          </a:p>
        </p:txBody>
      </p:sp>
      <p:sp>
        <p:nvSpPr>
          <p:cNvPr id="4" name="Slide Number Placeholder 3"/>
          <p:cNvSpPr>
            <a:spLocks noGrp="1"/>
          </p:cNvSpPr>
          <p:nvPr>
            <p:ph type="sldNum" sz="quarter" idx="12"/>
          </p:nvPr>
        </p:nvSpPr>
        <p:spPr/>
        <p:txBody>
          <a:bodyPr/>
          <a:lstStyle/>
          <a:p>
            <a:fld id="{A45F8097-CE85-44E5-9191-1FC32F3284D6}" type="slidenum">
              <a:rPr lang="en-US" smtClean="0"/>
              <a:t>16</a:t>
            </a:fld>
            <a:endParaRPr lang="en-US"/>
          </a:p>
        </p:txBody>
      </p:sp>
    </p:spTree>
    <p:extLst>
      <p:ext uri="{BB962C8B-B14F-4D97-AF65-F5344CB8AC3E}">
        <p14:creationId xmlns:p14="http://schemas.microsoft.com/office/powerpoint/2010/main" val="3835653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2945"/>
            <a:ext cx="9144000" cy="627017"/>
          </a:xfrm>
        </p:spPr>
        <p:txBody>
          <a:bodyPr>
            <a:normAutofit/>
          </a:bodyPr>
          <a:lstStyle/>
          <a:p>
            <a:r>
              <a:rPr lang="en-US" sz="3200" dirty="0">
                <a:latin typeface="Eras Bold ITC" panose="020B0907030504020204" pitchFamily="34" charset="0"/>
              </a:rPr>
              <a:t>11.2 Spare Parts Identification process</a:t>
            </a:r>
          </a:p>
        </p:txBody>
      </p:sp>
      <p:sp>
        <p:nvSpPr>
          <p:cNvPr id="3" name="Subtitle 2"/>
          <p:cNvSpPr>
            <a:spLocks noGrp="1"/>
          </p:cNvSpPr>
          <p:nvPr>
            <p:ph type="subTitle" idx="1"/>
          </p:nvPr>
        </p:nvSpPr>
        <p:spPr>
          <a:xfrm>
            <a:off x="-1" y="1162594"/>
            <a:ext cx="9144001" cy="5525588"/>
          </a:xfrm>
        </p:spPr>
        <p:txBody>
          <a:bodyPr>
            <a:normAutofit/>
          </a:bodyPr>
          <a:lstStyle/>
          <a:p>
            <a:pPr algn="just">
              <a:lnSpc>
                <a:spcPct val="100000"/>
              </a:lnSpc>
            </a:pPr>
            <a:r>
              <a:rPr lang="en-US" dirty="0">
                <a:latin typeface="Times New Roman" panose="02020603050405020304" pitchFamily="18" charset="0"/>
                <a:cs typeface="Times New Roman" panose="02020603050405020304" pitchFamily="18" charset="0"/>
              </a:rPr>
              <a:t>To stay in business, equipment manufacturers are expected not only to meet the needs identified by the client, but also to anticipate these needs and to demonstrate that the products and services offered are equivalent, if not superior to what is available on the market.</a:t>
            </a:r>
          </a:p>
        </p:txBody>
      </p:sp>
      <p:sp>
        <p:nvSpPr>
          <p:cNvPr id="4" name="Slide Number Placeholder 3"/>
          <p:cNvSpPr>
            <a:spLocks noGrp="1"/>
          </p:cNvSpPr>
          <p:nvPr>
            <p:ph type="sldNum" sz="quarter" idx="12"/>
          </p:nvPr>
        </p:nvSpPr>
        <p:spPr/>
        <p:txBody>
          <a:bodyPr/>
          <a:lstStyle/>
          <a:p>
            <a:fld id="{A45F8097-CE85-44E5-9191-1FC32F3284D6}" type="slidenum">
              <a:rPr lang="en-US" smtClean="0"/>
              <a:t>17</a:t>
            </a:fld>
            <a:endParaRPr lang="en-US"/>
          </a:p>
        </p:txBody>
      </p:sp>
    </p:spTree>
    <p:extLst>
      <p:ext uri="{BB962C8B-B14F-4D97-AF65-F5344CB8AC3E}">
        <p14:creationId xmlns:p14="http://schemas.microsoft.com/office/powerpoint/2010/main" val="1163525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07575" y="658906"/>
            <a:ext cx="9251576" cy="6413727"/>
          </a:xfrm>
          <a:prstGeom prst="rect">
            <a:avLst/>
          </a:prstGeom>
        </p:spPr>
      </p:pic>
      <p:sp>
        <p:nvSpPr>
          <p:cNvPr id="2" name="Slide Number Placeholder 1"/>
          <p:cNvSpPr>
            <a:spLocks noGrp="1"/>
          </p:cNvSpPr>
          <p:nvPr>
            <p:ph type="sldNum" sz="quarter" idx="12"/>
          </p:nvPr>
        </p:nvSpPr>
        <p:spPr/>
        <p:txBody>
          <a:bodyPr/>
          <a:lstStyle/>
          <a:p>
            <a:fld id="{A45F8097-CE85-44E5-9191-1FC32F3284D6}" type="slidenum">
              <a:rPr lang="en-US" smtClean="0"/>
              <a:t>18</a:t>
            </a:fld>
            <a:endParaRPr lang="en-US"/>
          </a:p>
        </p:txBody>
      </p:sp>
    </p:spTree>
    <p:extLst>
      <p:ext uri="{BB962C8B-B14F-4D97-AF65-F5344CB8AC3E}">
        <p14:creationId xmlns:p14="http://schemas.microsoft.com/office/powerpoint/2010/main" val="2480804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5943"/>
            <a:ext cx="9144000" cy="627652"/>
          </a:xfrm>
        </p:spPr>
        <p:txBody>
          <a:bodyPr>
            <a:normAutofit/>
          </a:bodyPr>
          <a:lstStyle/>
          <a:p>
            <a:r>
              <a:rPr lang="en-US" sz="3600" u="sng" dirty="0">
                <a:latin typeface="Eras Bold ITC" panose="020B0907030504020204" pitchFamily="34" charset="0"/>
              </a:rPr>
              <a:t>Decision tree with filters</a:t>
            </a:r>
          </a:p>
        </p:txBody>
      </p:sp>
      <p:sp>
        <p:nvSpPr>
          <p:cNvPr id="3" name="Content Placeholder 2"/>
          <p:cNvSpPr>
            <a:spLocks noGrp="1"/>
          </p:cNvSpPr>
          <p:nvPr>
            <p:ph idx="1"/>
          </p:nvPr>
        </p:nvSpPr>
        <p:spPr>
          <a:xfrm>
            <a:off x="0" y="888275"/>
            <a:ext cx="9144000" cy="5773782"/>
          </a:xfrm>
        </p:spPr>
        <p:txBody>
          <a:bodyPr>
            <a:noAutofit/>
          </a:bodyPr>
          <a:lstStyle/>
          <a:p>
            <a:pPr algn="just">
              <a:lnSpc>
                <a:spcPct val="100000"/>
              </a:lnSpc>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Decisions are based on the manufacturers’ recommendations or on information from owners of similar equipment. </a:t>
            </a:r>
          </a:p>
          <a:p>
            <a:pPr algn="just">
              <a:lnSpc>
                <a:spcPct val="100000"/>
              </a:lnSpc>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When complete information is available, then the decision-maker chooses the criteria according to which the components will be evaluated to determine if they should be on the list of spare parts.</a:t>
            </a:r>
          </a:p>
          <a:p>
            <a:pPr algn="just">
              <a:lnSpc>
                <a:spcPct val="100000"/>
              </a:lnSpc>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A list of potential criteria is given in previous figure.</a:t>
            </a:r>
          </a:p>
          <a:p>
            <a:pPr algn="just">
              <a:lnSpc>
                <a:spcPct val="100000"/>
              </a:lnSpc>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According to the criteria retained, evaluation and final decision-making methods are to be selected next. </a:t>
            </a:r>
          </a:p>
          <a:p>
            <a:pPr algn="just">
              <a:lnSpc>
                <a:spcPct val="100000"/>
              </a:lnSpc>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Each component of the equipment is then evaluated according to the criteria and a total score is obtained. </a:t>
            </a:r>
          </a:p>
          <a:p>
            <a:pPr algn="just">
              <a:lnSpc>
                <a:spcPct val="100000"/>
              </a:lnSpc>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A list of potential methods is also provided in previous figure.</a:t>
            </a:r>
          </a:p>
          <a:p>
            <a:pPr>
              <a:lnSpc>
                <a:spcPct val="100000"/>
              </a:lnSpc>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A ranking of the components based on the final scores gives an ordered list of potential spare parts.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A45F8097-CE85-44E5-9191-1FC32F3284D6}" type="slidenum">
              <a:rPr lang="en-US" smtClean="0"/>
              <a:t>19</a:t>
            </a:fld>
            <a:endParaRPr lang="en-US"/>
          </a:p>
        </p:txBody>
      </p:sp>
    </p:spTree>
    <p:extLst>
      <p:ext uri="{BB962C8B-B14F-4D97-AF65-F5344CB8AC3E}">
        <p14:creationId xmlns:p14="http://schemas.microsoft.com/office/powerpoint/2010/main" val="3838078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5495" y="404950"/>
            <a:ext cx="8686800" cy="6191794"/>
          </a:xfrm>
        </p:spPr>
        <p:txBody>
          <a:bodyPr>
            <a:normAutofit/>
          </a:bodyPr>
          <a:lstStyle/>
          <a:p>
            <a:pPr algn="just">
              <a:lnSpc>
                <a:spcPct val="100000"/>
              </a:lnSpc>
            </a:pPr>
            <a:r>
              <a:rPr lang="en-US" sz="2800" dirty="0">
                <a:latin typeface="Times New Roman" panose="02020603050405020304" pitchFamily="18" charset="0"/>
                <a:cs typeface="Times New Roman" panose="02020603050405020304" pitchFamily="18" charset="0"/>
              </a:rPr>
              <a:t>In general, </a:t>
            </a:r>
            <a:r>
              <a:rPr lang="en-US" sz="2800" b="1" i="1" dirty="0">
                <a:solidFill>
                  <a:srgbClr val="FF0000"/>
                </a:solidFill>
                <a:latin typeface="Times New Roman" panose="02020603050405020304" pitchFamily="18" charset="0"/>
                <a:cs typeface="Times New Roman" panose="02020603050405020304" pitchFamily="18" charset="0"/>
              </a:rPr>
              <a:t>provisioning means "providing" or making something available. </a:t>
            </a:r>
            <a:r>
              <a:rPr lang="en-US" sz="2800" dirty="0">
                <a:latin typeface="Times New Roman" panose="02020603050405020304" pitchFamily="18" charset="0"/>
                <a:cs typeface="Times New Roman" panose="02020603050405020304" pitchFamily="18" charset="0"/>
              </a:rPr>
              <a:t>The term is used in a variety of contexts. </a:t>
            </a:r>
          </a:p>
        </p:txBody>
      </p:sp>
      <p:sp>
        <p:nvSpPr>
          <p:cNvPr id="5" name="Title 1">
            <a:extLst>
              <a:ext uri="{FF2B5EF4-FFF2-40B4-BE49-F238E27FC236}">
                <a16:creationId xmlns="" xmlns:a16="http://schemas.microsoft.com/office/drawing/2014/main" id="{C4FA38B1-32DA-4921-B33C-A214C24B3510}"/>
              </a:ext>
            </a:extLst>
          </p:cNvPr>
          <p:cNvSpPr txBox="1">
            <a:spLocks/>
          </p:cNvSpPr>
          <p:nvPr/>
        </p:nvSpPr>
        <p:spPr>
          <a:xfrm>
            <a:off x="255492" y="194552"/>
            <a:ext cx="8888507" cy="341026"/>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800" dirty="0">
                <a:latin typeface="Times New Roman" panose="02020603050405020304" pitchFamily="18" charset="0"/>
                <a:cs typeface="Times New Roman" panose="02020603050405020304" pitchFamily="18" charset="0"/>
              </a:rPr>
              <a:t>Cont’d </a:t>
            </a:r>
          </a:p>
        </p:txBody>
      </p:sp>
      <p:pic>
        <p:nvPicPr>
          <p:cNvPr id="4" name="Content Placeholder 3">
            <a:extLst>
              <a:ext uri="{FF2B5EF4-FFF2-40B4-BE49-F238E27FC236}">
                <a16:creationId xmlns="" xmlns:a16="http://schemas.microsoft.com/office/drawing/2014/main" id="{574EA84A-EE1D-4690-934A-0500FDCC2AFD}"/>
              </a:ext>
            </a:extLst>
          </p:cNvPr>
          <p:cNvPicPr>
            <a:picLocks noChangeAspect="1"/>
          </p:cNvPicPr>
          <p:nvPr/>
        </p:nvPicPr>
        <p:blipFill>
          <a:blip r:embed="rId2"/>
          <a:stretch>
            <a:fillRect/>
          </a:stretch>
        </p:blipFill>
        <p:spPr>
          <a:xfrm>
            <a:off x="255492" y="2052788"/>
            <a:ext cx="8686804" cy="4674585"/>
          </a:xfrm>
          <a:prstGeom prst="rect">
            <a:avLst/>
          </a:prstGeom>
        </p:spPr>
      </p:pic>
      <p:sp>
        <p:nvSpPr>
          <p:cNvPr id="6" name="Title 1">
            <a:extLst>
              <a:ext uri="{FF2B5EF4-FFF2-40B4-BE49-F238E27FC236}">
                <a16:creationId xmlns="" xmlns:a16="http://schemas.microsoft.com/office/drawing/2014/main" id="{9D390C36-2D0C-40E6-8290-F76E39DBCC9D}"/>
              </a:ext>
            </a:extLst>
          </p:cNvPr>
          <p:cNvSpPr txBox="1">
            <a:spLocks/>
          </p:cNvSpPr>
          <p:nvPr/>
        </p:nvSpPr>
        <p:spPr>
          <a:xfrm>
            <a:off x="255492" y="1502229"/>
            <a:ext cx="8686803" cy="681186"/>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latin typeface="Arial Black" panose="020B0A04020102020204" pitchFamily="34" charset="0"/>
                <a:cs typeface="Times New Roman" panose="02020603050405020304" pitchFamily="18" charset="0"/>
              </a:rPr>
              <a:t>11.1 Spares management </a:t>
            </a:r>
          </a:p>
        </p:txBody>
      </p:sp>
      <p:sp>
        <p:nvSpPr>
          <p:cNvPr id="2" name="Slide Number Placeholder 1"/>
          <p:cNvSpPr>
            <a:spLocks noGrp="1"/>
          </p:cNvSpPr>
          <p:nvPr>
            <p:ph type="sldNum" sz="quarter" idx="12"/>
          </p:nvPr>
        </p:nvSpPr>
        <p:spPr/>
        <p:txBody>
          <a:bodyPr/>
          <a:lstStyle/>
          <a:p>
            <a:fld id="{A45F8097-CE85-44E5-9191-1FC32F3284D6}" type="slidenum">
              <a:rPr lang="en-US" smtClean="0"/>
              <a:t>2</a:t>
            </a:fld>
            <a:endParaRPr lang="en-US"/>
          </a:p>
        </p:txBody>
      </p:sp>
    </p:spTree>
    <p:extLst>
      <p:ext uri="{BB962C8B-B14F-4D97-AF65-F5344CB8AC3E}">
        <p14:creationId xmlns:p14="http://schemas.microsoft.com/office/powerpoint/2010/main" val="3041846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E60FCE-F976-4BBC-8682-8AA09232D191}"/>
              </a:ext>
            </a:extLst>
          </p:cNvPr>
          <p:cNvSpPr>
            <a:spLocks noGrp="1"/>
          </p:cNvSpPr>
          <p:nvPr>
            <p:ph type="title"/>
          </p:nvPr>
        </p:nvSpPr>
        <p:spPr>
          <a:xfrm>
            <a:off x="1" y="69850"/>
            <a:ext cx="9144001" cy="416753"/>
          </a:xfrm>
        </p:spPr>
        <p:txBody>
          <a:bodyPr>
            <a:noAutofit/>
          </a:bodyPr>
          <a:lstStyle/>
          <a:p>
            <a:r>
              <a:rPr lang="en-US" sz="3200" dirty="0">
                <a:latin typeface="Eras Bold ITC" panose="020B0907030504020204" pitchFamily="34" charset="0"/>
              </a:rPr>
              <a:t>Desion tree </a:t>
            </a:r>
          </a:p>
        </p:txBody>
      </p:sp>
      <p:sp>
        <p:nvSpPr>
          <p:cNvPr id="3" name="Content Placeholder 2">
            <a:extLst>
              <a:ext uri="{FF2B5EF4-FFF2-40B4-BE49-F238E27FC236}">
                <a16:creationId xmlns="" xmlns:a16="http://schemas.microsoft.com/office/drawing/2014/main" id="{9E343FD6-3B3C-43F7-B2F0-841062FE7D24}"/>
              </a:ext>
            </a:extLst>
          </p:cNvPr>
          <p:cNvSpPr>
            <a:spLocks noGrp="1"/>
          </p:cNvSpPr>
          <p:nvPr>
            <p:ph idx="1"/>
          </p:nvPr>
        </p:nvSpPr>
        <p:spPr>
          <a:xfrm>
            <a:off x="1" y="486603"/>
            <a:ext cx="9144000" cy="6250373"/>
          </a:xfrm>
        </p:spPr>
        <p:txBody>
          <a:bodyPr>
            <a:normAutofit lnSpcReduction="10000"/>
          </a:bodyPr>
          <a:lstStyle/>
          <a:p>
            <a:pPr marL="0" indent="0" algn="just">
              <a:lnSpc>
                <a:spcPct val="100000"/>
              </a:lnSpc>
              <a:buNone/>
            </a:pPr>
            <a:r>
              <a:rPr lang="en-US" sz="2200" dirty="0">
                <a:latin typeface="Times New Roman" panose="02020603050405020304" pitchFamily="18" charset="0"/>
                <a:cs typeface="Times New Roman" panose="02020603050405020304" pitchFamily="18" charset="0"/>
              </a:rPr>
              <a:t>A ranking of the components based on the final scores gives an ordered list of potential spare parts. Once the preliminary list of spare parts is established, it is subjected to filters to select the parts to hold in stock and those to be supplied as needed. </a:t>
            </a:r>
          </a:p>
          <a:p>
            <a:pPr marL="0" indent="0" algn="just">
              <a:lnSpc>
                <a:spcPct val="100000"/>
              </a:lnSpc>
              <a:buNone/>
            </a:pPr>
            <a:r>
              <a:rPr lang="en-US" sz="2200" dirty="0">
                <a:latin typeface="Times New Roman" panose="02020603050405020304" pitchFamily="18" charset="0"/>
                <a:cs typeface="Times New Roman" panose="02020603050405020304" pitchFamily="18" charset="0"/>
              </a:rPr>
              <a:t>This tree takes into account the cost of acquisition or production, repair costs, delays, whether there are early signs of failure or not, and if the component is a standard part or not. A standard part is a generic mass-produced part readily available at reasonable to low cost (e.g., seals, nuts and bolts, high replacement rate parts). </a:t>
            </a:r>
          </a:p>
          <a:p>
            <a:pPr marL="0" indent="0" algn="just">
              <a:lnSpc>
                <a:spcPct val="100000"/>
              </a:lnSpc>
              <a:buNone/>
            </a:pPr>
            <a:r>
              <a:rPr lang="en-US" sz="2200" dirty="0">
                <a:latin typeface="Times New Roman" panose="02020603050405020304" pitchFamily="18" charset="0"/>
                <a:cs typeface="Times New Roman" panose="02020603050405020304" pitchFamily="18" charset="0"/>
              </a:rPr>
              <a:t>Selected components are then ranked in order of importance. This classification allows to pay more attention to the components considered as being more important, especially if the list of spare parts includes a large number of components and the resources available are limited or scarce. </a:t>
            </a:r>
          </a:p>
          <a:p>
            <a:pPr marL="0" indent="0" algn="just">
              <a:lnSpc>
                <a:spcPct val="100000"/>
              </a:lnSpc>
              <a:buNone/>
            </a:pPr>
            <a:r>
              <a:rPr lang="en-US" sz="2200" dirty="0">
                <a:latin typeface="Times New Roman" panose="02020603050405020304" pitchFamily="18" charset="0"/>
                <a:cs typeface="Times New Roman" panose="02020603050405020304" pitchFamily="18" charset="0"/>
              </a:rPr>
              <a:t>Decision criteria most often used to justify that a spare part must be kept in stock to serve as a replacement are: criticality, reliability, availability, impacts of failure, failure rate and maintenance costs incurred in case of failure. </a:t>
            </a:r>
          </a:p>
          <a:p>
            <a:pPr marL="0" indent="0" algn="just">
              <a:lnSpc>
                <a:spcPct val="100000"/>
              </a:lnSpc>
              <a:buNone/>
            </a:pPr>
            <a:r>
              <a:rPr lang="en-US" sz="2200" dirty="0">
                <a:latin typeface="Times New Roman" panose="02020603050405020304" pitchFamily="18" charset="0"/>
                <a:cs typeface="Times New Roman" panose="02020603050405020304" pitchFamily="18" charset="0"/>
              </a:rPr>
              <a:t>Any component i with RGi ratio greater than 1, is then kept in store as a spare.</a:t>
            </a:r>
          </a:p>
          <a:p>
            <a:pPr marL="0" indent="0" algn="just">
              <a:lnSpc>
                <a:spcPct val="100000"/>
              </a:lnSpc>
              <a:buNone/>
            </a:pPr>
            <a:endParaRPr lang="en-US" dirty="0">
              <a:latin typeface="Times New Roman" panose="02020603050405020304" pitchFamily="18" charset="0"/>
              <a:cs typeface="Times New Roman" panose="02020603050405020304" pitchFamily="18" charset="0"/>
            </a:endParaRPr>
          </a:p>
          <a:p>
            <a:pPr marL="0" indent="0" algn="just">
              <a:lnSpc>
                <a:spcPct val="100000"/>
              </a:lnSpc>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pic>
        <p:nvPicPr>
          <p:cNvPr id="4" name="Picture 3">
            <a:extLst>
              <a:ext uri="{FF2B5EF4-FFF2-40B4-BE49-F238E27FC236}">
                <a16:creationId xmlns="" xmlns:a16="http://schemas.microsoft.com/office/drawing/2014/main" id="{F4187B2A-DE94-4CC4-A02D-209EF79CDE57}"/>
              </a:ext>
            </a:extLst>
          </p:cNvPr>
          <p:cNvPicPr>
            <a:picLocks noChangeAspect="1"/>
          </p:cNvPicPr>
          <p:nvPr/>
        </p:nvPicPr>
        <p:blipFill>
          <a:blip r:embed="rId2"/>
          <a:stretch>
            <a:fillRect/>
          </a:stretch>
        </p:blipFill>
        <p:spPr>
          <a:xfrm>
            <a:off x="4803474" y="6146426"/>
            <a:ext cx="2266950" cy="590550"/>
          </a:xfrm>
          <a:prstGeom prst="rect">
            <a:avLst/>
          </a:prstGeom>
        </p:spPr>
      </p:pic>
      <p:sp>
        <p:nvSpPr>
          <p:cNvPr id="5" name="Slide Number Placeholder 4"/>
          <p:cNvSpPr>
            <a:spLocks noGrp="1"/>
          </p:cNvSpPr>
          <p:nvPr>
            <p:ph type="sldNum" sz="quarter" idx="12"/>
          </p:nvPr>
        </p:nvSpPr>
        <p:spPr/>
        <p:txBody>
          <a:bodyPr/>
          <a:lstStyle/>
          <a:p>
            <a:fld id="{A45F8097-CE85-44E5-9191-1FC32F3284D6}" type="slidenum">
              <a:rPr lang="en-US" smtClean="0"/>
              <a:t>20</a:t>
            </a:fld>
            <a:endParaRPr lang="en-US"/>
          </a:p>
        </p:txBody>
      </p:sp>
    </p:spTree>
    <p:extLst>
      <p:ext uri="{BB962C8B-B14F-4D97-AF65-F5344CB8AC3E}">
        <p14:creationId xmlns:p14="http://schemas.microsoft.com/office/powerpoint/2010/main" val="1655942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 y="209006"/>
            <a:ext cx="9144001" cy="6492240"/>
          </a:xfrm>
          <a:prstGeom prst="rect">
            <a:avLst/>
          </a:prstGeom>
        </p:spPr>
      </p:pic>
      <p:sp>
        <p:nvSpPr>
          <p:cNvPr id="2" name="Slide Number Placeholder 1"/>
          <p:cNvSpPr>
            <a:spLocks noGrp="1"/>
          </p:cNvSpPr>
          <p:nvPr>
            <p:ph type="sldNum" sz="quarter" idx="12"/>
          </p:nvPr>
        </p:nvSpPr>
        <p:spPr/>
        <p:txBody>
          <a:bodyPr/>
          <a:lstStyle/>
          <a:p>
            <a:fld id="{A45F8097-CE85-44E5-9191-1FC32F3284D6}" type="slidenum">
              <a:rPr lang="en-US" smtClean="0"/>
              <a:t>21</a:t>
            </a:fld>
            <a:endParaRPr lang="en-US"/>
          </a:p>
        </p:txBody>
      </p:sp>
    </p:spTree>
    <p:extLst>
      <p:ext uri="{BB962C8B-B14F-4D97-AF65-F5344CB8AC3E}">
        <p14:creationId xmlns:p14="http://schemas.microsoft.com/office/powerpoint/2010/main" val="3477678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43057"/>
            <a:ext cx="9144000" cy="797469"/>
          </a:xfrm>
        </p:spPr>
        <p:txBody>
          <a:bodyPr>
            <a:normAutofit fontScale="90000"/>
          </a:bodyPr>
          <a:lstStyle/>
          <a:p>
            <a:r>
              <a:rPr lang="en-US" sz="2800" dirty="0">
                <a:latin typeface="Eras Bold ITC" panose="020B0907030504020204" pitchFamily="34" charset="0"/>
              </a:rPr>
              <a:t>Determination of the required quantity of non repairable spares</a:t>
            </a:r>
          </a:p>
        </p:txBody>
      </p:sp>
      <p:sp>
        <p:nvSpPr>
          <p:cNvPr id="3" name="Content Placeholder 2"/>
          <p:cNvSpPr>
            <a:spLocks noGrp="1"/>
          </p:cNvSpPr>
          <p:nvPr>
            <p:ph idx="1"/>
          </p:nvPr>
        </p:nvSpPr>
        <p:spPr>
          <a:xfrm>
            <a:off x="1" y="940526"/>
            <a:ext cx="9144000" cy="5185954"/>
          </a:xfrm>
        </p:spPr>
        <p:txBody>
          <a:bodyPr>
            <a:noAutofit/>
          </a:bodyPr>
          <a:lstStyle/>
          <a:p>
            <a:pPr marL="0" indent="0">
              <a:lnSpc>
                <a:spcPct val="100000"/>
              </a:lnSpc>
              <a:buNone/>
            </a:pPr>
            <a:r>
              <a:rPr lang="en-US" sz="2400" dirty="0">
                <a:latin typeface="Times New Roman" panose="02020603050405020304" pitchFamily="18" charset="0"/>
                <a:cs typeface="Times New Roman" panose="02020603050405020304" pitchFamily="18" charset="0"/>
              </a:rPr>
              <a:t>For each component requiring spare parts, it is important to estimate the required amount of spares needed throughout the economic life cycle of the equipment. </a:t>
            </a:r>
          </a:p>
          <a:p>
            <a:pPr marL="0" indent="0">
              <a:lnSpc>
                <a:spcPct val="100000"/>
              </a:lnSpc>
              <a:buNone/>
            </a:pPr>
            <a:r>
              <a:rPr lang="en-US" sz="2400" dirty="0">
                <a:latin typeface="Times New Roman" panose="02020603050405020304" pitchFamily="18" charset="0"/>
                <a:cs typeface="Times New Roman" panose="02020603050405020304" pitchFamily="18" charset="0"/>
              </a:rPr>
              <a:t>To achieve this, one must estimate the average number of replacements at failure and, where applicable, the average number of preventive replacements. </a:t>
            </a:r>
          </a:p>
        </p:txBody>
      </p:sp>
      <p:pic>
        <p:nvPicPr>
          <p:cNvPr id="4" name="Content Placeholder 3"/>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t="6617"/>
          <a:stretch/>
        </p:blipFill>
        <p:spPr>
          <a:xfrm>
            <a:off x="295836" y="3474586"/>
            <a:ext cx="8364070" cy="3227294"/>
          </a:xfrm>
          <a:prstGeom prst="rect">
            <a:avLst/>
          </a:prstGeom>
        </p:spPr>
      </p:pic>
      <p:sp>
        <p:nvSpPr>
          <p:cNvPr id="5" name="Slide Number Placeholder 4"/>
          <p:cNvSpPr>
            <a:spLocks noGrp="1"/>
          </p:cNvSpPr>
          <p:nvPr>
            <p:ph type="sldNum" sz="quarter" idx="12"/>
          </p:nvPr>
        </p:nvSpPr>
        <p:spPr/>
        <p:txBody>
          <a:bodyPr/>
          <a:lstStyle/>
          <a:p>
            <a:fld id="{A45F8097-CE85-44E5-9191-1FC32F3284D6}" type="slidenum">
              <a:rPr lang="en-US" smtClean="0"/>
              <a:t>22</a:t>
            </a:fld>
            <a:endParaRPr lang="en-US"/>
          </a:p>
        </p:txBody>
      </p:sp>
    </p:spTree>
    <p:extLst>
      <p:ext uri="{BB962C8B-B14F-4D97-AF65-F5344CB8AC3E}">
        <p14:creationId xmlns:p14="http://schemas.microsoft.com/office/powerpoint/2010/main" val="91301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811" y="365126"/>
            <a:ext cx="8848165" cy="1325563"/>
          </a:xfrm>
        </p:spPr>
        <p:txBody>
          <a:bodyPr>
            <a:normAutofit/>
          </a:bodyPr>
          <a:lstStyle/>
          <a:p>
            <a:r>
              <a:rPr lang="en-US" sz="2800" dirty="0">
                <a:latin typeface="Eras Bold ITC" panose="020B0907030504020204" pitchFamily="34" charset="0"/>
              </a:rPr>
              <a:t>Determination of the required quantity of repairable spares </a:t>
            </a:r>
          </a:p>
        </p:txBody>
      </p:sp>
      <p:sp>
        <p:nvSpPr>
          <p:cNvPr id="3" name="Content Placeholder 2"/>
          <p:cNvSpPr>
            <a:spLocks noGrp="1"/>
          </p:cNvSpPr>
          <p:nvPr>
            <p:ph idx="1"/>
          </p:nvPr>
        </p:nvSpPr>
        <p:spPr>
          <a:xfrm>
            <a:off x="174811" y="1528355"/>
            <a:ext cx="8713695" cy="4603504"/>
          </a:xfrm>
        </p:spPr>
        <p:txBody>
          <a:bodyPr>
            <a:noAutofit/>
          </a:bodyPr>
          <a:lstStyle/>
          <a:p>
            <a:pPr marL="0" indent="0" algn="just">
              <a:lnSpc>
                <a:spcPct val="120000"/>
              </a:lnSpc>
              <a:buNone/>
            </a:pPr>
            <a:r>
              <a:rPr lang="en-US" dirty="0">
                <a:latin typeface="Times New Roman" panose="02020603050405020304" pitchFamily="18" charset="0"/>
                <a:cs typeface="Times New Roman" panose="02020603050405020304" pitchFamily="18" charset="0"/>
              </a:rPr>
              <a:t>A failed component, according to its degradation state, is repaired and put back in a “as new condition” or put in a state where it can resume operation. </a:t>
            </a:r>
          </a:p>
          <a:p>
            <a:pPr marL="0" indent="0" algn="just">
              <a:lnSpc>
                <a:spcPct val="120000"/>
              </a:lnSpc>
              <a:buNone/>
            </a:pPr>
            <a:r>
              <a:rPr lang="en-US" dirty="0">
                <a:latin typeface="Times New Roman" panose="02020603050405020304" pitchFamily="18" charset="0"/>
                <a:cs typeface="Times New Roman" panose="02020603050405020304" pitchFamily="18" charset="0"/>
              </a:rPr>
              <a:t>The acquisition cost of these repairable components is generally high. If the repair is found to be not feasible for technical, economical or other reasons, the failed component is sent to a recycling or disposal facility. </a:t>
            </a:r>
          </a:p>
          <a:p>
            <a:pPr marL="0" indent="0" algn="just">
              <a:lnSpc>
                <a:spcPct val="120000"/>
              </a:lnSpc>
              <a:buNone/>
            </a:pP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A45F8097-CE85-44E5-9191-1FC32F3284D6}" type="slidenum">
              <a:rPr lang="en-US" smtClean="0"/>
              <a:t>23</a:t>
            </a:fld>
            <a:endParaRPr lang="en-US"/>
          </a:p>
        </p:txBody>
      </p:sp>
    </p:spTree>
    <p:extLst>
      <p:ext uri="{BB962C8B-B14F-4D97-AF65-F5344CB8AC3E}">
        <p14:creationId xmlns:p14="http://schemas.microsoft.com/office/powerpoint/2010/main" val="305347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1024"/>
            <a:ext cx="9143999" cy="1172200"/>
          </a:xfrm>
          <a:ln w="28575">
            <a:solidFill>
              <a:schemeClr val="accent1"/>
            </a:solidFill>
          </a:ln>
        </p:spPr>
        <p:txBody>
          <a:bodyPr>
            <a:normAutofit/>
          </a:bodyPr>
          <a:lstStyle/>
          <a:p>
            <a:pPr algn="ctr"/>
            <a:r>
              <a:rPr lang="en-US" sz="3600" dirty="0" smtClean="0">
                <a:latin typeface="Eras Bold ITC" panose="020B0907030504020204" pitchFamily="34" charset="0"/>
              </a:rPr>
              <a:t>Chapter 13</a:t>
            </a:r>
            <a:r>
              <a:rPr lang="en-US" sz="3600" dirty="0">
                <a:latin typeface="Eras Bold ITC" panose="020B0907030504020204" pitchFamily="34" charset="0"/>
              </a:rPr>
              <a:t>. Reconditioning processes</a:t>
            </a:r>
          </a:p>
        </p:txBody>
      </p:sp>
      <p:sp>
        <p:nvSpPr>
          <p:cNvPr id="4" name="Subtitle 2"/>
          <p:cNvSpPr txBox="1">
            <a:spLocks/>
          </p:cNvSpPr>
          <p:nvPr/>
        </p:nvSpPr>
        <p:spPr>
          <a:xfrm>
            <a:off x="215153" y="1293224"/>
            <a:ext cx="8776447" cy="53557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None/>
            </a:pPr>
            <a:r>
              <a:rPr lang="en-US" sz="3100" dirty="0">
                <a:latin typeface="Times New Roman" panose="02020603050405020304" pitchFamily="18" charset="0"/>
                <a:cs typeface="Times New Roman" panose="02020603050405020304" pitchFamily="18" charset="0"/>
              </a:rPr>
              <a:t>To recondition a machine or piece of equipment means to repair or replace all the parts that are damaged or broken </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by repairing it, cleaning it, or replacing parts</a:t>
            </a:r>
            <a:endParaRPr lang="en-US" sz="3100" dirty="0">
              <a:latin typeface="Times New Roman" panose="02020603050405020304" pitchFamily="18" charset="0"/>
              <a:cs typeface="Times New Roman" panose="02020603050405020304" pitchFamily="18" charset="0"/>
            </a:endParaRPr>
          </a:p>
          <a:p>
            <a:pPr marL="0" indent="0" algn="just">
              <a:lnSpc>
                <a:spcPct val="120000"/>
              </a:lnSpc>
              <a:buNone/>
            </a:pPr>
            <a:r>
              <a:rPr lang="en-US" sz="3100" b="1" dirty="0">
                <a:latin typeface="Times New Roman" panose="02020603050405020304" pitchFamily="18" charset="0"/>
                <a:cs typeface="Times New Roman" panose="02020603050405020304" pitchFamily="18" charset="0"/>
              </a:rPr>
              <a:t>Synonyms:</a:t>
            </a:r>
            <a:r>
              <a:rPr lang="en-US" sz="3100" dirty="0">
                <a:latin typeface="Times New Roman" panose="02020603050405020304" pitchFamily="18" charset="0"/>
                <a:cs typeface="Times New Roman" panose="02020603050405020304" pitchFamily="18" charset="0"/>
              </a:rPr>
              <a:t> restore, repair, renew, overhaul </a:t>
            </a:r>
          </a:p>
          <a:p>
            <a:pPr marL="0" indent="0" algn="just">
              <a:buNone/>
            </a:pPr>
            <a:endParaRPr lang="en-US" dirty="0"/>
          </a:p>
        </p:txBody>
      </p:sp>
      <p:sp>
        <p:nvSpPr>
          <p:cNvPr id="3" name="Slide Number Placeholder 2"/>
          <p:cNvSpPr>
            <a:spLocks noGrp="1"/>
          </p:cNvSpPr>
          <p:nvPr>
            <p:ph type="sldNum" sz="quarter" idx="12"/>
          </p:nvPr>
        </p:nvSpPr>
        <p:spPr/>
        <p:txBody>
          <a:bodyPr/>
          <a:lstStyle/>
          <a:p>
            <a:fld id="{A45F8097-CE85-44E5-9191-1FC32F3284D6}" type="slidenum">
              <a:rPr lang="en-US" smtClean="0"/>
              <a:t>24</a:t>
            </a:fld>
            <a:endParaRPr lang="en-US"/>
          </a:p>
        </p:txBody>
      </p:sp>
    </p:spTree>
    <p:extLst>
      <p:ext uri="{BB962C8B-B14F-4D97-AF65-F5344CB8AC3E}">
        <p14:creationId xmlns:p14="http://schemas.microsoft.com/office/powerpoint/2010/main" val="473427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F31D3B-C305-4E41-9761-99E64B91C9DD}"/>
              </a:ext>
            </a:extLst>
          </p:cNvPr>
          <p:cNvSpPr>
            <a:spLocks noGrp="1"/>
          </p:cNvSpPr>
          <p:nvPr>
            <p:ph type="title"/>
          </p:nvPr>
        </p:nvSpPr>
        <p:spPr>
          <a:xfrm>
            <a:off x="-1" y="219352"/>
            <a:ext cx="9144001" cy="827571"/>
          </a:xfrm>
          <a:ln w="19050">
            <a:solidFill>
              <a:schemeClr val="accent1"/>
            </a:solidFill>
          </a:ln>
        </p:spPr>
        <p:txBody>
          <a:bodyPr>
            <a:noAutofit/>
          </a:bodyPr>
          <a:lstStyle/>
          <a:p>
            <a:r>
              <a:rPr lang="en-US" sz="3200" dirty="0">
                <a:latin typeface="Eras Bold ITC" panose="020B0907030504020204" pitchFamily="34" charset="0"/>
              </a:rPr>
              <a:t>Main elements which wants recondition before putting the vehicle on the lot</a:t>
            </a:r>
          </a:p>
        </p:txBody>
      </p:sp>
      <p:sp>
        <p:nvSpPr>
          <p:cNvPr id="3" name="Content Placeholder 2">
            <a:extLst>
              <a:ext uri="{FF2B5EF4-FFF2-40B4-BE49-F238E27FC236}">
                <a16:creationId xmlns="" xmlns:a16="http://schemas.microsoft.com/office/drawing/2014/main" id="{AEE7DEF9-80DF-4311-9AC9-B93BAF297243}"/>
              </a:ext>
            </a:extLst>
          </p:cNvPr>
          <p:cNvSpPr>
            <a:spLocks noGrp="1"/>
          </p:cNvSpPr>
          <p:nvPr>
            <p:ph idx="1"/>
          </p:nvPr>
        </p:nvSpPr>
        <p:spPr>
          <a:xfrm>
            <a:off x="-1" y="1166193"/>
            <a:ext cx="9144001" cy="5342183"/>
          </a:xfrm>
        </p:spPr>
        <p:txBody>
          <a:bodyPr>
            <a:normAutofit/>
          </a:bodyPr>
          <a:lstStyle/>
          <a:p>
            <a:pPr marL="0" indent="0">
              <a:lnSpc>
                <a:spcPct val="100000"/>
              </a:lnSpc>
              <a:buNone/>
            </a:pPr>
            <a:r>
              <a:rPr lang="en-US" dirty="0">
                <a:latin typeface="Times New Roman" panose="02020603050405020304" pitchFamily="18" charset="0"/>
                <a:cs typeface="Times New Roman" panose="02020603050405020304" pitchFamily="18" charset="0"/>
              </a:rPr>
              <a:t>The reconditioning process ensures each vehicle is in good working order. Here are a few of the parts may need repair or replace before putting the vehicle on the lot:-</a:t>
            </a:r>
          </a:p>
          <a:p>
            <a:pPr lvl="5">
              <a:lnSpc>
                <a:spcPct val="10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A/C and heater</a:t>
            </a:r>
          </a:p>
          <a:p>
            <a:pPr lvl="5">
              <a:lnSpc>
                <a:spcPct val="10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Lights and radio</a:t>
            </a:r>
          </a:p>
          <a:p>
            <a:pPr lvl="5">
              <a:lnSpc>
                <a:spcPct val="10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Warning lights</a:t>
            </a:r>
          </a:p>
          <a:p>
            <a:pPr lvl="5">
              <a:lnSpc>
                <a:spcPct val="10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Engine and airbag warning lights</a:t>
            </a:r>
          </a:p>
          <a:p>
            <a:pPr lvl="5">
              <a:lnSpc>
                <a:spcPct val="10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Brakes</a:t>
            </a:r>
          </a:p>
          <a:p>
            <a:pPr lvl="5">
              <a:lnSpc>
                <a:spcPct val="10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Exhaust system</a:t>
            </a:r>
          </a:p>
          <a:p>
            <a:pPr lvl="5">
              <a:lnSpc>
                <a:spcPct val="10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Ignition system</a:t>
            </a:r>
          </a:p>
        </p:txBody>
      </p:sp>
      <p:sp>
        <p:nvSpPr>
          <p:cNvPr id="4" name="Slide Number Placeholder 3"/>
          <p:cNvSpPr>
            <a:spLocks noGrp="1"/>
          </p:cNvSpPr>
          <p:nvPr>
            <p:ph type="sldNum" sz="quarter" idx="12"/>
          </p:nvPr>
        </p:nvSpPr>
        <p:spPr/>
        <p:txBody>
          <a:bodyPr/>
          <a:lstStyle/>
          <a:p>
            <a:fld id="{A45F8097-CE85-44E5-9191-1FC32F3284D6}" type="slidenum">
              <a:rPr lang="en-US" smtClean="0"/>
              <a:t>25</a:t>
            </a:fld>
            <a:endParaRPr lang="en-US"/>
          </a:p>
        </p:txBody>
      </p:sp>
    </p:spTree>
    <p:extLst>
      <p:ext uri="{BB962C8B-B14F-4D97-AF65-F5344CB8AC3E}">
        <p14:creationId xmlns:p14="http://schemas.microsoft.com/office/powerpoint/2010/main" val="196744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B005C2-62F7-4218-B133-F51202627238}"/>
              </a:ext>
            </a:extLst>
          </p:cNvPr>
          <p:cNvSpPr>
            <a:spLocks noGrp="1"/>
          </p:cNvSpPr>
          <p:nvPr>
            <p:ph type="title"/>
          </p:nvPr>
        </p:nvSpPr>
        <p:spPr>
          <a:xfrm>
            <a:off x="0" y="0"/>
            <a:ext cx="9144000" cy="416859"/>
          </a:xfrm>
        </p:spPr>
        <p:txBody>
          <a:bodyPr>
            <a:normAutofit fontScale="90000"/>
          </a:bodyPr>
          <a:lstStyle/>
          <a:p>
            <a:r>
              <a:rPr lang="en-US" sz="3600" dirty="0">
                <a:latin typeface="Eras Bold ITC" panose="020B0907030504020204" pitchFamily="34" charset="0"/>
              </a:rPr>
              <a:t>Used Car Inspection Checklist</a:t>
            </a:r>
          </a:p>
        </p:txBody>
      </p:sp>
      <p:pic>
        <p:nvPicPr>
          <p:cNvPr id="4" name="Picture 3">
            <a:extLst>
              <a:ext uri="{FF2B5EF4-FFF2-40B4-BE49-F238E27FC236}">
                <a16:creationId xmlns="" xmlns:a16="http://schemas.microsoft.com/office/drawing/2014/main" id="{DE00379D-F79B-4216-A3C0-85E2E817264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 y="594010"/>
            <a:ext cx="9143999" cy="5870714"/>
          </a:xfrm>
          <a:prstGeom prst="rect">
            <a:avLst/>
          </a:prstGeom>
        </p:spPr>
      </p:pic>
      <p:sp>
        <p:nvSpPr>
          <p:cNvPr id="3" name="Slide Number Placeholder 2"/>
          <p:cNvSpPr>
            <a:spLocks noGrp="1"/>
          </p:cNvSpPr>
          <p:nvPr>
            <p:ph type="sldNum" sz="quarter" idx="12"/>
          </p:nvPr>
        </p:nvSpPr>
        <p:spPr/>
        <p:txBody>
          <a:bodyPr/>
          <a:lstStyle/>
          <a:p>
            <a:fld id="{A45F8097-CE85-44E5-9191-1FC32F3284D6}" type="slidenum">
              <a:rPr lang="en-US" smtClean="0"/>
              <a:t>26</a:t>
            </a:fld>
            <a:endParaRPr lang="en-US"/>
          </a:p>
        </p:txBody>
      </p:sp>
    </p:spTree>
    <p:extLst>
      <p:ext uri="{BB962C8B-B14F-4D97-AF65-F5344CB8AC3E}">
        <p14:creationId xmlns:p14="http://schemas.microsoft.com/office/powerpoint/2010/main" val="19884967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06C12B1D-BDE9-4D58-8FD2-FEEECDFFEC09}"/>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451437" y="492743"/>
            <a:ext cx="8455050" cy="6039321"/>
          </a:xfrm>
          <a:prstGeom prst="rect">
            <a:avLst/>
          </a:prstGeom>
        </p:spPr>
      </p:pic>
      <p:sp>
        <p:nvSpPr>
          <p:cNvPr id="5" name="Title 1">
            <a:extLst>
              <a:ext uri="{FF2B5EF4-FFF2-40B4-BE49-F238E27FC236}">
                <a16:creationId xmlns="" xmlns:a16="http://schemas.microsoft.com/office/drawing/2014/main" id="{ECA3492C-FF6F-4EBB-9538-D0E384013F68}"/>
              </a:ext>
            </a:extLst>
          </p:cNvPr>
          <p:cNvSpPr>
            <a:spLocks noGrp="1"/>
          </p:cNvSpPr>
          <p:nvPr>
            <p:ph type="title"/>
          </p:nvPr>
        </p:nvSpPr>
        <p:spPr>
          <a:xfrm>
            <a:off x="0" y="0"/>
            <a:ext cx="9144000" cy="261574"/>
          </a:xfrm>
        </p:spPr>
        <p:txBody>
          <a:bodyPr>
            <a:normAutofit fontScale="90000"/>
          </a:bodyPr>
          <a:lstStyle/>
          <a:p>
            <a:pPr algn="r"/>
            <a:r>
              <a:rPr lang="en-US" sz="2800" dirty="0">
                <a:latin typeface="Times New Roman" panose="02020603050405020304" pitchFamily="18" charset="0"/>
                <a:cs typeface="Times New Roman" panose="02020603050405020304" pitchFamily="18" charset="0"/>
              </a:rPr>
              <a:t>Cont’d</a:t>
            </a:r>
          </a:p>
        </p:txBody>
      </p:sp>
      <p:sp>
        <p:nvSpPr>
          <p:cNvPr id="2" name="Slide Number Placeholder 1"/>
          <p:cNvSpPr>
            <a:spLocks noGrp="1"/>
          </p:cNvSpPr>
          <p:nvPr>
            <p:ph type="sldNum" sz="quarter" idx="12"/>
          </p:nvPr>
        </p:nvSpPr>
        <p:spPr/>
        <p:txBody>
          <a:bodyPr/>
          <a:lstStyle/>
          <a:p>
            <a:fld id="{A45F8097-CE85-44E5-9191-1FC32F3284D6}" type="slidenum">
              <a:rPr lang="en-US" smtClean="0"/>
              <a:t>27</a:t>
            </a:fld>
            <a:endParaRPr lang="en-US"/>
          </a:p>
        </p:txBody>
      </p:sp>
    </p:spTree>
    <p:extLst>
      <p:ext uri="{BB962C8B-B14F-4D97-AF65-F5344CB8AC3E}">
        <p14:creationId xmlns:p14="http://schemas.microsoft.com/office/powerpoint/2010/main" val="508573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B6A92F6C-E6AF-4ED7-A89C-DD0C4600B240}"/>
              </a:ext>
            </a:extLst>
          </p:cNvPr>
          <p:cNvSpPr>
            <a:spLocks noGrp="1"/>
          </p:cNvSpPr>
          <p:nvPr>
            <p:ph type="title"/>
          </p:nvPr>
        </p:nvSpPr>
        <p:spPr>
          <a:xfrm>
            <a:off x="0" y="0"/>
            <a:ext cx="9144000" cy="849087"/>
          </a:xfrm>
        </p:spPr>
        <p:txBody>
          <a:bodyPr>
            <a:normAutofit/>
          </a:bodyPr>
          <a:lstStyle/>
          <a:p>
            <a:pPr algn="r"/>
            <a:r>
              <a:rPr lang="en-US" sz="3200" dirty="0">
                <a:latin typeface="Times New Roman" panose="02020603050405020304" pitchFamily="18" charset="0"/>
                <a:cs typeface="Times New Roman" panose="02020603050405020304" pitchFamily="18" charset="0"/>
              </a:rPr>
              <a:t>Cont’d</a:t>
            </a:r>
          </a:p>
        </p:txBody>
      </p:sp>
      <p:pic>
        <p:nvPicPr>
          <p:cNvPr id="4" name="Content Placeholder 3">
            <a:extLst>
              <a:ext uri="{FF2B5EF4-FFF2-40B4-BE49-F238E27FC236}">
                <a16:creationId xmlns="" xmlns:a16="http://schemas.microsoft.com/office/drawing/2014/main" id="{6B11F589-6E0D-492E-AD0A-AC13EBD156EE}"/>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60974" y="849086"/>
            <a:ext cx="8846033" cy="5471032"/>
          </a:xfrm>
          <a:prstGeom prst="rect">
            <a:avLst/>
          </a:prstGeom>
        </p:spPr>
      </p:pic>
      <p:sp>
        <p:nvSpPr>
          <p:cNvPr id="2" name="Slide Number Placeholder 1"/>
          <p:cNvSpPr>
            <a:spLocks noGrp="1"/>
          </p:cNvSpPr>
          <p:nvPr>
            <p:ph type="sldNum" sz="quarter" idx="12"/>
          </p:nvPr>
        </p:nvSpPr>
        <p:spPr/>
        <p:txBody>
          <a:bodyPr/>
          <a:lstStyle/>
          <a:p>
            <a:fld id="{A45F8097-CE85-44E5-9191-1FC32F3284D6}" type="slidenum">
              <a:rPr lang="en-US" smtClean="0"/>
              <a:t>28</a:t>
            </a:fld>
            <a:endParaRPr lang="en-US"/>
          </a:p>
        </p:txBody>
      </p:sp>
    </p:spTree>
    <p:extLst>
      <p:ext uri="{BB962C8B-B14F-4D97-AF65-F5344CB8AC3E}">
        <p14:creationId xmlns:p14="http://schemas.microsoft.com/office/powerpoint/2010/main" val="22230572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CBF6BB-4C7A-4FEA-A802-AD94887B8563}"/>
              </a:ext>
            </a:extLst>
          </p:cNvPr>
          <p:cNvSpPr>
            <a:spLocks noGrp="1"/>
          </p:cNvSpPr>
          <p:nvPr>
            <p:ph type="title"/>
          </p:nvPr>
        </p:nvSpPr>
        <p:spPr>
          <a:xfrm>
            <a:off x="0" y="0"/>
            <a:ext cx="9144000" cy="642040"/>
          </a:xfrm>
          <a:ln w="19050">
            <a:solidFill>
              <a:schemeClr val="tx1"/>
            </a:solidFill>
          </a:ln>
        </p:spPr>
        <p:txBody>
          <a:bodyPr>
            <a:normAutofit/>
          </a:bodyPr>
          <a:lstStyle/>
          <a:p>
            <a:r>
              <a:rPr lang="en-US" sz="3200" b="1" dirty="0">
                <a:latin typeface="Eras Bold ITC" panose="020B0907030504020204" pitchFamily="34" charset="0"/>
              </a:rPr>
              <a:t>Example: Battery Reconditioning</a:t>
            </a:r>
            <a:endParaRPr lang="en-US" sz="3200" dirty="0">
              <a:latin typeface="Eras Bold ITC" panose="020B0907030504020204" pitchFamily="34" charset="0"/>
            </a:endParaRPr>
          </a:p>
        </p:txBody>
      </p:sp>
      <p:sp>
        <p:nvSpPr>
          <p:cNvPr id="3" name="Content Placeholder 2">
            <a:extLst>
              <a:ext uri="{FF2B5EF4-FFF2-40B4-BE49-F238E27FC236}">
                <a16:creationId xmlns="" xmlns:a16="http://schemas.microsoft.com/office/drawing/2014/main" id="{7491F53A-645A-4973-913B-74DA7B8258FE}"/>
              </a:ext>
            </a:extLst>
          </p:cNvPr>
          <p:cNvSpPr>
            <a:spLocks noGrp="1"/>
          </p:cNvSpPr>
          <p:nvPr>
            <p:ph idx="1"/>
          </p:nvPr>
        </p:nvSpPr>
        <p:spPr>
          <a:xfrm>
            <a:off x="0" y="1325023"/>
            <a:ext cx="9144000" cy="5194852"/>
          </a:xfrm>
        </p:spPr>
        <p:txBody>
          <a:bodyPr>
            <a:normAutofit lnSpcReduction="10000"/>
          </a:bodyPr>
          <a:lstStyle/>
          <a:p>
            <a:pPr algn="just" fontAlgn="base">
              <a:lnSpc>
                <a:spcPct val="11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process of </a:t>
            </a:r>
            <a:r>
              <a:rPr lang="en-US" sz="2400" b="1" i="1" u="sng" dirty="0">
                <a:solidFill>
                  <a:srgbClr val="00B050"/>
                </a:solidFill>
                <a:latin typeface="Times New Roman" panose="02020603050405020304" pitchFamily="18" charset="0"/>
                <a:cs typeface="Times New Roman" panose="02020603050405020304" pitchFamily="18" charset="0"/>
              </a:rPr>
              <a:t>reconditioning a car battery </a:t>
            </a:r>
            <a:r>
              <a:rPr lang="en-US" sz="2400" dirty="0">
                <a:latin typeface="Times New Roman" panose="02020603050405020304" pitchFamily="18" charset="0"/>
                <a:cs typeface="Times New Roman" panose="02020603050405020304" pitchFamily="18" charset="0"/>
              </a:rPr>
              <a:t>is an operation that attempts to restore </a:t>
            </a:r>
            <a:r>
              <a:rPr lang="en-US" sz="2400" b="1" i="1" dirty="0">
                <a:solidFill>
                  <a:srgbClr val="0070C0"/>
                </a:solidFill>
                <a:latin typeface="Times New Roman" panose="02020603050405020304" pitchFamily="18" charset="0"/>
                <a:cs typeface="Times New Roman" panose="02020603050405020304" pitchFamily="18" charset="0"/>
              </a:rPr>
              <a:t>the ability of a dead battery</a:t>
            </a:r>
            <a:r>
              <a:rPr lang="en-US" sz="2400" dirty="0">
                <a:latin typeface="Times New Roman" panose="02020603050405020304" pitchFamily="18" charset="0"/>
                <a:cs typeface="Times New Roman" panose="02020603050405020304" pitchFamily="18" charset="0"/>
              </a:rPr>
              <a:t> to </a:t>
            </a:r>
            <a:r>
              <a:rPr lang="en-US" sz="2400" b="1" i="1" dirty="0">
                <a:solidFill>
                  <a:srgbClr val="FF0000"/>
                </a:solidFill>
                <a:latin typeface="Times New Roman" panose="02020603050405020304" pitchFamily="18" charset="0"/>
                <a:cs typeface="Times New Roman" panose="02020603050405020304" pitchFamily="18" charset="0"/>
              </a:rPr>
              <a:t>receive and store charge.</a:t>
            </a:r>
          </a:p>
          <a:p>
            <a:pPr algn="just" fontAlgn="base">
              <a:lnSpc>
                <a:spcPct val="11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This process is a simple and straightforward operation that can be done in </a:t>
            </a:r>
            <a:r>
              <a:rPr lang="en-US" sz="2400" b="1" i="1" dirty="0">
                <a:solidFill>
                  <a:srgbClr val="00B050"/>
                </a:solidFill>
                <a:latin typeface="Times New Roman" panose="02020603050405020304" pitchFamily="18" charset="0"/>
                <a:cs typeface="Times New Roman" panose="02020603050405020304" pitchFamily="18" charset="0"/>
              </a:rPr>
              <a:t>two ways. </a:t>
            </a:r>
            <a:r>
              <a:rPr lang="en-US" sz="2400" dirty="0">
                <a:latin typeface="Times New Roman" panose="02020603050405020304" pitchFamily="18" charset="0"/>
                <a:cs typeface="Times New Roman" panose="02020603050405020304" pitchFamily="18" charset="0"/>
              </a:rPr>
              <a:t>Almost the </a:t>
            </a:r>
            <a:r>
              <a:rPr lang="en-US" sz="2400" b="1" i="1" dirty="0">
                <a:solidFill>
                  <a:srgbClr val="0070C0"/>
                </a:solidFill>
                <a:latin typeface="Times New Roman" panose="02020603050405020304" pitchFamily="18" charset="0"/>
                <a:cs typeface="Times New Roman" panose="02020603050405020304" pitchFamily="18" charset="0"/>
              </a:rPr>
              <a:t>same method that uses different mediums. </a:t>
            </a:r>
          </a:p>
          <a:p>
            <a:pPr algn="just" fontAlgn="base">
              <a:lnSpc>
                <a:spcPct val="11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first option is restoring a dead car battery with the use of </a:t>
            </a:r>
            <a:r>
              <a:rPr lang="en-US" sz="2400" b="1" i="1" u="sng" dirty="0">
                <a:solidFill>
                  <a:srgbClr val="00B050"/>
                </a:solidFill>
                <a:latin typeface="Times New Roman" panose="02020603050405020304" pitchFamily="18" charset="0"/>
                <a:cs typeface="Times New Roman" panose="02020603050405020304" pitchFamily="18" charset="0"/>
              </a:rPr>
              <a:t>Battery Chem </a:t>
            </a:r>
            <a:r>
              <a:rPr lang="en-US" sz="2400" dirty="0">
                <a:latin typeface="Times New Roman" panose="02020603050405020304" pitchFamily="18" charset="0"/>
                <a:cs typeface="Times New Roman" panose="02020603050405020304" pitchFamily="18" charset="0"/>
              </a:rPr>
              <a:t>while</a:t>
            </a:r>
            <a:r>
              <a:rPr lang="en-US" sz="2400" b="1" i="1" dirty="0">
                <a:solidFill>
                  <a:srgbClr val="00B05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other method is carrying out the same process with the use of the</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u="sng" dirty="0">
                <a:solidFill>
                  <a:srgbClr val="FF0000"/>
                </a:solidFill>
                <a:latin typeface="Times New Roman" panose="02020603050405020304" pitchFamily="18" charset="0"/>
                <a:cs typeface="Times New Roman" panose="02020603050405020304" pitchFamily="18" charset="0"/>
              </a:rPr>
              <a:t>Epsom Salt battery recipe solution.</a:t>
            </a:r>
          </a:p>
          <a:p>
            <a:pPr marL="0" indent="0" algn="just" fontAlgn="base">
              <a:lnSpc>
                <a:spcPct val="110000"/>
              </a:lnSpc>
              <a:buNone/>
            </a:pPr>
            <a:r>
              <a:rPr lang="en-US" sz="2400" dirty="0">
                <a:latin typeface="Times New Roman" panose="02020603050405020304" pitchFamily="18" charset="0"/>
                <a:cs typeface="Times New Roman" panose="02020603050405020304" pitchFamily="18" charset="0"/>
              </a:rPr>
              <a:t>During the process, </a:t>
            </a:r>
            <a:r>
              <a:rPr lang="en-US" sz="2400" b="1" i="1" u="sng" dirty="0">
                <a:solidFill>
                  <a:srgbClr val="7030A0"/>
                </a:solidFill>
                <a:latin typeface="Times New Roman" panose="02020603050405020304" pitchFamily="18" charset="0"/>
                <a:cs typeface="Times New Roman" panose="02020603050405020304" pitchFamily="18" charset="0"/>
              </a:rPr>
              <a:t>both of the agents</a:t>
            </a:r>
            <a:r>
              <a:rPr lang="en-US" sz="2400" b="1" i="1" dirty="0">
                <a:solidFill>
                  <a:srgbClr val="7030A0"/>
                </a:solidFill>
                <a:latin typeface="Times New Roman" panose="02020603050405020304" pitchFamily="18" charset="0"/>
                <a:cs typeface="Times New Roman" panose="02020603050405020304" pitchFamily="18" charset="0"/>
              </a:rPr>
              <a:t> </a:t>
            </a:r>
            <a:r>
              <a:rPr lang="en-US" sz="2400" b="1" i="1" dirty="0">
                <a:solidFill>
                  <a:srgbClr val="00B050"/>
                </a:solidFill>
                <a:latin typeface="Times New Roman" panose="02020603050405020304" pitchFamily="18" charset="0"/>
                <a:cs typeface="Times New Roman" panose="02020603050405020304" pitchFamily="18" charset="0"/>
              </a:rPr>
              <a:t>break down the sulfate buildups within the battery and its lead plates.</a:t>
            </a:r>
            <a:r>
              <a:rPr lang="en-US" sz="2400" dirty="0">
                <a:latin typeface="Times New Roman" panose="02020603050405020304" pitchFamily="18" charset="0"/>
                <a:cs typeface="Times New Roman" panose="02020603050405020304" pitchFamily="18" charset="0"/>
              </a:rPr>
              <a:t> This </a:t>
            </a:r>
            <a:r>
              <a:rPr lang="en-US" sz="2400" b="1" i="1" u="sng" dirty="0">
                <a:solidFill>
                  <a:srgbClr val="0070C0"/>
                </a:solidFill>
                <a:latin typeface="Times New Roman" panose="02020603050405020304" pitchFamily="18" charset="0"/>
                <a:cs typeface="Times New Roman" panose="02020603050405020304" pitchFamily="18" charset="0"/>
              </a:rPr>
              <a:t>allows them to regain their ability to take in electricity and store it then convert it to power.</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Both of these processes are suitable for dead automotive batteries.</a:t>
            </a:r>
          </a:p>
          <a:p>
            <a:pPr marL="0" indent="0" algn="just">
              <a:lnSpc>
                <a:spcPct val="110000"/>
              </a:lnSpc>
              <a:buNone/>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A45F8097-CE85-44E5-9191-1FC32F3284D6}" type="slidenum">
              <a:rPr lang="en-US" smtClean="0"/>
              <a:t>29</a:t>
            </a:fld>
            <a:endParaRPr lang="en-US"/>
          </a:p>
        </p:txBody>
      </p:sp>
    </p:spTree>
    <p:extLst>
      <p:ext uri="{BB962C8B-B14F-4D97-AF65-F5344CB8AC3E}">
        <p14:creationId xmlns:p14="http://schemas.microsoft.com/office/powerpoint/2010/main" val="993361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B6DFBC-599D-4C04-8F9E-96E2411C2E90}"/>
              </a:ext>
            </a:extLst>
          </p:cNvPr>
          <p:cNvSpPr>
            <a:spLocks noGrp="1"/>
          </p:cNvSpPr>
          <p:nvPr>
            <p:ph type="title"/>
          </p:nvPr>
        </p:nvSpPr>
        <p:spPr>
          <a:xfrm>
            <a:off x="94128" y="365126"/>
            <a:ext cx="8686801" cy="655292"/>
          </a:xfrm>
          <a:ln w="28575">
            <a:solidFill>
              <a:schemeClr val="tx1"/>
            </a:solidFill>
          </a:ln>
        </p:spPr>
        <p:txBody>
          <a:bodyPr/>
          <a:lstStyle/>
          <a:p>
            <a:pPr algn="ctr"/>
            <a:r>
              <a:rPr lang="en-US" altLang="en-US" sz="3600" dirty="0">
                <a:solidFill>
                  <a:srgbClr val="0000FF"/>
                </a:solidFill>
                <a:latin typeface="Eras Bold ITC" panose="020B0907030504020204" pitchFamily="34" charset="0"/>
              </a:rPr>
              <a:t>Criteria for Decision Making</a:t>
            </a:r>
            <a:endParaRPr lang="en-US" dirty="0">
              <a:latin typeface="Eras Bold ITC" panose="020B0907030504020204" pitchFamily="34" charset="0"/>
            </a:endParaRPr>
          </a:p>
        </p:txBody>
      </p:sp>
      <p:sp>
        <p:nvSpPr>
          <p:cNvPr id="4" name="Text Box 3">
            <a:extLst>
              <a:ext uri="{FF2B5EF4-FFF2-40B4-BE49-F238E27FC236}">
                <a16:creationId xmlns="" xmlns:a16="http://schemas.microsoft.com/office/drawing/2014/main" id="{60033D6A-6B1B-4221-8595-426A07958957}"/>
              </a:ext>
            </a:extLst>
          </p:cNvPr>
          <p:cNvSpPr txBox="1">
            <a:spLocks noChangeArrowheads="1"/>
          </p:cNvSpPr>
          <p:nvPr/>
        </p:nvSpPr>
        <p:spPr bwMode="auto">
          <a:xfrm>
            <a:off x="306164" y="1579739"/>
            <a:ext cx="8474765"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spcBef>
                <a:spcPct val="50000"/>
              </a:spcBef>
              <a:buFontTx/>
              <a:buAutoNum type="arabicPeriod"/>
            </a:pPr>
            <a:r>
              <a:rPr lang="en-US" altLang="en-US" sz="4000" dirty="0">
                <a:latin typeface="Times New Roman" panose="02020603050405020304" pitchFamily="18" charset="0"/>
                <a:cs typeface="Times New Roman" panose="02020603050405020304" pitchFamily="18" charset="0"/>
              </a:rPr>
              <a:t>Instant reliability</a:t>
            </a:r>
          </a:p>
          <a:p>
            <a:pPr>
              <a:spcBef>
                <a:spcPct val="50000"/>
              </a:spcBef>
              <a:buFontTx/>
              <a:buAutoNum type="arabicPeriod"/>
            </a:pPr>
            <a:r>
              <a:rPr lang="en-US" altLang="en-US" sz="4000" dirty="0">
                <a:latin typeface="Times New Roman" panose="02020603050405020304" pitchFamily="18" charset="0"/>
                <a:cs typeface="Times New Roman" panose="02020603050405020304" pitchFamily="18" charset="0"/>
              </a:rPr>
              <a:t>Interval reliability</a:t>
            </a:r>
          </a:p>
          <a:p>
            <a:pPr>
              <a:spcBef>
                <a:spcPct val="50000"/>
              </a:spcBef>
              <a:buFontTx/>
              <a:buAutoNum type="arabicPeriod"/>
            </a:pPr>
            <a:r>
              <a:rPr lang="en-US" altLang="en-US" sz="4000" dirty="0">
                <a:latin typeface="Times New Roman" panose="02020603050405020304" pitchFamily="18" charset="0"/>
                <a:cs typeface="Times New Roman" panose="02020603050405020304" pitchFamily="18" charset="0"/>
              </a:rPr>
              <a:t>Cost minimization</a:t>
            </a:r>
          </a:p>
          <a:p>
            <a:pPr>
              <a:spcBef>
                <a:spcPct val="50000"/>
              </a:spcBef>
              <a:buFontTx/>
              <a:buAutoNum type="arabicPeriod"/>
            </a:pPr>
            <a:r>
              <a:rPr lang="en-US" altLang="en-US" sz="4000" dirty="0">
                <a:latin typeface="Times New Roman" panose="02020603050405020304" pitchFamily="18" charset="0"/>
                <a:cs typeface="Times New Roman" panose="02020603050405020304" pitchFamily="18" charset="0"/>
              </a:rPr>
              <a:t>(Process) Availability</a:t>
            </a:r>
          </a:p>
        </p:txBody>
      </p:sp>
      <p:sp>
        <p:nvSpPr>
          <p:cNvPr id="3" name="Slide Number Placeholder 2"/>
          <p:cNvSpPr>
            <a:spLocks noGrp="1"/>
          </p:cNvSpPr>
          <p:nvPr>
            <p:ph type="sldNum" sz="quarter" idx="12"/>
          </p:nvPr>
        </p:nvSpPr>
        <p:spPr/>
        <p:txBody>
          <a:bodyPr/>
          <a:lstStyle/>
          <a:p>
            <a:fld id="{A45F8097-CE85-44E5-9191-1FC32F3284D6}" type="slidenum">
              <a:rPr lang="en-US" smtClean="0"/>
              <a:t>3</a:t>
            </a:fld>
            <a:endParaRPr lang="en-US"/>
          </a:p>
        </p:txBody>
      </p:sp>
    </p:spTree>
    <p:extLst>
      <p:ext uri="{BB962C8B-B14F-4D97-AF65-F5344CB8AC3E}">
        <p14:creationId xmlns:p14="http://schemas.microsoft.com/office/powerpoint/2010/main" val="358057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51A1FE2F-4C2E-4F8E-8A25-4FA9E662864E}"/>
              </a:ext>
            </a:extLst>
          </p:cNvPr>
          <p:cNvSpPr>
            <a:spLocks noGrp="1"/>
          </p:cNvSpPr>
          <p:nvPr>
            <p:ph type="title"/>
          </p:nvPr>
        </p:nvSpPr>
        <p:spPr>
          <a:xfrm>
            <a:off x="389964" y="376519"/>
            <a:ext cx="8471647" cy="462474"/>
          </a:xfrm>
        </p:spPr>
        <p:txBody>
          <a:bodyPr>
            <a:normAutofit fontScale="90000"/>
          </a:bodyPr>
          <a:lstStyle/>
          <a:p>
            <a:pPr algn="r"/>
            <a:r>
              <a:rPr lang="en-US" sz="3200" dirty="0">
                <a:latin typeface="Times New Roman" panose="02020603050405020304" pitchFamily="18" charset="0"/>
                <a:cs typeface="Times New Roman" panose="02020603050405020304" pitchFamily="18" charset="0"/>
              </a:rPr>
              <a:t>Cont’d </a:t>
            </a:r>
          </a:p>
        </p:txBody>
      </p:sp>
      <p:sp>
        <p:nvSpPr>
          <p:cNvPr id="3" name="Content Placeholder 2">
            <a:extLst>
              <a:ext uri="{FF2B5EF4-FFF2-40B4-BE49-F238E27FC236}">
                <a16:creationId xmlns="" xmlns:a16="http://schemas.microsoft.com/office/drawing/2014/main" id="{CB7AF949-C0E3-4054-AC44-F9244D3535CE}"/>
              </a:ext>
            </a:extLst>
          </p:cNvPr>
          <p:cNvSpPr>
            <a:spLocks noGrp="1"/>
          </p:cNvSpPr>
          <p:nvPr>
            <p:ph idx="1"/>
          </p:nvPr>
        </p:nvSpPr>
        <p:spPr>
          <a:xfrm>
            <a:off x="389965" y="1018903"/>
            <a:ext cx="8471647" cy="5367066"/>
          </a:xfrm>
        </p:spPr>
        <p:txBody>
          <a:bodyPr>
            <a:normAutofit/>
          </a:bodyPr>
          <a:lstStyle/>
          <a:p>
            <a:pPr marL="0" indent="0" algn="just">
              <a:lnSpc>
                <a:spcPct val="150000"/>
              </a:lnSpc>
              <a:buNone/>
            </a:pPr>
            <a:r>
              <a:rPr lang="en-US" dirty="0">
                <a:latin typeface="Times New Roman" panose="02020603050405020304" pitchFamily="18" charset="0"/>
                <a:cs typeface="Times New Roman" panose="02020603050405020304" pitchFamily="18" charset="0"/>
              </a:rPr>
              <a:t>Due to the </a:t>
            </a:r>
            <a:r>
              <a:rPr lang="en-US" b="1" i="1" u="sng" dirty="0">
                <a:solidFill>
                  <a:srgbClr val="FF0000"/>
                </a:solidFill>
                <a:latin typeface="Times New Roman" panose="02020603050405020304" pitchFamily="18" charset="0"/>
                <a:cs typeface="Times New Roman" panose="02020603050405020304" pitchFamily="18" charset="0"/>
              </a:rPr>
              <a:t>technology</a:t>
            </a:r>
            <a:r>
              <a:rPr lang="en-US" dirty="0">
                <a:latin typeface="Times New Roman" panose="02020603050405020304" pitchFamily="18" charset="0"/>
                <a:cs typeface="Times New Roman" panose="02020603050405020304" pitchFamily="18" charset="0"/>
              </a:rPr>
              <a:t> and </a:t>
            </a:r>
            <a:r>
              <a:rPr lang="en-US" b="1" i="1" u="sng" dirty="0">
                <a:solidFill>
                  <a:srgbClr val="FF0000"/>
                </a:solidFill>
                <a:latin typeface="Times New Roman" panose="02020603050405020304" pitchFamily="18" charset="0"/>
                <a:cs typeface="Times New Roman" panose="02020603050405020304" pitchFamily="18" charset="0"/>
              </a:rPr>
              <a:t>economic</a:t>
            </a:r>
            <a:r>
              <a:rPr lang="en-US" dirty="0">
                <a:latin typeface="Times New Roman" panose="02020603050405020304" pitchFamily="18" charset="0"/>
                <a:cs typeface="Times New Roman" panose="02020603050405020304" pitchFamily="18" charset="0"/>
              </a:rPr>
              <a:t> issues, it is not possible to design a system without failure. Therefore, it is necessary to adopt appropriate and well-scheduled activities regarding support and spare parts to assure the desired level of availability throughout the system’s life.  </a:t>
            </a:r>
          </a:p>
          <a:p>
            <a:pPr marL="0" indent="0" algn="just">
              <a:lnSpc>
                <a:spcPct val="150000"/>
              </a:lnSpc>
              <a:buNone/>
            </a:pPr>
            <a:r>
              <a:rPr lang="en-US" dirty="0">
                <a:latin typeface="Times New Roman" panose="02020603050405020304" pitchFamily="18" charset="0"/>
                <a:cs typeface="Times New Roman" panose="02020603050405020304" pitchFamily="18" charset="0"/>
              </a:rPr>
              <a:t>However, spare parts provisioning is a </a:t>
            </a:r>
            <a:r>
              <a:rPr lang="en-US" b="1" i="1" u="sng" dirty="0">
                <a:solidFill>
                  <a:srgbClr val="0070C0"/>
                </a:solidFill>
                <a:latin typeface="Times New Roman" panose="02020603050405020304" pitchFamily="18" charset="0"/>
                <a:cs typeface="Times New Roman" panose="02020603050405020304" pitchFamily="18" charset="0"/>
              </a:rPr>
              <a:t>complex problem and requires an accurate analysis of all factors</a:t>
            </a:r>
            <a:r>
              <a:rPr lang="en-US" dirty="0">
                <a:latin typeface="Times New Roman" panose="02020603050405020304" pitchFamily="18" charset="0"/>
                <a:cs typeface="Times New Roman" panose="02020603050405020304" pitchFamily="18" charset="0"/>
              </a:rPr>
              <a:t> that may affect the </a:t>
            </a:r>
            <a:r>
              <a:rPr lang="en-US" b="1" i="1" u="sng" dirty="0">
                <a:solidFill>
                  <a:srgbClr val="00B050"/>
                </a:solidFill>
                <a:latin typeface="Times New Roman" panose="02020603050405020304" pitchFamily="18" charset="0"/>
                <a:cs typeface="Times New Roman" panose="02020603050405020304" pitchFamily="18" charset="0"/>
              </a:rPr>
              <a:t>required number of spare parts. </a:t>
            </a:r>
          </a:p>
        </p:txBody>
      </p:sp>
      <p:sp>
        <p:nvSpPr>
          <p:cNvPr id="2" name="Slide Number Placeholder 1"/>
          <p:cNvSpPr>
            <a:spLocks noGrp="1"/>
          </p:cNvSpPr>
          <p:nvPr>
            <p:ph type="sldNum" sz="quarter" idx="12"/>
          </p:nvPr>
        </p:nvSpPr>
        <p:spPr/>
        <p:txBody>
          <a:bodyPr/>
          <a:lstStyle/>
          <a:p>
            <a:fld id="{A45F8097-CE85-44E5-9191-1FC32F3284D6}" type="slidenum">
              <a:rPr lang="en-US" smtClean="0"/>
              <a:t>4</a:t>
            </a:fld>
            <a:endParaRPr lang="en-US"/>
          </a:p>
        </p:txBody>
      </p:sp>
    </p:spTree>
    <p:extLst>
      <p:ext uri="{BB962C8B-B14F-4D97-AF65-F5344CB8AC3E}">
        <p14:creationId xmlns:p14="http://schemas.microsoft.com/office/powerpoint/2010/main" val="2384486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BBFBB8C8-F0D2-4704-81DC-EA510FBFE429}"/>
              </a:ext>
            </a:extLst>
          </p:cNvPr>
          <p:cNvSpPr>
            <a:spLocks noGrp="1"/>
          </p:cNvSpPr>
          <p:nvPr>
            <p:ph type="title"/>
          </p:nvPr>
        </p:nvSpPr>
        <p:spPr>
          <a:xfrm>
            <a:off x="215152" y="1"/>
            <a:ext cx="8928847" cy="524284"/>
          </a:xfrm>
        </p:spPr>
        <p:txBody>
          <a:bodyPr>
            <a:normAutofit fontScale="90000"/>
          </a:bodyPr>
          <a:lstStyle/>
          <a:p>
            <a:pPr algn="r"/>
            <a:r>
              <a:rPr lang="en-US" sz="3200" dirty="0">
                <a:latin typeface="Times New Roman" panose="02020603050405020304" pitchFamily="18" charset="0"/>
                <a:cs typeface="Times New Roman" panose="02020603050405020304" pitchFamily="18" charset="0"/>
              </a:rPr>
              <a:t>Cont’d </a:t>
            </a:r>
          </a:p>
        </p:txBody>
      </p:sp>
      <p:sp>
        <p:nvSpPr>
          <p:cNvPr id="3" name="Content Placeholder 2">
            <a:extLst>
              <a:ext uri="{FF2B5EF4-FFF2-40B4-BE49-F238E27FC236}">
                <a16:creationId xmlns="" xmlns:a16="http://schemas.microsoft.com/office/drawing/2014/main" id="{D4C17DAF-508E-4AC7-86EB-0E994C3A510B}"/>
              </a:ext>
            </a:extLst>
          </p:cNvPr>
          <p:cNvSpPr>
            <a:spLocks noGrp="1"/>
          </p:cNvSpPr>
          <p:nvPr>
            <p:ph idx="1"/>
          </p:nvPr>
        </p:nvSpPr>
        <p:spPr>
          <a:xfrm>
            <a:off x="215152" y="524285"/>
            <a:ext cx="8928846" cy="5957197"/>
          </a:xfrm>
        </p:spPr>
        <p:txBody>
          <a:bodyPr>
            <a:noAutofit/>
          </a:bodyPr>
          <a:lstStyle/>
          <a:p>
            <a:pPr marL="0" indent="0">
              <a:lnSpc>
                <a:spcPct val="100000"/>
              </a:lnSpc>
              <a:buNone/>
            </a:pPr>
            <a:r>
              <a:rPr lang="en-US" sz="2000" dirty="0">
                <a:latin typeface="Times New Roman" panose="02020603050405020304" pitchFamily="18" charset="0"/>
                <a:cs typeface="Times New Roman" panose="02020603050405020304" pitchFamily="18" charset="0"/>
              </a:rPr>
              <a:t>Different reliability based statistical approaches have been developed for spare parts provision. The methods can be categorized in two main groups; </a:t>
            </a:r>
          </a:p>
          <a:p>
            <a:pPr marL="1028700" lvl="1" indent="-571500">
              <a:lnSpc>
                <a:spcPct val="100000"/>
              </a:lnSpc>
              <a:buAutoNum type="romanLcParenR"/>
            </a:pPr>
            <a:r>
              <a:rPr lang="en-US" sz="2000" b="1" i="1" dirty="0">
                <a:solidFill>
                  <a:srgbClr val="FF0000"/>
                </a:solidFill>
                <a:latin typeface="Times New Roman" panose="02020603050405020304" pitchFamily="18" charset="0"/>
                <a:cs typeface="Times New Roman" panose="02020603050405020304" pitchFamily="18" charset="0"/>
              </a:rPr>
              <a:t>Analytical methods, and </a:t>
            </a:r>
          </a:p>
          <a:p>
            <a:pPr marL="1028700" lvl="1" indent="-571500">
              <a:lnSpc>
                <a:spcPct val="100000"/>
              </a:lnSpc>
              <a:buAutoNum type="romanLcParenR"/>
            </a:pPr>
            <a:r>
              <a:rPr lang="en-US" sz="2000" b="1" i="1" dirty="0">
                <a:solidFill>
                  <a:srgbClr val="FF0000"/>
                </a:solidFill>
                <a:latin typeface="Times New Roman" panose="02020603050405020304" pitchFamily="18" charset="0"/>
                <a:cs typeface="Times New Roman" panose="02020603050405020304" pitchFamily="18" charset="0"/>
              </a:rPr>
              <a:t>Simulation methods. </a:t>
            </a:r>
          </a:p>
          <a:p>
            <a:pPr marL="0" indent="0">
              <a:lnSpc>
                <a:spcPct val="100000"/>
              </a:lnSpc>
              <a:buNone/>
            </a:pPr>
            <a:r>
              <a:rPr lang="en-US" sz="2000" dirty="0">
                <a:latin typeface="Times New Roman" panose="02020603050405020304" pitchFamily="18" charset="0"/>
                <a:cs typeface="Times New Roman" panose="02020603050405020304" pitchFamily="18" charset="0"/>
              </a:rPr>
              <a:t>The analytical methods are based on </a:t>
            </a:r>
            <a:r>
              <a:rPr lang="en-US" sz="2000" b="1" i="1" dirty="0">
                <a:solidFill>
                  <a:srgbClr val="0070C0"/>
                </a:solidFill>
                <a:latin typeface="Times New Roman" panose="02020603050405020304" pitchFamily="18" charset="0"/>
                <a:cs typeface="Times New Roman" panose="02020603050405020304" pitchFamily="18" charset="0"/>
              </a:rPr>
              <a:t>Renewal theory for non-repairable items.</a:t>
            </a:r>
            <a:r>
              <a:rPr lang="en-US" sz="2000" dirty="0">
                <a:latin typeface="Times New Roman" panose="02020603050405020304" pitchFamily="18" charset="0"/>
                <a:cs typeface="Times New Roman" panose="02020603050405020304" pitchFamily="18" charset="0"/>
              </a:rPr>
              <a:t> </a:t>
            </a:r>
            <a:r>
              <a:rPr lang="en-US" sz="2000" b="1" i="1" dirty="0">
                <a:solidFill>
                  <a:srgbClr val="FF0000"/>
                </a:solidFill>
                <a:latin typeface="Times New Roman" panose="02020603050405020304" pitchFamily="18" charset="0"/>
                <a:cs typeface="Times New Roman" panose="02020603050405020304" pitchFamily="18" charset="0"/>
              </a:rPr>
              <a:t>Birth and Death process have been frequently used for repairable items </a:t>
            </a:r>
            <a:r>
              <a:rPr lang="en-US" sz="2000" dirty="0">
                <a:latin typeface="Times New Roman" panose="02020603050405020304" pitchFamily="18" charset="0"/>
                <a:cs typeface="Times New Roman" panose="02020603050405020304" pitchFamily="18" charset="0"/>
              </a:rPr>
              <a:t>in the </a:t>
            </a:r>
            <a:r>
              <a:rPr lang="en-US" sz="2000" b="1" i="1" dirty="0">
                <a:solidFill>
                  <a:srgbClr val="00B050"/>
                </a:solidFill>
                <a:latin typeface="Times New Roman" panose="02020603050405020304" pitchFamily="18" charset="0"/>
                <a:cs typeface="Times New Roman" panose="02020603050405020304" pitchFamily="18" charset="0"/>
              </a:rPr>
              <a:t>analytical methods. </a:t>
            </a:r>
          </a:p>
          <a:p>
            <a:pPr marL="0" indent="0">
              <a:lnSpc>
                <a:spcPct val="100000"/>
              </a:lnSpc>
              <a:buNone/>
            </a:pPr>
            <a:r>
              <a:rPr lang="en-US" sz="2000" dirty="0">
                <a:latin typeface="Times New Roman" panose="02020603050405020304" pitchFamily="18" charset="0"/>
                <a:cs typeface="Times New Roman" panose="02020603050405020304" pitchFamily="18" charset="0"/>
              </a:rPr>
              <a:t>The Monte Carlo method is one of the main simulation methods </a:t>
            </a:r>
          </a:p>
          <a:p>
            <a:pPr marL="0" indent="0" algn="just">
              <a:lnSpc>
                <a:spcPct val="100000"/>
              </a:lnSpc>
              <a:buNone/>
            </a:pPr>
            <a:r>
              <a:rPr lang="en-US" sz="2000" b="1" i="1" u="sng" dirty="0">
                <a:latin typeface="Arial Black" panose="020B0A04020102020204" pitchFamily="34" charset="0"/>
                <a:cs typeface="Times New Roman" panose="02020603050405020304" pitchFamily="18" charset="0"/>
              </a:rPr>
              <a:t>In the reliability-based spare parts provision, </a:t>
            </a:r>
          </a:p>
          <a:p>
            <a:pPr algn="just">
              <a:lnSpc>
                <a:spcPct val="100000"/>
              </a:lnSpc>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First step is to identify the reliability performance and failure rate of the item. </a:t>
            </a:r>
          </a:p>
          <a:p>
            <a:pPr algn="just">
              <a:lnSpc>
                <a:spcPct val="100000"/>
              </a:lnSpc>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Second the number of the required spare parts and the probability of spare part availability can be estimated, However, to have an effective prediction, any factors which have an influence on the reliability performance of the item must be considered. </a:t>
            </a:r>
          </a:p>
        </p:txBody>
      </p:sp>
      <p:sp>
        <p:nvSpPr>
          <p:cNvPr id="2" name="Slide Number Placeholder 1"/>
          <p:cNvSpPr>
            <a:spLocks noGrp="1"/>
          </p:cNvSpPr>
          <p:nvPr>
            <p:ph type="sldNum" sz="quarter" idx="12"/>
          </p:nvPr>
        </p:nvSpPr>
        <p:spPr/>
        <p:txBody>
          <a:bodyPr/>
          <a:lstStyle/>
          <a:p>
            <a:fld id="{A45F8097-CE85-44E5-9191-1FC32F3284D6}" type="slidenum">
              <a:rPr lang="en-US" smtClean="0"/>
              <a:t>5</a:t>
            </a:fld>
            <a:endParaRPr lang="en-US"/>
          </a:p>
        </p:txBody>
      </p:sp>
    </p:spTree>
    <p:extLst>
      <p:ext uri="{BB962C8B-B14F-4D97-AF65-F5344CB8AC3E}">
        <p14:creationId xmlns:p14="http://schemas.microsoft.com/office/powerpoint/2010/main" val="3816126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D2448C42-9336-47A0-ACB6-9CB1244DA032}"/>
              </a:ext>
            </a:extLst>
          </p:cNvPr>
          <p:cNvSpPr>
            <a:spLocks noGrp="1"/>
          </p:cNvSpPr>
          <p:nvPr>
            <p:ph type="title"/>
          </p:nvPr>
        </p:nvSpPr>
        <p:spPr>
          <a:xfrm>
            <a:off x="0" y="0"/>
            <a:ext cx="9049870" cy="563473"/>
          </a:xfrm>
        </p:spPr>
        <p:txBody>
          <a:bodyPr>
            <a:normAutofit/>
          </a:bodyPr>
          <a:lstStyle/>
          <a:p>
            <a:pPr algn="r"/>
            <a:r>
              <a:rPr lang="en-US" sz="3200" dirty="0">
                <a:latin typeface="Times New Roman" panose="02020603050405020304" pitchFamily="18" charset="0"/>
                <a:cs typeface="Times New Roman" panose="02020603050405020304" pitchFamily="18" charset="0"/>
              </a:rPr>
              <a:t>Cont’d </a:t>
            </a:r>
          </a:p>
        </p:txBody>
      </p:sp>
      <p:sp>
        <p:nvSpPr>
          <p:cNvPr id="3" name="Content Placeholder 2">
            <a:extLst>
              <a:ext uri="{FF2B5EF4-FFF2-40B4-BE49-F238E27FC236}">
                <a16:creationId xmlns="" xmlns:a16="http://schemas.microsoft.com/office/drawing/2014/main" id="{94F5AE24-ACF8-4006-8174-F4A98252B2A2}"/>
              </a:ext>
            </a:extLst>
          </p:cNvPr>
          <p:cNvSpPr>
            <a:spLocks noGrp="1"/>
          </p:cNvSpPr>
          <p:nvPr>
            <p:ph idx="1"/>
          </p:nvPr>
        </p:nvSpPr>
        <p:spPr>
          <a:xfrm>
            <a:off x="242047" y="405517"/>
            <a:ext cx="8807823" cy="5644735"/>
          </a:xfrm>
        </p:spPr>
        <p:txBody>
          <a:bodyPr>
            <a:normAutofit fontScale="92500" lnSpcReduction="20000"/>
          </a:bodyPr>
          <a:lstStyle/>
          <a:p>
            <a:pPr marL="0" indent="0" algn="just">
              <a:lnSpc>
                <a:spcPct val="110000"/>
              </a:lnSpc>
              <a:buNone/>
            </a:pPr>
            <a:r>
              <a:rPr lang="en-US" b="1" dirty="0">
                <a:latin typeface="Baskerville Old Face" panose="02020602080505020303" pitchFamily="18" charset="0"/>
                <a:cs typeface="Times New Roman" panose="02020603050405020304" pitchFamily="18" charset="0"/>
              </a:rPr>
              <a:t>The reliability performance of an item can be influenced by different factors such as:</a:t>
            </a:r>
          </a:p>
          <a:p>
            <a:pPr lvl="1" algn="just">
              <a:lnSpc>
                <a:spcPct val="110000"/>
              </a:lnSpc>
              <a:buFont typeface="Wingdings" panose="05000000000000000000" pitchFamily="2" charset="2"/>
              <a:buChar char=""/>
            </a:pPr>
            <a:r>
              <a:rPr lang="en-US" sz="2800" b="1" i="1" dirty="0">
                <a:solidFill>
                  <a:srgbClr val="00B050"/>
                </a:solidFill>
                <a:latin typeface="Times New Roman" panose="02020603050405020304" pitchFamily="18" charset="0"/>
                <a:cs typeface="Times New Roman" panose="02020603050405020304" pitchFamily="18" charset="0"/>
              </a:rPr>
              <a:t>The operational environment, </a:t>
            </a:r>
          </a:p>
          <a:p>
            <a:pPr lvl="1" algn="just">
              <a:lnSpc>
                <a:spcPct val="110000"/>
              </a:lnSpc>
              <a:buFont typeface="Wingdings" panose="05000000000000000000" pitchFamily="2" charset="2"/>
              <a:buChar char=""/>
            </a:pPr>
            <a:r>
              <a:rPr lang="en-US" sz="2800" b="1" i="1" dirty="0">
                <a:solidFill>
                  <a:srgbClr val="00B050"/>
                </a:solidFill>
                <a:latin typeface="Times New Roman" panose="02020603050405020304" pitchFamily="18" charset="0"/>
                <a:cs typeface="Times New Roman" panose="02020603050405020304" pitchFamily="18" charset="0"/>
              </a:rPr>
              <a:t>Geographical location, </a:t>
            </a:r>
          </a:p>
          <a:p>
            <a:pPr lvl="1" algn="just">
              <a:lnSpc>
                <a:spcPct val="110000"/>
              </a:lnSpc>
              <a:buFont typeface="Wingdings" panose="05000000000000000000" pitchFamily="2" charset="2"/>
              <a:buChar char=""/>
            </a:pPr>
            <a:r>
              <a:rPr lang="en-US" sz="2800" b="1" i="1" dirty="0">
                <a:solidFill>
                  <a:srgbClr val="00B050"/>
                </a:solidFill>
                <a:latin typeface="Times New Roman" panose="02020603050405020304" pitchFamily="18" charset="0"/>
                <a:cs typeface="Times New Roman" panose="02020603050405020304" pitchFamily="18" charset="0"/>
              </a:rPr>
              <a:t>Design material, maintenance history, </a:t>
            </a:r>
          </a:p>
          <a:p>
            <a:pPr lvl="1" algn="just">
              <a:lnSpc>
                <a:spcPct val="110000"/>
              </a:lnSpc>
              <a:buFont typeface="Wingdings" panose="05000000000000000000" pitchFamily="2" charset="2"/>
              <a:buChar char=""/>
            </a:pPr>
            <a:r>
              <a:rPr lang="en-US" sz="2800" b="1" i="1" dirty="0">
                <a:solidFill>
                  <a:srgbClr val="00B050"/>
                </a:solidFill>
                <a:latin typeface="Times New Roman" panose="02020603050405020304" pitchFamily="18" charset="0"/>
                <a:cs typeface="Times New Roman" panose="02020603050405020304" pitchFamily="18" charset="0"/>
              </a:rPr>
              <a:t>Operator and </a:t>
            </a:r>
          </a:p>
          <a:p>
            <a:pPr lvl="1" algn="just">
              <a:lnSpc>
                <a:spcPct val="110000"/>
              </a:lnSpc>
              <a:buFont typeface="Wingdings" panose="05000000000000000000" pitchFamily="2" charset="2"/>
              <a:buChar char=""/>
            </a:pPr>
            <a:r>
              <a:rPr lang="en-US" sz="2800" b="1" i="1" dirty="0">
                <a:solidFill>
                  <a:srgbClr val="00B050"/>
                </a:solidFill>
                <a:latin typeface="Times New Roman" panose="02020603050405020304" pitchFamily="18" charset="0"/>
                <a:cs typeface="Times New Roman" panose="02020603050405020304" pitchFamily="18" charset="0"/>
              </a:rPr>
              <a:t>Maintenance crew skill, etc. </a:t>
            </a:r>
          </a:p>
          <a:p>
            <a:pPr marL="0" indent="0" algn="just">
              <a:lnSpc>
                <a:spcPct val="150000"/>
              </a:lnSpc>
              <a:buNone/>
            </a:pPr>
            <a:r>
              <a:rPr lang="en-US" dirty="0">
                <a:latin typeface="Times New Roman" panose="02020603050405020304" pitchFamily="18" charset="0"/>
                <a:cs typeface="Times New Roman" panose="02020603050405020304" pitchFamily="18" charset="0"/>
              </a:rPr>
              <a:t>The factors that may have an influence on the reliability performance of an item are referred to as </a:t>
            </a:r>
            <a:r>
              <a:rPr lang="en-US" b="1" i="1" u="sng" dirty="0">
                <a:solidFill>
                  <a:srgbClr val="FF0000"/>
                </a:solidFill>
                <a:latin typeface="Times New Roman" panose="02020603050405020304" pitchFamily="18" charset="0"/>
                <a:cs typeface="Times New Roman" panose="02020603050405020304" pitchFamily="18" charset="0"/>
              </a:rPr>
              <a:t>covariates.</a:t>
            </a:r>
            <a:r>
              <a:rPr lang="en-US" dirty="0">
                <a:latin typeface="Times New Roman" panose="02020603050405020304" pitchFamily="18" charset="0"/>
                <a:cs typeface="Times New Roman" panose="02020603050405020304" pitchFamily="18" charset="0"/>
              </a:rPr>
              <a:t> </a:t>
            </a:r>
            <a:r>
              <a:rPr lang="en-US" b="1" i="1" dirty="0">
                <a:solidFill>
                  <a:srgbClr val="0070C0"/>
                </a:solidFill>
                <a:latin typeface="Times New Roman" panose="02020603050405020304" pitchFamily="18" charset="0"/>
                <a:cs typeface="Times New Roman" panose="02020603050405020304" pitchFamily="18" charset="0"/>
              </a:rPr>
              <a:t>Ignoring such covariates may lead to </a:t>
            </a:r>
            <a:r>
              <a:rPr lang="en-US" b="1" i="1" u="sng" dirty="0">
                <a:solidFill>
                  <a:srgbClr val="0070C0"/>
                </a:solidFill>
                <a:latin typeface="Times New Roman" panose="02020603050405020304" pitchFamily="18" charset="0"/>
                <a:cs typeface="Times New Roman" panose="02020603050405020304" pitchFamily="18" charset="0"/>
              </a:rPr>
              <a:t>wrong result in reliability performance analysis </a:t>
            </a:r>
            <a:r>
              <a:rPr lang="en-US" b="1" i="1" dirty="0">
                <a:solidFill>
                  <a:srgbClr val="0070C0"/>
                </a:solidFill>
                <a:latin typeface="Times New Roman" panose="02020603050405020304" pitchFamily="18" charset="0"/>
                <a:cs typeface="Times New Roman" panose="02020603050405020304" pitchFamily="18" charset="0"/>
              </a:rPr>
              <a:t>and </a:t>
            </a:r>
            <a:r>
              <a:rPr lang="en-US" b="1" i="1" u="sng" dirty="0">
                <a:solidFill>
                  <a:srgbClr val="0070C0"/>
                </a:solidFill>
                <a:latin typeface="Times New Roman" panose="02020603050405020304" pitchFamily="18" charset="0"/>
                <a:cs typeface="Times New Roman" panose="02020603050405020304" pitchFamily="18" charset="0"/>
              </a:rPr>
              <a:t>consequently on spare parts provisioning.</a:t>
            </a:r>
          </a:p>
        </p:txBody>
      </p:sp>
      <p:sp>
        <p:nvSpPr>
          <p:cNvPr id="2" name="Slide Number Placeholder 1"/>
          <p:cNvSpPr>
            <a:spLocks noGrp="1"/>
          </p:cNvSpPr>
          <p:nvPr>
            <p:ph type="sldNum" sz="quarter" idx="12"/>
          </p:nvPr>
        </p:nvSpPr>
        <p:spPr/>
        <p:txBody>
          <a:bodyPr/>
          <a:lstStyle/>
          <a:p>
            <a:fld id="{A45F8097-CE85-44E5-9191-1FC32F3284D6}" type="slidenum">
              <a:rPr lang="en-US" smtClean="0"/>
              <a:t>6</a:t>
            </a:fld>
            <a:endParaRPr lang="en-US"/>
          </a:p>
        </p:txBody>
      </p:sp>
    </p:spTree>
    <p:extLst>
      <p:ext uri="{BB962C8B-B14F-4D97-AF65-F5344CB8AC3E}">
        <p14:creationId xmlns:p14="http://schemas.microsoft.com/office/powerpoint/2010/main" val="3865504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3CA57C8B-66C6-4095-B7CF-1AEAE2DB2B05}"/>
              </a:ext>
            </a:extLst>
          </p:cNvPr>
          <p:cNvSpPr>
            <a:spLocks noGrp="1"/>
          </p:cNvSpPr>
          <p:nvPr>
            <p:ph type="title"/>
          </p:nvPr>
        </p:nvSpPr>
        <p:spPr>
          <a:xfrm>
            <a:off x="0" y="0"/>
            <a:ext cx="9144000" cy="498158"/>
          </a:xfrm>
        </p:spPr>
        <p:txBody>
          <a:bodyPr>
            <a:normAutofit fontScale="90000"/>
          </a:bodyPr>
          <a:lstStyle/>
          <a:p>
            <a:pPr algn="r"/>
            <a:r>
              <a:rPr lang="en-US" sz="3200" dirty="0">
                <a:latin typeface="Times New Roman" panose="02020603050405020304" pitchFamily="18" charset="0"/>
                <a:cs typeface="Times New Roman" panose="02020603050405020304" pitchFamily="18" charset="0"/>
              </a:rPr>
              <a:t>Cont’d </a:t>
            </a:r>
          </a:p>
        </p:txBody>
      </p:sp>
      <p:sp>
        <p:nvSpPr>
          <p:cNvPr id="3" name="Content Placeholder 2">
            <a:extLst>
              <a:ext uri="{FF2B5EF4-FFF2-40B4-BE49-F238E27FC236}">
                <a16:creationId xmlns="" xmlns:a16="http://schemas.microsoft.com/office/drawing/2014/main" id="{85FDBE52-CA60-41C4-B52D-41B1CA29FD6B}"/>
              </a:ext>
            </a:extLst>
          </p:cNvPr>
          <p:cNvSpPr>
            <a:spLocks noGrp="1"/>
          </p:cNvSpPr>
          <p:nvPr>
            <p:ph idx="1"/>
          </p:nvPr>
        </p:nvSpPr>
        <p:spPr>
          <a:xfrm>
            <a:off x="282387" y="599353"/>
            <a:ext cx="8686801" cy="5434149"/>
          </a:xfrm>
        </p:spPr>
        <p:txBody>
          <a:bodyPr>
            <a:normAutofit/>
          </a:bodyPr>
          <a:lstStyle/>
          <a:p>
            <a:pPr marL="0" indent="0" algn="just">
              <a:lnSpc>
                <a:spcPct val="110000"/>
              </a:lnSpc>
              <a:buNone/>
            </a:pPr>
            <a:r>
              <a:rPr lang="en-US" b="1" i="1" dirty="0">
                <a:solidFill>
                  <a:srgbClr val="FF0000"/>
                </a:solidFill>
                <a:latin typeface="Times New Roman" panose="02020603050405020304" pitchFamily="18" charset="0"/>
                <a:cs typeface="Times New Roman" panose="02020603050405020304" pitchFamily="18" charset="0"/>
              </a:rPr>
              <a:t>Spare parts </a:t>
            </a:r>
            <a:r>
              <a:rPr lang="en-US" i="1" dirty="0">
                <a:solidFill>
                  <a:srgbClr val="0070C0"/>
                </a:solidFill>
                <a:latin typeface="Times New Roman" panose="02020603050405020304" pitchFamily="18" charset="0"/>
                <a:cs typeface="Times New Roman" panose="02020603050405020304" pitchFamily="18" charset="0"/>
              </a:rPr>
              <a:t>are held to reduce the </a:t>
            </a:r>
            <a:r>
              <a:rPr lang="en-US" i="1" dirty="0">
                <a:solidFill>
                  <a:srgbClr val="00B050"/>
                </a:solidFill>
                <a:latin typeface="Times New Roman" panose="02020603050405020304" pitchFamily="18" charset="0"/>
                <a:cs typeface="Times New Roman" panose="02020603050405020304" pitchFamily="18" charset="0"/>
              </a:rPr>
              <a:t>consequences of equipment downtime, </a:t>
            </a:r>
            <a:r>
              <a:rPr lang="en-US" i="1" dirty="0">
                <a:solidFill>
                  <a:srgbClr val="0070C0"/>
                </a:solidFill>
                <a:latin typeface="Times New Roman" panose="02020603050405020304" pitchFamily="18" charset="0"/>
                <a:cs typeface="Times New Roman" panose="02020603050405020304" pitchFamily="18" charset="0"/>
              </a:rPr>
              <a:t>playing an important role in </a:t>
            </a:r>
            <a:r>
              <a:rPr lang="en-US" i="1" u="sng" dirty="0">
                <a:solidFill>
                  <a:srgbClr val="FF0000"/>
                </a:solidFill>
                <a:latin typeface="Times New Roman" panose="02020603050405020304" pitchFamily="18" charset="0"/>
                <a:cs typeface="Times New Roman" panose="02020603050405020304" pitchFamily="18" charset="0"/>
              </a:rPr>
              <a:t>achieving the desired equipment availability at a minimum economic cost. </a:t>
            </a:r>
          </a:p>
          <a:p>
            <a:pPr marL="0" indent="0" algn="just">
              <a:lnSpc>
                <a:spcPct val="110000"/>
              </a:lnSpc>
              <a:buNone/>
            </a:pPr>
            <a:r>
              <a:rPr lang="en-US" b="1" i="1" dirty="0">
                <a:solidFill>
                  <a:srgbClr val="0070C0"/>
                </a:solidFill>
                <a:latin typeface="Times New Roman" panose="02020603050405020304" pitchFamily="18" charset="0"/>
                <a:cs typeface="Times New Roman" panose="02020603050405020304" pitchFamily="18" charset="0"/>
              </a:rPr>
              <a:t>The gap between theory and practice of spare parts management</a:t>
            </a:r>
            <a:r>
              <a:rPr lang="en-US" dirty="0">
                <a:latin typeface="Times New Roman" panose="02020603050405020304" pitchFamily="18" charset="0"/>
                <a:cs typeface="Times New Roman" panose="02020603050405020304" pitchFamily="18" charset="0"/>
              </a:rPr>
              <a:t> is </a:t>
            </a:r>
            <a:r>
              <a:rPr lang="en-US" b="1" i="1" dirty="0">
                <a:solidFill>
                  <a:srgbClr val="00B050"/>
                </a:solidFill>
                <a:latin typeface="Times New Roman" panose="02020603050405020304" pitchFamily="18" charset="0"/>
                <a:cs typeface="Times New Roman" panose="02020603050405020304" pitchFamily="18" charset="0"/>
              </a:rPr>
              <a:t>investigated from the perspective of </a:t>
            </a:r>
            <a:r>
              <a:rPr lang="en-US" b="1" i="1" u="sng" dirty="0">
                <a:solidFill>
                  <a:srgbClr val="00B050"/>
                </a:solidFill>
                <a:latin typeface="Times New Roman" panose="02020603050405020304" pitchFamily="18" charset="0"/>
                <a:cs typeface="Times New Roman" panose="02020603050405020304" pitchFamily="18" charset="0"/>
              </a:rPr>
              <a:t>software integration</a:t>
            </a:r>
            <a:r>
              <a:rPr lang="en-US" b="1" i="1" dirty="0">
                <a:solidFill>
                  <a:srgbClr val="00B050"/>
                </a:solidFill>
                <a:latin typeface="Times New Roman" panose="02020603050405020304" pitchFamily="18" charset="0"/>
                <a:cs typeface="Times New Roman" panose="02020603050405020304" pitchFamily="18" charset="0"/>
              </a:rPr>
              <a:t>, </a:t>
            </a:r>
            <a:r>
              <a:rPr lang="en-US" b="1" i="1" u="sng" dirty="0">
                <a:solidFill>
                  <a:srgbClr val="00B050"/>
                </a:solidFill>
                <a:latin typeface="Times New Roman" panose="02020603050405020304" pitchFamily="18" charset="0"/>
                <a:cs typeface="Times New Roman" panose="02020603050405020304" pitchFamily="18" charset="0"/>
              </a:rPr>
              <a:t>maintenance management information systems.</a:t>
            </a:r>
          </a:p>
        </p:txBody>
      </p:sp>
      <p:sp>
        <p:nvSpPr>
          <p:cNvPr id="2" name="Slide Number Placeholder 1"/>
          <p:cNvSpPr>
            <a:spLocks noGrp="1"/>
          </p:cNvSpPr>
          <p:nvPr>
            <p:ph type="sldNum" sz="quarter" idx="12"/>
          </p:nvPr>
        </p:nvSpPr>
        <p:spPr/>
        <p:txBody>
          <a:bodyPr/>
          <a:lstStyle/>
          <a:p>
            <a:fld id="{A45F8097-CE85-44E5-9191-1FC32F3284D6}" type="slidenum">
              <a:rPr lang="en-US" smtClean="0"/>
              <a:t>7</a:t>
            </a:fld>
            <a:endParaRPr lang="en-US"/>
          </a:p>
        </p:txBody>
      </p:sp>
    </p:spTree>
    <p:extLst>
      <p:ext uri="{BB962C8B-B14F-4D97-AF65-F5344CB8AC3E}">
        <p14:creationId xmlns:p14="http://schemas.microsoft.com/office/powerpoint/2010/main" val="324710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F33F6F2C-9A11-461B-B614-D0E784D07D55}"/>
              </a:ext>
            </a:extLst>
          </p:cNvPr>
          <p:cNvSpPr>
            <a:spLocks noGrp="1"/>
          </p:cNvSpPr>
          <p:nvPr>
            <p:ph type="title"/>
          </p:nvPr>
        </p:nvSpPr>
        <p:spPr>
          <a:xfrm>
            <a:off x="0" y="0"/>
            <a:ext cx="9144000" cy="439799"/>
          </a:xfrm>
        </p:spPr>
        <p:txBody>
          <a:bodyPr>
            <a:noAutofit/>
          </a:bodyPr>
          <a:lstStyle/>
          <a:p>
            <a:pPr algn="r"/>
            <a:r>
              <a:rPr lang="en-US" sz="2400" dirty="0">
                <a:latin typeface="Times New Roman" panose="02020603050405020304" pitchFamily="18" charset="0"/>
                <a:cs typeface="Times New Roman" panose="02020603050405020304" pitchFamily="18" charset="0"/>
              </a:rPr>
              <a:t>Cont’d </a:t>
            </a:r>
          </a:p>
        </p:txBody>
      </p:sp>
      <p:pic>
        <p:nvPicPr>
          <p:cNvPr id="4" name="Content Placeholder 3">
            <a:extLst>
              <a:ext uri="{FF2B5EF4-FFF2-40B4-BE49-F238E27FC236}">
                <a16:creationId xmlns="" xmlns:a16="http://schemas.microsoft.com/office/drawing/2014/main" id="{5C9ACB33-99B7-43A3-94C4-ACDA5DA428AB}"/>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0" y="439799"/>
            <a:ext cx="9144000" cy="6225855"/>
          </a:xfrm>
          <a:prstGeom prst="rect">
            <a:avLst/>
          </a:prstGeom>
        </p:spPr>
      </p:pic>
      <p:sp>
        <p:nvSpPr>
          <p:cNvPr id="2" name="Slide Number Placeholder 1"/>
          <p:cNvSpPr>
            <a:spLocks noGrp="1"/>
          </p:cNvSpPr>
          <p:nvPr>
            <p:ph type="sldNum" sz="quarter" idx="12"/>
          </p:nvPr>
        </p:nvSpPr>
        <p:spPr/>
        <p:txBody>
          <a:bodyPr/>
          <a:lstStyle/>
          <a:p>
            <a:fld id="{A45F8097-CE85-44E5-9191-1FC32F3284D6}" type="slidenum">
              <a:rPr lang="en-US" smtClean="0"/>
              <a:t>8</a:t>
            </a:fld>
            <a:endParaRPr lang="en-US"/>
          </a:p>
        </p:txBody>
      </p:sp>
    </p:spTree>
    <p:extLst>
      <p:ext uri="{BB962C8B-B14F-4D97-AF65-F5344CB8AC3E}">
        <p14:creationId xmlns:p14="http://schemas.microsoft.com/office/powerpoint/2010/main" val="3854559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24B4AC-294B-494F-982D-2658D7C9BA1F}"/>
              </a:ext>
            </a:extLst>
          </p:cNvPr>
          <p:cNvSpPr>
            <a:spLocks noGrp="1"/>
          </p:cNvSpPr>
          <p:nvPr>
            <p:ph type="title"/>
          </p:nvPr>
        </p:nvSpPr>
        <p:spPr>
          <a:xfrm>
            <a:off x="0" y="0"/>
            <a:ext cx="9144000" cy="1084218"/>
          </a:xfrm>
          <a:ln w="28575">
            <a:solidFill>
              <a:schemeClr val="accent1"/>
            </a:solidFill>
          </a:ln>
        </p:spPr>
        <p:txBody>
          <a:bodyPr>
            <a:normAutofit/>
          </a:bodyPr>
          <a:lstStyle/>
          <a:p>
            <a:r>
              <a:rPr lang="en-US" sz="3600" dirty="0">
                <a:latin typeface="Eras Bold ITC" panose="020B0907030504020204" pitchFamily="34" charset="0"/>
              </a:rPr>
              <a:t>Objectives of spare parts management </a:t>
            </a:r>
            <a:endParaRPr lang="en-US" sz="3600" dirty="0"/>
          </a:p>
        </p:txBody>
      </p:sp>
      <p:sp>
        <p:nvSpPr>
          <p:cNvPr id="3" name="Content Placeholder 2">
            <a:extLst>
              <a:ext uri="{FF2B5EF4-FFF2-40B4-BE49-F238E27FC236}">
                <a16:creationId xmlns="" xmlns:a16="http://schemas.microsoft.com/office/drawing/2014/main" id="{5A8971B1-6F7C-4455-956E-635FC3B3AB60}"/>
              </a:ext>
            </a:extLst>
          </p:cNvPr>
          <p:cNvSpPr>
            <a:spLocks noGrp="1"/>
          </p:cNvSpPr>
          <p:nvPr>
            <p:ph idx="1"/>
          </p:nvPr>
        </p:nvSpPr>
        <p:spPr>
          <a:xfrm>
            <a:off x="0" y="1267098"/>
            <a:ext cx="9144000" cy="5242017"/>
          </a:xfrm>
        </p:spPr>
        <p:txBody>
          <a:bodyPr>
            <a:normAutofit/>
          </a:bodyPr>
          <a:lstStyle/>
          <a:p>
            <a:pPr marL="0" indent="0" algn="just">
              <a:lnSpc>
                <a:spcPct val="100000"/>
              </a:lnSpc>
              <a:buNone/>
            </a:pPr>
            <a:r>
              <a:rPr lang="en-US" dirty="0">
                <a:latin typeface="Times New Roman" panose="02020603050405020304" pitchFamily="18" charset="0"/>
                <a:cs typeface="Times New Roman" panose="02020603050405020304" pitchFamily="18" charset="0"/>
              </a:rPr>
              <a:t>The key questions in spare parts management are to decide </a:t>
            </a:r>
            <a:r>
              <a:rPr lang="en-US" b="1" i="1" u="sng" dirty="0">
                <a:solidFill>
                  <a:srgbClr val="FF0000"/>
                </a:solidFill>
                <a:latin typeface="Times New Roman" panose="02020603050405020304" pitchFamily="18" charset="0"/>
                <a:cs typeface="Times New Roman" panose="02020603050405020304" pitchFamily="18" charset="0"/>
              </a:rPr>
              <a:t>which items are to be stocked as spare parts,</a:t>
            </a:r>
            <a:r>
              <a:rPr lang="en-US" b="1" i="1" dirty="0">
                <a:solidFill>
                  <a:srgbClr val="FF0000"/>
                </a:solidFill>
                <a:latin typeface="Times New Roman" panose="02020603050405020304" pitchFamily="18" charset="0"/>
                <a:cs typeface="Times New Roman" panose="02020603050405020304" pitchFamily="18" charset="0"/>
              </a:rPr>
              <a:t> </a:t>
            </a:r>
            <a:r>
              <a:rPr lang="en-US" b="1" i="1" u="sng" dirty="0">
                <a:solidFill>
                  <a:srgbClr val="0070C0"/>
                </a:solidFill>
                <a:latin typeface="Times New Roman" panose="02020603050405020304" pitchFamily="18" charset="0"/>
                <a:cs typeface="Times New Roman" panose="02020603050405020304" pitchFamily="18" charset="0"/>
              </a:rPr>
              <a:t>when to (re)order them </a:t>
            </a:r>
            <a:r>
              <a:rPr lang="en-US" dirty="0">
                <a:latin typeface="Times New Roman" panose="02020603050405020304" pitchFamily="18" charset="0"/>
                <a:cs typeface="Times New Roman" panose="02020603050405020304" pitchFamily="18" charset="0"/>
              </a:rPr>
              <a:t>and </a:t>
            </a:r>
            <a:r>
              <a:rPr lang="en-US" b="1" i="1" u="sng" dirty="0">
                <a:solidFill>
                  <a:srgbClr val="00B050"/>
                </a:solidFill>
                <a:latin typeface="Times New Roman" panose="02020603050405020304" pitchFamily="18" charset="0"/>
                <a:cs typeface="Times New Roman" panose="02020603050405020304" pitchFamily="18" charset="0"/>
              </a:rPr>
              <a:t>how many items to (re)order.</a:t>
            </a:r>
            <a:r>
              <a:rPr lang="en-US" dirty="0">
                <a:latin typeface="Times New Roman" panose="02020603050405020304" pitchFamily="18" charset="0"/>
                <a:cs typeface="Times New Roman" panose="02020603050405020304" pitchFamily="18" charset="0"/>
              </a:rPr>
              <a:t> In this decision-making process, we should be clear about the objectives. </a:t>
            </a:r>
          </a:p>
          <a:p>
            <a:pPr marL="514350" indent="-514350" algn="just">
              <a:lnSpc>
                <a:spcPct val="100000"/>
              </a:lnSpc>
              <a:buFont typeface="+mj-lt"/>
              <a:buAutoNum type="arabicPeriod"/>
            </a:pPr>
            <a:r>
              <a:rPr lang="en-US" b="1" i="1" dirty="0">
                <a:solidFill>
                  <a:srgbClr val="FF0000"/>
                </a:solidFill>
                <a:latin typeface="Times New Roman" panose="02020603050405020304" pitchFamily="18" charset="0"/>
                <a:cs typeface="Times New Roman" panose="02020603050405020304" pitchFamily="18" charset="0"/>
              </a:rPr>
              <a:t>Maximizing spares’ availability,</a:t>
            </a:r>
            <a:r>
              <a:rPr lang="en-US" dirty="0">
                <a:latin typeface="Times New Roman" panose="02020603050405020304" pitchFamily="18" charset="0"/>
                <a:cs typeface="Times New Roman" panose="02020603050405020304" pitchFamily="18" charset="0"/>
              </a:rPr>
              <a:t> </a:t>
            </a:r>
          </a:p>
          <a:p>
            <a:pPr marL="514350" indent="-514350" algn="just">
              <a:lnSpc>
                <a:spcPct val="100000"/>
              </a:lnSpc>
              <a:buFont typeface="+mj-lt"/>
              <a:buAutoNum type="arabicPeriod"/>
            </a:pPr>
            <a:r>
              <a:rPr lang="en-US" b="1" i="1" dirty="0">
                <a:solidFill>
                  <a:srgbClr val="FF0000"/>
                </a:solidFill>
                <a:latin typeface="Times New Roman" panose="02020603050405020304" pitchFamily="18" charset="0"/>
                <a:cs typeface="Times New Roman" panose="02020603050405020304" pitchFamily="18" charset="0"/>
              </a:rPr>
              <a:t>Minimizing the economic costs. </a:t>
            </a:r>
            <a:r>
              <a:rPr lang="en-US" dirty="0">
                <a:latin typeface="Times New Roman" panose="02020603050405020304" pitchFamily="18" charset="0"/>
                <a:cs typeface="Times New Roman" panose="02020603050405020304" pitchFamily="18" charset="0"/>
              </a:rPr>
              <a:t>Is the sum of the inventory holding costs, stock-out penalty costs and ordering costs, and </a:t>
            </a:r>
          </a:p>
          <a:p>
            <a:pPr marL="514350" indent="-514350" algn="just">
              <a:lnSpc>
                <a:spcPct val="100000"/>
              </a:lnSpc>
              <a:buFont typeface="+mj-lt"/>
              <a:buAutoNum type="arabicPeriod"/>
            </a:pPr>
            <a:r>
              <a:rPr lang="en-US" b="1" i="1" dirty="0">
                <a:solidFill>
                  <a:srgbClr val="FF0000"/>
                </a:solidFill>
                <a:latin typeface="Times New Roman" panose="02020603050405020304" pitchFamily="18" charset="0"/>
                <a:cs typeface="Times New Roman" panose="02020603050405020304" pitchFamily="18" charset="0"/>
              </a:rPr>
              <a:t>Minimize enviromental costs </a:t>
            </a:r>
          </a:p>
        </p:txBody>
      </p:sp>
      <p:sp>
        <p:nvSpPr>
          <p:cNvPr id="4" name="Slide Number Placeholder 3"/>
          <p:cNvSpPr>
            <a:spLocks noGrp="1"/>
          </p:cNvSpPr>
          <p:nvPr>
            <p:ph type="sldNum" sz="quarter" idx="12"/>
          </p:nvPr>
        </p:nvSpPr>
        <p:spPr/>
        <p:txBody>
          <a:bodyPr/>
          <a:lstStyle/>
          <a:p>
            <a:fld id="{A45F8097-CE85-44E5-9191-1FC32F3284D6}" type="slidenum">
              <a:rPr lang="en-US" smtClean="0"/>
              <a:t>9</a:t>
            </a:fld>
            <a:endParaRPr lang="en-US"/>
          </a:p>
        </p:txBody>
      </p:sp>
    </p:spTree>
    <p:extLst>
      <p:ext uri="{BB962C8B-B14F-4D97-AF65-F5344CB8AC3E}">
        <p14:creationId xmlns:p14="http://schemas.microsoft.com/office/powerpoint/2010/main" val="36169032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1339</TotalTime>
  <Words>2141</Words>
  <Application>Microsoft Office PowerPoint</Application>
  <PresentationFormat>On-screen Show (4:3)</PresentationFormat>
  <Paragraphs>154</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Arial Black</vt:lpstr>
      <vt:lpstr>Baskerville Old Face</vt:lpstr>
      <vt:lpstr>Calibri</vt:lpstr>
      <vt:lpstr>Calibri Light</vt:lpstr>
      <vt:lpstr>Eras Bold ITC</vt:lpstr>
      <vt:lpstr>Times New Roman</vt:lpstr>
      <vt:lpstr>Wingdings</vt:lpstr>
      <vt:lpstr>Office Theme</vt:lpstr>
      <vt:lpstr>Chapter 11. SPARES PROVISIONING</vt:lpstr>
      <vt:lpstr>PowerPoint Presentation</vt:lpstr>
      <vt:lpstr>Criteria for Decision Making</vt:lpstr>
      <vt:lpstr>Cont’d </vt:lpstr>
      <vt:lpstr>Cont’d </vt:lpstr>
      <vt:lpstr>Cont’d </vt:lpstr>
      <vt:lpstr>Cont’d </vt:lpstr>
      <vt:lpstr>Cont’d </vt:lpstr>
      <vt:lpstr>Objectives of spare parts management </vt:lpstr>
      <vt:lpstr>Main tasks of spare parts management through equipment lifecycle process </vt:lpstr>
      <vt:lpstr>Cont’d</vt:lpstr>
      <vt:lpstr>Cont’d</vt:lpstr>
      <vt:lpstr>Forecasting </vt:lpstr>
      <vt:lpstr>a. Time-series based forecasting</vt:lpstr>
      <vt:lpstr>b. Reliability based forecasting</vt:lpstr>
      <vt:lpstr>c. Judgmentally based forecasting </vt:lpstr>
      <vt:lpstr>11.2 Spare Parts Identification process</vt:lpstr>
      <vt:lpstr>PowerPoint Presentation</vt:lpstr>
      <vt:lpstr>Decision tree with filters</vt:lpstr>
      <vt:lpstr>Desion tree </vt:lpstr>
      <vt:lpstr>PowerPoint Presentation</vt:lpstr>
      <vt:lpstr>Determination of the required quantity of non repairable spares</vt:lpstr>
      <vt:lpstr>Determination of the required quantity of repairable spares </vt:lpstr>
      <vt:lpstr>Chapter 13. Reconditioning processes</vt:lpstr>
      <vt:lpstr>Main elements which wants recondition before putting the vehicle on the lot</vt:lpstr>
      <vt:lpstr>Used Car Inspection Checklist</vt:lpstr>
      <vt:lpstr>Cont’d</vt:lpstr>
      <vt:lpstr>Cont’d</vt:lpstr>
      <vt:lpstr>Example: Battery Reconditioning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Spare parts provisioning</dc:title>
  <dc:creator>user</dc:creator>
  <cp:lastModifiedBy>Ethiopia</cp:lastModifiedBy>
  <cp:revision>106</cp:revision>
  <dcterms:created xsi:type="dcterms:W3CDTF">2019-05-15T16:41:19Z</dcterms:created>
  <dcterms:modified xsi:type="dcterms:W3CDTF">2019-06-10T07:27:40Z</dcterms:modified>
</cp:coreProperties>
</file>