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4"/>
  </p:notesMasterIdLst>
  <p:sldIdLst>
    <p:sldId id="304" r:id="rId3"/>
    <p:sldId id="274" r:id="rId4"/>
    <p:sldId id="256" r:id="rId5"/>
    <p:sldId id="305" r:id="rId6"/>
    <p:sldId id="306" r:id="rId7"/>
    <p:sldId id="272" r:id="rId8"/>
    <p:sldId id="307" r:id="rId9"/>
    <p:sldId id="273" r:id="rId10"/>
    <p:sldId id="308" r:id="rId11"/>
    <p:sldId id="277" r:id="rId12"/>
    <p:sldId id="309" r:id="rId13"/>
    <p:sldId id="291" r:id="rId14"/>
    <p:sldId id="292" r:id="rId15"/>
    <p:sldId id="293" r:id="rId16"/>
    <p:sldId id="294" r:id="rId17"/>
    <p:sldId id="311" r:id="rId18"/>
    <p:sldId id="313" r:id="rId19"/>
    <p:sldId id="324" r:id="rId20"/>
    <p:sldId id="312" r:id="rId21"/>
    <p:sldId id="325" r:id="rId22"/>
    <p:sldId id="315" r:id="rId23"/>
    <p:sldId id="314" r:id="rId24"/>
    <p:sldId id="316" r:id="rId25"/>
    <p:sldId id="317" r:id="rId26"/>
    <p:sldId id="318" r:id="rId27"/>
    <p:sldId id="319" r:id="rId28"/>
    <p:sldId id="320" r:id="rId29"/>
    <p:sldId id="321" r:id="rId30"/>
    <p:sldId id="328" r:id="rId31"/>
    <p:sldId id="327" r:id="rId32"/>
    <p:sldId id="330" r:id="rId33"/>
    <p:sldId id="279" r:id="rId34"/>
    <p:sldId id="310" r:id="rId35"/>
    <p:sldId id="280" r:id="rId36"/>
    <p:sldId id="281" r:id="rId37"/>
    <p:sldId id="286" r:id="rId38"/>
    <p:sldId id="287" r:id="rId39"/>
    <p:sldId id="258" r:id="rId40"/>
    <p:sldId id="259" r:id="rId41"/>
    <p:sldId id="332" r:id="rId42"/>
    <p:sldId id="297" r:id="rId43"/>
    <p:sldId id="298" r:id="rId44"/>
    <p:sldId id="299" r:id="rId45"/>
    <p:sldId id="300" r:id="rId46"/>
    <p:sldId id="301" r:id="rId47"/>
    <p:sldId id="302" r:id="rId48"/>
    <p:sldId id="261" r:id="rId49"/>
    <p:sldId id="262" r:id="rId50"/>
    <p:sldId id="264" r:id="rId51"/>
    <p:sldId id="333" r:id="rId52"/>
    <p:sldId id="276" r:id="rId53"/>
    <p:sldId id="265" r:id="rId54"/>
    <p:sldId id="266" r:id="rId55"/>
    <p:sldId id="267" r:id="rId56"/>
    <p:sldId id="268" r:id="rId57"/>
    <p:sldId id="269" r:id="rId58"/>
    <p:sldId id="270" r:id="rId59"/>
    <p:sldId id="271" r:id="rId60"/>
    <p:sldId id="288" r:id="rId61"/>
    <p:sldId id="289" r:id="rId62"/>
    <p:sldId id="334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3390" autoAdjust="0"/>
  </p:normalViewPr>
  <p:slideViewPr>
    <p:cSldViewPr snapToGrid="0">
      <p:cViewPr varScale="1">
        <p:scale>
          <a:sx n="66" d="100"/>
          <a:sy n="66" d="100"/>
        </p:scale>
        <p:origin x="13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310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868B3-A962-4BA6-AA8E-DFC54DBA5985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E0FB1-F5E5-428C-84BC-65B0308D6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0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E0FB1-F5E5-428C-84BC-65B0308D62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0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E0FB1-F5E5-428C-84BC-65B0308D624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03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A5C3-7AB3-4A81-8333-84E446F689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8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7FE7-2D0C-46AA-9582-5E1DFA22941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63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6956-FB08-4B3C-99FC-DC36F46B2CE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93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AB783-9E00-4F34-82BD-8AB3FF68088B}" type="datetime1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38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7339-A67A-4275-8673-7D2647BC4787}" type="datetime1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43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30D0A-A38F-48B7-A24F-C71AE81E409A}" type="datetime1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92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1F2A-FEAD-47DE-ABDC-8F311E3247A3}" type="datetime1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11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63C4-F389-4D11-8E68-2FEBB8345984}" type="datetime1">
              <a:rPr lang="en-US" smtClean="0"/>
              <a:t>6/13/2019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00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CB79-739F-425B-B69E-803B9F052248}" type="datetime1">
              <a:rPr lang="en-US" smtClean="0"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A88E-664F-4BC9-A0B9-AA0267E5C77E}" type="datetime1">
              <a:rPr lang="en-US" smtClean="0"/>
              <a:t>6/13/2019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38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D6FA-3EEE-454F-A198-49711658AEB0}" type="datetime1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5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6245-6EFE-4FD6-8B89-7B04E5F6912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322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423A-1613-44AD-8F5E-6396E89114FA}" type="datetime1">
              <a:rPr lang="en-US" smtClean="0"/>
              <a:t>6/13/2019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52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64C0F-FC9F-4068-87B0-CFAC6B94ABFE}" type="datetime1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7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AE77-E4B0-48CD-9CEE-EC9255884A83}" type="datetime1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2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D38EA-F1AE-45FD-A894-00F223101A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26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E0C4-A1D4-42C0-9E33-9AE4D74E63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48A7-57EA-48AA-9E13-6B158A9A0B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3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8310-CC6E-4A74-A68D-11B064E2D2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69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1EA3-5597-444B-9B89-31818B449E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6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ED3B-1DB3-4165-99D5-0325EAA5FA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40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C337-8503-4A40-A749-D3ADF10EAE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6/13/2019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90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A0090-C99F-4F05-B3C3-28EEE9199D03}" type="datetime1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6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A0090-C99F-4F05-B3C3-28EEE9199D03}" type="datetime1">
              <a:rPr lang="en-US" smtClean="0"/>
              <a:t>6/13/2019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24784-6AFB-4ACC-A41E-FFF258711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7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microsoft.com/office/2007/relationships/hdphoto" Target="../media/hdphoto3.wdp"/><Relationship Id="rId4" Type="http://schemas.openxmlformats.org/officeDocument/2006/relationships/image" Target="../media/image20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5.wdp"/><Relationship Id="rId4" Type="http://schemas.openxmlformats.org/officeDocument/2006/relationships/image" Target="../media/image22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7.wdp"/><Relationship Id="rId4" Type="http://schemas.openxmlformats.org/officeDocument/2006/relationships/image" Target="../media/image26.png"/></Relationships>
</file>

<file path=ppt/slides/_rels/slide56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9.wdp"/><Relationship Id="rId4" Type="http://schemas.openxmlformats.org/officeDocument/2006/relationships/image" Target="../media/image28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9" y="4853653"/>
            <a:ext cx="8352928" cy="486054"/>
          </a:xfrm>
        </p:spPr>
        <p:txBody>
          <a:bodyPr>
            <a:noAutofit/>
          </a:bodyPr>
          <a:lstStyle/>
          <a:p>
            <a:pPr marL="137160">
              <a:lnSpc>
                <a:spcPct val="150000"/>
              </a:lnSpc>
              <a:defRPr/>
            </a:pPr>
            <a:r>
              <a:rPr lang="en-US" sz="2100" b="1" dirty="0">
                <a:latin typeface="Eras Bold ITC" pitchFamily="34" charset="0"/>
                <a:cs typeface="Times New Roman" pitchFamily="18" charset="0"/>
              </a:rPr>
              <a:t>Maintenance And installation of  machinery   </a:t>
            </a:r>
            <a:r>
              <a:rPr lang="en-US" sz="2100" b="1" dirty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13E5-896B-4B45-8693-7AD6AB1779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1259634" y="1143002"/>
            <a:ext cx="7012234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prstClr val="black"/>
                </a:solidFill>
                <a:cs typeface="Times New Roman" panose="02020603050405020304" pitchFamily="18" charset="0"/>
              </a:rPr>
              <a:t>DEBRE MARKOS UNIVERSITY</a:t>
            </a:r>
            <a:br>
              <a:rPr lang="en-US" b="1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en-US" b="1" dirty="0">
                <a:solidFill>
                  <a:prstClr val="black"/>
                </a:solidFill>
                <a:cs typeface="Times New Roman" panose="02020603050405020304" pitchFamily="18" charset="0"/>
              </a:rPr>
              <a:t>INSTITUTE OF TECHNOLOGY</a:t>
            </a:r>
          </a:p>
          <a:p>
            <a:pPr algn="ctr" eaLnBrk="1" hangingPunct="1"/>
            <a:r>
              <a:rPr lang="en-US" b="1" dirty="0">
                <a:solidFill>
                  <a:prstClr val="black"/>
                </a:solidFill>
                <a:cs typeface="Times New Roman" panose="02020603050405020304" pitchFamily="18" charset="0"/>
              </a:rPr>
              <a:t>MECHANICAL ENGINEERING DEPARTMENT</a:t>
            </a:r>
          </a:p>
          <a:p>
            <a:pPr algn="ctr" eaLnBrk="1" hangingPunct="1"/>
            <a:endParaRPr lang="en-US" sz="1800" dirty="0">
              <a:solidFill>
                <a:prstClr val="black"/>
              </a:solidFill>
              <a:latin typeface="Eras Bold ITC" pitchFamily="34" charset="0"/>
              <a:cs typeface="Arial" charset="0"/>
            </a:endParaRPr>
          </a:p>
          <a:p>
            <a:pPr algn="ctr" eaLnBrk="1" hangingPunct="1"/>
            <a:endParaRPr lang="en-US" sz="1800" dirty="0">
              <a:solidFill>
                <a:prstClr val="black"/>
              </a:solidFill>
              <a:latin typeface="Eras Bold ITC" pitchFamily="34" charset="0"/>
              <a:cs typeface="Arial" charset="0"/>
            </a:endParaRPr>
          </a:p>
          <a:p>
            <a:pPr algn="ctr" eaLnBrk="1" hangingPunct="1"/>
            <a:endParaRPr lang="en-US" sz="1800" dirty="0">
              <a:solidFill>
                <a:prstClr val="black"/>
              </a:solidFill>
              <a:latin typeface="Eras Bold ITC" pitchFamily="34" charset="0"/>
              <a:cs typeface="Arial" charset="0"/>
            </a:endParaRPr>
          </a:p>
          <a:p>
            <a:pPr algn="ctr" eaLnBrk="1" hangingPunct="1"/>
            <a:endParaRPr lang="en-US" sz="1800" dirty="0">
              <a:solidFill>
                <a:prstClr val="black"/>
              </a:solidFill>
              <a:latin typeface="Eras Bold ITC" pitchFamily="34" charset="0"/>
              <a:cs typeface="Arial" charset="0"/>
            </a:endParaRPr>
          </a:p>
          <a:p>
            <a:pPr eaLnBrk="1" hangingPunct="1"/>
            <a:r>
              <a:rPr lang="en-US" sz="1800" b="1" dirty="0">
                <a:cs typeface="Times New Roman" panose="02020603050405020304" pitchFamily="18" charset="0"/>
              </a:rPr>
              <a:t>Instructor  : </a:t>
            </a:r>
            <a:r>
              <a:rPr lang="en-US" sz="1800" b="1" dirty="0" err="1">
                <a:cs typeface="Times New Roman" panose="02020603050405020304" pitchFamily="18" charset="0"/>
              </a:rPr>
              <a:t>Endalk</a:t>
            </a:r>
            <a:r>
              <a:rPr lang="en-US" sz="1800" b="1" dirty="0">
                <a:cs typeface="Times New Roman" panose="02020603050405020304" pitchFamily="18" charset="0"/>
              </a:rPr>
              <a:t> B. </a:t>
            </a:r>
            <a:r>
              <a:rPr lang="en-US" sz="1800" b="1" dirty="0" smtClean="0">
                <a:cs typeface="Times New Roman" panose="02020603050405020304" pitchFamily="18" charset="0"/>
              </a:rPr>
              <a:t> MSc…</a:t>
            </a:r>
            <a:endParaRPr lang="en-US" sz="1800" b="1" dirty="0"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89472" y="5096680"/>
            <a:ext cx="6887085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750"/>
              </a:spcBef>
            </a:pPr>
            <a:r>
              <a:rPr lang="en-US" sz="2100" b="1" dirty="0">
                <a:solidFill>
                  <a:srgbClr val="00B050"/>
                </a:solidFill>
                <a:latin typeface="Eras Bold ITC" panose="020B0907030504020204" pitchFamily="34" charset="0"/>
                <a:cs typeface="Arial" charset="0"/>
              </a:rPr>
              <a:t>   </a:t>
            </a:r>
            <a:endParaRPr lang="en-US" sz="2700" b="1" dirty="0">
              <a:solidFill>
                <a:srgbClr val="00B0F0"/>
              </a:solidFill>
              <a:latin typeface="SWScrp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1101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350" y="0"/>
            <a:ext cx="8265650" cy="345891"/>
          </a:xfrm>
        </p:spPr>
        <p:txBody>
          <a:bodyPr>
            <a:noAutofit/>
          </a:bodyPr>
          <a:lstStyle/>
          <a:p>
            <a:pPr algn="r"/>
            <a:r>
              <a:rPr lang="en-US" sz="2400" dirty="0">
                <a:latin typeface="Lucida Calligraphy" panose="03010101010101010101" pitchFamily="66" charset="0"/>
              </a:rPr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29" y="345891"/>
            <a:ext cx="8535572" cy="5654859"/>
          </a:xfrm>
        </p:spPr>
        <p:txBody>
          <a:bodyPr>
            <a:normAutofit/>
          </a:bodyPr>
          <a:lstStyle/>
          <a:p>
            <a:pPr marL="0" indent="0" algn="just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None/>
              <a:tabLst>
                <a:tab pos="715566" algn="l"/>
              </a:tabLst>
              <a:defRPr/>
            </a:pPr>
            <a:r>
              <a:rPr lang="en-US" sz="195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</a:p>
          <a:p>
            <a:pPr algn="just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  <a:defRPr/>
            </a:pPr>
            <a:r>
              <a:rPr lang="en-US" sz="195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Reliability Engineering is concerned with </a:t>
            </a:r>
            <a:r>
              <a:rPr lang="en-US" sz="1950" b="1" kern="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analyzing failures </a:t>
            </a:r>
            <a:r>
              <a:rPr lang="en-US" sz="195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and </a:t>
            </a:r>
            <a:r>
              <a:rPr lang="en-US" sz="1950" b="1" kern="0" dirty="0">
                <a:solidFill>
                  <a:srgbClr val="00B05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providing feedback to design and production</a:t>
            </a:r>
            <a:r>
              <a:rPr lang="en-US" sz="1950" kern="0" dirty="0">
                <a:solidFill>
                  <a:srgbClr val="00B05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sz="195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to </a:t>
            </a:r>
            <a:r>
              <a:rPr lang="en-US" sz="1950" b="1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prevent future failures.</a:t>
            </a:r>
            <a:r>
              <a:rPr lang="en-US" sz="195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</a:p>
          <a:p>
            <a:pPr marL="0" indent="0" algn="just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None/>
              <a:tabLst>
                <a:tab pos="715566" algn="l"/>
              </a:tabLst>
              <a:defRPr/>
            </a:pPr>
            <a:endParaRPr lang="en-US" sz="1950" kern="0" dirty="0">
              <a:solidFill>
                <a:srgbClr val="0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None/>
              <a:tabLst>
                <a:tab pos="715566" algn="l"/>
              </a:tabLst>
              <a:defRPr/>
            </a:pPr>
            <a:r>
              <a:rPr lang="en-US" sz="1950" b="1" kern="0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Reliability engineers usually speaks of</a:t>
            </a:r>
            <a:r>
              <a:rPr lang="en-US" sz="1950" i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	</a:t>
            </a:r>
          </a:p>
          <a:p>
            <a:pPr marL="146447" indent="-146447" algn="just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  <a:tabLst>
                <a:tab pos="715566" algn="l"/>
              </a:tabLst>
              <a:defRPr/>
            </a:pPr>
            <a:r>
              <a:rPr lang="en-US" sz="1950" i="1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Failures Causes</a:t>
            </a:r>
          </a:p>
          <a:p>
            <a:pPr marL="146447" indent="-146447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  <a:defRPr/>
            </a:pPr>
            <a:r>
              <a:rPr lang="en-US" sz="1950" i="1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Failure Modes</a:t>
            </a:r>
          </a:p>
          <a:p>
            <a:pPr marL="146447" indent="-146447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  <a:defRPr/>
            </a:pPr>
            <a:r>
              <a:rPr lang="en-US" sz="1950" i="1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Failure Mechanisms</a:t>
            </a:r>
          </a:p>
          <a:p>
            <a:pPr marL="146447" indent="-146447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  <a:defRPr/>
            </a:pPr>
            <a:endParaRPr lang="en-US" sz="1950" i="1" kern="0" dirty="0">
              <a:solidFill>
                <a:srgbClr val="0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146447" indent="-146447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  <a:defRPr/>
            </a:pPr>
            <a:endParaRPr lang="en-US" sz="1500" kern="0" dirty="0">
              <a:solidFill>
                <a:srgbClr val="000000"/>
              </a:solidFill>
              <a:latin typeface="Arial" charset="0"/>
              <a:ea typeface="ＭＳ Ｐゴシック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10</a:t>
            </a:fld>
            <a:endParaRPr lang="en-US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58729" y="4329234"/>
            <a:ext cx="8024586" cy="7386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1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en-US" sz="2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an event at which the system stops to fulfill its specified function.</a:t>
            </a:r>
            <a:endParaRPr lang="fi-FI" sz="21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03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-15650"/>
            <a:ext cx="7886700" cy="50843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53143"/>
            <a:ext cx="7886700" cy="4836829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pPr algn="just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715566" algn="l"/>
              </a:tabLst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Reliability </a:t>
            </a:r>
            <a:r>
              <a:rPr lang="en-US" b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measurement </a:t>
            </a:r>
            <a:r>
              <a:rPr 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is based on the failure rate </a:t>
            </a:r>
          </a:p>
          <a:p>
            <a:pPr marL="146447" indent="-146447" algn="just" fontAlgn="base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tabLst>
                <a:tab pos="715566" algn="l"/>
              </a:tabLst>
              <a:defRPr/>
            </a:pPr>
            <a:endParaRPr lang="en-US" kern="0" dirty="0">
              <a:solidFill>
                <a:srgbClr val="0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pPr marL="146447" indent="-146447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tabLst>
                <a:tab pos="715566" algn="l"/>
              </a:tabLst>
              <a:defRPr/>
            </a:pPr>
            <a:r>
              <a:rPr lang="en-IE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Some products (Non-repairable) are scrapped when they fail e.g. bulb</a:t>
            </a:r>
          </a:p>
          <a:p>
            <a:pPr marL="146447" indent="-146447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tabLst>
                <a:tab pos="715566" algn="l"/>
              </a:tabLst>
              <a:defRPr/>
            </a:pPr>
            <a:r>
              <a:rPr lang="en-IE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Other products (Repairable) are repaired e.g. washing machine.</a:t>
            </a:r>
            <a:endParaRPr lang="en-GB" kern="0" dirty="0">
              <a:solidFill>
                <a:srgbClr val="0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676978"/>
              </p:ext>
            </p:extLst>
          </p:nvPr>
        </p:nvGraphicFramePr>
        <p:xfrm>
          <a:off x="2595147" y="1979988"/>
          <a:ext cx="2915840" cy="540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0" name="Equation" r:id="rId3" imgW="2336760" imgH="431640" progId="Equation.3">
                  <p:embed/>
                </p:oleObj>
              </mc:Choice>
              <mc:Fallback>
                <p:oleObj name="Equation" r:id="rId3" imgW="2336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5147" y="1979988"/>
                        <a:ext cx="2915840" cy="540544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B050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967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57" y="3589375"/>
            <a:ext cx="5750170" cy="191573"/>
          </a:xfrm>
        </p:spPr>
        <p:txBody>
          <a:bodyPr>
            <a:normAutofit fontScale="90000"/>
          </a:bodyPr>
          <a:lstStyle/>
          <a:p>
            <a:r>
              <a:rPr lang="en-IE" sz="2100" b="1" u="sng" dirty="0">
                <a:latin typeface="Lucida Calligraphy" panose="03010101010101010101" pitchFamily="66" charset="0"/>
              </a:rPr>
              <a:t>Failure rate over the life of a product</a:t>
            </a:r>
            <a:endParaRPr lang="en-US" sz="2100" b="1" u="sng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57" y="3781570"/>
            <a:ext cx="8167175" cy="2219180"/>
          </a:xfrm>
        </p:spPr>
        <p:txBody>
          <a:bodyPr>
            <a:norm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IE" sz="18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failure rate is expected to vary over the life of a product – </a:t>
            </a:r>
            <a:r>
              <a:rPr lang="en-IE" sz="1800" b="1" i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‘Bathtub Curve’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endParaRPr lang="en-IE" sz="1800" b="1" i="1" kern="0" dirty="0">
              <a:solidFill>
                <a:srgbClr val="0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0956" y="485391"/>
            <a:ext cx="386990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1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How Do Products Really Fail ?  </a:t>
            </a:r>
            <a:endParaRPr lang="en-IN" sz="2100" b="1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361" y="1122325"/>
            <a:ext cx="894304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1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Two common types of failures: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Sudden failure (no indicators): Stress exceeds strength …. 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Degradation (gradual wear out): degradation indicator such as crack growth, change of resistance, corrosion, … This is ideal for Condition-Based Maintenance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956" y="3051921"/>
            <a:ext cx="7285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Other failures may occur because of human errors.</a:t>
            </a:r>
            <a:endParaRPr lang="fi-FI" b="1" dirty="0">
              <a:latin typeface="Times New Roman" pitchFamily="18" charset="0"/>
              <a:ea typeface="ＭＳ Ｐゴシック" charset="-128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3469" t="7005" r="1700"/>
          <a:stretch/>
        </p:blipFill>
        <p:spPr>
          <a:xfrm>
            <a:off x="447393" y="4341783"/>
            <a:ext cx="4648799" cy="183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517" y="857251"/>
            <a:ext cx="7368833" cy="437493"/>
          </a:xfrm>
        </p:spPr>
        <p:txBody>
          <a:bodyPr>
            <a:noAutofit/>
          </a:bodyPr>
          <a:lstStyle/>
          <a:p>
            <a:pPr algn="ctr"/>
            <a:r>
              <a:rPr lang="en-IE" sz="28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Bathtub Curve.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2" y="1294744"/>
            <a:ext cx="8387861" cy="4706006"/>
          </a:xfrm>
        </p:spPr>
        <p:txBody>
          <a:bodyPr>
            <a:normAutofit/>
          </a:bodyPr>
          <a:lstStyle/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IE" sz="2400" b="1" kern="0" dirty="0">
                <a:latin typeface="Lucida Calligraphy" panose="03010101010101010101" pitchFamily="66" charset="0"/>
                <a:ea typeface="ＭＳ Ｐゴシック"/>
              </a:rPr>
              <a:t>Bathtub Curve</a:t>
            </a:r>
            <a:endParaRPr lang="en-GB" sz="2400" i="1" kern="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GB" sz="1800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A curve used in reliability engineering , describing  a particular form of  hazard function taking in to account three categories of failure</a:t>
            </a:r>
            <a:r>
              <a:rPr lang="en-GB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.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GB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A-B Early Failure / Infant mortality / Debugging / Break-in</a:t>
            </a:r>
          </a:p>
          <a:p>
            <a:pPr marL="146447" indent="-146447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tabLst>
                <a:tab pos="715566" algn="l"/>
              </a:tabLst>
            </a:pPr>
            <a:r>
              <a:rPr lang="en-GB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‘Teething’ problems. Caused by design/material flaws</a:t>
            </a:r>
          </a:p>
          <a:p>
            <a:pPr marL="146447" indent="-146447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GB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		Eg: </a:t>
            </a:r>
            <a:r>
              <a:rPr lang="en-US" sz="1800" kern="0" dirty="0">
                <a:solidFill>
                  <a:srgbClr val="C41508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Joints, Welds, Contamination, Misuse, Miss - assembly</a:t>
            </a:r>
            <a:endParaRPr lang="en-GB" sz="1800" kern="0" dirty="0">
              <a:solidFill>
                <a:srgbClr val="0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IE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B-C Constant Failure / Useful life.</a:t>
            </a:r>
          </a:p>
          <a:p>
            <a:pPr marL="146447" indent="-146447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tabLst>
                <a:tab pos="715566" algn="l"/>
              </a:tabLst>
            </a:pPr>
            <a:r>
              <a:rPr lang="en-IE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Lower than initial failure rate and more or less constant until end of life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IE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C-D End of life failure / Wear out phase.</a:t>
            </a:r>
          </a:p>
          <a:p>
            <a:pPr marL="146447" indent="-146447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tabLst>
                <a:tab pos="715566" algn="l"/>
              </a:tabLst>
            </a:pPr>
            <a:r>
              <a:rPr lang="en-IE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Failure rate rises again due to components reaching end of life</a:t>
            </a:r>
          </a:p>
          <a:p>
            <a:pPr marL="146447" indent="-146447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		E.g.:- </a:t>
            </a:r>
            <a:r>
              <a:rPr lang="en-US" sz="1800" kern="0" dirty="0">
                <a:solidFill>
                  <a:srgbClr val="C41508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Corrosion, Cracking, Wear, Friction, Fatigue, Erosion, Lack of PM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endParaRPr lang="en-GB" sz="1500" i="1" kern="0" dirty="0">
              <a:solidFill>
                <a:srgbClr val="000000"/>
              </a:solidFill>
              <a:latin typeface="Verdana"/>
              <a:ea typeface="ＭＳ Ｐゴシック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2" y="1131095"/>
            <a:ext cx="7273877" cy="390855"/>
          </a:xfrm>
        </p:spPr>
        <p:txBody>
          <a:bodyPr/>
          <a:lstStyle/>
          <a:p>
            <a:r>
              <a:rPr lang="fi-FI" sz="2100" b="1" kern="0" dirty="0">
                <a:solidFill>
                  <a:srgbClr val="009DE3"/>
                </a:solidFill>
                <a:latin typeface="Lucida Calligraphy" panose="03010101010101010101" pitchFamily="66" charset="0"/>
                <a:ea typeface="ＭＳ Ｐゴシック"/>
                <a:cs typeface="Times New Roman" panose="02020603050405020304" pitchFamily="18" charset="0"/>
              </a:rPr>
              <a:t>Bathtub Curve: Summary Table</a:t>
            </a:r>
            <a:endParaRPr lang="en-US" dirty="0">
              <a:latin typeface="Lucida Calligraphy" panose="03010101010101010101" pitchFamily="66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2509" y="1518725"/>
            <a:ext cx="6519823" cy="429792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8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232" y="519639"/>
            <a:ext cx="7886700" cy="380304"/>
          </a:xfrm>
        </p:spPr>
        <p:txBody>
          <a:bodyPr>
            <a:noAutofit/>
          </a:bodyPr>
          <a:lstStyle/>
          <a:p>
            <a:r>
              <a:rPr lang="en-US" sz="24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Managing Reliability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35" y="899944"/>
            <a:ext cx="8756144" cy="545640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 management is </a:t>
            </a:r>
            <a:r>
              <a:rPr lang="en-IE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concerned with performance </a:t>
            </a:r>
            <a:r>
              <a:rPr lang="en-I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E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conformance</a:t>
            </a:r>
            <a:r>
              <a:rPr lang="en-I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over the </a:t>
            </a:r>
            <a:r>
              <a:rPr lang="en-I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life</a:t>
            </a:r>
            <a:r>
              <a:rPr lang="en-I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E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product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systems approach to planning for, designing in, verifying, and tracking the reliability of products throughout their life to achieve reliability goals.</a:t>
            </a:r>
          </a:p>
          <a:p>
            <a:pPr algn="just">
              <a:buFontTx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 of a system is often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specified by the failure rate λ. </a:t>
            </a:r>
          </a:p>
          <a:p>
            <a:pPr algn="just">
              <a:buFontTx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 = failures per time unit (in a collection of systems)</a:t>
            </a:r>
          </a:p>
          <a:p>
            <a:pPr algn="just">
              <a:buFontTx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most technical products (incl. embedded systems), λ(t) is a “bath-tub curve“:</a:t>
            </a:r>
            <a:endParaRPr lang="fi-FI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89053" y="4250778"/>
            <a:ext cx="4018853" cy="165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9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7650"/>
            <a:ext cx="7886700" cy="5675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Reliability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632" y="1059544"/>
            <a:ext cx="8581368" cy="529680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44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products become more complex (have more components),</a:t>
            </a:r>
            <a:br>
              <a:rPr lang="en-US" sz="44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chance that they will not function increases.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44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method of arranging the components affects the reliability</a:t>
            </a:r>
            <a:br>
              <a:rPr lang="en-US" sz="4425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entire system.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44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Components can be arranged in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a) Series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8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b) parallel, or a combination</a:t>
            </a:r>
            <a:r>
              <a:rPr lang="en-US" sz="44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25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2" y="407307"/>
            <a:ext cx="7886700" cy="4947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5300" b="1" dirty="0" smtClean="0"/>
              <a:t>(</a:t>
            </a:r>
            <a:r>
              <a:rPr lang="en-US" sz="5300" b="1" dirty="0"/>
              <a:t>a</a:t>
            </a:r>
            <a:r>
              <a:rPr lang="en-US" sz="5300" b="1" dirty="0" smtClean="0"/>
              <a:t>)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System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36482" y="1088571"/>
            <a:ext cx="8907518" cy="512354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series systems, the reliability is the product of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components.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 series systems, the reliability is the product of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components.</a:t>
            </a:r>
          </a:p>
          <a:p>
            <a:pPr marL="0" indent="0">
              <a:lnSpc>
                <a:spcPct val="160000"/>
              </a:lnSpc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components are added to the series, the system reliability decreases.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Example : four wheels of a car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890" y="3286442"/>
            <a:ext cx="4241231" cy="72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2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7250"/>
            <a:ext cx="7886700" cy="51586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9923"/>
            <a:ext cx="7886700" cy="416459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series system structure of three independent component with same reliability of 0.9 for a specified time period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Wheat will be the reliability of this structure for s specified time period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0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857250"/>
            <a:ext cx="7886700" cy="553843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9515" y="1411093"/>
            <a:ext cx="7319141" cy="421342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2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9135" y="464457"/>
            <a:ext cx="7330786" cy="1066331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8</a:t>
            </a:r>
            <a:r>
              <a:rPr lang="en-US" sz="2800" b="1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Reliability, Maintainability and Availability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670" y="1708587"/>
            <a:ext cx="8466083" cy="476478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 Reliability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quality over the long run,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product that “works” for a given long period of time is a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reliable one,</a:t>
            </a:r>
          </a:p>
          <a:p>
            <a:pPr marL="342900" indent="-342900" algn="l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all units of a product will fail at different times,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 is a probability.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:  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equipment reliability means higher need for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maintenance.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sz="2100" dirty="0"/>
              <a:t/>
            </a:r>
            <a:br>
              <a:rPr lang="en-US" sz="2100" dirty="0"/>
            </a:br>
            <a:r>
              <a:rPr lang="en-US" sz="2100" dirty="0"/>
              <a:t/>
            </a:r>
            <a:br>
              <a:rPr lang="en-US" sz="2100" dirty="0"/>
            </a:br>
            <a:r>
              <a:rPr lang="en-US" sz="2100" dirty="0"/>
              <a:t/>
            </a:r>
            <a:br>
              <a:rPr lang="en-US" sz="2100" dirty="0"/>
            </a:br>
            <a:r>
              <a:rPr lang="en-US" sz="2100" dirty="0"/>
              <a:t/>
            </a:r>
            <a:br>
              <a:rPr lang="en-US" sz="2100" dirty="0"/>
            </a:br>
            <a:endParaRPr lang="en-US"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5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422345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53143"/>
            <a:ext cx="9144000" cy="57032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system failure and MTTFS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constant failure rates of tires 1 , 2, 3, and 4 of a car are λ 1 = 0.00001 failures per hour, λ 2 = 0.00002 failures per hour, λ3 = 0.00003 failures per hour, and λ 4 = 0.00004 failures per hour, respectively. For practical purposes, the car cannot be driven when any one of the tires punctures or split 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tire system failure rate and mean time to failure of the car with respect to tires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</a:p>
          <a:p>
            <a:pPr marL="0" indent="0">
              <a:buNone/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0.00001 + 0.00002 + 0.00003 + 0.00004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0.0001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failures 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hour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MTTF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/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/0.0001 = </a:t>
            </a: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10,000 h</a:t>
            </a:r>
            <a:r>
              <a:rPr lang="en-US" sz="675" dirty="0"/>
              <a:t/>
            </a:r>
            <a:br>
              <a:rPr lang="en-US" sz="675" dirty="0"/>
            </a:br>
            <a:r>
              <a:rPr lang="en-US" sz="675" dirty="0"/>
              <a:t/>
            </a:r>
            <a:br>
              <a:rPr lang="en-US" sz="675" dirty="0"/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1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7251"/>
            <a:ext cx="7886700" cy="6058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7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b)Parallel </a:t>
            </a:r>
            <a:r>
              <a:rPr lang="en-US" sz="27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627995"/>
            <a:ext cx="3543300" cy="196063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8649" y="3702693"/>
            <a:ext cx="827492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100" dirty="0">
              <a:solidFill>
                <a:srgbClr val="69646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component does not function, the product continues to function, using another component, until all parallel components do not function.</a:t>
            </a:r>
            <a:br>
              <a:rPr lang="en-US" sz="2100" dirty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6964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4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857251"/>
            <a:ext cx="7886700" cy="461141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374" y="1428751"/>
            <a:ext cx="8525561" cy="383589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a parallel structure of three independent component. their  reliability are estimated to be 0.9 , 0.8, and 0.5 for specified  time period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will be the reliability of this structure for a specified period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857251"/>
            <a:ext cx="7886700" cy="461141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3" y="1318392"/>
            <a:ext cx="8619797" cy="43061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Example on parallel system 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aircraft has two independent and active engines. At least one engine must operate normally for the aircraft to fly. Engines 1 and 2 reliabilities are 0.99 and 0.97, respectively.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probability of the aircraft flying successfully with respect to engines.</a:t>
            </a:r>
            <a:endParaRPr lang="en-US" sz="1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</a:p>
          <a:p>
            <a:pPr marL="0" indent="0">
              <a:buNone/>
            </a:pPr>
            <a:endParaRPr lang="en-US" sz="1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47" y="3716532"/>
            <a:ext cx="2751082" cy="9185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8373" y="4908934"/>
            <a:ext cx="84022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0000"/>
                </a:solidFill>
                <a:latin typeface="Perpetua" panose="02020502060401020303" pitchFamily="18" charset="0"/>
              </a:rPr>
              <a:t>There is 99.97% chance that the aircraft will fly successfully with respect to engines.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04253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7251"/>
            <a:ext cx="7886700" cy="5675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 Series-Parallel System or Mixed Configuration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28650" y="1767709"/>
            <a:ext cx="7886700" cy="3722264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Convert to equivalent series system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437" y="5008057"/>
            <a:ext cx="1728788" cy="3071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5437" y="4077091"/>
            <a:ext cx="3552414" cy="6114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5437" y="1767709"/>
            <a:ext cx="3552414" cy="161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30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857250"/>
            <a:ext cx="7886700" cy="494723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54" y="1472105"/>
            <a:ext cx="8433881" cy="4426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mixed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configuration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mixed structure system reliability component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reliability of 0.9, component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the reliability of 0.8. calculate the reliability of this system for a specified period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7"/>
            <a:ext cx="7886700" cy="3807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Exponential Failure Analysis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7741"/>
            <a:ext cx="7886700" cy="382223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Exponential distribution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238" y="2189398"/>
            <a:ext cx="1419008" cy="11616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" y="3646884"/>
            <a:ext cx="4307681" cy="140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2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857250"/>
            <a:ext cx="7886700" cy="684096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91112"/>
            <a:ext cx="8403772" cy="3783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xample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time to frailer of an item are exponentially distributed ;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130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hours . Calculate the reliability of the item for an operating period of 100 hours?  </a:t>
            </a:r>
          </a:p>
          <a:p>
            <a:pPr marL="0" indent="0">
              <a:buNone/>
            </a:pPr>
            <a:endParaRPr lang="en-US" sz="15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6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341" y="857251"/>
            <a:ext cx="7886700" cy="5195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Weibull Failure Analysis</a:t>
            </a:r>
            <a:r>
              <a:rPr lang="en-US" sz="2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2" y="1595007"/>
            <a:ext cx="8188035" cy="402950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β = 1 , the hazard function is constant and therefore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can be modeled by an exponential distribution with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 /λ .</a:t>
            </a:r>
          </a:p>
          <a:p>
            <a:pPr>
              <a:lnSpc>
                <a:spcPct val="170000"/>
              </a:lnSpc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β&lt;1 , we get a decreasing hazard function and</a:t>
            </a:r>
          </a:p>
          <a:p>
            <a:pPr>
              <a:lnSpc>
                <a:spcPct val="170000"/>
              </a:lnSpc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β&gt;1 , we get a increasing hazard function</a:t>
            </a:r>
          </a:p>
          <a:p>
            <a:pPr marL="0" indent="0">
              <a:buNone/>
            </a:pPr>
            <a:r>
              <a:rPr lang="en-US" sz="8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endParaRPr lang="en-US" b="1" i="1" dirty="0" smtClean="0"/>
          </a:p>
          <a:p>
            <a:pPr>
              <a:lnSpc>
                <a:spcPct val="170000"/>
              </a:lnSpc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β&gt;3.5, the Weibull distribution is an approximation for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Normal distribution.</a:t>
            </a:r>
          </a:p>
          <a:p>
            <a:pPr>
              <a:lnSpc>
                <a:spcPct val="170000"/>
              </a:lnSpc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ß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Weibull slope.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478" y="3940427"/>
            <a:ext cx="1414463" cy="40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7"/>
            <a:ext cx="7886700" cy="474299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730087"/>
            <a:ext cx="7673686" cy="389442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1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3426" y="901969"/>
            <a:ext cx="7760575" cy="481532"/>
          </a:xfrm>
        </p:spPr>
        <p:txBody>
          <a:bodyPr>
            <a:normAutofit/>
          </a:bodyPr>
          <a:lstStyle/>
          <a:p>
            <a:pPr algn="r"/>
            <a:r>
              <a:rPr lang="en-US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cont. …</a:t>
            </a:r>
            <a:endParaRPr lang="en-US" sz="49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847" y="1383500"/>
            <a:ext cx="8098367" cy="4514859"/>
          </a:xfrm>
        </p:spPr>
        <p:txBody>
          <a:bodyPr>
            <a:normAutofit fontScale="92500" lnSpcReduction="20000"/>
          </a:bodyPr>
          <a:lstStyle/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715566" algn="l"/>
              </a:tabLst>
            </a:pPr>
            <a:r>
              <a:rPr lang="en-US" kern="0" dirty="0" smtClean="0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b="1" kern="0" dirty="0" smtClean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Reliability </a:t>
            </a:r>
            <a:r>
              <a:rPr lang="en-US" kern="0" dirty="0" smtClean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is </a:t>
            </a:r>
            <a:r>
              <a:rPr lang="en-US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ability of a product to perform, as expected, over certain time.</a:t>
            </a:r>
          </a:p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715566" algn="l"/>
              </a:tabLst>
            </a:pPr>
            <a:r>
              <a:rPr lang="en-US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Formally defined as the </a:t>
            </a: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probability </a:t>
            </a:r>
            <a:r>
              <a:rPr lang="en-US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that an item, a product, piece of equipment, or  system will </a:t>
            </a: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perform</a:t>
            </a:r>
            <a:r>
              <a:rPr lang="en-US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its intended function for a </a:t>
            </a: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stated period of time </a:t>
            </a:r>
            <a:r>
              <a:rPr lang="en-US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under specified </a:t>
            </a: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operating conditions.</a:t>
            </a:r>
          </a:p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715566" algn="l"/>
              </a:tabLst>
            </a:pPr>
            <a:r>
              <a:rPr lang="en-US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In the simplest sense, </a:t>
            </a: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reliability means how long an item (such as a machine) will perform its intended function without a breakdown.</a:t>
            </a:r>
          </a:p>
          <a:p>
            <a:pPr algn="l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715566" algn="l"/>
              </a:tabLst>
            </a:pPr>
            <a:endParaRPr lang="en-US" sz="1500" b="1" i="1" kern="0" dirty="0">
              <a:solidFill>
                <a:srgbClr val="00B050"/>
              </a:solidFill>
              <a:latin typeface="Verdana"/>
              <a:ea typeface="ＭＳ Ｐゴシック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</a:t>
            </a:fld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27847" y="5278309"/>
            <a:ext cx="809836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 is performance over time, probability that something will work when you want it to.</a:t>
            </a:r>
          </a:p>
        </p:txBody>
      </p:sp>
    </p:spTree>
    <p:extLst>
      <p:ext uri="{BB962C8B-B14F-4D97-AF65-F5344CB8AC3E}">
        <p14:creationId xmlns:p14="http://schemas.microsoft.com/office/powerpoint/2010/main" val="206536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714" y="857250"/>
            <a:ext cx="7886700" cy="432735"/>
          </a:xfrm>
        </p:spPr>
        <p:txBody>
          <a:bodyPr>
            <a:normAutofit/>
          </a:bodyPr>
          <a:lstStyle/>
          <a:p>
            <a:pPr algn="r"/>
            <a:r>
              <a:rPr lang="en-US" sz="2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Cont.…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9532"/>
            <a:ext cx="7886700" cy="4062845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 analysis using 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wiebull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distribution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to failure of a pipeline valve is assumed to have ,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wiebull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distribution with a shape parameter 2 and scale parameter 4000 hours. Calculate the reliability of the valve for an operation period of 2000, 4000, and 6000 hours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3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Reliability Characteristics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34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Non-Repairable Systems: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Reliability=Availability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Failure Rate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MTTF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Time to First Failure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MRL (Mean Residual or remaining Life)</a:t>
            </a:r>
          </a:p>
          <a:p>
            <a:pPr mar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Repairable Systems: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Availability …. (Function of Reliability and Maintainability)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Failure Rate and Repair Rate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MTBF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0928" y="977383"/>
            <a:ext cx="7050378" cy="601140"/>
          </a:xfrm>
        </p:spPr>
        <p:txBody>
          <a:bodyPr>
            <a:noAutofit/>
          </a:bodyPr>
          <a:lstStyle/>
          <a:p>
            <a:r>
              <a:rPr lang="fi-FI" sz="21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Failure Rate for Repairable and Non-repairable systems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41" y="1578523"/>
            <a:ext cx="8711753" cy="4319837"/>
          </a:xfrm>
        </p:spPr>
        <p:txBody>
          <a:bodyPr>
            <a:noAutofit/>
          </a:bodyPr>
          <a:lstStyle/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sz="1800" kern="0" dirty="0">
                <a:solidFill>
                  <a:srgbClr val="7030A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MTBF</a:t>
            </a:r>
            <a:r>
              <a:rPr lang="fi-FI" sz="1800" i="1" kern="0" dirty="0">
                <a:solidFill>
                  <a:srgbClr val="7030A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	(</a:t>
            </a:r>
            <a:r>
              <a:rPr lang="el-GR" sz="1800" i="1" kern="0" dirty="0">
                <a:solidFill>
                  <a:srgbClr val="7030A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θ</a:t>
            </a:r>
            <a:r>
              <a:rPr lang="en-US" sz="1800" i="1" kern="0" dirty="0">
                <a:solidFill>
                  <a:srgbClr val="7030A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)</a:t>
            </a:r>
            <a:r>
              <a:rPr lang="fi-FI" sz="1800" i="1" kern="0" dirty="0">
                <a:solidFill>
                  <a:srgbClr val="7030A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 = </a:t>
            </a:r>
            <a:r>
              <a:rPr lang="fi-FI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Total time   Total Number of failures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sz="1800" kern="0" dirty="0">
                <a:solidFill>
                  <a:srgbClr val="7030A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Average Failure Rate </a:t>
            </a:r>
            <a:r>
              <a:rPr lang="fi-FI" sz="1800" i="1" kern="0" dirty="0">
                <a:solidFill>
                  <a:srgbClr val="7030A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 </a:t>
            </a:r>
            <a:r>
              <a:rPr lang="fi-FI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= 1  </a:t>
            </a:r>
            <a:r>
              <a:rPr lang="el-GR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θ</a:t>
            </a:r>
            <a:r>
              <a:rPr lang="fi-FI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fi-FI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fi-FI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</a:t>
            </a:r>
            <a:r>
              <a:rPr lang="el-GR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 θ</a:t>
            </a:r>
            <a:r>
              <a:rPr lang="fi-FI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 = 1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sz="1800" i="1" kern="0" dirty="0">
                <a:solidFill>
                  <a:srgbClr val="7030A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Fialer rate =</a:t>
            </a:r>
            <a:r>
              <a:rPr lang="fi-FI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no of failure  </a:t>
            </a:r>
            <a:r>
              <a:rPr lang="fi-FI" sz="1800" i="1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divided</a:t>
            </a:r>
            <a:r>
              <a:rPr lang="fi-FI" sz="1800" i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 by total no of hours 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sz="1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Example 1 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1) 300 cars have accumulated 45000 hours, 10 failures are observed. What is the MTBF? and What is the failure rate?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sz="1800" b="1" kern="0" dirty="0">
                <a:solidFill>
                  <a:srgbClr val="00B0F0"/>
                </a:solidFill>
                <a:latin typeface="Lucida Calligraphy" pitchFamily="66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Note: </a:t>
            </a:r>
            <a:r>
              <a:rPr lang="fi-FI" sz="1800" kern="0" dirty="0">
                <a:solidFill>
                  <a:srgbClr val="00B0F0"/>
                </a:solidFill>
                <a:latin typeface="Lucida Calligraphy" pitchFamily="66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considering Car as repairable system, Use MTBF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MTBF = 45000/10 </a:t>
            </a:r>
            <a:r>
              <a:rPr lang="fi-FI" sz="1800" b="1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= 4500 hours.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 Failure rate  = 10/45000 = </a:t>
            </a:r>
            <a:r>
              <a:rPr lang="fi-FI" sz="1800" b="1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0.00022 per hour.</a:t>
            </a:r>
          </a:p>
          <a:p>
            <a:pPr marL="0" indent="0">
              <a:buNone/>
            </a:pPr>
            <a:endParaRPr lang="en-US" sz="1800" dirty="0">
              <a:solidFill>
                <a:srgbClr val="00B0F0"/>
              </a:solidFill>
              <a:latin typeface="Lucida Calligraphy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857250"/>
            <a:ext cx="7886700" cy="43560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559" y="1566700"/>
            <a:ext cx="8361637" cy="3887801"/>
          </a:xfrm>
        </p:spPr>
        <p:txBody>
          <a:bodyPr>
            <a:normAutofit fontScale="92500" lnSpcReduction="20000"/>
          </a:bodyPr>
          <a:lstStyle/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b="1" kern="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Example 2 </a:t>
            </a:r>
            <a:r>
              <a:rPr lang="fi-FI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: 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Five </a:t>
            </a:r>
            <a:r>
              <a:rPr lang="fi-FI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oil pumps were  tested with failure hours of 45, 33, 62, 94 and 105. What is the MTTF and failure rate?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sz="1800" b="1" kern="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Note:-  </a:t>
            </a:r>
            <a:r>
              <a:rPr lang="fi-FI" sz="1800" kern="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considering pumps as non repairable systems, Use MTTF.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MTTF = (45+33+62+94+105) / 5 = </a:t>
            </a:r>
            <a:r>
              <a:rPr lang="fi-FI" b="1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67.8 hours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Failure rate = 5 / (45+33+62+94+105) = </a:t>
            </a:r>
            <a:r>
              <a:rPr lang="fi-FI" b="1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0.0147 per hour.</a:t>
            </a:r>
            <a:endParaRPr lang="fi-FI" b="1" i="1" u="sng" kern="0" dirty="0">
              <a:solidFill>
                <a:srgbClr val="FF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  <a:sym typeface="Symbol" pitchFamily="18" charset="2"/>
            </a:endParaRP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fi-FI" i="1" kern="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  <a:sym typeface="Symbol" pitchFamily="18" charset="2"/>
              </a:rPr>
              <a:t>Note that MTTF is a reciprocal of failure rate.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7"/>
            <a:ext cx="4674226" cy="363661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3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4756"/>
            <a:ext cx="7886700" cy="4085822"/>
          </a:xfrm>
        </p:spPr>
        <p:txBody>
          <a:bodyPr>
            <a:normAutofit lnSpcReduction="10000"/>
          </a:bodyPr>
          <a:lstStyle/>
          <a:p>
            <a:pPr marL="0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10 components were tested. The components (not repairable) failed as follows:-</a:t>
            </a:r>
          </a:p>
          <a:p>
            <a:pPr marL="0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Component 1,2,3,4,5 failed after 75,125, 130, 325, 525 hours. Find the failure rate and mean time till failure.</a:t>
            </a:r>
          </a:p>
          <a:p>
            <a:pPr marL="0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Solution:- </a:t>
            </a:r>
          </a:p>
          <a:p>
            <a:pPr marL="0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No. of failures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=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5</a:t>
            </a:r>
          </a:p>
          <a:p>
            <a:pPr marL="0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Total operating time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= 75 + 125 + 130 + 325 + 525 + 5*525 =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3805</a:t>
            </a:r>
          </a:p>
          <a:p>
            <a:pPr marL="0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Failure rate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  <a:sym typeface="Symbol" pitchFamily="18" charset="2"/>
              </a:rPr>
              <a:t> = 5 / 3805 = </a:t>
            </a:r>
            <a:r>
              <a:rPr lang="en-US" sz="1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  <a:sym typeface="Symbol" pitchFamily="18" charset="2"/>
              </a:rPr>
              <a:t>0.001314</a:t>
            </a:r>
          </a:p>
          <a:p>
            <a:pPr marL="0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Mean time till failure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= 1/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  <a:sym typeface="Symbol" pitchFamily="18" charset="2"/>
              </a:rPr>
              <a:t></a:t>
            </a:r>
          </a:p>
          <a:p>
            <a:pPr marL="0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  <a:sym typeface="Symbol" pitchFamily="18" charset="2"/>
              </a:rPr>
              <a:t>	                         =1/0.001314</a:t>
            </a:r>
          </a:p>
          <a:p>
            <a:pPr marL="0" indent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  <a:sym typeface="Symbol" pitchFamily="18" charset="2"/>
              </a:rPr>
              <a:t>                                     </a:t>
            </a:r>
            <a:r>
              <a:rPr lang="en-US" sz="1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  <a:sym typeface="Symbol" pitchFamily="18" charset="2"/>
              </a:rPr>
              <a:t>= 761.04 hours.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57775" y="3842938"/>
            <a:ext cx="3520160" cy="191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3" y="1106421"/>
            <a:ext cx="7967294" cy="4776453"/>
          </a:xfrm>
        </p:spPr>
        <p:txBody>
          <a:bodyPr>
            <a:normAutofit/>
          </a:bodyPr>
          <a:lstStyle/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Example 4 </a:t>
            </a:r>
            <a:endParaRPr lang="en-GB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0" indent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50 components are tested for two weeks. 20 of them fail in this time, with an average failure time of 1.2 weeks. </a:t>
            </a:r>
            <a:r>
              <a:rPr lang="en-GB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What is the mean time till failure assuming a constant failure rate?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b="1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Answer:</a:t>
            </a:r>
            <a:endParaRPr lang="en-GB" sz="1800" i="1" dirty="0">
              <a:solidFill>
                <a:srgbClr val="00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No. Of failures = 20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Total time = 20*1.2 + 30*2 = 84 weeks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Failure rate = 20/84 = 0.238/week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Mean time till failure is estimated to be = (1/failure rate)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			                       </a:t>
            </a:r>
            <a:r>
              <a:rPr lang="en-GB" sz="1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	= 1/0.238 = 4.2 weeks.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5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1131094"/>
            <a:ext cx="4340762" cy="401405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5</a:t>
            </a:r>
          </a:p>
        </p:txBody>
      </p:sp>
      <p:sp>
        <p:nvSpPr>
          <p:cNvPr id="4" name="Text Box 21"/>
          <p:cNvSpPr txBox="1">
            <a:spLocks noGrp="1" noChangeArrowheads="1"/>
          </p:cNvSpPr>
          <p:nvPr>
            <p:ph idx="1"/>
          </p:nvPr>
        </p:nvSpPr>
        <p:spPr bwMode="auto">
          <a:xfrm>
            <a:off x="628650" y="1720032"/>
            <a:ext cx="7886700" cy="67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n-US" dirty="0">
                <a:latin typeface="Times New Roman" pitchFamily="18" charset="0"/>
              </a:rPr>
              <a:t>The chart below shows operating time and breakdown time of a machine.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878" y="2397664"/>
            <a:ext cx="6464040" cy="281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7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2" y="1131097"/>
            <a:ext cx="7558747" cy="338101"/>
          </a:xfrm>
        </p:spPr>
        <p:txBody>
          <a:bodyPr>
            <a:no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Cont.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2" y="1469194"/>
            <a:ext cx="7959677" cy="4199207"/>
          </a:xfrm>
        </p:spPr>
        <p:txBody>
          <a:bodyPr>
            <a:normAutofit fontScale="77500" lnSpcReduction="20000"/>
          </a:bodyPr>
          <a:lstStyle/>
          <a:p>
            <a:pPr marL="146447" indent="-146447">
              <a:lnSpc>
                <a:spcPct val="160000"/>
              </a:lnSpc>
              <a:spcBef>
                <a:spcPct val="20000"/>
              </a:spcBef>
              <a:buNone/>
              <a:tabLst>
                <a:tab pos="715566" algn="l"/>
              </a:tabLst>
              <a:defRPr/>
            </a:pP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 =  4 / 136.9 = 0.02922</a:t>
            </a:r>
          </a:p>
          <a:p>
            <a:pPr marL="146447" indent="-146447">
              <a:lnSpc>
                <a:spcPct val="160000"/>
              </a:lnSpc>
              <a:spcBef>
                <a:spcPct val="20000"/>
              </a:spcBef>
              <a:buNone/>
              <a:tabLst>
                <a:tab pos="715566" algn="l"/>
              </a:tabLst>
              <a:defRPr/>
            </a:pP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Therefore;</a:t>
            </a:r>
          </a:p>
          <a:p>
            <a:pPr marL="146447" indent="-146447">
              <a:lnSpc>
                <a:spcPct val="160000"/>
              </a:lnSpc>
              <a:spcBef>
                <a:spcPct val="20000"/>
              </a:spcBef>
              <a:buFont typeface="Symbol" pitchFamily="18" charset="2"/>
              <a:buChar char="q"/>
              <a:tabLst>
                <a:tab pos="715566" algn="l"/>
              </a:tabLst>
              <a:defRPr/>
            </a:pPr>
            <a:r>
              <a:rPr lang="en-US" b="1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 MTBF = 1/ 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= 34.22 hours</a:t>
            </a:r>
          </a:p>
          <a:p>
            <a:pPr marL="0" indent="0">
              <a:lnSpc>
                <a:spcPct val="160000"/>
              </a:lnSpc>
              <a:spcBef>
                <a:spcPct val="20000"/>
              </a:spcBef>
              <a:buClr>
                <a:schemeClr val="tx1"/>
              </a:buClr>
              <a:buNone/>
              <a:tabLst>
                <a:tab pos="715566" algn="l"/>
              </a:tabLst>
              <a:defRPr/>
            </a:pP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b) What is the system reliability for a mission time  of  20 hours?</a:t>
            </a:r>
          </a:p>
          <a:p>
            <a:pPr marL="0" indent="0">
              <a:lnSpc>
                <a:spcPct val="160000"/>
              </a:lnSpc>
              <a:spcBef>
                <a:spcPct val="20000"/>
              </a:spcBef>
              <a:buClr>
                <a:schemeClr val="tx1"/>
              </a:buClr>
              <a:buNone/>
              <a:tabLst>
                <a:tab pos="715566" algn="l"/>
              </a:tabLst>
              <a:defRPr/>
            </a:pPr>
            <a:r>
              <a:rPr lang="en-US" b="1" kern="0" dirty="0" smtClean="0">
                <a:latin typeface="Lucida Calligraphy" pitchFamily="66" charset="0"/>
                <a:cs typeface="Times New Roman" panose="02020603050405020304" pitchFamily="18" charset="0"/>
                <a:sym typeface="Symbol" pitchFamily="18" charset="2"/>
              </a:rPr>
              <a:t>R = e</a:t>
            </a:r>
            <a:r>
              <a:rPr lang="en-US" b="1" kern="0" baseline="30000" dirty="0" smtClean="0">
                <a:latin typeface="Lucida Calligraphy" pitchFamily="66" charset="0"/>
                <a:cs typeface="Times New Roman" panose="02020603050405020304" pitchFamily="18" charset="0"/>
                <a:sym typeface="Symbol" pitchFamily="18" charset="2"/>
              </a:rPr>
              <a:t>-t</a:t>
            </a:r>
            <a:r>
              <a:rPr lang="en-US" b="1" kern="0" dirty="0" smtClean="0">
                <a:latin typeface="Lucida Calligraphy" pitchFamily="66" charset="0"/>
                <a:cs typeface="Times New Roman" panose="02020603050405020304" pitchFamily="18" charset="0"/>
                <a:sym typeface="Symbol" pitchFamily="18" charset="2"/>
              </a:rPr>
              <a:t>    </a:t>
            </a:r>
            <a:r>
              <a:rPr lang="en-US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= 20 hours</a:t>
            </a:r>
          </a:p>
          <a:p>
            <a:pPr marL="0" indent="0">
              <a:lnSpc>
                <a:spcPct val="160000"/>
              </a:lnSpc>
              <a:spcBef>
                <a:spcPct val="20000"/>
              </a:spcBef>
              <a:buClr>
                <a:schemeClr val="tx1"/>
              </a:buClr>
              <a:buNone/>
              <a:tabLst>
                <a:tab pos="715566" algn="l"/>
              </a:tabLst>
              <a:defRPr/>
            </a:pP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R= e</a:t>
            </a:r>
            <a:r>
              <a:rPr lang="en-US" i="1" kern="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-(0.02922)(20)   </a:t>
            </a:r>
          </a:p>
          <a:p>
            <a:pPr marL="0" indent="0">
              <a:lnSpc>
                <a:spcPct val="160000"/>
              </a:lnSpc>
              <a:spcBef>
                <a:spcPct val="20000"/>
              </a:spcBef>
              <a:buClr>
                <a:schemeClr val="tx1"/>
              </a:buClr>
              <a:buNone/>
              <a:tabLst>
                <a:tab pos="715566" algn="l"/>
              </a:tabLst>
              <a:defRPr/>
            </a:pPr>
            <a:r>
              <a:rPr lang="en-US" sz="2700" b="1" u="sng" kern="0" baseline="30000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R = 55.74%</a:t>
            </a:r>
            <a:r>
              <a:rPr lang="en-US" sz="2700" b="1" i="1" u="sng" kern="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700" b="1" i="1" u="sng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2700" b="1" i="1" u="sng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6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9443" y="1110472"/>
            <a:ext cx="2574388" cy="71088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i-FI" sz="24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Maintainability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968" y="1821354"/>
            <a:ext cx="8288864" cy="3986515"/>
          </a:xfrm>
        </p:spPr>
        <p:txBody>
          <a:bodyPr/>
          <a:lstStyle/>
          <a:p>
            <a:pPr marL="146447" indent="-146447" algn="just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tabLst>
                <a:tab pos="715566" algn="l"/>
              </a:tabLst>
            </a:pPr>
            <a:r>
              <a:rPr lang="fi-FI" sz="18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Maintainability</a:t>
            </a:r>
            <a:r>
              <a:rPr lang="fi-FI" sz="18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 </a:t>
            </a:r>
            <a:r>
              <a:rPr lang="fi-FI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is the measure of the ability of a system or item to be retained or restored to a specified condition when maintenance is performed by qualified personnel using specified procedure and resources.</a:t>
            </a:r>
            <a:endParaRPr lang="fi-FI" sz="1800" kern="0" dirty="0">
              <a:solidFill>
                <a:srgbClr val="00206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146447" indent="-146447" algn="just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tabLst>
                <a:tab pos="715566" algn="l"/>
              </a:tabLst>
            </a:pPr>
            <a:r>
              <a:rPr lang="fi-FI" sz="18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Maintabnility</a:t>
            </a:r>
            <a:r>
              <a:rPr lang="fi-FI" sz="1800" i="1" kern="0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fi-FI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can be measured with Mean Time To Repair </a:t>
            </a:r>
            <a:r>
              <a:rPr lang="fi-FI" sz="18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(MTTR), </a:t>
            </a:r>
            <a:r>
              <a:rPr lang="fi-FI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MTTR is average repair time and is given by 	</a:t>
            </a:r>
          </a:p>
          <a:p>
            <a:pPr marL="146447" indent="-146447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tabLst>
                <a:tab pos="715566" algn="l"/>
              </a:tabLst>
            </a:pPr>
            <a:r>
              <a:rPr lang="fi-FI" sz="1800" b="1" i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MTBMA</a:t>
            </a:r>
            <a:r>
              <a:rPr lang="fi-FI" sz="18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is </a:t>
            </a:r>
            <a:r>
              <a:rPr lang="fi-FI" sz="1800" i="1" kern="0" dirty="0">
                <a:solidFill>
                  <a:srgbClr val="00B05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Mean Time Between Maintenance Actions </a:t>
            </a:r>
            <a:r>
              <a:rPr lang="fi-FI" sz="18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including preventive and corrective maintenance tasks.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38</a:t>
            </a:fld>
            <a:endParaRPr lang="en-US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116629"/>
              </p:ext>
            </p:extLst>
          </p:nvPr>
        </p:nvGraphicFramePr>
        <p:xfrm>
          <a:off x="1547092" y="5112246"/>
          <a:ext cx="4548188" cy="631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6" name="Equation" r:id="rId3" imgW="3073320" imgH="431640" progId="Equation.DSMT4">
                  <p:embed/>
                </p:oleObj>
              </mc:Choice>
              <mc:Fallback>
                <p:oleObj name="Equation" r:id="rId3" imgW="30733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092" y="5112246"/>
                        <a:ext cx="4548188" cy="6310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739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832" y="991792"/>
            <a:ext cx="5287481" cy="272653"/>
          </a:xfrm>
          <a:ln>
            <a:noFill/>
          </a:ln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8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OBJECTIVES OF MAINTAINABILITY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63" y="1377486"/>
            <a:ext cx="8130887" cy="4623264"/>
          </a:xfrm>
        </p:spPr>
        <p:txBody>
          <a:bodyPr>
            <a:noAutofit/>
          </a:bodyPr>
          <a:lstStyle/>
          <a:p>
            <a:pPr algn="just" eaLnBrk="0" fontAlgn="base" hangingPunct="0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To influence design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and to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achieve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event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of maintenance thus reducing maintenance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time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&amp;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cost,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To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estimate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downtime for maintenance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which, when compared with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allowable downtime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, determines whether redundancy is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required,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To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estimate system availability by combining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maintainability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data with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reliability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data,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To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estimate the man-hours and other resources required for performing maintenance,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F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or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determining the costs of maintenance and for maintenance planning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2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7250"/>
            <a:ext cx="7886700" cy="518371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43" y="1543051"/>
            <a:ext cx="8577943" cy="435530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four factors associated with Reliability: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Numerical Value.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value is the probability that the product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satisfactorily during a particular time.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Intended Function.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are designed for particular applications and are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to be able to perform those applications.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71550" y="979392"/>
            <a:ext cx="7886700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ADVANTAGES OF MAINTAINABILITY PREDICTION</a:t>
            </a:r>
            <a:endParaRPr lang="en-US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47341"/>
            <a:ext cx="7886700" cy="3263504"/>
          </a:xfrm>
        </p:spPr>
        <p:txBody>
          <a:bodyPr>
            <a:normAutofit fontScale="77500" lnSpcReduction="20000"/>
          </a:bodyPr>
          <a:lstStyle/>
          <a:p>
            <a:pPr marL="342900" indent="-342900" algn="just" eaLnBrk="0" fontAlgn="base" hangingPunct="0">
              <a:lnSpc>
                <a:spcPct val="150000"/>
              </a:lnSpc>
              <a:spcBef>
                <a:spcPct val="100000"/>
              </a:spcBef>
              <a:spcAft>
                <a:spcPct val="0"/>
              </a:spcAft>
              <a:buFontTx/>
              <a:buAutoNum type="arabicPeriod"/>
              <a:tabLst>
                <a:tab pos="338138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It highlights areas of poor maintainability which require product improvement, modification or change of design.</a:t>
            </a:r>
          </a:p>
          <a:p>
            <a:pPr marL="342900" indent="-342900" algn="just" eaLnBrk="0" fontAlgn="base" hangingPunct="0">
              <a:lnSpc>
                <a:spcPct val="150000"/>
              </a:lnSpc>
              <a:spcBef>
                <a:spcPct val="100000"/>
              </a:spcBef>
              <a:spcAft>
                <a:spcPct val="0"/>
              </a:spcAft>
              <a:buFontTx/>
              <a:buAutoNum type="arabicPeriod"/>
              <a:tabLst>
                <a:tab pos="338138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It permits user to make an early assessment of whether the predicted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downtime,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quality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quantity of personnel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tools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test equipment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are adequate and consistent with the needs of system operational requirements.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4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3" y="1131095"/>
            <a:ext cx="6661931" cy="390855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system maintenance actions: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81" y="1775167"/>
            <a:ext cx="8786813" cy="4093699"/>
          </a:xfrm>
        </p:spPr>
        <p:txBody>
          <a:bodyPr>
            <a:normAutofit fontScale="92500" lnSpcReduction="20000"/>
          </a:bodyPr>
          <a:lstStyle/>
          <a:p>
            <a:pPr marL="385763" indent="-38576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AutoNum type="alphaUcParenR"/>
            </a:pPr>
            <a:r>
              <a:rPr lang="en-US" b="1" dirty="0" smtClean="0">
                <a:solidFill>
                  <a:srgbClr val="FF0000"/>
                </a:solidFill>
                <a:latin typeface="Lucida Calligraphy" panose="03010101010101010101" pitchFamily="66" charset="0"/>
              </a:rPr>
              <a:t> corrective maintenance</a:t>
            </a:r>
          </a:p>
          <a:p>
            <a:pPr mar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None/>
            </a:pPr>
            <a:endParaRPr lang="en-US" dirty="0">
              <a:solidFill>
                <a:srgbClr val="FF0000"/>
              </a:solidFill>
              <a:latin typeface="Lucida Calligraphy" panose="03010101010101010101" pitchFamily="66" charset="0"/>
            </a:endParaRPr>
          </a:p>
          <a:p>
            <a:pPr marL="257175" indent="-257175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Actions taken to restore a failed system to operational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status,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7213" lvl="1" indent="-214313" algn="just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involves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component that is responsible for the failure of the overall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system,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algn="just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Corrective maintenance is performed at unpredictable intervals because a component's failure time is not known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 </a:t>
            </a:r>
            <a:r>
              <a:rPr lang="en-US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and,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algn="just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None/>
            </a:pPr>
            <a:endParaRPr lang="en-US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of corrective maintenance is to restore the system to satisfactory operation within the shortest possible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3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7"/>
            <a:ext cx="7980778" cy="401405"/>
          </a:xfrm>
        </p:spPr>
        <p:txBody>
          <a:bodyPr>
            <a:normAutofit/>
          </a:bodyPr>
          <a:lstStyle/>
          <a:p>
            <a:pPr algn="r"/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2" y="1532499"/>
            <a:ext cx="8107387" cy="4251960"/>
          </a:xfrm>
        </p:spPr>
        <p:txBody>
          <a:bodyPr>
            <a:normAutofit/>
          </a:bodyPr>
          <a:lstStyle/>
          <a:p>
            <a:pPr marL="257175" indent="-257175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Diagnosis of the problem</a:t>
            </a:r>
          </a:p>
          <a:p>
            <a:pPr marL="557213" lvl="1" indent="-2143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 technician takes time to locate the failed parts or otherwise satisfactorily assess the cause of the system failure</a:t>
            </a:r>
          </a:p>
          <a:p>
            <a:pPr lvl="2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 and/or replacement of faulty component </a:t>
            </a:r>
          </a:p>
          <a:p>
            <a:pPr marL="557213" lvl="1" indent="-2143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 is taken to address the cause, usually by replacing or repairing the components that caused the system to fail</a:t>
            </a:r>
          </a:p>
          <a:p>
            <a:pPr lvl="2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Verification of the repair action </a:t>
            </a:r>
          </a:p>
          <a:p>
            <a:pPr marL="557213" lvl="1" indent="-21431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components have been repaired or replaced, the maintenance technician must verify that the system is 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 successfully operating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6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79552"/>
            <a:ext cx="6915150" cy="506913"/>
          </a:xfrm>
        </p:spPr>
        <p:txBody>
          <a:bodyPr>
            <a:normAutofit/>
          </a:bodyPr>
          <a:lstStyle/>
          <a:p>
            <a:r>
              <a:rPr lang="en-US" sz="2100" b="1" dirty="0">
                <a:solidFill>
                  <a:srgbClr val="FF0000"/>
                </a:solidFill>
                <a:latin typeface="Lucida Calligraphy" panose="03010101010101010101" pitchFamily="66" charset="0"/>
              </a:rPr>
              <a:t>B) preventive maintenance</a:t>
            </a:r>
            <a:endParaRPr lang="en-US" sz="21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086465"/>
            <a:ext cx="8170691" cy="5269885"/>
          </a:xfrm>
        </p:spPr>
        <p:txBody>
          <a:bodyPr>
            <a:normAutofit/>
          </a:bodyPr>
          <a:lstStyle/>
          <a:p>
            <a:pPr marL="257175" indent="-257175"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practice of replacing components or subsystems before they fail to promote continuous system operation</a:t>
            </a:r>
          </a:p>
          <a:p>
            <a:pPr marL="557213" lvl="1" indent="-214313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preventive maintenance schedule is based on:</a:t>
            </a:r>
          </a:p>
          <a:p>
            <a:pPr marL="557213" lvl="1" indent="-21431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 of past system behavior</a:t>
            </a:r>
          </a:p>
          <a:p>
            <a:pPr marL="557213" lvl="1" indent="-21431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 wear-out mechanisms</a:t>
            </a:r>
          </a:p>
          <a:p>
            <a:pPr marL="557213" lvl="1" indent="-21431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Tx/>
              <a:buChar char="–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components vital to continued system operation</a:t>
            </a:r>
          </a:p>
          <a:p>
            <a:pPr marL="557213" lvl="1" indent="-214313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is always a factor in the scheduling of preventive maintenance</a:t>
            </a:r>
          </a:p>
          <a:p>
            <a:pPr marL="257175" indent="-257175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None/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7213" lvl="1" indent="-214313" fontAlgn="base"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Reliability may be a factor, but cost is a more general term because reliability &amp; risk can be expressed in terms of cost</a:t>
            </a:r>
          </a:p>
          <a:p>
            <a:pPr marL="557213" lvl="1" indent="-214313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7213" lvl="1" indent="-214313" fontAlgn="base"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many circumstances, it may be financially better to replace parts or components that have not failed at predetermined intervals rather than wait for a system failure that may result in a costly disruption in operations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7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4" y="1015038"/>
            <a:ext cx="6419264" cy="359203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Lucida Calligraphy" panose="03010101010101010101" pitchFamily="66" charset="0"/>
              </a:rPr>
              <a:t>C) Inspections</a:t>
            </a:r>
            <a:endParaRPr lang="en-US" sz="2400" dirty="0">
              <a:solidFill>
                <a:srgbClr val="FF000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699" y="1585253"/>
            <a:ext cx="7733714" cy="3988191"/>
          </a:xfrm>
        </p:spPr>
        <p:txBody>
          <a:bodyPr>
            <a:normAutofit fontScale="85000" lnSpcReduction="20000"/>
          </a:bodyPr>
          <a:lstStyle/>
          <a:p>
            <a:pPr marL="257175" indent="-257175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to uncover hidden failures (also called dormant failures)</a:t>
            </a:r>
          </a:p>
          <a:p>
            <a:pPr marL="557213" lvl="1" indent="-214313" algn="just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general, no maintenance action is performed on the component during an inspection unless the component is found failed causing a corrective maintenance action to be initiated</a:t>
            </a:r>
          </a:p>
          <a:p>
            <a:pPr marL="257175" indent="-257175" algn="just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None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there may be a partial restoration of the inspected item performed during an inspection</a:t>
            </a:r>
          </a:p>
          <a:p>
            <a:pPr marL="557213" lvl="1" indent="-214313" algn="just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7213" lvl="1" indent="-214313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when checking the motor oil in a car between scheduled oil changes, one might occasionally add some oil in order to keep it at a constant level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0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9874" y="1131095"/>
            <a:ext cx="4404067" cy="61242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2400" b="1" dirty="0">
                <a:latin typeface="Lucida Calligraphy" panose="03010101010101010101" pitchFamily="66" charset="0"/>
              </a:rPr>
              <a:t>Maintenance Downtime</a:t>
            </a:r>
            <a:endParaRPr lang="en-US" b="1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74" y="1842433"/>
            <a:ext cx="8695151" cy="4019015"/>
          </a:xfrm>
        </p:spPr>
        <p:txBody>
          <a:bodyPr>
            <a:normAutofit fontScale="92500" lnSpcReduction="20000"/>
          </a:bodyPr>
          <a:lstStyle/>
          <a:p>
            <a:pPr marL="257175" indent="-2571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time associated with each maintenance action,</a:t>
            </a:r>
            <a:r>
              <a:rPr lang="en-US" sz="195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i.e.</a:t>
            </a: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amount of time it takes to complete the action.</a:t>
            </a:r>
          </a:p>
          <a:p>
            <a:pPr marL="257175" indent="-2571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time is referred to as </a:t>
            </a:r>
            <a:r>
              <a:rPr lang="en-US" sz="195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downtime</a:t>
            </a: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defined as </a:t>
            </a:r>
            <a:r>
              <a:rPr lang="en-US" sz="195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time an item is not operational</a:t>
            </a:r>
          </a:p>
          <a:p>
            <a:pPr marL="257175" indent="-2571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sz="195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a number of different factors that can affect the length of downtime</a:t>
            </a:r>
          </a:p>
          <a:p>
            <a:pPr marL="557213" lvl="1" indent="-21431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characteristics of the system,</a:t>
            </a:r>
          </a:p>
          <a:p>
            <a:pPr marL="557213" lvl="1" indent="-21431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 crew availability,</a:t>
            </a:r>
          </a:p>
          <a:p>
            <a:pPr marL="557213" lvl="1" indent="-21431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Spare part availability &amp; other ILS factors , and</a:t>
            </a:r>
          </a:p>
          <a:p>
            <a:pPr marL="557213" lvl="1" indent="-21431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factors &amp; Environmental factors</a:t>
            </a:r>
          </a:p>
          <a:p>
            <a:pPr marL="257175" indent="-2571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Downtime categories for these factors:  </a:t>
            </a:r>
            <a:r>
              <a:rPr lang="en-US" sz="19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Waiting Downtime </a:t>
            </a:r>
            <a:r>
              <a:rPr lang="en-US" sz="19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195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 Downtime.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7576" y="427009"/>
            <a:ext cx="5545250" cy="325569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25" b="1" dirty="0">
                <a:latin typeface="Lucida Calligraphy" panose="03010101010101010101" pitchFamily="66" charset="0"/>
              </a:rPr>
              <a:t>Types of Maintenance Downtime </a:t>
            </a:r>
            <a:endParaRPr lang="en-US" sz="2025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57943"/>
            <a:ext cx="8940403" cy="5398408"/>
          </a:xfrm>
        </p:spPr>
        <p:txBody>
          <a:bodyPr>
            <a:normAutofit fontScale="77500" lnSpcReduction="20000"/>
          </a:bodyPr>
          <a:lstStyle/>
          <a:p>
            <a:pPr marL="0" indent="0" algn="just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None/>
            </a:pPr>
            <a:r>
              <a:rPr lang="en-US" sz="195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Waiting Downtime </a:t>
            </a:r>
          </a:p>
          <a:p>
            <a:pPr marL="557213" lvl="1" indent="-214313" algn="just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3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time during which the equipment is inoperable or unworkable , but not yet undergoing repair</a:t>
            </a:r>
          </a:p>
          <a:p>
            <a:pPr marL="557213" lvl="1" indent="-214313" algn="just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3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the time it takes for replacement parts to be shipped, administrative processing time, etc.</a:t>
            </a:r>
            <a:endParaRPr lang="en-US" sz="2325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None/>
            </a:pPr>
            <a:r>
              <a:rPr lang="en-US" sz="195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 Downtime </a:t>
            </a:r>
          </a:p>
          <a:p>
            <a:pPr marL="557213" lvl="1" indent="-214313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3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time during which the equipment is inoperable and actually undergoing repair</a:t>
            </a:r>
          </a:p>
          <a:p>
            <a:pPr marL="557213" lvl="1" indent="-214313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3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active downtime is the time it takes repair personnel to perform a repair or replacement</a:t>
            </a:r>
          </a:p>
          <a:p>
            <a:pPr marL="557213" lvl="1" indent="-214313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3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the active downtime is greatly dependent on </a:t>
            </a:r>
            <a:r>
              <a:rPr lang="en-US" sz="23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factors</a:t>
            </a:r>
            <a:r>
              <a:rPr lang="en-US" sz="23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the </a:t>
            </a:r>
            <a:r>
              <a:rPr lang="en-US" sz="23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of the equipment</a:t>
            </a:r>
          </a:p>
          <a:p>
            <a:pPr marL="557213" lvl="1" indent="-214313" algn="just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Tx/>
              <a:buChar char="–"/>
            </a:pPr>
            <a:r>
              <a:rPr lang="en-US" sz="23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the ease of accessibility of components in a system has a direct effect on the active downtime.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549" y="0"/>
            <a:ext cx="7813451" cy="315365"/>
          </a:xfrm>
        </p:spPr>
        <p:txBody>
          <a:bodyPr>
            <a:no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" y="420914"/>
                <a:ext cx="9144000" cy="5440534"/>
              </a:xfrm>
            </p:spPr>
            <p:txBody>
              <a:bodyPr>
                <a:normAutofit/>
              </a:bodyPr>
              <a:lstStyle/>
              <a:p>
                <a:pPr marL="0" indent="0" algn="just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0"/>
                  </a:spcAft>
                  <a:buFont typeface="Wingdings" pitchFamily="2" charset="2"/>
                  <a:buChar char="v"/>
                </a:pPr>
                <a:r>
                  <a:rPr lang="en-US" sz="195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 Maintainability is a </a:t>
                </a:r>
                <a:r>
                  <a:rPr lang="en-US" sz="1950" b="1" dirty="0"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function of the design of the system,</a:t>
                </a:r>
                <a:r>
                  <a:rPr lang="en-US" sz="195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 the </a:t>
                </a:r>
                <a:r>
                  <a:rPr lang="en-US" sz="195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personnel available at the necessary skill levels, </a:t>
                </a:r>
                <a:r>
                  <a:rPr lang="en-US" sz="195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the </a:t>
                </a:r>
                <a:r>
                  <a:rPr lang="en-US" sz="1950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procedures available to perform the maintenance,</a:t>
                </a:r>
                <a:r>
                  <a:rPr lang="en-US" sz="195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 the </a:t>
                </a:r>
                <a:r>
                  <a:rPr lang="en-US" sz="195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test equipment available, </a:t>
                </a:r>
                <a:r>
                  <a:rPr lang="en-US" sz="195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and </a:t>
                </a:r>
                <a:r>
                  <a:rPr lang="en-US" sz="195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the environment in which the maintenance must be performed.</a:t>
                </a:r>
              </a:p>
              <a:p>
                <a:pPr lvl="0" algn="just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0"/>
                  </a:spcAft>
                  <a:buFont typeface="Wingdings" pitchFamily="2" charset="2"/>
                  <a:buChar char="v"/>
                </a:pPr>
                <a:r>
                  <a:rPr 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 Maintainability is  measured by Mean-Time-To-Repair (MTTTR).</a:t>
                </a:r>
              </a:p>
              <a:p>
                <a:pPr marL="0" indent="0" algn="just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0"/>
                  </a:spcAft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                                                                                      </a:t>
                </a:r>
              </a:p>
              <a:p>
                <a:pPr marL="0" indent="0" algn="just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0"/>
                  </a:spcAft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                                                                </a:t>
                </a:r>
                <a:r>
                  <a:rPr lang="en-US" sz="1800" dirty="0"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where </a:t>
                </a:r>
              </a:p>
              <a:p>
                <a:pPr marL="0" indent="0" algn="just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0"/>
                  </a:spcAft>
                  <a:buNone/>
                </a:pPr>
                <a:r>
                  <a:rPr lang="en-US" sz="1800" dirty="0">
                    <a:latin typeface="Times New Roman" panose="02020603050405020304" pitchFamily="18" charset="0"/>
                    <a:ea typeface="ＭＳ Ｐゴシック" pitchFamily="34" charset="-128"/>
                    <a:cs typeface="Times New Roman" panose="02020603050405020304" pitchFamily="18" charset="0"/>
                  </a:rPr>
                  <a:t>                                                                 n = number of subsystems</a:t>
                </a:r>
              </a:p>
              <a:p>
                <a:pPr marL="0" indent="0" algn="just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0"/>
                  </a:spcAft>
                  <a:buNone/>
                </a:pPr>
                <a:r>
                  <a:rPr lang="en-US" sz="1800" dirty="0">
                    <a:ea typeface="Calibri"/>
                    <a:cs typeface="Times New Roman"/>
                  </a:rPr>
                  <a:t>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libri"/>
                            <a:cs typeface="Times New Roman"/>
                          </a:rPr>
                          <m:t>𝜆</m:t>
                        </m:r>
                      </m:e>
                      <m:sub>
                        <m:r>
                          <a:rPr lang="en-US" sz="1800" i="1">
                            <a:latin typeface="Cambria Math"/>
                            <a:ea typeface="Calibri"/>
                            <a:cs typeface="Times New Roman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= failure rate of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/>
                            <a:cs typeface="Times New Roman"/>
                          </a:rPr>
                          <m:t>𝑖</m:t>
                        </m:r>
                      </m:e>
                      <m:sup>
                        <m:r>
                          <a:rPr lang="en-US" sz="1800" i="1">
                            <a:latin typeface="Cambria Math"/>
                            <a:cs typeface="Times New Roman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180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 system</a:t>
                </a:r>
              </a:p>
              <a:p>
                <a:pPr marL="0" indent="0" algn="just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0"/>
                  </a:spcAft>
                  <a:buNone/>
                </a:pPr>
                <a:r>
                  <a:rPr lang="en-US" sz="1800" dirty="0">
                    <a:ea typeface="Calibri"/>
                    <a:cs typeface="Times New Roman"/>
                  </a:rPr>
                  <a:t>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libri"/>
                            <a:cs typeface="Times New Roman"/>
                          </a:rPr>
                          <m:t> </m:t>
                        </m:r>
                        <m:r>
                          <a:rPr lang="en-US" sz="1800" i="1">
                            <a:latin typeface="Cambria Math"/>
                            <a:ea typeface="Calibri"/>
                            <a:cs typeface="Times New Roman"/>
                          </a:rPr>
                          <m:t>𝑅</m:t>
                        </m:r>
                      </m:e>
                      <m:sub>
                        <m:r>
                          <a:rPr lang="en-US" sz="1800" i="1">
                            <a:latin typeface="Cambria Math"/>
                            <a:ea typeface="Calibri"/>
                            <a:cs typeface="Times New Roman"/>
                          </a:rPr>
                          <m:t>𝑃𝑖</m:t>
                        </m:r>
                      </m:sub>
                    </m:sSub>
                  </m:oMath>
                </a14:m>
                <a:r>
                  <a:rPr lang="en-US" sz="180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= Repair time for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/>
                            <a:cs typeface="Times New Roman"/>
                          </a:rPr>
                          <m:t>𝑖</m:t>
                        </m:r>
                      </m:e>
                      <m:sup>
                        <m:r>
                          <a:rPr lang="en-US" sz="1800" i="1">
                            <a:latin typeface="Cambria Math"/>
                            <a:cs typeface="Times New Roman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1800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 unit </a:t>
                </a:r>
              </a:p>
              <a:p>
                <a:pPr mar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75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>
                          <a:ea typeface="Calibri"/>
                          <a:cs typeface="Times New Roman"/>
                        </a:rPr>
                        <m:t> </m:t>
                      </m:r>
                    </m:oMath>
                  </m:oMathPara>
                </a14:m>
                <a:endParaRPr lang="en-US" sz="1800" dirty="0">
                  <a:ea typeface="Calibri"/>
                  <a:cs typeface="Times New Roman"/>
                </a:endParaRPr>
              </a:p>
              <a:p>
                <a:pPr marL="0" indent="0" algn="just" eaLnBrk="0" fontAlgn="base" hangingPunct="0">
                  <a:lnSpc>
                    <a:spcPct val="150000"/>
                  </a:lnSpc>
                  <a:spcBef>
                    <a:spcPct val="50000"/>
                  </a:spcBef>
                  <a:spcAft>
                    <a:spcPct val="0"/>
                  </a:spcAft>
                  <a:buNone/>
                </a:pP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None/>
                </a:pPr>
                <a:endParaRPr lang="en-US" sz="1350" dirty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420914"/>
                <a:ext cx="9144000" cy="5440534"/>
              </a:xfrm>
              <a:blipFill rotWithShape="0">
                <a:blip r:embed="rId3"/>
                <a:stretch>
                  <a:fillRect l="-667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196829"/>
            <a:ext cx="1921669" cy="207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57353"/>
              </p:ext>
            </p:extLst>
          </p:nvPr>
        </p:nvGraphicFramePr>
        <p:xfrm>
          <a:off x="4556580" y="2510150"/>
          <a:ext cx="4204135" cy="631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6" imgW="3073320" imgH="431640" progId="Equation.DSMT4">
                  <p:embed/>
                </p:oleObj>
              </mc:Choice>
              <mc:Fallback>
                <p:oleObj name="Equation" r:id="rId6" imgW="30733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580" y="2510150"/>
                        <a:ext cx="4204135" cy="63103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34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806" y="948929"/>
            <a:ext cx="5814006" cy="508548"/>
          </a:xfrm>
          <a:ln>
            <a:solidFill>
              <a:srgbClr val="FF0000"/>
            </a:solidFill>
          </a:ln>
        </p:spPr>
        <p:txBody>
          <a:bodyPr/>
          <a:lstStyle/>
          <a:p>
            <a:pPr lv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00B050"/>
                </a:solidFill>
                <a:latin typeface="Lucida Calligraphy" panose="03010101010101010101" pitchFamily="66" charset="0"/>
                <a:ea typeface="ＭＳ Ｐゴシック" pitchFamily="34" charset="-128"/>
              </a:rPr>
              <a:t>Probability of Repair Within the Allowable Downtime</a:t>
            </a:r>
            <a:endParaRPr lang="en-US" dirty="0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146448" y="1595910"/>
            <a:ext cx="8822531" cy="214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calculate the probability of performing a maintenance action within an allowable time interval use: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M(t) = 1 – e  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 / MTTR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t = Allowable downtime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MTTR= Expected downtime (MTTR)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48</a:t>
            </a:fld>
            <a:endParaRPr lang="en-US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57263" y="3734086"/>
            <a:ext cx="8633220" cy="214674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8580" tIns="34290" rIns="68580" bIns="3429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probability of completing an action within 5 hours if the MTTR = 7 hours?</a:t>
            </a:r>
          </a:p>
          <a:p>
            <a:pPr marL="0" indent="0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  M(t) = 1 – e 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t/MTTR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– e</a:t>
            </a: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5/7</a:t>
            </a:r>
          </a:p>
          <a:p>
            <a:pPr marL="0" indent="0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=  1 -  .4895    = .5105</a:t>
            </a:r>
          </a:p>
          <a:p>
            <a:pPr marL="0" indent="0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approximately a 51% probability of completion.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79144" y="2064483"/>
            <a:ext cx="4611339" cy="1234953"/>
          </a:xfrm>
          <a:prstGeom prst="rect">
            <a:avLst/>
          </a:prstGeom>
          <a:noFill/>
          <a:ln w="1270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50" b="1" u="sng" dirty="0">
                <a:latin typeface="Lucida Calligraphy" pitchFamily="66" charset="0"/>
                <a:cs typeface="Times New Roman" panose="02020603050405020304" pitchFamily="18" charset="0"/>
              </a:rPr>
              <a:t>Mean-Time-To-Repair</a:t>
            </a:r>
            <a:endParaRPr lang="en-US" sz="1350" dirty="0">
              <a:latin typeface="Lucida Calligraphy" pitchFamily="66" charset="0"/>
              <a:cs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n-US" sz="1350" dirty="0">
                <a:solidFill>
                  <a:srgbClr val="00B050"/>
                </a:solidFill>
                <a:latin typeface="Lucida Calligraphy" pitchFamily="66" charset="0"/>
                <a:cs typeface="Times New Roman" panose="02020603050405020304" pitchFamily="18" charset="0"/>
              </a:rPr>
              <a:t>The total corrective maintenance time divided by the total    number of corrective maintenance actions during a given period of time.</a:t>
            </a:r>
          </a:p>
        </p:txBody>
      </p:sp>
    </p:spTree>
    <p:extLst>
      <p:ext uri="{BB962C8B-B14F-4D97-AF65-F5344CB8AC3E}">
        <p14:creationId xmlns:p14="http://schemas.microsoft.com/office/powerpoint/2010/main" val="408214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2628" y="594406"/>
            <a:ext cx="4091751" cy="682998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/>
            <a:r>
              <a:rPr lang="fi-FI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67741"/>
            <a:ext cx="9144000" cy="468861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ct val="50000"/>
              </a:spcBef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 defined as the probability that an item will be available when required or as the proportion of total time that an item is available for use.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defined as the probability an item is operable &amp; can be committed at the start of a mission when the mission is called for at any unknown (random) point in time. 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Example:  For a lamp with a 99.9% availability, there will be one time out of a thousand that someone needs to use the lamp and finds it is not operating.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2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057" y="857251"/>
            <a:ext cx="8609943" cy="555734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412984"/>
            <a:ext cx="8752113" cy="4211531"/>
          </a:xfrm>
        </p:spPr>
        <p:txBody>
          <a:bodyPr>
            <a:normAutofit fontScale="25000" lnSpcReduction="20000"/>
          </a:bodyPr>
          <a:lstStyle/>
          <a:p>
            <a:pPr marL="0" lvl="1" indent="0">
              <a:lnSpc>
                <a:spcPct val="150000"/>
              </a:lnSpc>
              <a:spcBef>
                <a:spcPts val="750"/>
              </a:spcBef>
              <a:buNone/>
            </a:pPr>
            <a:r>
              <a:rPr lang="en-US" sz="8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Life or time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long the product is expected to last. Product life</a:t>
            </a:r>
            <a:br>
              <a:rPr lang="en-US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specified as a function of usage, time, or both.</a:t>
            </a:r>
            <a:br>
              <a:rPr lang="en-US" sz="8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Operating  Conditions; </a:t>
            </a:r>
          </a:p>
          <a:p>
            <a:pPr marL="0" lvl="1" indent="0">
              <a:lnSpc>
                <a:spcPct val="150000"/>
              </a:lnSpc>
              <a:spcBef>
                <a:spcPts val="750"/>
              </a:spcBef>
              <a:buNone/>
            </a:pPr>
            <a:r>
              <a:rPr lang="en-IE" sz="84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These describe the operating conditions (</a:t>
            </a:r>
            <a:r>
              <a:rPr lang="en-US" sz="84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environmental factors, humidity, vibration, shock, temperature cycle, operational profile, etc.</a:t>
            </a:r>
            <a:r>
              <a:rPr lang="en-GB" sz="84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)</a:t>
            </a:r>
            <a:r>
              <a:rPr lang="en-IE" sz="84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that correspond to the stated product life.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67" y="-9127"/>
            <a:ext cx="8421833" cy="737754"/>
          </a:xfrm>
        </p:spPr>
        <p:txBody>
          <a:bodyPr/>
          <a:lstStyle/>
          <a:p>
            <a:pPr algn="r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45029"/>
            <a:ext cx="9144000" cy="4444944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issues deal with at least  three main factors for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to failure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-Decreasing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downtime due to repairs or scheduled maintenance and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Accomplishing items 1 and 2 in a cost be effective manner.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availability grows , the capacity for making money increases because the equipment is in service a larger percent of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8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323" y="1628776"/>
            <a:ext cx="8151019" cy="3550443"/>
          </a:xfrm>
        </p:spPr>
        <p:txBody>
          <a:bodyPr>
            <a:normAutofit fontScale="85000" lnSpcReduction="10000"/>
          </a:bodyPr>
          <a:lstStyle/>
          <a:p>
            <a:pPr marL="45720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arenBoth"/>
            </a:pPr>
            <a:r>
              <a:rPr kumimoji="1" lang="en-US" altLang="zh-TW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How </a:t>
            </a:r>
            <a:r>
              <a:rPr kumimoji="1" lang="en-US" altLang="zh-TW" kern="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the components are functional connected.</a:t>
            </a:r>
          </a:p>
          <a:p>
            <a:pPr marL="45720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arenBoth"/>
            </a:pPr>
            <a:r>
              <a:rPr kumimoji="1" lang="en-US" altLang="zh-TW" kern="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The failure process of the component.</a:t>
            </a:r>
          </a:p>
          <a:p>
            <a:pPr marL="45720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arenBoth"/>
            </a:pPr>
            <a:r>
              <a:rPr kumimoji="1" lang="en-US" altLang="zh-TW" kern="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The method of operation and the definition of the failure.</a:t>
            </a:r>
          </a:p>
          <a:p>
            <a:pPr marL="457200" indent="-4572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rabicParenBoth"/>
            </a:pPr>
            <a:r>
              <a:rPr kumimoji="1" lang="en-US" altLang="zh-TW" kern="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The repair or maintenance police</a:t>
            </a:r>
            <a:r>
              <a:rPr kumimoji="1" lang="en-US" altLang="zh-TW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00B050"/>
              </a:solidFill>
              <a:latin typeface="Lucida Calligraphy" panose="03010101010101010101" pitchFamily="66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50000"/>
              </a:spcBef>
              <a:buNone/>
            </a:pPr>
            <a:r>
              <a:rPr lang="en-US" b="1" u="sng" dirty="0">
                <a:solidFill>
                  <a:srgbClr val="00B050"/>
                </a:solidFill>
                <a:latin typeface="Lucida Calligraphy" panose="03010101010101010101" pitchFamily="66" charset="0"/>
                <a:cs typeface="Times New Roman" panose="02020603050405020304" pitchFamily="18" charset="0"/>
              </a:rPr>
              <a:t>The three common measures of availability are:</a:t>
            </a:r>
          </a:p>
          <a:p>
            <a:pPr lvl="0" algn="just">
              <a:spcBef>
                <a:spcPct val="500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Inherent Availability (A</a:t>
            </a:r>
            <a:r>
              <a:rPr lang="en-US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>
              <a:spcBef>
                <a:spcPct val="500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Achieved Availability (A</a:t>
            </a:r>
            <a:r>
              <a:rPr lang="en-US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algn="just">
              <a:spcBef>
                <a:spcPct val="5000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Operational Availability (A</a:t>
            </a:r>
            <a:r>
              <a:rPr lang="en-US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9323" y="624712"/>
            <a:ext cx="8590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TW" sz="2400" b="1" u="sng" kern="0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Availability analysis of the system requires a knowledge: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35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630" y="1029606"/>
            <a:ext cx="4036722" cy="374073"/>
          </a:xfrm>
        </p:spPr>
        <p:txBody>
          <a:bodyPr>
            <a:normAutofit fontScale="90000"/>
          </a:bodyPr>
          <a:lstStyle/>
          <a:p>
            <a:r>
              <a:rPr lang="en-US" sz="2100" b="1" u="sng" dirty="0">
                <a:solidFill>
                  <a:srgbClr val="009DE3"/>
                </a:solidFill>
                <a:latin typeface="Lucida Calligraphy" panose="03010101010101010101" pitchFamily="66" charset="0"/>
              </a:rPr>
              <a:t>Inherent Availability (A</a:t>
            </a:r>
            <a:r>
              <a:rPr lang="en-US" sz="2100" b="1" u="sng" baseline="-25000" dirty="0">
                <a:solidFill>
                  <a:srgbClr val="009DE3"/>
                </a:solidFill>
                <a:latin typeface="Lucida Calligraphy" panose="03010101010101010101" pitchFamily="66" charset="0"/>
              </a:rPr>
              <a:t>I</a:t>
            </a:r>
            <a:r>
              <a:rPr lang="en-US" sz="2100" b="1" u="sng" dirty="0">
                <a:solidFill>
                  <a:srgbClr val="009DE3"/>
                </a:solidFill>
                <a:latin typeface="Lucida Calligraphy" panose="03010101010101010101" pitchFamily="66" charset="0"/>
              </a:rPr>
              <a:t>) </a:t>
            </a:r>
            <a:endParaRPr lang="en-US" sz="2100" dirty="0">
              <a:latin typeface="Lucida Calligraphy" panose="03010101010101010101" pitchFamily="66" charset="0"/>
            </a:endParaRP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270457" y="1620325"/>
            <a:ext cx="8687806" cy="420576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</a:t>
            </a:r>
            <a:r>
              <a:rPr 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ideal state for analyzing availability.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considerations are the MTBF and the MTTR.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measure does not take into account the time for preventive maintenance </a:t>
            </a:r>
            <a:r>
              <a:rPr lang="en-US" sz="1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assumes repair begins immediately upon failure of the system.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can also be defined as </a:t>
            </a:r>
            <a:r>
              <a:rPr 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steady – state availability.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 for inherent (potential) availability (A</a:t>
            </a:r>
            <a:r>
              <a:rPr lang="en-US" sz="15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:  			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5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0" indent="0" algn="just">
              <a:spcBef>
                <a:spcPct val="50000"/>
              </a:spcBef>
              <a:buNone/>
            </a:pPr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0" indent="0" algn="just">
              <a:spcBef>
                <a:spcPct val="50000"/>
              </a:spcBef>
              <a:buNone/>
            </a:pPr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Where:   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  = Failure rate   = 1/ MTBF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	     = Repair rate    = 1/MTTR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Example: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A system has an MTBF of 2080 hours and a MTTR of 10 Hours.  What is the inherent availability of the system?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Solution: 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	A</a:t>
            </a:r>
            <a:r>
              <a:rPr lang="en-US" sz="1500" b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= </a:t>
            </a:r>
            <a:endParaRPr lang="en-US" sz="15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3130" y="2991621"/>
            <a:ext cx="2540861" cy="6408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48381" y="5220432"/>
            <a:ext cx="2867618" cy="65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55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1208371"/>
            <a:ext cx="4210586" cy="305705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100" b="1" u="sng" dirty="0">
                <a:solidFill>
                  <a:srgbClr val="009DE3"/>
                </a:solidFill>
                <a:latin typeface="Lucida Calligraphy" panose="03010101010101010101" pitchFamily="66" charset="0"/>
                <a:ea typeface="ＭＳ Ｐゴシック" pitchFamily="34" charset="-128"/>
              </a:rPr>
              <a:t>Achieved Availability (A</a:t>
            </a:r>
            <a:r>
              <a:rPr lang="en-US" sz="2100" b="1" u="sng" baseline="-25000" dirty="0">
                <a:solidFill>
                  <a:srgbClr val="009DE3"/>
                </a:solidFill>
                <a:latin typeface="Lucida Calligraphy" panose="03010101010101010101" pitchFamily="66" charset="0"/>
                <a:ea typeface="ＭＳ Ｐゴシック" pitchFamily="34" charset="-128"/>
              </a:rPr>
              <a:t>A</a:t>
            </a:r>
            <a:r>
              <a:rPr lang="en-US" sz="2100" b="1" u="sng" dirty="0">
                <a:solidFill>
                  <a:srgbClr val="009DE3"/>
                </a:solidFill>
                <a:latin typeface="Lucida Calligraphy" panose="03010101010101010101" pitchFamily="66" charset="0"/>
                <a:ea typeface="ＭＳ Ｐゴシック" pitchFamily="34" charset="-128"/>
              </a:rPr>
              <a:t>)</a:t>
            </a:r>
            <a:endParaRPr lang="en-US" sz="2100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323" y="1532335"/>
            <a:ext cx="8540353" cy="4361259"/>
          </a:xfrm>
        </p:spPr>
        <p:txBody>
          <a:bodyPr>
            <a:noAutofit/>
          </a:bodyPr>
          <a:lstStyle/>
          <a:p>
            <a:pPr marL="0" indent="0" algn="just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sz="1800" dirty="0">
                <a:solidFill>
                  <a:srgbClr val="00B05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Achieved availability </a:t>
            </a:r>
            <a:r>
              <a:rPr lang="en-US" sz="1800" b="1" dirty="0">
                <a:solidFill>
                  <a:srgbClr val="00B05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is somewhat more realistic in that it takes preventive maintenance into account </a:t>
            </a:r>
            <a:r>
              <a:rPr lang="en-US" sz="18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 well as</a:t>
            </a:r>
            <a:r>
              <a:rPr lang="en-US" sz="1800" b="1" dirty="0">
                <a:solidFill>
                  <a:srgbClr val="00B05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corrective maintenance.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assumption here is that, as in A</a:t>
            </a:r>
            <a:r>
              <a:rPr lang="en-US" sz="1800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there is no loss of time waiting for the maintenance action to begin.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The measure for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achieved (final) availability (A</a:t>
            </a:r>
            <a:r>
              <a:rPr lang="en-US" sz="18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)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is 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		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		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 </a:t>
            </a:r>
            <a:r>
              <a:rPr lang="en-US" sz="18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= </a:t>
            </a:r>
            <a:endParaRPr lang="en-US" sz="1800" b="1" baseline="-25000" dirty="0">
              <a:solidFill>
                <a:srgbClr val="00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Where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:-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MTBMA  is the mean time between maintenance actions both preventive and corrective.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MMT is the mean Maintenance Action Time, and MMT is further decomposed into the effects of preventive and corrective maintenance and is given as: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536" y="3525441"/>
            <a:ext cx="1965063" cy="83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237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5183" y="914741"/>
            <a:ext cx="2960915" cy="93456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2509" y="2628463"/>
            <a:ext cx="7292661" cy="2481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Where:  F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corrective maintenance actions per 1000 	hours</a:t>
            </a:r>
          </a:p>
          <a:p>
            <a:pPr>
              <a:spcBef>
                <a:spcPct val="50000"/>
              </a:spcBef>
            </a:pP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preventive maintenance actions per 1000 	hours 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active time for corrective maintenance (MTTR)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active time for preventive maintenance</a:t>
            </a:r>
          </a:p>
          <a:p>
            <a:pPr>
              <a:spcBef>
                <a:spcPct val="50000"/>
              </a:spcBef>
            </a:pPr>
            <a:endParaRPr lang="en-US" sz="135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1851036" y="4027924"/>
            <a:ext cx="1714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fi-FI" sz="1350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1851036" y="4414290"/>
            <a:ext cx="1714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fi-FI" sz="1350"/>
          </a:p>
        </p:txBody>
      </p:sp>
    </p:spTree>
    <p:extLst>
      <p:ext uri="{BB962C8B-B14F-4D97-AF65-F5344CB8AC3E}">
        <p14:creationId xmlns:p14="http://schemas.microsoft.com/office/powerpoint/2010/main" val="6522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890" y="1195321"/>
            <a:ext cx="8066904" cy="440895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A system has a MTBMA of 110 hours, a F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½, a F 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1, 	 	   and M 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2 hours, and M 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1 hour. What is A 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: 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calculate MMT as :  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determine A 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A 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1800" dirty="0"/>
              <a:t>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50859" y="2984857"/>
            <a:ext cx="2583522" cy="7155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91156" y="4203484"/>
            <a:ext cx="3257890" cy="6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01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7"/>
            <a:ext cx="7750969" cy="711991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100" b="1" u="sng" dirty="0">
                <a:solidFill>
                  <a:srgbClr val="009DE3"/>
                </a:solidFill>
                <a:latin typeface="Lucida Calligraphy" panose="03010101010101010101" pitchFamily="66" charset="0"/>
                <a:ea typeface="ＭＳ Ｐゴシック" pitchFamily="34" charset="-128"/>
              </a:rPr>
              <a:t>Operational Availability ( A </a:t>
            </a:r>
            <a:r>
              <a:rPr lang="en-US" sz="2100" b="1" u="sng" baseline="-25000" dirty="0">
                <a:solidFill>
                  <a:srgbClr val="009DE3"/>
                </a:solidFill>
                <a:latin typeface="Lucida Calligraphy" panose="03010101010101010101" pitchFamily="66" charset="0"/>
                <a:ea typeface="ＭＳ Ｐゴシック" pitchFamily="34" charset="-128"/>
              </a:rPr>
              <a:t>0</a:t>
            </a:r>
            <a:r>
              <a:rPr lang="en-US" sz="2100" b="1" u="sng" dirty="0">
                <a:solidFill>
                  <a:srgbClr val="009DE3"/>
                </a:solidFill>
                <a:latin typeface="Lucida Calligraphy" panose="03010101010101010101" pitchFamily="66" charset="0"/>
                <a:ea typeface="ＭＳ Ｐゴシック" pitchFamily="34" charset="-128"/>
              </a:rPr>
              <a:t>)</a:t>
            </a:r>
            <a:endParaRPr lang="en-US" sz="2100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71871"/>
            <a:ext cx="8393906" cy="4484480"/>
          </a:xfrm>
        </p:spPr>
        <p:txBody>
          <a:bodyPr/>
          <a:lstStyle/>
          <a:p>
            <a:pPr marL="0" indent="0" algn="just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This is what generally </a:t>
            </a:r>
            <a:r>
              <a:rPr lang="en-US" sz="1800" b="1" dirty="0">
                <a:solidFill>
                  <a:srgbClr val="00B05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occurs in practice.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Operational availability takes into account that the maintenance response is not instantaneous, repair parts may not be in stock as well as other logistics issues.</a:t>
            </a:r>
            <a:endParaRPr lang="en-US" sz="1800" b="1" baseline="-25000" dirty="0">
              <a:solidFill>
                <a:srgbClr val="00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The measure of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operational (actual) availability A </a:t>
            </a:r>
            <a:r>
              <a:rPr lang="en-US" sz="18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0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is :-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Where MDT is mean down time.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ample:-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given MTBM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= 168 Hours and 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MDT = 4hours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11946" y="3670750"/>
            <a:ext cx="2235994" cy="6786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19662"/>
          <a:stretch/>
        </p:blipFill>
        <p:spPr>
          <a:xfrm>
            <a:off x="628650" y="5526779"/>
            <a:ext cx="5523237" cy="62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8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556844"/>
          </a:xfrm>
        </p:spPr>
        <p:txBody>
          <a:bodyPr>
            <a:noAutofit/>
          </a:bodyPr>
          <a:lstStyle/>
          <a:p>
            <a:pPr lvl="0">
              <a:spcBef>
                <a:spcPct val="50000"/>
              </a:spcBef>
            </a:pPr>
            <a:r>
              <a:rPr lang="en-US" sz="1800" b="1" u="sng" dirty="0">
                <a:solidFill>
                  <a:srgbClr val="009DE3"/>
                </a:solidFill>
                <a:latin typeface="Lucida Calligraphy" panose="03010101010101010101" pitchFamily="66" charset="0"/>
              </a:rPr>
              <a:t>Availability for Constant Failures Rates and Mean Repair Rates</a:t>
            </a:r>
            <a:endParaRPr lang="en-US" sz="1800" dirty="0">
              <a:latin typeface="Lucida Calligraphy" panose="03010101010101010101" pitchFamily="66" charset="0"/>
            </a:endParaRP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617936" y="1816598"/>
            <a:ext cx="7707201" cy="5909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en-US" sz="1800" b="1" dirty="0">
                <a:latin typeface="Lucida Calligraphy" pitchFamily="66" charset="0"/>
                <a:cs typeface="Times New Roman" panose="02020603050405020304" pitchFamily="18" charset="0"/>
              </a:rPr>
              <a:t>The steady – state availability was given earlier as:	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782" y="2544818"/>
            <a:ext cx="6355724" cy="304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97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114" y="696687"/>
            <a:ext cx="8011885" cy="499893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2" y="973311"/>
            <a:ext cx="8662510" cy="432581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2100" dirty="0">
                <a:solidFill>
                  <a:srgbClr val="00B050"/>
                </a:solidFill>
                <a:latin typeface="Lucida Calligraphy" panose="03010101010101010101" pitchFamily="66" charset="0"/>
              </a:rPr>
              <a:t>Other configurations to consider: </a:t>
            </a:r>
            <a:r>
              <a:rPr lang="en-US" sz="2100" b="1" dirty="0">
                <a:latin typeface="Lucida Calligraphy" pitchFamily="66" charset="0"/>
                <a:cs typeface="Times New Roman" panose="02020603050405020304" pitchFamily="18" charset="0"/>
              </a:rPr>
              <a:t>The steady – state [A]</a:t>
            </a:r>
            <a:endParaRPr lang="en-US" sz="21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930" y="1806821"/>
            <a:ext cx="8208938" cy="36092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Series Configuration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59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2" y="2120285"/>
            <a:ext cx="5072776" cy="352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24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459977"/>
            <a:ext cx="5167085" cy="730194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1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Basic Reliability Terms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19" y="1313259"/>
            <a:ext cx="8786813" cy="4408886"/>
          </a:xfrm>
        </p:spPr>
        <p:txBody>
          <a:bodyPr>
            <a:normAutofit lnSpcReduction="10000"/>
          </a:bodyPr>
          <a:lstStyle/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sz="195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Failure 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A failure is an event when an item is not available to perform its function at specified conditions ,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Frailer is when it is not capable of performing functions to specification.</a:t>
            </a:r>
          </a:p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sz="18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Failure Rate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US" sz="1800" b="1" kern="0" dirty="0">
                <a:solidFill>
                  <a:srgbClr val="00B05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number of failures per unit of gross operating period in terms of time, events, cycles. </a:t>
            </a:r>
          </a:p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sz="18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MTBF - Mean Time Between Failures </a:t>
            </a:r>
            <a:endParaRPr lang="en-US" sz="1800" kern="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average time between failure occurrences.  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number of items and their operating time divided by the total number of failures. </a:t>
            </a:r>
            <a:r>
              <a:rPr lang="en-US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For Repairable Items</a:t>
            </a: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 </a:t>
            </a:r>
            <a:endParaRPr lang="en-US" sz="1800" kern="0" dirty="0">
              <a:solidFill>
                <a:srgbClr val="FF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6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9658" y="1116498"/>
            <a:ext cx="7755692" cy="467669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4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6364" y="2643868"/>
            <a:ext cx="7886700" cy="1325563"/>
          </a:xfrm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!!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266" y="0"/>
            <a:ext cx="6270734" cy="439628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566058"/>
            <a:ext cx="9143999" cy="6291942"/>
          </a:xfrm>
        </p:spPr>
        <p:txBody>
          <a:bodyPr>
            <a:normAutofit fontScale="70000" lnSpcReduction="20000"/>
          </a:bodyPr>
          <a:lstStyle/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sz="29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MTTF - Mean Time To Failure 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</a:t>
            </a:r>
            <a:r>
              <a:rPr 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average time to failure </a:t>
            </a:r>
            <a:r>
              <a:rPr lang="en-US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occurrence.  </a:t>
            </a:r>
            <a:endParaRPr lang="en-US" kern="0" dirty="0" smtClean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</a:t>
            </a:r>
            <a:r>
              <a:rPr 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number of items and their operating time divided by the total number of failures.  </a:t>
            </a:r>
            <a:endParaRPr lang="en-US" kern="0" dirty="0" smtClean="0">
              <a:solidFill>
                <a:srgbClr val="0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sz="3400" b="1" kern="0" dirty="0" smtClean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For </a:t>
            </a:r>
            <a:r>
              <a:rPr lang="en-US" sz="34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Repairable Items and Non-repairable Items</a:t>
            </a:r>
          </a:p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GB" sz="26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Hazard 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GB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</a:t>
            </a:r>
            <a:r>
              <a:rPr lang="en-GB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potential to cause harm. </a:t>
            </a:r>
            <a:endParaRPr lang="en-GB" kern="0" dirty="0" smtClean="0">
              <a:solidFill>
                <a:srgbClr val="0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GB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Harm </a:t>
            </a:r>
            <a:r>
              <a:rPr lang="en-GB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including ill health and injury, damage to property, plant, products or the environment, production losses or increased liabilities.</a:t>
            </a:r>
          </a:p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sz="2325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Risk </a:t>
            </a:r>
            <a:r>
              <a:rPr lang="en-GB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endParaRPr lang="en-GB" b="1" kern="0" dirty="0" smtClean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GB" kern="0" dirty="0" smtClean="0">
                <a:solidFill>
                  <a:srgbClr val="00B05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GB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likelihood that a specified undesired event will occur due to the </a:t>
            </a:r>
            <a:r>
              <a:rPr lang="en-GB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realization of hazard or 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715566" algn="l"/>
              </a:tabLst>
            </a:pPr>
            <a:r>
              <a:rPr lang="en-GB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during </a:t>
            </a:r>
            <a:r>
              <a:rPr lang="en-GB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work activities </a:t>
            </a:r>
            <a:r>
              <a:rPr lang="en-GB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by </a:t>
            </a:r>
            <a:r>
              <a:rPr lang="en-GB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products and services created by work activities.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8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98040"/>
            <a:ext cx="8199818" cy="274796"/>
          </a:xfrm>
        </p:spPr>
        <p:txBody>
          <a:bodyPr>
            <a:normAutofit fontScale="90000"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2" y="696686"/>
            <a:ext cx="8598877" cy="5659665"/>
          </a:xfrm>
        </p:spPr>
        <p:txBody>
          <a:bodyPr>
            <a:normAutofit/>
          </a:bodyPr>
          <a:lstStyle/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sz="3200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Maintainability</a:t>
            </a:r>
            <a:r>
              <a:rPr lang="en-US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A characteristic of design, installation and operation, usually expressed as the probability that an item can be retained in, or restored to, specified operable condition.</a:t>
            </a:r>
          </a:p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Maintainability it is specified interval of time when maintenance is performed in accordance with prescribed procedures.</a:t>
            </a:r>
          </a:p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MTTR - Mean Time To Repair 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715566" algn="l"/>
              </a:tabLst>
            </a:pPr>
            <a:r>
              <a:rPr lang="en-US" sz="1800" kern="0" dirty="0">
                <a:solidFill>
                  <a:srgbClr val="00B05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The average time to restore the item to specified conditions.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1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376481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Cont.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594" y="982905"/>
            <a:ext cx="9049406" cy="5373445"/>
          </a:xfrm>
        </p:spPr>
        <p:txBody>
          <a:bodyPr>
            <a:normAutofit lnSpcReduction="10000"/>
          </a:bodyPr>
          <a:lstStyle/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Maintenance Load </a:t>
            </a:r>
            <a:endParaRPr lang="en-US" b="1" kern="0" dirty="0" smtClean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715566" algn="l"/>
              </a:tabLst>
            </a:pPr>
            <a:r>
              <a:rPr 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The </a:t>
            </a:r>
            <a:r>
              <a:rPr 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repair time per operating time for an item.</a:t>
            </a:r>
          </a:p>
          <a:p>
            <a:pPr marL="146447" indent="-146447"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Availability</a:t>
            </a:r>
            <a:r>
              <a:rPr lang="en-US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endParaRPr lang="en-US" kern="0" dirty="0" smtClean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A measure of the time that a system is actually operating versus the time that the system was planned to operate.</a:t>
            </a:r>
          </a:p>
          <a:p>
            <a:pPr algn="just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It is the probability that the system is operational at any random time </a:t>
            </a:r>
            <a:r>
              <a:rPr lang="en-US" sz="1800" kern="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t.</a:t>
            </a:r>
          </a:p>
          <a:p>
            <a:pPr marL="146447" indent="-146447" algn="just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  <a:tabLst>
                <a:tab pos="715566" algn="l"/>
              </a:tabLst>
            </a:pPr>
            <a:r>
              <a:rPr lang="en-US" b="1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Supportability</a:t>
            </a:r>
            <a:r>
              <a:rPr lang="en-US" kern="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endParaRPr lang="en-US" kern="0" dirty="0" smtClean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The ability of a service supplier to maintain the Plant inbuilt reliability and ,</a:t>
            </a:r>
          </a:p>
          <a:p>
            <a:pPr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715566" algn="l"/>
              </a:tabLst>
            </a:pPr>
            <a:r>
              <a:rPr lang="en-US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To perform scheduled and unscheduled maintenance according to the Plant inbuilt </a:t>
            </a:r>
            <a:r>
              <a:rPr lang="fi-FI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maintainability with minimum costs.</a:t>
            </a:r>
            <a:endParaRPr lang="en-US" sz="1800" kern="0" dirty="0">
              <a:solidFill>
                <a:srgbClr val="00000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4784-6AFB-4ACC-A41E-FFF2587111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6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9330</TotalTime>
  <Words>3037</Words>
  <Application>Microsoft Office PowerPoint</Application>
  <PresentationFormat>On-screen Show (4:3)</PresentationFormat>
  <Paragraphs>450</Paragraphs>
  <Slides>61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8" baseType="lpstr">
      <vt:lpstr>ＭＳ Ｐゴシック</vt:lpstr>
      <vt:lpstr>Arial</vt:lpstr>
      <vt:lpstr>Calibri</vt:lpstr>
      <vt:lpstr>Calibri Light</vt:lpstr>
      <vt:lpstr>Cambria Math</vt:lpstr>
      <vt:lpstr>Eras Bold ITC</vt:lpstr>
      <vt:lpstr>Lucida Calligraphy</vt:lpstr>
      <vt:lpstr>Perpetua</vt:lpstr>
      <vt:lpstr>PMingLiU</vt:lpstr>
      <vt:lpstr>SWScrpc</vt:lpstr>
      <vt:lpstr>Symbol</vt:lpstr>
      <vt:lpstr>Times New Roman</vt:lpstr>
      <vt:lpstr>Verdana</vt:lpstr>
      <vt:lpstr>Wingdings</vt:lpstr>
      <vt:lpstr>1_Office Theme</vt:lpstr>
      <vt:lpstr>Office Theme</vt:lpstr>
      <vt:lpstr>Equation</vt:lpstr>
      <vt:lpstr>Maintenance And installation of  machinery                                                  </vt:lpstr>
      <vt:lpstr>Chapter 8 Reliability, Maintainability and Availability</vt:lpstr>
      <vt:lpstr>cont. …</vt:lpstr>
      <vt:lpstr>Cont.…</vt:lpstr>
      <vt:lpstr>Cont.…</vt:lpstr>
      <vt:lpstr>Basic Reliability Terms</vt:lpstr>
      <vt:lpstr>Cont.…</vt:lpstr>
      <vt:lpstr>Cont. </vt:lpstr>
      <vt:lpstr>Cont. ….</vt:lpstr>
      <vt:lpstr>cont.</vt:lpstr>
      <vt:lpstr>Cont.…</vt:lpstr>
      <vt:lpstr>Failure rate over the life of a product</vt:lpstr>
      <vt:lpstr>Bathtub Curve.</vt:lpstr>
      <vt:lpstr>Bathtub Curve: Summary Table</vt:lpstr>
      <vt:lpstr>Managing Reliability</vt:lpstr>
      <vt:lpstr>  System Reliability  </vt:lpstr>
      <vt:lpstr>  (a)Series System  </vt:lpstr>
      <vt:lpstr>Cont..</vt:lpstr>
      <vt:lpstr>Cont..</vt:lpstr>
      <vt:lpstr>Cont..</vt:lpstr>
      <vt:lpstr>  b)Parallel System  </vt:lpstr>
      <vt:lpstr>Cont. …</vt:lpstr>
      <vt:lpstr>Cont. …</vt:lpstr>
      <vt:lpstr>  (c) Series-Parallel System or Mixed Configuration   </vt:lpstr>
      <vt:lpstr>Cont..</vt:lpstr>
      <vt:lpstr>  Exponential Failure Analysis  </vt:lpstr>
      <vt:lpstr>Cont.…</vt:lpstr>
      <vt:lpstr>  Weibull Failure Analysis  </vt:lpstr>
      <vt:lpstr>Cont…</vt:lpstr>
      <vt:lpstr>Cont.…</vt:lpstr>
      <vt:lpstr>Reliability Characteristics</vt:lpstr>
      <vt:lpstr>Failure Rate for Repairable and Non-repairable systems</vt:lpstr>
      <vt:lpstr>Cont.….</vt:lpstr>
      <vt:lpstr>Example 3 </vt:lpstr>
      <vt:lpstr>PowerPoint Presentation</vt:lpstr>
      <vt:lpstr>Example 5</vt:lpstr>
      <vt:lpstr>Cont. </vt:lpstr>
      <vt:lpstr>Maintainability</vt:lpstr>
      <vt:lpstr>OBJECTIVES OF MAINTAINABILITY</vt:lpstr>
      <vt:lpstr>ADVANTAGES OF MAINTAINABILITY PREDICTION</vt:lpstr>
      <vt:lpstr>Types of system maintenance actions:</vt:lpstr>
      <vt:lpstr>Cont. </vt:lpstr>
      <vt:lpstr>B) preventive maintenance</vt:lpstr>
      <vt:lpstr>C) Inspections</vt:lpstr>
      <vt:lpstr>Maintenance Downtime</vt:lpstr>
      <vt:lpstr> Types of Maintenance Downtime </vt:lpstr>
      <vt:lpstr>Cont. </vt:lpstr>
      <vt:lpstr>Probability of Repair Within the Allowable Downtime</vt:lpstr>
      <vt:lpstr>Availability</vt:lpstr>
      <vt:lpstr>Cont..</vt:lpstr>
      <vt:lpstr>PowerPoint Presentation</vt:lpstr>
      <vt:lpstr>Inherent Availability (AI) </vt:lpstr>
      <vt:lpstr>Achieved Availability (AA)</vt:lpstr>
      <vt:lpstr>PowerPoint Presentation</vt:lpstr>
      <vt:lpstr>PowerPoint Presentation</vt:lpstr>
      <vt:lpstr>Operational Availability ( A 0)</vt:lpstr>
      <vt:lpstr>Availability for Constant Failures Rates and Mean Repair Rates</vt:lpstr>
      <vt:lpstr>PowerPoint Presentation</vt:lpstr>
      <vt:lpstr>Other configurations to consider: The steady – state [A]</vt:lpstr>
      <vt:lpstr>PowerPoint Presentation</vt:lpstr>
      <vt:lpstr>               Thank you 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Reliability Definition</dc:title>
  <dc:creator>Ermi</dc:creator>
  <cp:lastModifiedBy>Ethiopia</cp:lastModifiedBy>
  <cp:revision>251</cp:revision>
  <dcterms:created xsi:type="dcterms:W3CDTF">2018-05-01T09:08:25Z</dcterms:created>
  <dcterms:modified xsi:type="dcterms:W3CDTF">2019-06-14T05:21:03Z</dcterms:modified>
</cp:coreProperties>
</file>