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82" r:id="rId13"/>
    <p:sldId id="281" r:id="rId14"/>
    <p:sldId id="278" r:id="rId15"/>
    <p:sldId id="280" r:id="rId16"/>
    <p:sldId id="279" r:id="rId17"/>
    <p:sldId id="277" r:id="rId18"/>
    <p:sldId id="276" r:id="rId19"/>
    <p:sldId id="275" r:id="rId20"/>
    <p:sldId id="274" r:id="rId21"/>
    <p:sldId id="273" r:id="rId22"/>
    <p:sldId id="272" r:id="rId23"/>
    <p:sldId id="271" r:id="rId24"/>
    <p:sldId id="270" r:id="rId25"/>
    <p:sldId id="26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9C5D00-AA6D-479A-9DA8-8CEE32426E7F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9A9575-C1C5-4F45-843E-B37CCB4F7F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42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A9575-C1C5-4F45-843E-B37CCB4F7F3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84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073B-0A49-475C-9299-A95BF16AEB21}" type="datetime1">
              <a:rPr lang="en-US" smtClean="0"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09DE-A89F-4E00-BCA6-430C37ECF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258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833F-9F47-4712-AEBC-00B83648B113}" type="datetime1">
              <a:rPr lang="en-US" smtClean="0"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09DE-A89F-4E00-BCA6-430C37ECF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707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B1FDE-EBB8-40FF-A837-A1EEFC1C8ED7}" type="datetime1">
              <a:rPr lang="en-US" smtClean="0"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09DE-A89F-4E00-BCA6-430C37ECF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553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E11AC-0498-405A-A091-09A20C59E2A1}" type="datetime1">
              <a:rPr lang="en-US" smtClean="0"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09DE-A89F-4E00-BCA6-430C37ECF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926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87310-BBDC-4A5A-9C82-E9CAC6267DED}" type="datetime1">
              <a:rPr lang="en-US" smtClean="0"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09DE-A89F-4E00-BCA6-430C37ECF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7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32E7B-F8EF-4487-8BD8-1DE1D0623DFB}" type="datetime1">
              <a:rPr lang="en-US" smtClean="0"/>
              <a:t>3/15/2020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09DE-A89F-4E00-BCA6-430C37ECF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099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C29E2-0F4A-4E7B-85E9-C9F0057A934F}" type="datetime1">
              <a:rPr lang="en-US" smtClean="0"/>
              <a:t>3/15/2020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09DE-A89F-4E00-BCA6-430C37ECF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438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0AB6B-9380-4972-9124-9D1C5472222C}" type="datetime1">
              <a:rPr lang="en-US" smtClean="0"/>
              <a:t>3/15/2020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09DE-A89F-4E00-BCA6-430C37ECF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686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CF868-DCE4-4A77-BC36-C694DF3C7FD9}" type="datetime1">
              <a:rPr lang="en-US" smtClean="0"/>
              <a:t>3/15/2020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09DE-A89F-4E00-BCA6-430C37ECF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261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82AC4-AFF6-4EC3-A6CA-08569D4A8564}" type="datetime1">
              <a:rPr lang="en-US" smtClean="0"/>
              <a:t>3/15/2020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09DE-A89F-4E00-BCA6-430C37ECF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305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811E6-5267-4449-AD86-5268BE549B09}" type="datetime1">
              <a:rPr lang="en-US" smtClean="0"/>
              <a:t>3/15/2020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09DE-A89F-4E00-BCA6-430C37ECF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30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93CD1-4C85-41E5-8739-F27AF2E84606}" type="datetime1">
              <a:rPr lang="en-US" smtClean="0"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309DE-A89F-4E00-BCA6-430C37ECF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89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533400"/>
            <a:ext cx="5410200" cy="121920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en-US" sz="3200" b="1" dirty="0">
                <a:latin typeface="Times New Roman" pitchFamily="18" charset="0"/>
                <a:ea typeface="+mn-ea"/>
                <a:cs typeface="Times New Roman" pitchFamily="18" charset="0"/>
              </a:rPr>
              <a:t>Chapter 5</a:t>
            </a:r>
            <a:r>
              <a:rPr lang="en-US" sz="32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: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Elements of maintenance </a:t>
            </a:r>
            <a:endParaRPr lang="en-US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133600"/>
            <a:ext cx="8153400" cy="4343400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Broadly speaking, the elements of maintenance technology can be classified as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Attendance (operation),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servicing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repair. </a:t>
            </a:r>
            <a:endParaRPr lang="en-US" sz="2800" b="1" u="sng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5.1. Attendance (Operation) </a:t>
            </a:r>
          </a:p>
          <a:p>
            <a:pPr algn="just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Attendance is the right way of avoiding 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mal - operation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which influences the damages and indirectly the maintenance.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09DE-A89F-4E00-BCA6-430C37ECFCD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91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1171" y="411701"/>
            <a:ext cx="2905836" cy="614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indent="0" algn="ctr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Medium repair</a:t>
            </a:r>
          </a:p>
          <a:p>
            <a:pPr marL="0" indent="0" algn="ctr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(One or several elements)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653585" y="2548099"/>
            <a:ext cx="3048000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dirty="0" smtClean="0">
                <a:solidFill>
                  <a:prstClr val="black"/>
                </a:solidFill>
                <a:latin typeface="Lucida Calligraphy" pitchFamily="66" charset="0"/>
                <a:cs typeface="Times New Roman" pitchFamily="18" charset="0"/>
              </a:rPr>
              <a:t>Assemb</a:t>
            </a:r>
            <a:r>
              <a:rPr lang="en-US" dirty="0">
                <a:solidFill>
                  <a:prstClr val="black"/>
                </a:solidFill>
                <a:latin typeface="Lucida Calligraphy" pitchFamily="66" charset="0"/>
                <a:cs typeface="Times New Roman" pitchFamily="18" charset="0"/>
              </a:rPr>
              <a:t>l</a:t>
            </a:r>
            <a:r>
              <a:rPr lang="en-US" dirty="0" smtClean="0">
                <a:solidFill>
                  <a:prstClr val="black"/>
                </a:solidFill>
                <a:latin typeface="Lucida Calligraphy" pitchFamily="66" charset="0"/>
                <a:cs typeface="Times New Roman" pitchFamily="18" charset="0"/>
              </a:rPr>
              <a:t>ing of already </a:t>
            </a:r>
          </a:p>
          <a:p>
            <a:pPr lvl="0" algn="ctr">
              <a:spcBef>
                <a:spcPct val="20000"/>
              </a:spcBef>
            </a:pPr>
            <a:r>
              <a:rPr lang="en-US" dirty="0" smtClean="0">
                <a:solidFill>
                  <a:prstClr val="black"/>
                </a:solidFill>
                <a:latin typeface="Lucida Calligraphy" pitchFamily="66" charset="0"/>
                <a:cs typeface="Times New Roman" pitchFamily="18" charset="0"/>
              </a:rPr>
              <a:t>Repaired elements</a:t>
            </a:r>
            <a:endParaRPr lang="en-US" dirty="0">
              <a:solidFill>
                <a:prstClr val="black"/>
              </a:solidFill>
              <a:latin typeface="Lucida Calligraphy" pitchFamily="66" charset="0"/>
              <a:cs typeface="Times New Roman" pitchFamily="18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524001" y="40660"/>
            <a:ext cx="4050540" cy="953919"/>
            <a:chOff x="1524001" y="40660"/>
            <a:chExt cx="4050540" cy="953919"/>
          </a:xfrm>
        </p:grpSpPr>
        <p:sp>
          <p:nvSpPr>
            <p:cNvPr id="6" name="Content Placeholder 4"/>
            <p:cNvSpPr txBox="1">
              <a:spLocks/>
            </p:cNvSpPr>
            <p:nvPr/>
          </p:nvSpPr>
          <p:spPr>
            <a:xfrm>
              <a:off x="3136141" y="372468"/>
              <a:ext cx="2438400" cy="62211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lIns="91440" tIns="45720" rIns="91440" bIns="45720" rtlCol="0" anchor="ctr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itchFamily="34" charset="0"/>
                <a:buNone/>
              </a:pP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General overhaul</a:t>
              </a:r>
              <a:br>
                <a:rPr lang="en-US" sz="2000" dirty="0" smtClean="0">
                  <a:latin typeface="Times New Roman" pitchFamily="18" charset="0"/>
                  <a:cs typeface="Times New Roman" pitchFamily="18" charset="0"/>
                </a:rPr>
              </a:b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(Nearly all elements) 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1530824" y="216089"/>
              <a:ext cx="3048000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1524001" y="216092"/>
              <a:ext cx="0" cy="15637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 flipV="1">
              <a:off x="4572000" y="216091"/>
              <a:ext cx="6824" cy="15637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2745475" y="40660"/>
              <a:ext cx="0" cy="15637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" name="Content Placeholder 4"/>
          <p:cNvSpPr txBox="1">
            <a:spLocks/>
          </p:cNvSpPr>
          <p:nvPr/>
        </p:nvSpPr>
        <p:spPr>
          <a:xfrm>
            <a:off x="1692891" y="1530729"/>
            <a:ext cx="2404849" cy="4777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Minimum repair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2731827" y="1355916"/>
            <a:ext cx="0" cy="17481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2770496" y="2392717"/>
            <a:ext cx="0" cy="182919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Content Placeholder 4"/>
          <p:cNvSpPr txBox="1">
            <a:spLocks/>
          </p:cNvSpPr>
          <p:nvPr/>
        </p:nvSpPr>
        <p:spPr>
          <a:xfrm>
            <a:off x="1719617" y="2575634"/>
            <a:ext cx="2542464" cy="4262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Exchange repair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2763672" y="3170547"/>
            <a:ext cx="0" cy="17827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066800" y="3348820"/>
            <a:ext cx="30480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Content Placeholder 4"/>
          <p:cNvSpPr txBox="1">
            <a:spLocks/>
          </p:cNvSpPr>
          <p:nvPr/>
        </p:nvSpPr>
        <p:spPr>
          <a:xfrm>
            <a:off x="228599" y="3657600"/>
            <a:ext cx="2240507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Single repair </a:t>
            </a:r>
          </a:p>
        </p:txBody>
      </p:sp>
      <p:sp>
        <p:nvSpPr>
          <p:cNvPr id="29" name="Content Placeholder 4"/>
          <p:cNvSpPr txBox="1">
            <a:spLocks/>
          </p:cNvSpPr>
          <p:nvPr/>
        </p:nvSpPr>
        <p:spPr>
          <a:xfrm>
            <a:off x="159223" y="4876800"/>
            <a:ext cx="2331492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Decentralized </a:t>
            </a:r>
          </a:p>
        </p:txBody>
      </p:sp>
      <p:sp>
        <p:nvSpPr>
          <p:cNvPr id="30" name="Content Placeholder 4"/>
          <p:cNvSpPr txBox="1">
            <a:spLocks/>
          </p:cNvSpPr>
          <p:nvPr/>
        </p:nvSpPr>
        <p:spPr>
          <a:xfrm>
            <a:off x="183106" y="5949855"/>
            <a:ext cx="2331492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Manual </a:t>
            </a:r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1066800" y="3348820"/>
            <a:ext cx="0" cy="30878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4121624" y="3348820"/>
            <a:ext cx="1" cy="30878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Content Placeholder 4"/>
          <p:cNvSpPr txBox="1">
            <a:spLocks/>
          </p:cNvSpPr>
          <p:nvPr/>
        </p:nvSpPr>
        <p:spPr>
          <a:xfrm>
            <a:off x="3214048" y="3657600"/>
            <a:ext cx="2240507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Repair in series</a:t>
            </a:r>
          </a:p>
        </p:txBody>
      </p:sp>
      <p:sp>
        <p:nvSpPr>
          <p:cNvPr id="41" name="Content Placeholder 4"/>
          <p:cNvSpPr txBox="1">
            <a:spLocks/>
          </p:cNvSpPr>
          <p:nvPr/>
        </p:nvSpPr>
        <p:spPr>
          <a:xfrm>
            <a:off x="3141828" y="4851779"/>
            <a:ext cx="2240507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Centralized </a:t>
            </a:r>
          </a:p>
        </p:txBody>
      </p:sp>
      <p:sp>
        <p:nvSpPr>
          <p:cNvPr id="42" name="Content Placeholder 4"/>
          <p:cNvSpPr txBox="1">
            <a:spLocks/>
          </p:cNvSpPr>
          <p:nvPr/>
        </p:nvSpPr>
        <p:spPr>
          <a:xfrm>
            <a:off x="3141828" y="5873655"/>
            <a:ext cx="2240507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Industrial </a:t>
            </a:r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4129587" y="4697389"/>
            <a:ext cx="1" cy="15439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4256396" y="5679743"/>
            <a:ext cx="1" cy="188225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1066798" y="4697389"/>
            <a:ext cx="0" cy="15439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1219200" y="5679743"/>
            <a:ext cx="0" cy="26343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5658134" y="5893389"/>
            <a:ext cx="3048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dirty="0" smtClean="0">
                <a:solidFill>
                  <a:prstClr val="black"/>
                </a:solidFill>
                <a:latin typeface="Lucida Calligraphy" pitchFamily="66" charset="0"/>
                <a:cs typeface="Times New Roman" pitchFamily="18" charset="0"/>
              </a:rPr>
              <a:t>Division and type of labor  involved</a:t>
            </a:r>
            <a:endParaRPr lang="en-US" dirty="0">
              <a:solidFill>
                <a:prstClr val="black"/>
              </a:solidFill>
              <a:latin typeface="Lucida Calligraphy" pitchFamily="66" charset="0"/>
              <a:cs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791200" y="4971913"/>
            <a:ext cx="304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dirty="0" smtClean="0">
                <a:solidFill>
                  <a:prstClr val="black"/>
                </a:solidFill>
                <a:latin typeface="Lucida Calligraphy" pitchFamily="66" charset="0"/>
                <a:cs typeface="Times New Roman" pitchFamily="18" charset="0"/>
              </a:rPr>
              <a:t>        Territorial </a:t>
            </a:r>
            <a:endParaRPr lang="en-US" dirty="0">
              <a:solidFill>
                <a:prstClr val="black"/>
              </a:solidFill>
              <a:latin typeface="Lucida Calligraphy" pitchFamily="66" charset="0"/>
              <a:cs typeface="Times New Roman" pitchFamily="18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664958" y="330904"/>
            <a:ext cx="3048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dirty="0">
                <a:solidFill>
                  <a:prstClr val="black"/>
                </a:solidFill>
                <a:latin typeface="Lucida Calligraphy" pitchFamily="66" charset="0"/>
                <a:cs typeface="Times New Roman" pitchFamily="18" charset="0"/>
              </a:rPr>
              <a:t>Number of elements of a system involved</a:t>
            </a:r>
          </a:p>
        </p:txBody>
      </p:sp>
      <p:sp>
        <p:nvSpPr>
          <p:cNvPr id="50" name="Rectangle 49"/>
          <p:cNvSpPr/>
          <p:nvPr/>
        </p:nvSpPr>
        <p:spPr>
          <a:xfrm>
            <a:off x="5642212" y="1530513"/>
            <a:ext cx="304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dirty="0" smtClean="0">
                <a:solidFill>
                  <a:prstClr val="black"/>
                </a:solidFill>
                <a:latin typeface="Lucida Calligraphy" pitchFamily="66" charset="0"/>
                <a:cs typeface="Times New Roman" pitchFamily="18" charset="0"/>
              </a:rPr>
              <a:t>Emergency repair</a:t>
            </a:r>
            <a:endParaRPr lang="en-US" dirty="0">
              <a:solidFill>
                <a:prstClr val="black"/>
              </a:solidFill>
              <a:latin typeface="Lucida Calligraphy" pitchFamily="66" charset="0"/>
              <a:cs typeface="Times New Roman" pitchFamily="18" charset="0"/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>
            <a:off x="1081588" y="4691134"/>
            <a:ext cx="30480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2743200" y="4512861"/>
            <a:ext cx="0" cy="17827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1219200" y="5679743"/>
            <a:ext cx="30480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2745475" y="5501470"/>
            <a:ext cx="0" cy="17827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5791200" y="3754683"/>
            <a:ext cx="152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2400" b="1" dirty="0" smtClean="0">
                <a:solidFill>
                  <a:prstClr val="black"/>
                </a:solidFill>
                <a:latin typeface="Lucida Calligraphy" pitchFamily="66" charset="0"/>
                <a:cs typeface="Times New Roman" pitchFamily="18" charset="0"/>
              </a:rPr>
              <a:t>? </a:t>
            </a:r>
            <a:endParaRPr lang="en-US" sz="2400" b="1" dirty="0">
              <a:solidFill>
                <a:prstClr val="black"/>
              </a:solidFill>
              <a:latin typeface="Lucida Calligraphy" pitchFamily="66" charset="0"/>
              <a:cs typeface="Times New Roman" pitchFamily="18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6645589" y="3751987"/>
            <a:ext cx="2447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2400" b="1" dirty="0">
                <a:solidFill>
                  <a:prstClr val="black"/>
                </a:solidFill>
                <a:latin typeface="Lucida Calligraphy" pitchFamily="66" charset="0"/>
                <a:cs typeface="Times New Roman" pitchFamily="18" charset="0"/>
              </a:rPr>
              <a:t>?</a:t>
            </a:r>
          </a:p>
        </p:txBody>
      </p:sp>
      <p:sp>
        <p:nvSpPr>
          <p:cNvPr id="55" name="Rectangle 54"/>
          <p:cNvSpPr/>
          <p:nvPr/>
        </p:nvSpPr>
        <p:spPr>
          <a:xfrm>
            <a:off x="6767913" y="3751987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2400" b="1" dirty="0">
                <a:solidFill>
                  <a:prstClr val="black"/>
                </a:solidFill>
                <a:latin typeface="Lucida Calligraphy" pitchFamily="66" charset="0"/>
                <a:cs typeface="Times New Roman" pitchFamily="18" charset="0"/>
              </a:rPr>
              <a:t>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09DE-A89F-4E00-BCA6-430C37ECFCD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13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>
            <a:normAutofit fontScale="90000"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Chapter 6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Maintenance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strategies/ systems/ types</a:t>
            </a:r>
            <a:br>
              <a:rPr lang="en-US" sz="32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decision making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1355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Almost every business/industry has some sort of maintenance program for its physical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assets,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Maintenance strategies</a:t>
            </a:r>
            <a:endParaRPr lang="en-US" sz="28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Systematic approach for identifying effective PM tasks for items in accordance with a set of specific procedure,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Aims to sustain or extend useful life by controlling degradation to an acceptable level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Actions performed periodically prior  to function frailer to achieve desired safety or reliability 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09DE-A89F-4E00-BCA6-430C37ECFCD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9789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Why Maintenance strategies???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Reducing asset failure 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Reducing Downtime 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Minimizing repair cost 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Extending asset life ,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09DE-A89F-4E00-BCA6-430C37ECFCD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5655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615" y="-27296"/>
            <a:ext cx="8229600" cy="885422"/>
          </a:xfrm>
        </p:spPr>
        <p:txBody>
          <a:bodyPr/>
          <a:lstStyle/>
          <a:p>
            <a:pPr algn="r"/>
            <a:r>
              <a:rPr lang="en-US" dirty="0" smtClean="0"/>
              <a:t>Cont. 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8126"/>
            <a:ext cx="8229600" cy="52680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Maintenance strategies or methodologies have been developed, mainly basing on;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Time for doing maintenance,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Frequency of maintenance,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Quality of maintenance,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Complexity, and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sophistication of equipment's , and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value of total assets etc.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09DE-A89F-4E00-BCA6-430C37ECFCD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5477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6.1 Basis </a:t>
            </a:r>
            <a:r>
              <a:rPr lang="en-US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of selecting maintenance strategies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Maintenance  strategies/  types/  systems  are methodologies  and  software  programs  which balance  maintenance 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costs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against  the  impact  of plant failure. 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By  optimizing  equipment  maintenance  strategies against  both  targets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 availability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 the 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penalty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of failure, you can optimize your asset life-cycle costs.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09DE-A89F-4E00-BCA6-430C37ECFCD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1700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6.2  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easons 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evaluating and selecting 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maintenance strategies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953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Which set of tasks that should be performed and their frequency,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Maybe need of different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mix of tasks is needed to maintain reliability,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Maybe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minimum number of staff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it is not possible to perform all tasks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related to maintenance and only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the most effective tasks are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selected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09DE-A89F-4E00-BCA6-430C37ECFCD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0607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610600" cy="6096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10600" cy="54102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plant operators may want to reduce maintenance expenditures without elevating risk ,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resulting strategy must strike a balance between maintenance cost and plant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reliability,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This evaluation 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develops tools and techniques for determining the best mix of maintenance tasks.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09DE-A89F-4E00-BCA6-430C37ECFCD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1894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164" y="0"/>
            <a:ext cx="8620836" cy="762000"/>
          </a:xfrm>
        </p:spPr>
        <p:txBody>
          <a:bodyPr/>
          <a:lstStyle/>
          <a:p>
            <a:pPr algn="r"/>
            <a:r>
              <a:rPr lang="en-US" dirty="0" smtClean="0"/>
              <a:t>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756176" cy="5638800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element of the maintenance strategy</a:t>
            </a: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is to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prioritizing maintenance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tasks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Any  </a:t>
            </a: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good  maintenance  strategy  must  have  an integrated  information  system  for  interacting  with all concerned areas such as shown 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below.</a:t>
            </a:r>
            <a:endParaRPr lang="en-US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  <a:p>
            <a:pPr lvl="0" algn="just">
              <a:lnSpc>
                <a:spcPct val="150000"/>
              </a:lnSpc>
              <a:buFont typeface="Wingdings" pitchFamily="2" charset="2"/>
              <a:buChar char="Ø"/>
            </a:pPr>
            <a:endParaRPr lang="en-US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09DE-A89F-4E00-BCA6-430C37ECFCD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758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Integrated information systems for maintenance strategy 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endParaRPr lang="en-US" sz="2000" dirty="0"/>
          </a:p>
        </p:txBody>
      </p:sp>
      <p:grpSp>
        <p:nvGrpSpPr>
          <p:cNvPr id="5" name="Group 4"/>
          <p:cNvGrpSpPr/>
          <p:nvPr/>
        </p:nvGrpSpPr>
        <p:grpSpPr>
          <a:xfrm>
            <a:off x="228600" y="990600"/>
            <a:ext cx="8458200" cy="5259989"/>
            <a:chOff x="228600" y="990600"/>
            <a:chExt cx="8458200" cy="5259989"/>
          </a:xfrm>
        </p:grpSpPr>
        <p:sp>
          <p:nvSpPr>
            <p:cNvPr id="6" name="Rectangle 5"/>
            <p:cNvSpPr/>
            <p:nvPr/>
          </p:nvSpPr>
          <p:spPr>
            <a:xfrm>
              <a:off x="228600" y="1013346"/>
              <a:ext cx="2514600" cy="76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Work procedure </a:t>
              </a:r>
              <a:br>
                <a:rPr lang="en-US" dirty="0" smtClean="0">
                  <a:latin typeface="Times New Roman" pitchFamily="18" charset="0"/>
                  <a:cs typeface="Times New Roman" pitchFamily="18" charset="0"/>
                </a:rPr>
              </a:b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(maintenance &amp; operation)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28600" y="2133600"/>
              <a:ext cx="2514600" cy="76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Problems defects &amp; fault reports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48127" y="3262532"/>
              <a:ext cx="2514600" cy="76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Work schedules, job orders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79377" y="4343400"/>
              <a:ext cx="2514600" cy="76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Work history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79377" y="5488589"/>
              <a:ext cx="2514600" cy="76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Assets</a:t>
              </a:r>
              <a:r>
                <a:rPr lang="en-US" sz="1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sz="14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124200" y="3276897"/>
              <a:ext cx="2514600" cy="76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Maintenance strategy</a:t>
              </a:r>
            </a:p>
            <a:p>
              <a:pPr algn="ctr"/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Or program</a:t>
              </a:r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172200" y="990600"/>
              <a:ext cx="2514600" cy="76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driving</a:t>
              </a:r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172200" y="2133600"/>
              <a:ext cx="2514600" cy="76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Purchasing </a:t>
              </a: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172200" y="3262532"/>
              <a:ext cx="2514600" cy="76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Inventing </a:t>
              </a:r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172200" y="4343400"/>
              <a:ext cx="2514600" cy="76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Finance </a:t>
              </a:r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172200" y="5488589"/>
              <a:ext cx="2514600" cy="76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Contractors &amp; other externals</a:t>
              </a:r>
              <a:endParaRPr lang="en-US" dirty="0"/>
            </a:p>
          </p:txBody>
        </p:sp>
        <p:cxnSp>
          <p:nvCxnSpPr>
            <p:cNvPr id="17" name="Straight Connector 16"/>
            <p:cNvCxnSpPr>
              <a:endCxn id="6" idx="3"/>
            </p:cNvCxnSpPr>
            <p:nvPr/>
          </p:nvCxnSpPr>
          <p:spPr>
            <a:xfrm flipH="1" flipV="1">
              <a:off x="2743200" y="1394346"/>
              <a:ext cx="381000" cy="18825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1" idx="1"/>
            </p:cNvCxnSpPr>
            <p:nvPr/>
          </p:nvCxnSpPr>
          <p:spPr>
            <a:xfrm flipH="1">
              <a:off x="2762727" y="3657897"/>
              <a:ext cx="361473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 flipV="1">
              <a:off x="2743200" y="2514601"/>
              <a:ext cx="381000" cy="9412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10" idx="3"/>
            </p:cNvCxnSpPr>
            <p:nvPr/>
          </p:nvCxnSpPr>
          <p:spPr>
            <a:xfrm flipV="1">
              <a:off x="2793977" y="4024533"/>
              <a:ext cx="330223" cy="18450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2793977" y="3810000"/>
              <a:ext cx="330223" cy="914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5638800" y="1371601"/>
              <a:ext cx="533400" cy="18909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6" idx="1"/>
            </p:cNvCxnSpPr>
            <p:nvPr/>
          </p:nvCxnSpPr>
          <p:spPr>
            <a:xfrm flipH="1" flipV="1">
              <a:off x="5638800" y="3987039"/>
              <a:ext cx="533400" cy="18825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4" idx="1"/>
            </p:cNvCxnSpPr>
            <p:nvPr/>
          </p:nvCxnSpPr>
          <p:spPr>
            <a:xfrm flipH="1">
              <a:off x="5638800" y="3643532"/>
              <a:ext cx="533400" cy="1436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5638800" y="2514602"/>
              <a:ext cx="548754" cy="9412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15" idx="1"/>
            </p:cNvCxnSpPr>
            <p:nvPr/>
          </p:nvCxnSpPr>
          <p:spPr>
            <a:xfrm flipH="1" flipV="1">
              <a:off x="5654154" y="3810001"/>
              <a:ext cx="518046" cy="91439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09DE-A89F-4E00-BCA6-430C37ECFCD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4118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197"/>
            <a:ext cx="8229600" cy="79216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6.3 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types of maintenance </a:t>
            </a:r>
            <a:endParaRPr lang="en-US" sz="36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0360"/>
            <a:ext cx="8229600" cy="531580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Selection of maintenance systems/strategies has to be made depending on:-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need,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Complexity,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reliability needed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considering techno- economics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Most of the commonly used strategies can be grouped as shown:-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09DE-A89F-4E00-BCA6-430C37ECFCD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076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639762"/>
          </a:xfrm>
        </p:spPr>
        <p:txBody>
          <a:bodyPr>
            <a:normAutofit/>
          </a:bodyPr>
          <a:lstStyle/>
          <a:p>
            <a:pPr lvl="0" algn="r">
              <a:spcBef>
                <a:spcPct val="20000"/>
              </a:spcBef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......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The fundamentals for the use of any technical means of production are:-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•Proper use of 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operating instruction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provided in operators manuals;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•Proper use of 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service instructions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given in service instructions; and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•Following proper 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maintenance procedures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instructions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as outlined in maintenance manuals.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09DE-A89F-4E00-BCA6-430C37ECFCD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42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610600" cy="762000"/>
          </a:xfrm>
        </p:spPr>
        <p:txBody>
          <a:bodyPr/>
          <a:lstStyle/>
          <a:p>
            <a:pPr algn="r"/>
            <a:r>
              <a:rPr lang="en-US" dirty="0" smtClean="0"/>
              <a:t>Cont..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" y="762000"/>
            <a:ext cx="8839200" cy="59436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09DE-A89F-4E00-BCA6-430C37ECFCD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663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20" y="0"/>
            <a:ext cx="9109880" cy="86836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6.3.1 Breakdown 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or emergency maintenance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/>
          <a:lstStyle/>
          <a:p>
            <a:pPr algn="just">
              <a:lnSpc>
                <a:spcPct val="17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such maintenance, repair is done after failure has already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occurred,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Only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when the equipment fails to perform designated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functions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or comes to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break, any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maintenance or repair job is taken.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09DE-A89F-4E00-BCA6-430C37ECFCD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8586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563562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0"/>
            <a:ext cx="9067800" cy="594360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en-US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It may work well in a small factory/plant, where</a:t>
            </a:r>
          </a:p>
          <a:p>
            <a:pPr algn="just">
              <a:lnSpc>
                <a:spcPct val="170000"/>
              </a:lnSpc>
              <a:buFont typeface="Courier New" panose="02070309020205020404" pitchFamily="49" charset="0"/>
              <a:buChar char="o"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Number 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of equipment are few,</a:t>
            </a:r>
          </a:p>
          <a:p>
            <a:pPr algn="just">
              <a:lnSpc>
                <a:spcPct val="170000"/>
              </a:lnSpc>
              <a:buFont typeface="Courier New" panose="02070309020205020404" pitchFamily="49" charset="0"/>
              <a:buChar char="o"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Equipment 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are simple and repair does not call for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experts 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or special tools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/ tackles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>
              <a:lnSpc>
                <a:spcPct val="170000"/>
              </a:lnSpc>
              <a:buFont typeface="Courier New" panose="02070309020205020404" pitchFamily="49" charset="0"/>
              <a:buChar char="o"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sudden stoppage/ failure of the equipment will not cause severe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financial 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loss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, and </a:t>
            </a:r>
          </a:p>
          <a:p>
            <a:pPr>
              <a:lnSpc>
                <a:spcPct val="170000"/>
              </a:lnSpc>
              <a:buFont typeface="Courier New" panose="02070309020205020404" pitchFamily="49" charset="0"/>
              <a:buChar char="o"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In terms 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of delivery commitment or further damage to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other components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>
              <a:lnSpc>
                <a:spcPct val="170000"/>
              </a:lnSpc>
              <a:buFont typeface="Courier New" panose="02070309020205020404" pitchFamily="49" charset="0"/>
              <a:buChar char="o"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sudden failure will not cause any severe safety or  environmental hazards.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09DE-A89F-4E00-BCA6-430C37ECFCD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4576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236"/>
            <a:ext cx="9144000" cy="675564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6.3.2 Corrective 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maintenance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135563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Corrective maintenance means action for correcting or restoring a failed unit (or unit going to fail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scope is very vast and may include different types of actions,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such as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rom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small actions like typical </a:t>
            </a:r>
            <a:r>
              <a:rPr lang="en-US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adjustments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minor repairs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minor </a:t>
            </a:r>
            <a:r>
              <a:rPr lang="en-US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redesign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equipment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It is mostly unplanned action, but may include few planned/ scheduled actions.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09DE-A89F-4E00-BCA6-430C37ECFCD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0687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Actions in corrective maintenance may be subdivided, according to 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priority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Emergency work, high priority, generally offline, i.e. after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stopping the equipment. Giving normally less than 24 hours notice to take up the job,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Deferred works-jobs of lower order priority; generally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off-line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to eliminate / reduce repetitive break downs, and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Specific reconditioning or redesign jobs, generally small or medium in volumes.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09DE-A89F-4E00-BCA6-430C37ECFCD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6038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1" y="914400"/>
            <a:ext cx="7239000" cy="48006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09DE-A89F-4E00-BCA6-430C37ECFCD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833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lvl="0" algn="r">
              <a:spcBef>
                <a:spcPct val="20000"/>
              </a:spcBef>
            </a:pP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........</a:t>
            </a:r>
            <a:r>
              <a:rPr lang="en-US" sz="32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cont’d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4800600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ualification  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of  </a:t>
            </a: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operators, maintenance  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personnel  and  </a:t>
            </a: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managements are necessary  . 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Proper attendance </a:t>
            </a:r>
            <a:r>
              <a:rPr 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avoids subjective damages 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minimizes objective damages.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09DE-A89F-4E00-BCA6-430C37ECFCD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54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924800" cy="68580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lvl="0">
              <a:spcBef>
                <a:spcPct val="20000"/>
              </a:spcBef>
            </a:pPr>
            <a:r>
              <a:rPr lang="en-US" sz="3200" b="1" dirty="0">
                <a:latin typeface="Times New Roman" pitchFamily="18" charset="0"/>
                <a:ea typeface="+mn-ea"/>
                <a:cs typeface="Times New Roman" pitchFamily="18" charset="0"/>
              </a:rPr>
              <a:t>5.2. </a:t>
            </a:r>
            <a:r>
              <a:rPr lang="en-US" sz="32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Service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458200" cy="57150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Servicing  of  a  machine  is  important  in  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decelerating wear  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or  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damage  of  machine  parts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Important measures to be taken in servicing are:- 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leaning, 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lubricating and </a:t>
            </a:r>
            <a:endParaRPr lang="en-US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Adjusting.</a:t>
            </a:r>
          </a:p>
          <a:p>
            <a:pPr marL="0" indent="0" algn="just">
              <a:buNone/>
            </a:pP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5.2.1. Cleaning </a:t>
            </a:r>
          </a:p>
          <a:p>
            <a:pPr marL="0" indent="0"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Penetration  of  dust,  dirt  deposited,  etc.  accelerate  the wear  processes  and  corrosion  of  machine  components.</a:t>
            </a:r>
          </a:p>
          <a:p>
            <a:pPr marL="0" indent="0" algn="just">
              <a:buNone/>
            </a:pP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Hence  cleaning  makes  the  preliminary  maintenance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element. </a:t>
            </a:r>
          </a:p>
          <a:p>
            <a:pPr marL="0" indent="0"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Cleaning  should  be  done  in  short  time  intervals  and  the means  used  for  cleaning  should  not  be  corrosive  and should not damage paints, working surfaces,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09DE-A89F-4E00-BCA6-430C37ECFCD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24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r">
              <a:spcBef>
                <a:spcPct val="20000"/>
              </a:spcBef>
            </a:pP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.....</a:t>
            </a:r>
            <a:r>
              <a:rPr lang="en-US" sz="32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cont’d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153400" cy="4983163"/>
          </a:xfrm>
        </p:spPr>
        <p:txBody>
          <a:bodyPr/>
          <a:lstStyle/>
          <a:p>
            <a:pPr lvl="0" algn="just">
              <a:lnSpc>
                <a:spcPct val="150000"/>
              </a:lnSpc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cleaning purposes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detergents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can be used, but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compatibility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with the working environment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should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be given due attention. </a:t>
            </a:r>
          </a:p>
          <a:p>
            <a:pPr lvl="0" algn="just">
              <a:lnSpc>
                <a:spcPct val="150000"/>
              </a:lnSpc>
            </a:pP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Accessories like water jet, steam jet or compressed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air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can be used to assist cleaning of machinery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09DE-A89F-4E00-BCA6-430C37ECFCD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69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715962"/>
          </a:xfrm>
        </p:spPr>
        <p:txBody>
          <a:bodyPr>
            <a:normAutofit/>
          </a:bodyPr>
          <a:lstStyle/>
          <a:p>
            <a:pPr lvl="0" algn="l">
              <a:spcBef>
                <a:spcPct val="20000"/>
              </a:spcBef>
            </a:pPr>
            <a:r>
              <a:rPr lang="en-US" sz="2800" b="1" u="sng" dirty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5.2.2 lubricating </a:t>
            </a:r>
            <a:endParaRPr lang="en-US" b="1" u="sng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518160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 lubricant  has  the  task  of 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reducing  friction between  mating  surfaces  with  relative  motion,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8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Rules for lubricating include:-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Use the right lubricant and the specified amount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Complete replacement of lubricant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Avoiding contaminants at the point of lubrication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09DE-A89F-4E00-BCA6-430C37ECFCD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82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639762"/>
          </a:xfrm>
        </p:spPr>
        <p:txBody>
          <a:bodyPr>
            <a:normAutofit/>
          </a:bodyPr>
          <a:lstStyle/>
          <a:p>
            <a:pPr lvl="0" algn="r">
              <a:spcBef>
                <a:spcPct val="20000"/>
              </a:spcBef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......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754563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•In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applying lubricants, taking good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care of filters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is 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great importance. 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•The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task of filters is to </a:t>
            </a:r>
            <a:r>
              <a:rPr 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separate wear products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contaminants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from the lubricant </a:t>
            </a:r>
            <a:r>
              <a:rPr 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to reduce 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wear </a:t>
            </a:r>
            <a:r>
              <a:rPr 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process. 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Different types of oil filters, air filters, restrainers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can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be used.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09DE-A89F-4E00-BCA6-430C37ECFCD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37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76200"/>
            <a:ext cx="3124200" cy="457200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5.3. Repairs </a:t>
            </a:r>
            <a:endParaRPr lang="en-US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400800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Repair is the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totality of measures of restoration with the aim of determined final state, or quality, or condition of equipment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US" sz="3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Classification of repair activities is based on various consideration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These considerations are:-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 Time related breakdown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 Number of elements involved in the repair task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 Nature of repair activity 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 Territorial, or 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 Labor involved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09DE-A89F-4E00-BCA6-430C37ECFCD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27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944562"/>
          </a:xfrm>
        </p:spPr>
        <p:txBody>
          <a:bodyPr>
            <a:normAutofit/>
          </a:bodyPr>
          <a:lstStyle/>
          <a:p>
            <a:pPr algn="just"/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classification of repair activities are outlined in the chart below:-</a:t>
            </a:r>
            <a:endParaRPr lang="en-US" sz="24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733282" y="1583097"/>
            <a:ext cx="3396587" cy="6357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Kinds of repair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431576" y="2215443"/>
            <a:ext cx="0" cy="3502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990602" y="2580479"/>
            <a:ext cx="259079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307076" y="2942797"/>
            <a:ext cx="161271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Preventive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933700" y="2971800"/>
            <a:ext cx="1676400" cy="4424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corrective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990602" y="2580479"/>
            <a:ext cx="0" cy="3502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581400" y="2580479"/>
            <a:ext cx="0" cy="3912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216090" y="4719847"/>
            <a:ext cx="2222310" cy="7347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Individual</a:t>
            </a:r>
          </a:p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One element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933700" y="4719847"/>
            <a:ext cx="2057400" cy="734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Complex</a:t>
            </a:r>
          </a:p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Several elements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1327245" y="4369554"/>
            <a:ext cx="263515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327245" y="4369554"/>
            <a:ext cx="0" cy="3502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endCxn id="19" idx="0"/>
          </p:cNvCxnSpPr>
          <p:nvPr/>
        </p:nvCxnSpPr>
        <p:spPr>
          <a:xfrm>
            <a:off x="3962400" y="4369554"/>
            <a:ext cx="0" cy="3502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471950" y="4023805"/>
            <a:ext cx="0" cy="3502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4343400" y="2581615"/>
            <a:ext cx="46121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400" dirty="0">
                <a:solidFill>
                  <a:prstClr val="black"/>
                </a:solidFill>
                <a:latin typeface="Lucida Calligraphy" pitchFamily="66" charset="0"/>
                <a:cs typeface="Times New Roman" pitchFamily="18" charset="0"/>
              </a:rPr>
              <a:t>Time related to breakdown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257800" y="4544700"/>
            <a:ext cx="3581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400" dirty="0">
                <a:solidFill>
                  <a:prstClr val="black"/>
                </a:solidFill>
                <a:latin typeface="Lucida Calligraphy" pitchFamily="66" charset="0"/>
                <a:cs typeface="Times New Roman" pitchFamily="18" charset="0"/>
              </a:rPr>
              <a:t>Number of elements of a system involved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309DE-A89F-4E00-BCA6-430C37ECFCD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86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1979</TotalTime>
  <Words>1163</Words>
  <Application>Microsoft Office PowerPoint</Application>
  <PresentationFormat>On-screen Show (4:3)</PresentationFormat>
  <Paragraphs>172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Courier New</vt:lpstr>
      <vt:lpstr>Lucida Calligraphy</vt:lpstr>
      <vt:lpstr>Times New Roman</vt:lpstr>
      <vt:lpstr>Wingdings</vt:lpstr>
      <vt:lpstr>Office Theme</vt:lpstr>
      <vt:lpstr>Chapter 5: Elements of maintenance </vt:lpstr>
      <vt:lpstr>......cont’d</vt:lpstr>
      <vt:lpstr>........cont’d</vt:lpstr>
      <vt:lpstr>5.2. Service </vt:lpstr>
      <vt:lpstr>.....cont’d</vt:lpstr>
      <vt:lpstr>5.2.2 lubricating </vt:lpstr>
      <vt:lpstr>......cont’d</vt:lpstr>
      <vt:lpstr>5.3. Repairs </vt:lpstr>
      <vt:lpstr>The classification of repair activities are outlined in the chart below:-</vt:lpstr>
      <vt:lpstr>PowerPoint Presentation</vt:lpstr>
      <vt:lpstr>Chapter 6: Maintenance strategies/ systems/ types decision making </vt:lpstr>
      <vt:lpstr>Why Maintenance strategies??? </vt:lpstr>
      <vt:lpstr>Cont. ..</vt:lpstr>
      <vt:lpstr>6.1 Basis of selecting maintenance strategies</vt:lpstr>
      <vt:lpstr>6.2  Reasons for evaluating and selecting  maintenance strategies</vt:lpstr>
      <vt:lpstr>Cont..</vt:lpstr>
      <vt:lpstr>Cont..</vt:lpstr>
      <vt:lpstr>          Integrated information systems for maintenance strategy  </vt:lpstr>
      <vt:lpstr>6.3 types of maintenance </vt:lpstr>
      <vt:lpstr>Cont..</vt:lpstr>
      <vt:lpstr>6.3.1 Breakdown or emergency maintenance</vt:lpstr>
      <vt:lpstr>Cont..</vt:lpstr>
      <vt:lpstr>6.3.2 Corrective maintenance</vt:lpstr>
      <vt:lpstr>Actions in corrective maintenance may be subdivided, according to priority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5: Elements of maintenance</dc:title>
  <dc:creator>Mesfin</dc:creator>
  <cp:lastModifiedBy>Ethiopia</cp:lastModifiedBy>
  <cp:revision>77</cp:revision>
  <dcterms:created xsi:type="dcterms:W3CDTF">2018-04-02T09:55:19Z</dcterms:created>
  <dcterms:modified xsi:type="dcterms:W3CDTF">2020-03-15T10:07:23Z</dcterms:modified>
</cp:coreProperties>
</file>