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279" r:id="rId3"/>
    <p:sldId id="256" r:id="rId4"/>
    <p:sldId id="257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57F3A-088B-444B-91D1-16AA9156749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8B86B-433A-4BB8-858D-6211503C0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57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8B86B-433A-4BB8-858D-6211503C04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6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485E-B9F2-4D1C-8B6F-4820CC643D18}" type="datetime1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4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DC72-F28D-49A7-9224-D33547292119}" type="datetime1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47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14F1-D845-4A30-9F0C-D4C61B846ED2}" type="datetime1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60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4559-E549-4710-A8B6-375FB302BF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90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1C63-B09C-4D70-9811-732E054489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435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D3C-8762-4DA1-83A5-64C833F31E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512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D23A-C02E-4F1D-8ED1-9936828CC0C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261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86ACC-5EF7-420C-BA54-EB089A6B30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618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21893-D48D-488F-A1EA-33BC8CB1B1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084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C9E7-4D0F-4C10-87FE-B2EC619C52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7064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2CDEC-78E5-46EF-AD44-9CC52E56C8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51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C12F-50E0-49D6-BAA5-E25DB75936BA}" type="datetime1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856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F9BA0-3F8A-4BEA-AA31-02BAED5894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067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1EA9D-4D55-4409-B912-8AE558D5A6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7200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6C1E-D517-4B32-BD60-B1C432AD41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861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1A31-0C06-4115-B539-EC67470F33E0}" type="datetime1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1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82876-C472-4DC8-BD54-64F4D0244AE0}" type="datetime1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42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EB5C-CC20-4EBC-86C6-8F98A8EF4658}" type="datetime1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2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493BF-34C6-4FCA-9DC5-CFC73207A64C}" type="datetime1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5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C6FE3-D7C4-4B66-A10D-B1E338938398}" type="datetime1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43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3A6F-4B14-4342-88FB-8FD4E6B8F2DC}" type="datetime1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1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5AB7-2B9B-41FD-B66C-07951C4BF8AE}" type="datetime1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4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BBA85-AEFE-4F0B-AF0D-F43318477221}" type="datetime1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4A617-7B7C-485A-B1C3-8D65B173C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1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B83A1-B1FA-4ACB-8786-519A060A633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99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971800"/>
            <a:ext cx="6162674" cy="1154113"/>
          </a:xfrm>
        </p:spPr>
        <p:txBody>
          <a:bodyPr>
            <a:normAutofit fontScale="90000"/>
          </a:bodyPr>
          <a:lstStyle/>
          <a:p>
            <a:pPr marL="182880">
              <a:lnSpc>
                <a:spcPct val="150000"/>
              </a:lnSpc>
              <a:defRPr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Maintenance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installation of  </a:t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machinery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1"/>
          <p:cNvSpPr>
            <a:spLocks noChangeArrowheads="1"/>
          </p:cNvSpPr>
          <p:nvPr/>
        </p:nvSpPr>
        <p:spPr bwMode="auto">
          <a:xfrm>
            <a:off x="381000" y="381000"/>
            <a:ext cx="83058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b="1" dirty="0">
                <a:cs typeface="Times New Roman" panose="02020603050405020304" pitchFamily="18" charset="0"/>
              </a:rPr>
              <a:t>DEBRE MARKOS UNIVERSITY</a:t>
            </a:r>
            <a:br>
              <a:rPr lang="en-US" b="1" dirty="0">
                <a:cs typeface="Times New Roman" panose="02020603050405020304" pitchFamily="18" charset="0"/>
              </a:rPr>
            </a:br>
            <a:r>
              <a:rPr lang="en-US" b="1" dirty="0">
                <a:cs typeface="Times New Roman" panose="02020603050405020304" pitchFamily="18" charset="0"/>
              </a:rPr>
              <a:t>INSTITUTE OF TECHNOLOGY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>
                <a:cs typeface="Times New Roman" panose="02020603050405020304" pitchFamily="18" charset="0"/>
              </a:rPr>
              <a:t>MECH</a:t>
            </a:r>
            <a:r>
              <a:rPr lang="en-US" b="1" dirty="0"/>
              <a:t>ANICAL ENGINEERING </a:t>
            </a:r>
            <a:r>
              <a:rPr lang="en-US" b="1" dirty="0" smtClean="0"/>
              <a:t>DEPARTMENT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b="1" dirty="0" smtClean="0"/>
              <a:t> </a:t>
            </a:r>
          </a:p>
          <a:p>
            <a:pPr algn="ctr" eaLnBrk="1" hangingPunct="1">
              <a:lnSpc>
                <a:spcPct val="150000"/>
              </a:lnSpc>
            </a:pPr>
            <a:endParaRPr lang="en-US" b="1" dirty="0" smtClean="0"/>
          </a:p>
          <a:p>
            <a:pPr algn="ctr" eaLnBrk="1" hangingPunct="1">
              <a:lnSpc>
                <a:spcPct val="150000"/>
              </a:lnSpc>
            </a:pPr>
            <a:endParaRPr lang="en-US" b="1" dirty="0" smtClean="0"/>
          </a:p>
          <a:p>
            <a:pPr eaLnBrk="1" hangingPunct="1">
              <a:lnSpc>
                <a:spcPct val="150000"/>
              </a:lnSpc>
            </a:pPr>
            <a:endParaRPr lang="en-US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endParaRPr lang="en-US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Instructor </a:t>
            </a:r>
            <a:r>
              <a:rPr lang="en-US" b="1" dirty="0" smtClean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Endalk</a:t>
            </a:r>
            <a:r>
              <a:rPr lang="en-US" b="1" dirty="0" smtClean="0">
                <a:solidFill>
                  <a:srgbClr val="002060"/>
                </a:solidFill>
              </a:rPr>
              <a:t> B.  (</a:t>
            </a:r>
            <a:r>
              <a:rPr lang="en-US" b="1" dirty="0" err="1" smtClean="0">
                <a:solidFill>
                  <a:srgbClr val="002060"/>
                </a:solidFill>
              </a:rPr>
              <a:t>Msc</a:t>
            </a:r>
            <a:r>
              <a:rPr lang="en-US" b="1" dirty="0" smtClean="0">
                <a:solidFill>
                  <a:srgbClr val="002060"/>
                </a:solidFill>
              </a:rPr>
              <a:t>..)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7963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.....</a:t>
            </a: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cont’d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2117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These techniques include: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Visual, aural and tactical inspection of accessible components;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Temperature monitoring.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Lubricant monitoring.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Leak detection.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Vibration monitoring/sound monitoring.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Corrosion monitoring.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9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411162"/>
          </a:xfrm>
        </p:spPr>
        <p:txBody>
          <a:bodyPr>
            <a:normAutofit fontScale="90000"/>
          </a:bodyPr>
          <a:lstStyle/>
          <a:p>
            <a:pPr lvl="0" algn="l">
              <a:spcBef>
                <a:spcPct val="20000"/>
              </a:spcBef>
            </a:pP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Off-load monitoring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techniques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153400" cy="4953000"/>
          </a:xfrm>
        </p:spPr>
        <p:txBody>
          <a:bodyPr>
            <a:normAutofit fontScale="85000" lnSpcReduction="10000"/>
          </a:bodyPr>
          <a:lstStyle/>
          <a:p>
            <a:pPr marL="0" lvl="0" indent="0" algn="just">
              <a:lnSpc>
                <a:spcPct val="170000"/>
              </a:lnSpc>
              <a:buNone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Off-load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monitoring techniques require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shutdown of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one unit. </a:t>
            </a:r>
          </a:p>
          <a:p>
            <a:pPr marL="0" lv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include: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Crack detection;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Visual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aural and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tangible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inspection of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normally inaccessible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moving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parts;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Leak detection;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Vibration testing;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Corrosion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monitoring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2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010400" cy="83820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4.4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Condition monitoring techniques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0763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Most failures give some warning before they occur. This warning is called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potential failure.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Potential failure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defined as an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identifiable physical condition which indicates that a </a:t>
            </a:r>
            <a:r>
              <a:rPr lang="en-US" sz="28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functional failure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either about to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occur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or it is in the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process of occurring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functional failure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defined as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inability of equipment in meeting a specified performance standard.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5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490" y="457200"/>
            <a:ext cx="7239000" cy="411162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Potential failures and on-condition maintenance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:-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90600"/>
            <a:ext cx="8496300" cy="4525963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evidence can be found that some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component/equipment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in the final stage of failure, it may be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possible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take action to prevent complete failure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and/or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its consequences.</a:t>
            </a:r>
          </a:p>
          <a:p>
            <a:pPr marL="0" lvl="0" indent="0" algn="just">
              <a:buNone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P-F curve is employed to show what happens in the final stages of failures:-</a:t>
            </a:r>
          </a:p>
          <a:p>
            <a:pPr marL="0" lvl="0" indent="0" algn="just">
              <a:buNone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point where failure start to occur</a:t>
            </a:r>
            <a:endParaRPr lang="en-US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point </a:t>
            </a:r>
            <a:r>
              <a:rPr lang="en-US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we can determine that </a:t>
            </a: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component is falling</a:t>
            </a:r>
            <a:endParaRPr lang="en-US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  <a:r>
              <a:rPr lang="en-US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(potential failure)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31065" y="5106605"/>
            <a:ext cx="39330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point where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component has failure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ct val="20000"/>
              </a:spcBef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(functional failure)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66790" y="6056451"/>
            <a:ext cx="6383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0"/>
            <a:ext cx="1228542" cy="1000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-381000" y="3327547"/>
            <a:ext cx="5819390" cy="3708891"/>
            <a:chOff x="-381000" y="3327547"/>
            <a:chExt cx="5819390" cy="3708891"/>
          </a:xfrm>
        </p:grpSpPr>
        <p:grpSp>
          <p:nvGrpSpPr>
            <p:cNvPr id="20" name="Group 19"/>
            <p:cNvGrpSpPr/>
            <p:nvPr/>
          </p:nvGrpSpPr>
          <p:grpSpPr>
            <a:xfrm>
              <a:off x="-381000" y="3327547"/>
              <a:ext cx="5819390" cy="3708891"/>
              <a:chOff x="-256790" y="3867120"/>
              <a:chExt cx="5819390" cy="3708891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-256790" y="3962400"/>
                <a:ext cx="5819390" cy="3613611"/>
                <a:chOff x="-256790" y="3962400"/>
                <a:chExt cx="5819390" cy="3613611"/>
              </a:xfrm>
            </p:grpSpPr>
            <p:grpSp>
              <p:nvGrpSpPr>
                <p:cNvPr id="11" name="Group 10"/>
                <p:cNvGrpSpPr/>
                <p:nvPr/>
              </p:nvGrpSpPr>
              <p:grpSpPr>
                <a:xfrm>
                  <a:off x="1219200" y="3962400"/>
                  <a:ext cx="4343400" cy="2438400"/>
                  <a:chOff x="1219200" y="3962400"/>
                  <a:chExt cx="4343400" cy="2438400"/>
                </a:xfrm>
              </p:grpSpPr>
              <p:cxnSp>
                <p:nvCxnSpPr>
                  <p:cNvPr id="5" name="Straight Arrow Connector 4"/>
                  <p:cNvCxnSpPr/>
                  <p:nvPr/>
                </p:nvCxnSpPr>
                <p:spPr>
                  <a:xfrm>
                    <a:off x="1219200" y="6400800"/>
                    <a:ext cx="4343400" cy="0"/>
                  </a:xfrm>
                  <a:prstGeom prst="straightConnector1">
                    <a:avLst/>
                  </a:prstGeom>
                  <a:ln w="28575"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Straight Arrow Connector 9"/>
                  <p:cNvCxnSpPr/>
                  <p:nvPr/>
                </p:nvCxnSpPr>
                <p:spPr>
                  <a:xfrm flipV="1">
                    <a:off x="1219200" y="3962400"/>
                    <a:ext cx="0" cy="2438400"/>
                  </a:xfrm>
                  <a:prstGeom prst="straightConnector1">
                    <a:avLst/>
                  </a:prstGeom>
                  <a:ln w="28575"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" name="Arc 11"/>
                <p:cNvSpPr/>
                <p:nvPr/>
              </p:nvSpPr>
              <p:spPr>
                <a:xfrm rot="960309">
                  <a:off x="-256790" y="4207588"/>
                  <a:ext cx="5015701" cy="3368423"/>
                </a:xfrm>
                <a:prstGeom prst="arc">
                  <a:avLst>
                    <a:gd name="adj1" fmla="val 14641597"/>
                    <a:gd name="adj2" fmla="val 21293473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5" name="Straight Arrow Connector 14"/>
              <p:cNvCxnSpPr/>
              <p:nvPr/>
            </p:nvCxnSpPr>
            <p:spPr>
              <a:xfrm flipH="1">
                <a:off x="1941342" y="3867120"/>
                <a:ext cx="152400" cy="285722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flipH="1">
                <a:off x="4648200" y="5829357"/>
                <a:ext cx="304800" cy="57144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>
                <a:off x="4253593" y="4425773"/>
                <a:ext cx="547007" cy="802212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>
              <a:stCxn id="12" idx="0"/>
            </p:cNvCxnSpPr>
            <p:nvPr/>
          </p:nvCxnSpPr>
          <p:spPr>
            <a:xfrm flipH="1">
              <a:off x="1094990" y="3598544"/>
              <a:ext cx="723642" cy="147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1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P-F curve shows:-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 failure in the equipment starts to occurs: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 equipment condition going to the point at which the failure can be detected; and finally,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 the equipment has failed indicating functional failure.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5798"/>
          <a:stretch/>
        </p:blipFill>
        <p:spPr bwMode="auto">
          <a:xfrm>
            <a:off x="152400" y="2469549"/>
            <a:ext cx="6324600" cy="417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934200" y="6243933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Fig. P-F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curve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411162"/>
          </a:xfrm>
        </p:spPr>
        <p:txBody>
          <a:bodyPr>
            <a:normAutofit fontScale="90000"/>
          </a:bodyPr>
          <a:lstStyle/>
          <a:p>
            <a:pPr lvl="0" algn="r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....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cont’d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5287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 P-F  interval: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 the  interval  between  the  occurrence  of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 potential  failure  and  its  deterioration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 to  functional failure.  The  P-F  interval  is  the 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warning  period,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or  the 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lead time to failure,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failure development period.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8401"/>
          <a:stretch/>
        </p:blipFill>
        <p:spPr bwMode="auto">
          <a:xfrm>
            <a:off x="1295399" y="2514600"/>
            <a:ext cx="7277141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62200" y="6248400"/>
            <a:ext cx="30460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Fig. P-F interval curve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4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77200" cy="334962"/>
          </a:xfrm>
        </p:spPr>
        <p:txBody>
          <a:bodyPr>
            <a:normAutofit fontScale="90000"/>
          </a:bodyPr>
          <a:lstStyle/>
          <a:p>
            <a:pPr lvl="0" algn="r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.....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cont’d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791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Between points P and F it may be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possible to take action to prevent functional failure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 avoid  consequences of functional failure.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Tasks designed to detect potential failures are known as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on-condition tasks.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On - condition tasks bring about checking for potential failures so that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action can be taken to prevent functional failure or to avoid the consequences of the functional failure. This is known as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predictive maintenance or condition-based maintenance.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77200" cy="609600"/>
          </a:xfrm>
        </p:spPr>
        <p:txBody>
          <a:bodyPr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.....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cont’d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791200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longer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P-F interval for inspection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take appropriate actions to avoid the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consequence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failure.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Small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deviation from the normal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requires sensitive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monitoring techniques and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equipment.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can be concluded that the P-F curve is an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important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tool-in determining the condition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monitoring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techniques and setting the equipment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conducting the monitoring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task.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4.5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Categories of condition monitoring techniques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6388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Condition monitoring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techniques are designed to detect specific symptoms which are related to the state of damage of the equipment. The monitoring techniques are classified according to the symptoms monitored.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Dynamic monitoring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Detects potential failures which cause emissions of abnormal energy in the form of waves such as </a:t>
            </a:r>
            <a:r>
              <a:rPr lang="en-US" sz="4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vibration and noise.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Equipment which contain </a:t>
            </a:r>
            <a:r>
              <a:rPr lang="en-US" sz="4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moving parts that vibrate are monitored dynamically. </a:t>
            </a:r>
            <a:endParaRPr lang="en-US" sz="4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6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77200" cy="609600"/>
          </a:xfrm>
        </p:spPr>
        <p:txBody>
          <a:bodyPr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.......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cont’d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1816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There are various techniques that belong to this category,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Broad band vibration analysis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(changes in vibration  characteristics are monitored)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Constant bandwidth analysis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(changes in vibration  characteristics are monitored by using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accelerometers)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– Real time analysis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(measurement of vibrational signals; shock analysis)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Ultrasonic analysis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(changes in sound pattern are monitored)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5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620000" cy="1066799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b="1" dirty="0" smtClean="0">
                <a:latin typeface="Times New Roman" panose="02020603050405020304" pitchFamily="18" charset="0"/>
                <a:ea typeface="+mn-ea"/>
                <a:cs typeface="Times New Roman" pitchFamily="18" charset="0"/>
              </a:rPr>
              <a:t>Chapter-4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4.1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Determination </a:t>
            </a:r>
            <a:r>
              <a:rPr lang="en-US" sz="32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of state of </a:t>
            </a:r>
            <a:r>
              <a:rPr lang="en-US" sz="32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damage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524000"/>
            <a:ext cx="8458200" cy="4876800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state of damage of machinery is the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undesired deviation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from the required state fixed in the design procedures.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the phase of testing of new components or equipment (means of production), knowledge of the state of damage can be used for setting meaningful maintenance routines or schedule 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state of damage of equipment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depends on:-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– Kind and condition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damage, and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Duration of operation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equipment.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2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>
              <a:spcBef>
                <a:spcPct val="20000"/>
              </a:spcBef>
            </a:pP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Particle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monitoring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334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Particle monitoring detects potential failures which cause particles of different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sizes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shapes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be released in to the environment in which the component is operating. These include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wear particles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corrosion particles; 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– Real time ferromagnetic sensors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– Graded filtration 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– Sedimentation</a:t>
            </a:r>
            <a:endParaRPr lang="en-US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1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>
              <a:spcBef>
                <a:spcPct val="20000"/>
              </a:spcBef>
            </a:pP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Chemical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monitoring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81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Chemical monitoring detects potential failures which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cause traceable quantities of chemical elements to be released in to the environment. 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technique is used to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detect elements in the lubricating oil which indicate occurrence of potential failure elsewhere in the system.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They are employed to detect wear, corrosion, leakage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Electro-chemical corrosion monitoring 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Exhaust emission analyzers 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Color indicator titration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8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4038600" cy="381000"/>
          </a:xfrm>
          <a:ln>
            <a:noFill/>
          </a:ln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Physical effect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monitoring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924800" cy="5562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Changes in the physical appearance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 structure of equipment which can be detected directly. like crack, wear by:-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Strain gauge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Viscosity monitoring </a:t>
            </a:r>
          </a:p>
          <a:p>
            <a:pPr marL="0" indent="0" algn="just">
              <a:buNone/>
            </a:pP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Electrical effects monitoring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look for changes in resistance, conductivity,  etc.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Electrical resistance monitoring </a:t>
            </a:r>
          </a:p>
          <a:p>
            <a:pPr lvl="2"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Breaker timing testing </a:t>
            </a:r>
          </a:p>
          <a:p>
            <a:pPr marL="0" indent="0" algn="just">
              <a:buNone/>
            </a:pP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Temperature monitoring 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look for potential failures which cause rise in temperature </a:t>
            </a:r>
          </a:p>
          <a:p>
            <a:pPr lvl="3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Infrared scanning </a:t>
            </a:r>
          </a:p>
          <a:p>
            <a:pPr lvl="3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Temperature indicating painting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2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3606800" y="1771650"/>
            <a:ext cx="2085975" cy="3309938"/>
          </a:xfrm>
          <a:custGeom>
            <a:avLst/>
            <a:gdLst>
              <a:gd name="T0" fmla="*/ 148 w 1314"/>
              <a:gd name="T1" fmla="*/ 972 h 2085"/>
              <a:gd name="T2" fmla="*/ 0 w 1314"/>
              <a:gd name="T3" fmla="*/ 1537 h 2085"/>
              <a:gd name="T4" fmla="*/ 507 w 1314"/>
              <a:gd name="T5" fmla="*/ 2085 h 2085"/>
              <a:gd name="T6" fmla="*/ 1314 w 1314"/>
              <a:gd name="T7" fmla="*/ 243 h 2085"/>
              <a:gd name="T8" fmla="*/ 1314 w 1314"/>
              <a:gd name="T9" fmla="*/ 0 h 2085"/>
              <a:gd name="T10" fmla="*/ 414 w 1314"/>
              <a:gd name="T11" fmla="*/ 1553 h 2085"/>
              <a:gd name="T12" fmla="*/ 148 w 1314"/>
              <a:gd name="T13" fmla="*/ 972 h 2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14" h="2085">
                <a:moveTo>
                  <a:pt x="148" y="972"/>
                </a:moveTo>
                <a:lnTo>
                  <a:pt x="0" y="1537"/>
                </a:lnTo>
                <a:lnTo>
                  <a:pt x="507" y="2085"/>
                </a:lnTo>
                <a:lnTo>
                  <a:pt x="1314" y="243"/>
                </a:lnTo>
                <a:lnTo>
                  <a:pt x="1314" y="0"/>
                </a:lnTo>
                <a:lnTo>
                  <a:pt x="414" y="1553"/>
                </a:lnTo>
                <a:lnTo>
                  <a:pt x="148" y="972"/>
                </a:lnTo>
                <a:close/>
              </a:path>
            </a:pathLst>
          </a:custGeom>
          <a:gradFill rotWithShape="0">
            <a:gsLst>
              <a:gs pos="0">
                <a:srgbClr val="4F81BD">
                  <a:gamma/>
                  <a:shade val="46275"/>
                  <a:invGamma/>
                </a:srgbClr>
              </a:gs>
              <a:gs pos="50000">
                <a:srgbClr val="4F81BD"/>
              </a:gs>
              <a:gs pos="100000">
                <a:srgbClr val="4F81BD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>
            <a:outerShdw dist="35921" dir="2700000" algn="ctr" rotWithShape="0">
              <a:srgbClr val="EEECE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0772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sz="3200" b="1" kern="0" dirty="0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End of Chapter four</a:t>
            </a: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1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609600"/>
          </a:xfrm>
        </p:spPr>
        <p:txBody>
          <a:bodyPr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en-US" sz="2800" dirty="0">
                <a:latin typeface="Times New Roman" pitchFamily="18" charset="0"/>
                <a:ea typeface="+mn-ea"/>
                <a:cs typeface="Times New Roman" pitchFamily="18" charset="0"/>
              </a:rPr>
              <a:t>.....</a:t>
            </a:r>
            <a:r>
              <a:rPr lang="en-US" sz="2800" dirty="0" smtClean="0">
                <a:latin typeface="Times New Roman" pitchFamily="18" charset="0"/>
                <a:ea typeface="+mn-ea"/>
                <a:cs typeface="Times New Roman" pitchFamily="18" charset="0"/>
              </a:rPr>
              <a:t>cont’d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059363"/>
          </a:xfrm>
        </p:spPr>
        <p:txBody>
          <a:bodyPr>
            <a:normAutofit fontScale="85000" lnSpcReduction="20000"/>
          </a:bodyPr>
          <a:lstStyle/>
          <a:p>
            <a:pPr lvl="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Determination  </a:t>
            </a:r>
            <a:r>
              <a:rPr lang="en-US" sz="33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of  the  state  of  damage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 is  part 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technical </a:t>
            </a:r>
            <a:r>
              <a:rPr lang="en-US" sz="3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diagnostics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maintenance.</a:t>
            </a:r>
          </a:p>
          <a:p>
            <a:pPr lvl="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Technical 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diagnostics  is  the  </a:t>
            </a:r>
            <a:r>
              <a:rPr lang="en-US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determination  of  </a:t>
            </a:r>
            <a:r>
              <a:rPr lang="en-US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technical  </a:t>
            </a:r>
            <a:r>
              <a:rPr lang="en-US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state  </a:t>
            </a:r>
            <a:r>
              <a:rPr lang="en-US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lang="en-US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damage  of  </a:t>
            </a:r>
            <a:r>
              <a:rPr lang="en-US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equipment, </a:t>
            </a:r>
            <a:r>
              <a:rPr lang="en-US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  </a:t>
            </a:r>
            <a:r>
              <a:rPr lang="en-US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collection  of  </a:t>
            </a:r>
            <a:r>
              <a:rPr lang="en-US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 </a:t>
            </a:r>
            <a:r>
              <a:rPr lang="en-US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for </a:t>
            </a:r>
            <a:r>
              <a:rPr lang="en-US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deciding the state and kind of </a:t>
            </a:r>
            <a:r>
              <a:rPr lang="en-US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maintenance.</a:t>
            </a:r>
          </a:p>
          <a:p>
            <a:pPr lvl="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This 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is  normally  </a:t>
            </a:r>
            <a:r>
              <a:rPr lang="en-US" sz="33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done  without  disassembling  </a:t>
            </a:r>
            <a:r>
              <a:rPr lang="en-US" sz="33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while the </a:t>
            </a:r>
            <a:r>
              <a:rPr lang="en-US" sz="33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equipment is in </a:t>
            </a:r>
            <a:r>
              <a:rPr lang="en-US" sz="33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operation.</a:t>
            </a:r>
            <a:endParaRPr lang="en-US" sz="33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2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......cont’d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03" t="4948"/>
          <a:stretch/>
        </p:blipFill>
        <p:spPr bwMode="auto">
          <a:xfrm>
            <a:off x="143979" y="914400"/>
            <a:ext cx="8770404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345524"/>
            <a:ext cx="5715000" cy="31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7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.....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cont’d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5334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Conclusions  arrived  at  about  the  state  of damage  of  an  equipment  are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probabilistic,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 accuracy  of  results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obtained depends on the accuracy of the method of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investigation used, sampling techniques.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Hence,  the  usefulness  of  the  results  has  to  be evaluated  carefully  and  decisions  made  have to  be  supported  by  experienced  and  good judgment.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3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6934200" cy="914400"/>
          </a:xfrm>
          <a:ln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4.2 Measuring </a:t>
            </a:r>
            <a:r>
              <a:rPr 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values for the state of </a:t>
            </a:r>
            <a:r>
              <a:rPr 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damage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measuring principles employed are two:</a:t>
            </a:r>
          </a:p>
          <a:p>
            <a:pPr marL="0" lv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Direct measured quantities, and </a:t>
            </a:r>
          </a:p>
          <a:p>
            <a:pPr marL="0" lv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b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Indirect measured quantities </a:t>
            </a:r>
          </a:p>
          <a:p>
            <a:pPr marL="0" lvl="0" indent="0" algn="just">
              <a:buNone/>
            </a:pPr>
            <a:r>
              <a:rPr lang="en-US" sz="2400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Direct measured quantities </a:t>
            </a:r>
          </a:p>
          <a:p>
            <a:pPr marL="0" lvl="0" indent="0" algn="just">
              <a:buNone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direct measuring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technique determines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difference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between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initial state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state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after wear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process. </a:t>
            </a:r>
          </a:p>
          <a:p>
            <a:pPr marL="0" lvl="0" indent="0">
              <a:buNone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measurement taken can be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 linear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volumetric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mass quantities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8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...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cont’d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measured quantities can be absolute or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related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duration of operation.</a:t>
            </a:r>
          </a:p>
          <a:p>
            <a:pPr marL="0" lv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Absolute measurement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gives the amount wear as an </a:t>
            </a:r>
          </a:p>
          <a:p>
            <a:pPr marL="0" lvl="0" indent="0">
              <a:buNone/>
            </a:pP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average worn out thickness.</a:t>
            </a:r>
          </a:p>
          <a:p>
            <a:pPr marL="0" lv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Related measurement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gives amount of wear 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per unit </a:t>
            </a:r>
          </a:p>
          <a:p>
            <a:pPr marL="0" lvl="0" indent="0">
              <a:buNone/>
            </a:pP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operation </a:t>
            </a:r>
          </a:p>
          <a:p>
            <a:pPr marL="0" lv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 measurement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usually done after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disassembly.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But it can also be made 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without disassembling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provided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there is easy access to the measured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quantities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3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15962"/>
          </a:xfrm>
        </p:spPr>
        <p:txBody>
          <a:bodyPr>
            <a:normAutofit/>
          </a:bodyPr>
          <a:lstStyle/>
          <a:p>
            <a:pPr lvl="0" algn="l">
              <a:spcBef>
                <a:spcPct val="20000"/>
              </a:spcBef>
            </a:pPr>
            <a:r>
              <a:rPr lang="en-US" sz="2800" b="1" u="sng" dirty="0">
                <a:solidFill>
                  <a:srgbClr val="00B0F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Indirect measuring quantities </a:t>
            </a:r>
            <a:endParaRPr lang="en-US" sz="2800" b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458200" cy="5257800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During 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 operation  of  a  machine  or  parts  of 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it, certain 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signals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are  produced  which  are  related 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state of operation of the machine.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These  signal,  which  are  known  as  the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diagnostic parameters;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if  properly  analyzed  provide 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some information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regarding the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state of the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machine.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should 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 noted that influence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from 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environment 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introduces  errors  in  the 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measured results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1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086600" cy="60960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4.3 </a:t>
            </a:r>
            <a:r>
              <a:rPr 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Methods of condition </a:t>
            </a:r>
            <a:r>
              <a:rPr 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monitoring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153400" cy="48006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techniques of condition monitoring amount to the systematic application of commonly accepted methods of fault diagnosis.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techniques are classified as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on-load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off-load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monitoring techniques.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On-load monitoring techniques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On-load monitoring techniques are mostly carried out without interruption of operation of the unit.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A617-7B7C-485A-B1C3-8D65B173C8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5221</TotalTime>
  <Words>1264</Words>
  <Application>Microsoft Office PowerPoint</Application>
  <PresentationFormat>On-screen Show (4:3)</PresentationFormat>
  <Paragraphs>155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Wingdings</vt:lpstr>
      <vt:lpstr>Office Theme</vt:lpstr>
      <vt:lpstr>1_Office Theme</vt:lpstr>
      <vt:lpstr>Maintenance and installation of   machinery                                                  </vt:lpstr>
      <vt:lpstr>Chapter-4 4.1 Determination of state of damage</vt:lpstr>
      <vt:lpstr>.....cont’d</vt:lpstr>
      <vt:lpstr>......cont’d</vt:lpstr>
      <vt:lpstr>.....cont’d</vt:lpstr>
      <vt:lpstr>4.2 Measuring values for the state of damage</vt:lpstr>
      <vt:lpstr>...cont’d</vt:lpstr>
      <vt:lpstr>Indirect measuring quantities </vt:lpstr>
      <vt:lpstr>4.3 Methods of condition monitoring</vt:lpstr>
      <vt:lpstr>.....cont’d</vt:lpstr>
      <vt:lpstr>Off-load monitoring techniques</vt:lpstr>
      <vt:lpstr>4.4 Condition monitoring techniques </vt:lpstr>
      <vt:lpstr>Potential failures and on-condition maintenance:-</vt:lpstr>
      <vt:lpstr>PowerPoint Presentation</vt:lpstr>
      <vt:lpstr>....cont’d</vt:lpstr>
      <vt:lpstr>.....cont’d</vt:lpstr>
      <vt:lpstr>.....cont’d</vt:lpstr>
      <vt:lpstr>4.5 Categories of condition monitoring techniques</vt:lpstr>
      <vt:lpstr>.......cont’d</vt:lpstr>
      <vt:lpstr>Particle monitoring</vt:lpstr>
      <vt:lpstr>Chemical monitoring</vt:lpstr>
      <vt:lpstr>Physical effect monitoring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Chapter-4 Determination of state of damage</dc:title>
  <dc:creator>Mesfin</dc:creator>
  <cp:lastModifiedBy>Ethiopia</cp:lastModifiedBy>
  <cp:revision>65</cp:revision>
  <dcterms:created xsi:type="dcterms:W3CDTF">2018-03-31T06:31:30Z</dcterms:created>
  <dcterms:modified xsi:type="dcterms:W3CDTF">2020-03-12T19:10:46Z</dcterms:modified>
</cp:coreProperties>
</file>