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258" r:id="rId4"/>
    <p:sldId id="263" r:id="rId5"/>
    <p:sldId id="261" r:id="rId6"/>
    <p:sldId id="262" r:id="rId7"/>
    <p:sldId id="259" r:id="rId8"/>
    <p:sldId id="260" r:id="rId9"/>
    <p:sldId id="265" r:id="rId10"/>
    <p:sldId id="275" r:id="rId11"/>
    <p:sldId id="270" r:id="rId12"/>
    <p:sldId id="274" r:id="rId13"/>
    <p:sldId id="273" r:id="rId14"/>
    <p:sldId id="280" r:id="rId15"/>
    <p:sldId id="269" r:id="rId16"/>
    <p:sldId id="268" r:id="rId17"/>
    <p:sldId id="279" r:id="rId18"/>
    <p:sldId id="278" r:id="rId19"/>
    <p:sldId id="277" r:id="rId20"/>
    <p:sldId id="267" r:id="rId21"/>
    <p:sldId id="276" r:id="rId22"/>
    <p:sldId id="266" r:id="rId23"/>
    <p:sldId id="281" r:id="rId24"/>
    <p:sldId id="287" r:id="rId25"/>
    <p:sldId id="285" r:id="rId26"/>
    <p:sldId id="284" r:id="rId27"/>
    <p:sldId id="283" r:id="rId28"/>
    <p:sldId id="282" r:id="rId29"/>
    <p:sldId id="288" r:id="rId30"/>
    <p:sldId id="293" r:id="rId31"/>
    <p:sldId id="292" r:id="rId32"/>
    <p:sldId id="290" r:id="rId33"/>
    <p:sldId id="289" r:id="rId34"/>
    <p:sldId id="294" r:id="rId35"/>
    <p:sldId id="299" r:id="rId36"/>
    <p:sldId id="300" r:id="rId37"/>
    <p:sldId id="298" r:id="rId38"/>
    <p:sldId id="297" r:id="rId39"/>
    <p:sldId id="296" r:id="rId40"/>
    <p:sldId id="29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618E0-6208-4D02-AB1E-97CD9665B0AF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06299-144F-43FC-8D71-B0411E035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24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06299-144F-43FC-8D71-B0411E0357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83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06299-144F-43FC-8D71-B0411E0357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56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5963-2BD4-42A6-94F6-ECC4F4F332BB}" type="datetime1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F550-B8D2-4603-959F-5DBF9EB82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27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2817-FF56-4779-80C1-F6023EC2FE00}" type="datetime1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F550-B8D2-4603-959F-5DBF9EB82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2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CEF8-31F5-4630-BC42-5E537AF24E6C}" type="datetime1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F550-B8D2-4603-959F-5DBF9EB82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2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3AE3C-AAF7-48B2-A1C6-AC9924A54C7E}" type="datetime1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F550-B8D2-4603-959F-5DBF9EB82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43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14DC-0408-4D1C-A545-86B7F6A79CB1}" type="datetime1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F550-B8D2-4603-959F-5DBF9EB82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44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BE4B-EC20-4252-9E8A-A67A2E490588}" type="datetime1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F550-B8D2-4603-959F-5DBF9EB82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00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CD6BD-73FC-4FEE-BEBF-C424B56D1ABA}" type="datetime1">
              <a:rPr lang="en-US" smtClean="0"/>
              <a:t>6/10/2019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F550-B8D2-4603-959F-5DBF9EB82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77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5FF8-3ECC-4A9D-A147-56513A4CE915}" type="datetime1">
              <a:rPr lang="en-US" smtClean="0"/>
              <a:t>6/10/2019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F550-B8D2-4603-959F-5DBF9EB82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54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B604-7BE4-44BC-8559-CF8961496BB9}" type="datetime1">
              <a:rPr lang="en-US" smtClean="0"/>
              <a:t>6/10/2019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F550-B8D2-4603-959F-5DBF9EB82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26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FF8A-F898-4DE8-A6EC-0574A724E56C}" type="datetime1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F550-B8D2-4603-959F-5DBF9EB82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3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20C9-53E0-4BFF-9060-47CE2FE0C3A3}" type="datetime1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F550-B8D2-4603-959F-5DBF9EB82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35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75285-B8D4-4E4A-B374-89F160FE9957}" type="datetime1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F550-B8D2-4603-959F-5DBF9EB82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7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77800"/>
            <a:ext cx="7772400" cy="50244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12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for Planning and</a:t>
            </a:r>
            <a:b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of Maintenance Work</a:t>
            </a:r>
            <a:b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50577" y="5202238"/>
            <a:ext cx="6858000" cy="1655762"/>
          </a:xfrm>
        </p:spPr>
        <p:txBody>
          <a:bodyPr/>
          <a:lstStyle/>
          <a:p>
            <a:pPr algn="just"/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Instructor ; </a:t>
            </a:r>
            <a:r>
              <a:rPr 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Endalk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  MSc..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F550-B8D2-4603-959F-5DBF9EB821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2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9397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Scheduling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Procedures (Steps)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366" y="1416676"/>
            <a:ext cx="8128984" cy="476028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Sort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backlog work orders by crafts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Arrange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orders by priority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Compile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list of completed and carry over jobs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 duration, location, travel distance,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possibility of combining jobs in the same area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multi-craft jobs to start at the beginning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every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shift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Issue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daily schedule (not for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shutdown maintenance).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Authorize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supervisor to make work assignments</a:t>
            </a:r>
            <a:b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(dispatching).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/>
              <a:t/>
            </a:r>
            <a:br>
              <a:rPr lang="en-US" sz="2600" dirty="0"/>
            </a:br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F550-B8D2-4603-959F-5DBF9EB821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92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124" y="365126"/>
            <a:ext cx="8103226" cy="974277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Maintenance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 Priority System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1339403"/>
            <a:ext cx="8757633" cy="48375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Priorities are established to ensure that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critical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is scheduled first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developed under coordination with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operations staff.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be dynamic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must be updated periodically to reflect changes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operation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maintenance strategies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 includes three to ten levels of priority.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F550-B8D2-4603-959F-5DBF9EB821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04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Scheduling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3" y="1825625"/>
            <a:ext cx="871899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objective of the scheduling techniques is to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 a time chart showing: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start and finish for each job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interdependencies among jobs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jobs that require special attention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F550-B8D2-4603-959F-5DBF9EB821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14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317454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:</a:t>
            </a:r>
          </a:p>
          <a:p>
            <a:pPr marL="0" indent="0">
              <a:buNone/>
            </a:pPr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Modified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Gantt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CPM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stochastic programming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F550-B8D2-4603-959F-5DBF9EB821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86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47" y="798490"/>
            <a:ext cx="7418164" cy="507427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F550-B8D2-4603-959F-5DBF9EB821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31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577" y="365126"/>
            <a:ext cx="8257773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 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31" y="1442434"/>
            <a:ext cx="9040969" cy="473452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Graphical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activities and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Shows dependency relationships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tasks or activities in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project,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Clearly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shows tasks that must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precede (precedence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or follow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succeeding) other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tasks in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logical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manner, and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Clear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 of plan – a powerful tool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planning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controlling project</a:t>
            </a: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F550-B8D2-4603-959F-5DBF9EB8218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73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45109"/>
          </a:xfrm>
        </p:spPr>
        <p:txBody>
          <a:bodyPr/>
          <a:lstStyle/>
          <a:p>
            <a:pPr algn="r"/>
            <a:r>
              <a:rPr lang="en-US" dirty="0" smtClean="0"/>
              <a:t>Cont..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941" y="1089212"/>
            <a:ext cx="8485094" cy="526713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F550-B8D2-4603-959F-5DBF9EB8218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5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259" y="645459"/>
            <a:ext cx="8767482" cy="545950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F550-B8D2-4603-959F-5DBF9EB8218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3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6527"/>
            <a:ext cx="8515350" cy="831662"/>
          </a:xfrm>
        </p:spPr>
        <p:txBody>
          <a:bodyPr/>
          <a:lstStyle/>
          <a:p>
            <a:pPr algn="r"/>
            <a:r>
              <a:rPr lang="en-US" dirty="0" smtClean="0"/>
              <a:t>Cont.…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541" y="968189"/>
            <a:ext cx="8350624" cy="504264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F550-B8D2-4603-959F-5DBF9EB8218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21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8515350" cy="900953"/>
          </a:xfrm>
        </p:spPr>
        <p:txBody>
          <a:bodyPr/>
          <a:lstStyle/>
          <a:p>
            <a:pPr algn="r"/>
            <a:r>
              <a:rPr lang="en-US" dirty="0" smtClean="0"/>
              <a:t>Cont.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1" y="1147435"/>
            <a:ext cx="8051426" cy="466169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F550-B8D2-4603-959F-5DBF9EB8218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44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1"/>
            <a:ext cx="8337550" cy="889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183559"/>
            <a:ext cx="8873544" cy="553791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process by which jobs are matched 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resources 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sequenced to be executed at a certain</a:t>
            </a:r>
            <a:b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points in time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Scheduling 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deals with the specific time and 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phasing of 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planned jobs together with the orders to 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 the 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work, monitoring the work, controlling it, 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reporting 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job progress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Successful planning needs a feedback from</a:t>
            </a:r>
            <a:b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scheduling.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F550-B8D2-4603-959F-5DBF9EB821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503"/>
            <a:ext cx="8515350" cy="764426"/>
          </a:xfrm>
        </p:spPr>
        <p:txBody>
          <a:bodyPr/>
          <a:lstStyle/>
          <a:p>
            <a:pPr algn="r"/>
            <a:r>
              <a:rPr lang="en-US" dirty="0" smtClean="0"/>
              <a:t>Cont..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981635"/>
            <a:ext cx="8286750" cy="536537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F550-B8D2-4603-959F-5DBF9EB8218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92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65726" cy="9123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 </a:t>
            </a:r>
            <a:r>
              <a:rPr lang="en-US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CPM / PERT NETWORK</a:t>
            </a:r>
            <a:br>
              <a:rPr lang="en-US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5" y="1425387"/>
            <a:ext cx="8848165" cy="475157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Consistent framework for planning, scheduling, 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monitoring, and 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controlling project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Shows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interdependence of all tasks, work packages,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work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units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Helps proper communications between departments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functions.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Determines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expected project completion date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Identifies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so-called critical activities, which can delay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project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completion time.</a:t>
            </a:r>
            <a:b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F550-B8D2-4603-959F-5DBF9EB8218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65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0"/>
            <a:ext cx="7886700" cy="616509"/>
          </a:xfrm>
        </p:spPr>
        <p:txBody>
          <a:bodyPr>
            <a:noAutofit/>
          </a:bodyPr>
          <a:lstStyle/>
          <a:p>
            <a:pPr algn="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4" y="995082"/>
            <a:ext cx="8606117" cy="518188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Identified activities with slacks that can be delayed for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specified periods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penalty, or from which resources may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temporarily borrowed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dates on which tasks may be started or must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started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project is to stay in schedule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Shows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tasks must be coordinated to avoid resource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timing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conflicts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Shows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tasks may run in parallel to meet project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completion date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F550-B8D2-4603-959F-5DBF9EB8218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10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Sequence 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activities</a:t>
            </a:r>
            <a:b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425388"/>
            <a:ext cx="7990915" cy="462578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F550-B8D2-4603-959F-5DBF9EB8218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55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0"/>
            <a:ext cx="7886700" cy="1479175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094" y="1479175"/>
            <a:ext cx="7920317" cy="450476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F550-B8D2-4603-959F-5DBF9EB8218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84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0"/>
            <a:ext cx="7886700" cy="872003"/>
          </a:xfrm>
        </p:spPr>
        <p:txBody>
          <a:bodyPr/>
          <a:lstStyle/>
          <a:p>
            <a:pPr algn="r"/>
            <a:r>
              <a:rPr lang="en-US" dirty="0" smtClean="0"/>
              <a:t>Cont..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3035" y="1313843"/>
            <a:ext cx="7812741" cy="464320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F550-B8D2-4603-959F-5DBF9EB8218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97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0"/>
            <a:ext cx="8485094" cy="818215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777" y="1110175"/>
            <a:ext cx="7853081" cy="444345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F550-B8D2-4603-959F-5DBF9EB8218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051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438" y="1"/>
            <a:ext cx="8461562" cy="108921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860" y="1327619"/>
            <a:ext cx="8269940" cy="446806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F550-B8D2-4603-959F-5DBF9EB8218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1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0"/>
            <a:ext cx="7886700" cy="804768"/>
          </a:xfrm>
        </p:spPr>
        <p:txBody>
          <a:bodyPr/>
          <a:lstStyle/>
          <a:p>
            <a:pPr algn="r"/>
            <a:r>
              <a:rPr lang="en-US" dirty="0" smtClean="0"/>
              <a:t>Cont.…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565" y="1102659"/>
            <a:ext cx="8202706" cy="494174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F550-B8D2-4603-959F-5DBF9EB8218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73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0"/>
            <a:ext cx="7886700" cy="52238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Cont..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8188" y="1415256"/>
            <a:ext cx="6696635" cy="423250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F550-B8D2-4603-959F-5DBF9EB8218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10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41" y="2"/>
            <a:ext cx="8925059" cy="13394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Reliable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 Must Take Into</a:t>
            </a:r>
            <a:b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41" y="1339404"/>
            <a:ext cx="8809149" cy="5228821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job priority ranking reflecting the criticality of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job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availability of all materials needed for the work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 in the plant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 be in master schedule.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Realistic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estimates and what is likely to happen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Flexibility in the schedule.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F550-B8D2-4603-959F-5DBF9EB821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0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1675" y="2096294"/>
            <a:ext cx="5200650" cy="3810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F550-B8D2-4603-959F-5DBF9EB8218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205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Earliest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 &amp; earliest finish time</a:t>
            </a:r>
            <a:b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7165" y="1690689"/>
            <a:ext cx="7194175" cy="378698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F550-B8D2-4603-959F-5DBF9EB8218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833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0"/>
            <a:ext cx="7886700" cy="898898"/>
          </a:xfrm>
        </p:spPr>
        <p:txBody>
          <a:bodyPr/>
          <a:lstStyle/>
          <a:p>
            <a:pPr algn="r"/>
            <a:r>
              <a:rPr lang="en-US" dirty="0" smtClean="0"/>
              <a:t>Cont.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058" y="1304366"/>
            <a:ext cx="7718611" cy="459716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F550-B8D2-4603-959F-5DBF9EB8218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226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 with ES and EF 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1294" y="1690689"/>
            <a:ext cx="7207623" cy="420131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F550-B8D2-4603-959F-5DBF9EB8218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190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and Duration 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5425" y="1825672"/>
            <a:ext cx="7005916" cy="386715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F550-B8D2-4603-959F-5DBF9EB8218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240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LS and LF Time 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094" y="1690689"/>
            <a:ext cx="8189259" cy="440082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F550-B8D2-4603-959F-5DBF9EB8218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081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 with LS and LF time 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1294" y="1690689"/>
            <a:ext cx="7140388" cy="387667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F550-B8D2-4603-959F-5DBF9EB8218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17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8556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Slack or free time 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5520" y="1372113"/>
            <a:ext cx="6910668" cy="467906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F550-B8D2-4603-959F-5DBF9EB8218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848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0"/>
            <a:ext cx="8515351" cy="941294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49" y="941294"/>
            <a:ext cx="8152280" cy="511263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F550-B8D2-4603-959F-5DBF9EB8218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328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0"/>
            <a:ext cx="7886700" cy="54927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Cont..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351" y="980748"/>
            <a:ext cx="8148919" cy="493595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F550-B8D2-4603-959F-5DBF9EB8218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94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46" y="365126"/>
            <a:ext cx="8847786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Maintenance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 Can be Prepared 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Levels (Depend on The Time Horizon)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Long-range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(master) schedule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Weekly schedule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Daily schedule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F550-B8D2-4603-959F-5DBF9EB821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5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057400"/>
            <a:ext cx="7886700" cy="2474259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</a:t>
            </a:r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  <a:latin typeface="Bodoni MT Condensed" panose="02070606080606020203" pitchFamily="18" charset="0"/>
              </a:rPr>
              <a:t>Thank you !!! 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F550-B8D2-4603-959F-5DBF9EB8218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85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40" y="0"/>
            <a:ext cx="7886700" cy="7810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Long-Range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(master) Schedule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851" y="1043189"/>
            <a:ext cx="8603087" cy="513377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60000"/>
              </a:lnSpc>
            </a:pP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Covering 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period of 3 months to 1 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year,</a:t>
            </a:r>
          </a:p>
          <a:p>
            <a:pPr>
              <a:lnSpc>
                <a:spcPct val="160000"/>
              </a:lnSpc>
            </a:pP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 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existing maintenance work 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orders (blanket 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order, backlog, PM, anticipated EM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60000"/>
              </a:lnSpc>
            </a:pP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Balancing 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long-term demand for maintenance 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 with 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 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resources.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Spare 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parts and material could be identified 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ordered 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advance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60000"/>
              </a:lnSpc>
            </a:pP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 to revision and updating to reflect 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 in 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plans and maintenance work</a:t>
            </a:r>
            <a:b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F550-B8D2-4603-959F-5DBF9EB821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9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303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Weekly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30310"/>
            <a:ext cx="8834906" cy="582769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Covering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week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master schedule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account current operations schedules and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10% to 15% of the workforce to be available for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emergency work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schedule prepared for the current week and the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one in order to consider the available backlog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orders scheduled in this week are sequenced based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priority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CPM and integer programming techniques can be used to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a schedule.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F550-B8D2-4603-959F-5DBF9EB821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613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Daily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</a:t>
            </a:r>
            <a:b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6525"/>
            <a:ext cx="7886700" cy="48504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Covering 1 day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Generated from weekly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Prepared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day before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Interrupted to perform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Priorities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used to schedule the jobs.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F550-B8D2-4603-959F-5DBF9EB821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6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742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Elements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Sound Scheduling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3" y="1184856"/>
            <a:ext cx="8615965" cy="5383369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•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Written work orders that are derived from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well conceived  planning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process. (Work to be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done, methods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followed, crafts needed, spare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parts needed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priority).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Time standards.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Information about craft availability for each shift.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Stocks of spare parts and information on restocking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F550-B8D2-4603-959F-5DBF9EB821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8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Elements of Sound Scheduling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on the availability of special equipment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tools necessary for maintenance work.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Access to the plant production schedule and knowledge about when the facilities will be available for service without interrupting production schedule.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Well-define priorities for maintenance work.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Information about jobs already scheduled that are behind the schedule (backlog).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F550-B8D2-4603-959F-5DBF9EB821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78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</TotalTime>
  <Words>616</Words>
  <Application>Microsoft Office PowerPoint</Application>
  <PresentationFormat>On-screen Show (4:3)</PresentationFormat>
  <Paragraphs>148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Bodoni MT Condensed</vt:lpstr>
      <vt:lpstr>Calibri</vt:lpstr>
      <vt:lpstr>Calibri Light</vt:lpstr>
      <vt:lpstr>Times New Roman</vt:lpstr>
      <vt:lpstr>Wingdings</vt:lpstr>
      <vt:lpstr>Office Theme</vt:lpstr>
      <vt:lpstr>          Chapter 12  Network Analysis for Planning and Control of Maintenance Work  </vt:lpstr>
      <vt:lpstr>  Scheduling  </vt:lpstr>
      <vt:lpstr>  Reliable Schedule Must Take Into Consideration  </vt:lpstr>
      <vt:lpstr>  Maintenance Schedule Can be Prepared at Three Levels (Depend on The Time Horizon)  </vt:lpstr>
      <vt:lpstr>  Long-Range (master) Schedule  </vt:lpstr>
      <vt:lpstr>  Weekly Schedule  </vt:lpstr>
      <vt:lpstr>  Daily Schedule  </vt:lpstr>
      <vt:lpstr>  Elements of Sound Scheduling  </vt:lpstr>
      <vt:lpstr>Elements of Sound Scheduling</vt:lpstr>
      <vt:lpstr>  Scheduling Procedures (Steps)  </vt:lpstr>
      <vt:lpstr>  Maintenance Job Priority System  </vt:lpstr>
      <vt:lpstr>  Scheduling Techniques  </vt:lpstr>
      <vt:lpstr>  </vt:lpstr>
      <vt:lpstr>PowerPoint Presentation</vt:lpstr>
      <vt:lpstr>Network </vt:lpstr>
      <vt:lpstr>Cont.. </vt:lpstr>
      <vt:lpstr>            </vt:lpstr>
      <vt:lpstr>Cont.…</vt:lpstr>
      <vt:lpstr>Cont. </vt:lpstr>
      <vt:lpstr>Cont.. </vt:lpstr>
      <vt:lpstr>  BENEFITS OF CPM / PERT NETWORK  </vt:lpstr>
      <vt:lpstr>Cont.. </vt:lpstr>
      <vt:lpstr>  Sequence of activities  </vt:lpstr>
      <vt:lpstr>Solution  </vt:lpstr>
      <vt:lpstr>Cont..</vt:lpstr>
      <vt:lpstr>Solution </vt:lpstr>
      <vt:lpstr>Solution </vt:lpstr>
      <vt:lpstr>Cont.…</vt:lpstr>
      <vt:lpstr>Cont..</vt:lpstr>
      <vt:lpstr>PowerPoint Presentation</vt:lpstr>
      <vt:lpstr> Earliest start &amp; earliest finish time  </vt:lpstr>
      <vt:lpstr>Cont. </vt:lpstr>
      <vt:lpstr>Network with ES and EF </vt:lpstr>
      <vt:lpstr>Activity and Duration </vt:lpstr>
      <vt:lpstr>LS and LF Time </vt:lpstr>
      <vt:lpstr>Network with LS and LF time </vt:lpstr>
      <vt:lpstr>Slack or free time </vt:lpstr>
      <vt:lpstr>Example </vt:lpstr>
      <vt:lpstr>Cont..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Ethiopia</dc:creator>
  <cp:lastModifiedBy>Ethiopia</cp:lastModifiedBy>
  <cp:revision>57</cp:revision>
  <dcterms:created xsi:type="dcterms:W3CDTF">2019-05-22T11:13:27Z</dcterms:created>
  <dcterms:modified xsi:type="dcterms:W3CDTF">2019-06-10T07:31:40Z</dcterms:modified>
</cp:coreProperties>
</file>