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37"/>
  </p:notesMasterIdLst>
  <p:sldIdLst>
    <p:sldId id="285" r:id="rId4"/>
    <p:sldId id="258" r:id="rId5"/>
    <p:sldId id="286" r:id="rId6"/>
    <p:sldId id="281" r:id="rId7"/>
    <p:sldId id="282" r:id="rId8"/>
    <p:sldId id="287" r:id="rId9"/>
    <p:sldId id="283" r:id="rId10"/>
    <p:sldId id="288" r:id="rId11"/>
    <p:sldId id="284" r:id="rId12"/>
    <p:sldId id="262" r:id="rId13"/>
    <p:sldId id="289" r:id="rId14"/>
    <p:sldId id="290" r:id="rId15"/>
    <p:sldId id="291" r:id="rId16"/>
    <p:sldId id="313" r:id="rId17"/>
    <p:sldId id="292" r:id="rId18"/>
    <p:sldId id="314" r:id="rId19"/>
    <p:sldId id="315" r:id="rId20"/>
    <p:sldId id="293" r:id="rId21"/>
    <p:sldId id="294" r:id="rId22"/>
    <p:sldId id="295" r:id="rId23"/>
    <p:sldId id="296" r:id="rId24"/>
    <p:sldId id="308" r:id="rId25"/>
    <p:sldId id="297" r:id="rId26"/>
    <p:sldId id="298" r:id="rId27"/>
    <p:sldId id="303" r:id="rId28"/>
    <p:sldId id="304" r:id="rId29"/>
    <p:sldId id="309" r:id="rId30"/>
    <p:sldId id="310" r:id="rId31"/>
    <p:sldId id="311" r:id="rId32"/>
    <p:sldId id="305" r:id="rId33"/>
    <p:sldId id="307" r:id="rId34"/>
    <p:sldId id="306" r:id="rId35"/>
    <p:sldId id="31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94DD3-3C38-43C3-8890-5F45B4A7BED2}" type="datetimeFigureOut">
              <a:rPr lang="en-US" smtClean="0"/>
              <a:t>03-Mar-20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94030-7ED0-4B26-8C99-5F3D31E69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37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750E7-093E-45BE-831F-CEF7A30E0C8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E65A7-16AB-45F3-9C05-A40350F9F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853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72FF-CFEA-4EBC-8B1F-596AFB21CF5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640B4-3976-46A0-8F0D-78F78A2063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82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70054-8457-42C1-BC48-FF389E6B60A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F2CF8-FD13-437F-9F44-FAD3BC728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66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6238"/>
            <a:ext cx="7767638" cy="833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305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750E7-093E-45BE-831F-CEF7A30E0C8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E65A7-16AB-45F3-9C05-A40350F9F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57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D0058-83CE-4154-B747-FD17ADA5B7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454E5-120D-4BA7-B2ED-640175560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021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3838-5DE3-4B54-B427-607FC833F6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EA8E7A5-4104-4B02-9E6D-3414D681D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778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2477-611D-48DD-8A20-A94E531A1C4F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A4A4B-E55E-4857-BAAD-B808BEBAAB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5616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98620-637C-42FA-88EF-D74FF513BB8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35DC3-286F-41AC-9AF3-820AEB9045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928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31DF-54C6-4AA3-9E90-A1257426BB9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99C1B-8526-4FFA-8256-D73AB685C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393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457F-E83C-4F5D-9108-D03A9911467B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034F6-FF7A-4AAC-BDFD-65957F7325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35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D0058-83CE-4154-B747-FD17ADA5B7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454E5-120D-4BA7-B2ED-640175560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037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A514-7E93-407E-9280-D117ADF3182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842E-0CC3-45B1-B9EC-4FCA9BD87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249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1EC1-A450-448B-9A14-8202E2CDEBA4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8F8EBBFA-CF09-4899-9509-AB0B81AD1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148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72FF-CFEA-4EBC-8B1F-596AFB21CF5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640B4-3976-46A0-8F0D-78F78A2063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346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70054-8457-42C1-BC48-FF389E6B60A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F2CF8-FD13-437F-9F44-FAD3BC728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4223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6238"/>
            <a:ext cx="7767638" cy="833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4027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 useBgFill="1">
        <p:nvSpPr>
          <p:cNvPr id="5" name="Rounded Rectangle 4">
            <a:extLst>
              <a:ext uri="{FF2B5EF4-FFF2-40B4-BE49-F238E27FC236}"/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12" name="Footer Placeholder 16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13" name="Slide Number Placeholder 28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C7785-1EA7-43C2-BC10-7D523D0BA681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58076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5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920A7-C9FB-4D34-9083-7E17B07D8A38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1984351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 useBgFill="1">
        <p:nvSpPr>
          <p:cNvPr id="5" name="Rounded Rectangle 4">
            <a:extLst>
              <a:ext uri="{FF2B5EF4-FFF2-40B4-BE49-F238E27FC236}"/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5F252-3879-4D16-9B78-B4868BC41101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4624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7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D4153-6040-4083-A94D-78274D4EA972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48188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8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9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B7DAC-C34E-4825-A067-EBA4DC7BAE6B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2983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3838-5DE3-4B54-B427-607FC833F6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EA8E7A5-4104-4B02-9E6D-3414D681D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358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4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5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7D551-0BD1-4F33-910C-C8237BFF83A4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32511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4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E01F8-6CFA-48EE-B210-7FAC369583D6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9972962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 useBgFill="1">
        <p:nvSpPr>
          <p:cNvPr id="6" name="Rounded Rectangle 5">
            <a:extLst>
              <a:ext uri="{FF2B5EF4-FFF2-40B4-BE49-F238E27FC236}"/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95609-4D8F-49C5-93B2-194D7133F236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575082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9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10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39D8B-C343-41DE-86B9-D9664118FC6D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07371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5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D6718-C4D6-4D71-8ED9-6888FFBD68E6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3372813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5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8A526-762F-454E-B108-18E5DD8BB429}" type="slidenum">
              <a:rPr lang="ar-SA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3694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2477-611D-48DD-8A20-A94E531A1C4F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A4A4B-E55E-4857-BAAD-B808BEBAAB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56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98620-637C-42FA-88EF-D74FF513BB8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35DC3-286F-41AC-9AF3-820AEB9045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32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31DF-54C6-4AA3-9E90-A1257426BB9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99C1B-8526-4FFA-8256-D73AB685C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45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457F-E83C-4F5D-9108-D03A9911467B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034F6-FF7A-4AAC-BDFD-65957F7325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36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A514-7E93-407E-9280-D117ADF3182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842E-0CC3-45B1-B9EC-4FCA9BD87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9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1EC1-A450-448B-9A14-8202E2CDEBA4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8F8EBBFA-CF09-4899-9509-AB0B81AD1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56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A4ECD4-7D15-4FA1-A6F7-E8E4AFB7B1BA}" type="datetimeFigureOut">
              <a:rPr lang="en-US">
                <a:solidFill>
                  <a:srgbClr val="69646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7B67BB-5701-4D14-9560-8A11419D2E29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10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A4ECD4-7D15-4FA1-A6F7-E8E4AFB7B1BA}" type="datetimeFigureOut">
              <a:rPr lang="en-US">
                <a:solidFill>
                  <a:srgbClr val="69646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03-Mar-20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7B67BB-5701-4D14-9560-8A11419D2E29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10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 useBgFill="1">
        <p:nvSpPr>
          <p:cNvPr id="8" name="Rounded Rectangle 7">
            <a:extLst>
              <a:ext uri="{FF2B5EF4-FFF2-40B4-BE49-F238E27FC236}"/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tx2"/>
                </a:solidFill>
                <a:ea typeface="+mn-ea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tx2"/>
                </a:solidFill>
                <a:ea typeface="+mn-ea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23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kumimoji="0"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D48571-A6A9-4A4A-B4A5-E63F6B18A31C}" type="slidenum">
              <a:rPr lang="ar-SA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7511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Cordia New" pitchFamily="34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Cordia New" pitchFamily="34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Cordia New" pitchFamily="34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Cordia New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Cordia New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Cordia New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Cordia New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Cordia New" pitchFamily="34" charset="-34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Angsana New" pitchFamily="18" charset="-120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Angsana New" pitchFamily="18" charset="-120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5B7B1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Angsana New" pitchFamily="18" charset="-120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8CADAE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Angsana New" pitchFamily="18" charset="-120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8CADAE"/>
        </a:buClr>
        <a:buChar char="o"/>
        <a:defRPr sz="2000" kern="1200">
          <a:solidFill>
            <a:schemeClr val="tx1"/>
          </a:solidFill>
          <a:latin typeface="+mn-lt"/>
          <a:ea typeface="Angsana New" pitchFamily="18" charset="-12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696200" cy="1143000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36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Part Four: </a:t>
            </a:r>
            <a:br>
              <a:rPr lang="en-US" altLang="en-US" sz="36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</a:br>
            <a:r>
              <a:rPr lang="en-US" altLang="en-US" sz="36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Marketing </a:t>
            </a:r>
            <a:r>
              <a:rPr lang="en-US" altLang="en-US" sz="36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in Business enterprises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743200"/>
            <a:ext cx="7772400" cy="19812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</a:pPr>
            <a:r>
              <a:rPr lang="en-US" altLang="en-US" dirty="0" smtClean="0">
                <a:solidFill>
                  <a:prstClr val="black"/>
                </a:solidFill>
              </a:rPr>
              <a:t>  </a:t>
            </a:r>
            <a:r>
              <a:rPr lang="en-US" altLang="en-US" sz="2800" dirty="0" smtClean="0">
                <a:solidFill>
                  <a:prstClr val="black"/>
                </a:solidFill>
              </a:rPr>
              <a:t>4.1 </a:t>
            </a:r>
            <a:r>
              <a:rPr lang="en-US" altLang="en-US" sz="2800" dirty="0">
                <a:solidFill>
                  <a:prstClr val="black"/>
                </a:solidFill>
              </a:rPr>
              <a:t>The Marketing Perspective    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>
                <a:solidFill>
                  <a:prstClr val="black"/>
                </a:solidFill>
              </a:rPr>
              <a:t>  </a:t>
            </a:r>
            <a:r>
              <a:rPr lang="en-US" altLang="en-US" sz="2800" dirty="0" smtClean="0">
                <a:solidFill>
                  <a:prstClr val="black"/>
                </a:solidFill>
              </a:rPr>
              <a:t>4.2 </a:t>
            </a:r>
            <a:r>
              <a:rPr lang="en-US" altLang="en-US" sz="2800" dirty="0">
                <a:solidFill>
                  <a:prstClr val="black"/>
                </a:solidFill>
              </a:rPr>
              <a:t>Marketing Mix-product, price, place, and promotion,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>
                <a:solidFill>
                  <a:prstClr val="black"/>
                </a:solidFill>
              </a:rPr>
              <a:t> </a:t>
            </a:r>
            <a:r>
              <a:rPr lang="en-US" altLang="en-US" sz="2800" dirty="0" smtClean="0">
                <a:solidFill>
                  <a:prstClr val="black"/>
                </a:solidFill>
              </a:rPr>
              <a:t> 4.3 </a:t>
            </a:r>
            <a:r>
              <a:rPr lang="en-US" altLang="en-US" sz="2800" dirty="0">
                <a:solidFill>
                  <a:prstClr val="black"/>
                </a:solidFill>
              </a:rPr>
              <a:t>Marketing segmentation and market research,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>
                <a:solidFill>
                  <a:prstClr val="black"/>
                </a:solidFill>
              </a:rPr>
              <a:t> </a:t>
            </a:r>
            <a:r>
              <a:rPr lang="en-US" altLang="en-US" sz="2800" dirty="0" smtClean="0">
                <a:solidFill>
                  <a:prstClr val="black"/>
                </a:solidFill>
              </a:rPr>
              <a:t> 4.4 </a:t>
            </a:r>
            <a:r>
              <a:rPr lang="en-US" altLang="en-US" sz="2800" dirty="0">
                <a:solidFill>
                  <a:prstClr val="black"/>
                </a:solidFill>
              </a:rPr>
              <a:t>Factors affecting the Business Environment </a:t>
            </a:r>
            <a:endParaRPr lang="en-MY" altLang="en-US" sz="2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89814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I. THE PRODUCT MIX</a:t>
            </a:r>
            <a:endParaRPr lang="en-MY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18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305800" cy="5867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b="1" i="1" dirty="0" smtClean="0">
                <a:solidFill>
                  <a:srgbClr val="FF0000"/>
                </a:solidFill>
              </a:rPr>
              <a:t>Product</a:t>
            </a:r>
            <a:r>
              <a:rPr lang="en-US" altLang="en-US" dirty="0" smtClean="0">
                <a:solidFill>
                  <a:srgbClr val="FF0000"/>
                </a:solidFill>
              </a:rPr>
              <a:t>:</a:t>
            </a:r>
            <a:r>
              <a:rPr lang="en-US" altLang="en-US" dirty="0" smtClean="0"/>
              <a:t> is any commodity that satisfies the needs &amp; wants of customer. </a:t>
            </a:r>
            <a:endParaRPr lang="en-MY" altLang="en-US" dirty="0" smtClean="0"/>
          </a:p>
          <a:p>
            <a:pPr>
              <a:buFont typeface="Wingdings" pitchFamily="2" charset="2"/>
              <a:buChar char="q"/>
            </a:pPr>
            <a:r>
              <a:rPr lang="en-US" altLang="en-US" b="1" i="1" dirty="0" smtClean="0">
                <a:solidFill>
                  <a:srgbClr val="FF0000"/>
                </a:solidFill>
              </a:rPr>
              <a:t>Product: </a:t>
            </a:r>
            <a:r>
              <a:rPr lang="en-US" altLang="en-US" dirty="0" smtClean="0"/>
              <a:t>is a bundle of tangible &amp; intangible attributes, which satisfy the needs, &amp; wants of customers. </a:t>
            </a:r>
          </a:p>
          <a:p>
            <a:pPr>
              <a:buFont typeface="Wingdings" pitchFamily="2" charset="2"/>
              <a:buChar char="q"/>
            </a:pPr>
            <a:r>
              <a:rPr lang="en-US" altLang="en-US" dirty="0" smtClean="0"/>
              <a:t>In today market, a product can be 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en-US" sz="3000" dirty="0" smtClean="0"/>
              <a:t>A person (soccer players),                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en-US" sz="3000" dirty="0" smtClean="0"/>
              <a:t>Organization (privatized firms), 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en-US" sz="3000" dirty="0" smtClean="0"/>
              <a:t>Places (leased land),                       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en-US" sz="3000" dirty="0" smtClean="0"/>
              <a:t>Objects (items), 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en-US" sz="3000" dirty="0" smtClean="0"/>
              <a:t>Idea (business plans or project proposal), 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en-US" sz="3000" dirty="0" smtClean="0"/>
              <a:t>Services (medication or barber), or mixes of these elements.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8139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I. THE PRODUCT MIX</a:t>
            </a:r>
            <a:endParaRPr lang="en-MY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1859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458200" cy="5867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So, a product can be defined as anything, which comprises of benefits in forms of </a:t>
            </a:r>
            <a:r>
              <a:rPr lang="en-US" altLang="en-US" sz="2800" dirty="0" smtClean="0">
                <a:solidFill>
                  <a:srgbClr val="FF0000"/>
                </a:solidFill>
              </a:rPr>
              <a:t>physical, service, and symbolic </a:t>
            </a:r>
            <a:r>
              <a:rPr lang="en-US" altLang="en-US" sz="2800" dirty="0" smtClean="0"/>
              <a:t>attributes to maximize buyers’ want satisfaction.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/>
              <a:t> </a:t>
            </a:r>
            <a:r>
              <a:rPr lang="en-US" altLang="en-US" sz="2800" b="1" i="1" dirty="0">
                <a:solidFill>
                  <a:srgbClr val="FF0000"/>
                </a:solidFill>
              </a:rPr>
              <a:t>1.Product planning and </a:t>
            </a:r>
            <a:r>
              <a:rPr lang="en-US" altLang="en-US" sz="2800" b="1" i="1" dirty="0" smtClean="0">
                <a:solidFill>
                  <a:srgbClr val="FF0000"/>
                </a:solidFill>
              </a:rPr>
              <a:t>development</a:t>
            </a:r>
            <a:endParaRPr lang="en-US" altLang="en-US" sz="2800" dirty="0">
              <a:solidFill>
                <a:srgbClr val="FF0000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>
                <a:solidFill>
                  <a:prstClr val="black"/>
                </a:solidFill>
              </a:rPr>
              <a:t>Product planning includes three major types of decisions: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Development and introduction of new products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Modifications of existing products in keeping with the changing tastes and preferences of the target customers and 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Elimination of unprofitable or obsolete products</a:t>
            </a:r>
            <a:endParaRPr lang="en-MY" altLang="en-US" sz="2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0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762000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I. THE PRODUCT MIX</a:t>
            </a:r>
            <a:endParaRPr lang="en-MY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185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8534400" cy="59436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  <a:defRPr/>
            </a:pPr>
            <a:r>
              <a:rPr lang="en-MY" altLang="en-US" sz="2800" dirty="0" smtClean="0">
                <a:solidFill>
                  <a:prstClr val="black"/>
                </a:solidFill>
              </a:rPr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2. Branding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b="1" dirty="0">
                <a:solidFill>
                  <a:srgbClr val="C00000"/>
                </a:solidFill>
              </a:rPr>
              <a:t>Brand name</a:t>
            </a:r>
            <a:r>
              <a:rPr lang="en-US" sz="2800" dirty="0">
                <a:solidFill>
                  <a:srgbClr val="C00000"/>
                </a:solidFill>
              </a:rPr>
              <a:t>: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the part of a brand, which consists of word, letters and/or numbers, which can be vocalized. </a:t>
            </a:r>
            <a:r>
              <a:rPr lang="en-US" dirty="0" smtClean="0">
                <a:solidFill>
                  <a:prstClr val="black"/>
                </a:solidFill>
              </a:rPr>
              <a:t>E.g. OMO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prstClr val="black"/>
                </a:solidFill>
              </a:rPr>
              <a:t>Coke </a:t>
            </a:r>
            <a:endParaRPr lang="en-MY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Brand </a:t>
            </a:r>
            <a:r>
              <a:rPr lang="en-US" sz="2800" b="1" dirty="0">
                <a:solidFill>
                  <a:srgbClr val="C00000"/>
                </a:solidFill>
              </a:rPr>
              <a:t>mark: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the part of a brand that can be recognized but is not utter able. It can appear in the form of symbol, design, distinctive coloring or lettering. </a:t>
            </a:r>
            <a:endParaRPr lang="en-MY" dirty="0">
              <a:solidFill>
                <a:srgbClr val="7030A0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b="1" dirty="0">
                <a:solidFill>
                  <a:srgbClr val="C00000"/>
                </a:solidFill>
              </a:rPr>
              <a:t>Trademark: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a brand or part of a brand that has been given legal protection so that the owner has exclusive rights to its use. After companies identify their trademark, they entail a term “™” or “®” 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b="1" i="1" dirty="0">
                <a:solidFill>
                  <a:srgbClr val="C00000"/>
                </a:solidFill>
              </a:rPr>
              <a:t>Trade Name: </a:t>
            </a:r>
            <a:r>
              <a:rPr lang="en-US" dirty="0">
                <a:solidFill>
                  <a:prstClr val="black"/>
                </a:solidFill>
              </a:rPr>
              <a:t>Trade name is the name of the business organization. A trade name may also be used as a brand name. In such a case it performs a dual function. It gives identification to the product as well as the manufacturer</a:t>
            </a:r>
            <a:endParaRPr lang="en-MY" dirty="0">
              <a:solidFill>
                <a:prstClr val="black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MY" altLang="en-US" sz="2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385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sz="3200" b="1" dirty="0">
                <a:solidFill>
                  <a:srgbClr val="FF0000"/>
                </a:solidFill>
                <a:latin typeface="Perpetua"/>
              </a:rPr>
              <a:t>I. THE PRODUCT MIX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762000"/>
            <a:ext cx="8229600" cy="5867400"/>
          </a:xfrm>
        </p:spPr>
        <p:txBody>
          <a:bodyPr/>
          <a:lstStyle/>
          <a:p>
            <a:pPr marL="0" lvl="0" indent="0">
              <a:buClr>
                <a:srgbClr val="D34817"/>
              </a:buClr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ea typeface="+mj-ea"/>
                <a:cs typeface="+mj-cs"/>
              </a:rPr>
              <a:t>Importance </a:t>
            </a:r>
            <a:r>
              <a:rPr lang="en-US" altLang="en-US" sz="2800" b="1" dirty="0">
                <a:solidFill>
                  <a:srgbClr val="C00000"/>
                </a:solidFill>
                <a:ea typeface="+mj-ea"/>
                <a:cs typeface="+mj-cs"/>
              </a:rPr>
              <a:t>of a brand</a:t>
            </a:r>
            <a:endParaRPr lang="en-US" altLang="en-US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The </a:t>
            </a:r>
            <a:r>
              <a:rPr lang="en-US" altLang="en-US" sz="2800" dirty="0">
                <a:solidFill>
                  <a:prstClr val="black"/>
                </a:solidFill>
              </a:rPr>
              <a:t>brand makes it easier for the seller to process orders and track down </a:t>
            </a:r>
            <a:r>
              <a:rPr lang="en-US" altLang="en-US" sz="2800" dirty="0" smtClean="0">
                <a:solidFill>
                  <a:prstClr val="black"/>
                </a:solidFill>
              </a:rPr>
              <a:t>problems.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The </a:t>
            </a:r>
            <a:r>
              <a:rPr lang="en-US" altLang="en-US" sz="2800" dirty="0">
                <a:solidFill>
                  <a:prstClr val="black"/>
                </a:solidFill>
              </a:rPr>
              <a:t>seller’s brand name and trademark provide legal protection of unique product </a:t>
            </a:r>
            <a:r>
              <a:rPr lang="en-US" altLang="en-US" sz="2800" dirty="0" smtClean="0">
                <a:solidFill>
                  <a:prstClr val="black"/>
                </a:solidFill>
              </a:rPr>
              <a:t>features.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Branding </a:t>
            </a:r>
            <a:r>
              <a:rPr lang="en-US" altLang="en-US" sz="2800" dirty="0">
                <a:solidFill>
                  <a:prstClr val="black"/>
                </a:solidFill>
              </a:rPr>
              <a:t>gives the seller the opportunity to attract a loyal profitable set of customers and helps to increase the control and share of the market.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Branding </a:t>
            </a:r>
            <a:r>
              <a:rPr lang="en-US" altLang="en-US" sz="2800" dirty="0">
                <a:solidFill>
                  <a:prstClr val="black"/>
                </a:solidFill>
              </a:rPr>
              <a:t>helps the seller to segment markets and expand the product mix.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13721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Perpetua"/>
              </a:rPr>
              <a:t>I. THE PRODUCT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305800" cy="56388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Good </a:t>
            </a:r>
            <a:r>
              <a:rPr lang="en-US" altLang="en-US" sz="2800" dirty="0">
                <a:solidFill>
                  <a:prstClr val="black"/>
                </a:solidFill>
              </a:rPr>
              <a:t>brand help to build the corporate image because it advertises the quality and size of the company.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>
                <a:solidFill>
                  <a:prstClr val="black"/>
                </a:solidFill>
              </a:rPr>
              <a:t> Brands make it easy for customers to identify products or services.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98618"/>
            <a:ext cx="4779816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13764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sz="2800" b="1" dirty="0">
                <a:solidFill>
                  <a:srgbClr val="FF0000"/>
                </a:solidFill>
                <a:latin typeface="Perpetua"/>
              </a:rPr>
              <a:t>I. THE PRODUCT </a:t>
            </a:r>
            <a:r>
              <a:rPr lang="en-US" sz="2800" b="1" dirty="0" smtClean="0">
                <a:solidFill>
                  <a:srgbClr val="FF0000"/>
                </a:solidFill>
                <a:latin typeface="Perpetua"/>
              </a:rPr>
              <a:t> MIX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382000" cy="5105400"/>
          </a:xfrm>
        </p:spPr>
        <p:txBody>
          <a:bodyPr/>
          <a:lstStyle/>
          <a:p>
            <a:pPr marL="0" lvl="0" indent="0">
              <a:buClr>
                <a:srgbClr val="D34817"/>
              </a:buClr>
              <a:buNone/>
            </a:pPr>
            <a:r>
              <a:rPr lang="en-US" sz="3200" b="1" dirty="0" smtClean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rgbClr val="C00000"/>
                </a:solidFill>
                <a:ea typeface="+mj-ea"/>
                <a:cs typeface="+mj-cs"/>
              </a:rPr>
              <a:t>Requirements</a:t>
            </a:r>
            <a:r>
              <a:rPr lang="en-US" altLang="en-US" sz="3200" b="1" dirty="0">
                <a:solidFill>
                  <a:srgbClr val="C00000"/>
                </a:solidFill>
                <a:ea typeface="+mj-ea"/>
                <a:cs typeface="+mj-cs"/>
              </a:rPr>
              <a:t> of a good brand</a:t>
            </a:r>
            <a:endParaRPr lang="en-US" altLang="en-US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Be </a:t>
            </a:r>
            <a:r>
              <a:rPr lang="en-US" altLang="en-US" sz="2800" dirty="0">
                <a:solidFill>
                  <a:prstClr val="black"/>
                </a:solidFill>
              </a:rPr>
              <a:t>easy to pronounce, recognize and </a:t>
            </a:r>
            <a:r>
              <a:rPr lang="en-US" altLang="en-US" sz="2800" dirty="0" smtClean="0">
                <a:solidFill>
                  <a:prstClr val="black"/>
                </a:solidFill>
              </a:rPr>
              <a:t>remember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Be distinctive.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Suggest </a:t>
            </a:r>
            <a:r>
              <a:rPr lang="en-US" altLang="en-US" sz="2800" dirty="0">
                <a:solidFill>
                  <a:prstClr val="black"/>
                </a:solidFill>
              </a:rPr>
              <a:t>something about the product’s benefits or characteristics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Suggest </a:t>
            </a:r>
            <a:r>
              <a:rPr lang="en-US" altLang="en-US" sz="2800" dirty="0">
                <a:solidFill>
                  <a:prstClr val="black"/>
                </a:solidFill>
              </a:rPr>
              <a:t>about the product qualities such as action or use.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Be </a:t>
            </a:r>
            <a:r>
              <a:rPr lang="en-US" altLang="en-US" sz="2800" dirty="0">
                <a:solidFill>
                  <a:prstClr val="black"/>
                </a:solidFill>
              </a:rPr>
              <a:t>large enough to be applicable to new products that may be added to the product </a:t>
            </a:r>
            <a:r>
              <a:rPr lang="en-US" altLang="en-US" sz="2800" dirty="0" smtClean="0">
                <a:solidFill>
                  <a:prstClr val="black"/>
                </a:solidFill>
              </a:rPr>
              <a:t>line.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Have </a:t>
            </a:r>
            <a:r>
              <a:rPr lang="en-US" altLang="en-US" sz="2800" dirty="0">
                <a:solidFill>
                  <a:prstClr val="black"/>
                </a:solidFill>
              </a:rPr>
              <a:t>a possibility of registration and legal protection.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marL="0" lvl="0" indent="0">
              <a:buClr>
                <a:srgbClr val="D34817"/>
              </a:buClr>
              <a:buNone/>
            </a:pP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endParaRPr lang="en-US" sz="28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77488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Perpetua"/>
              </a:rPr>
              <a:t>I. THE PRODUCT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610600" cy="5791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FFC000"/>
                </a:solidFill>
                <a:ea typeface="+mj-ea"/>
                <a:cs typeface="+mj-cs"/>
              </a:rPr>
              <a:t> Brand </a:t>
            </a:r>
            <a:r>
              <a:rPr lang="en-US" sz="3200" b="1" dirty="0">
                <a:solidFill>
                  <a:srgbClr val="FFC000"/>
                </a:solidFill>
                <a:ea typeface="+mj-ea"/>
                <a:cs typeface="+mj-cs"/>
              </a:rPr>
              <a:t>Elements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173432" y="3431893"/>
            <a:ext cx="1596736" cy="1447800"/>
          </a:xfrm>
          <a:prstGeom prst="ellipse">
            <a:avLst/>
          </a:prstGeom>
          <a:solidFill>
            <a:srgbClr val="E3E3FF"/>
          </a:solidFill>
          <a:ln w="9525" algn="ctr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ea typeface="+mn-ea"/>
                <a:cs typeface="+mn-cs"/>
              </a:rPr>
              <a:t>Brand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ea typeface="+mn-ea"/>
                <a:cs typeface="+mn-cs"/>
              </a:rPr>
              <a:t>Elements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46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137064" y="1511877"/>
            <a:ext cx="1825336" cy="1600200"/>
          </a:xfrm>
          <a:prstGeom prst="ellipse">
            <a:avLst/>
          </a:prstGeom>
          <a:solidFill>
            <a:srgbClr val="E3E3FF"/>
          </a:solidFill>
          <a:ln w="9525" algn="ctr">
            <a:solidFill>
              <a:srgbClr val="C7DB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Brand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names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035137" y="2284269"/>
            <a:ext cx="1679863" cy="1600200"/>
          </a:xfrm>
          <a:prstGeom prst="ellipse">
            <a:avLst/>
          </a:prstGeom>
          <a:solidFill>
            <a:srgbClr val="E3E3FF"/>
          </a:solidFill>
          <a:ln w="9525" algn="ctr">
            <a:solidFill>
              <a:srgbClr val="C7DB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URLs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184073" y="4229100"/>
            <a:ext cx="1683327" cy="1600200"/>
          </a:xfrm>
          <a:prstGeom prst="ellipse">
            <a:avLst/>
          </a:prstGeom>
          <a:solidFill>
            <a:srgbClr val="E3E3FF"/>
          </a:solidFill>
          <a:ln w="9525" algn="ctr">
            <a:solidFill>
              <a:srgbClr val="C7DB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Logos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130137" y="5232074"/>
            <a:ext cx="1683327" cy="1473526"/>
          </a:xfrm>
          <a:prstGeom prst="ellipse">
            <a:avLst/>
          </a:prstGeom>
          <a:solidFill>
            <a:srgbClr val="E3E3FF"/>
          </a:solidFill>
          <a:ln w="9525" algn="ctr">
            <a:solidFill>
              <a:srgbClr val="C7DB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Symbols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90500" y="4263736"/>
            <a:ext cx="1657350" cy="1600200"/>
          </a:xfrm>
          <a:prstGeom prst="ellipse">
            <a:avLst/>
          </a:prstGeom>
          <a:solidFill>
            <a:srgbClr val="E3E3FF"/>
          </a:solidFill>
          <a:ln w="9525" algn="ctr">
            <a:solidFill>
              <a:srgbClr val="C7DB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Characters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90500" y="2362200"/>
            <a:ext cx="1562100" cy="1527464"/>
          </a:xfrm>
          <a:prstGeom prst="ellipse">
            <a:avLst/>
          </a:prstGeom>
          <a:solidFill>
            <a:srgbClr val="E3E3FF"/>
          </a:solidFill>
          <a:ln w="9525" algn="ctr">
            <a:solidFill>
              <a:srgbClr val="C7DB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Slogans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37" y="1143000"/>
            <a:ext cx="28194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50322"/>
            <a:ext cx="990600" cy="117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407" y="4876800"/>
            <a:ext cx="201065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97737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Perpetua"/>
              </a:rPr>
              <a:t>I. THE PRODUCT 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800" b="1" dirty="0">
                <a:solidFill>
                  <a:srgbClr val="FFC000"/>
                </a:solidFill>
              </a:rPr>
              <a:t>Qualities of a good brand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ct val="70000"/>
              <a:buFont typeface="Wingdings" pitchFamily="2" charset="2"/>
              <a:buChar char="ü"/>
            </a:pPr>
            <a:r>
              <a:rPr lang="en-US" sz="2800" dirty="0">
                <a:solidFill>
                  <a:prstClr val="black"/>
                </a:solidFill>
              </a:rPr>
              <a:t>Memorable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ct val="70000"/>
              <a:buFont typeface="Wingdings" pitchFamily="2" charset="2"/>
              <a:buChar char="ü"/>
            </a:pPr>
            <a:r>
              <a:rPr lang="en-US" sz="2800" dirty="0">
                <a:solidFill>
                  <a:prstClr val="black"/>
                </a:solidFill>
              </a:rPr>
              <a:t>Meaningful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ct val="70000"/>
              <a:buFont typeface="Wingdings" pitchFamily="2" charset="2"/>
              <a:buChar char="ü"/>
            </a:pPr>
            <a:r>
              <a:rPr lang="en-US" sz="2800" dirty="0">
                <a:solidFill>
                  <a:prstClr val="black"/>
                </a:solidFill>
              </a:rPr>
              <a:t>Likeability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ct val="70000"/>
              <a:buFont typeface="Wingdings" pitchFamily="2" charset="2"/>
              <a:buChar char="ü"/>
            </a:pPr>
            <a:r>
              <a:rPr lang="en-US" sz="2800" dirty="0">
                <a:solidFill>
                  <a:prstClr val="black"/>
                </a:solidFill>
              </a:rPr>
              <a:t>Transferable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ct val="70000"/>
              <a:buFont typeface="Wingdings" pitchFamily="2" charset="2"/>
              <a:buChar char="ü"/>
            </a:pPr>
            <a:r>
              <a:rPr lang="en-US" sz="2800" dirty="0">
                <a:solidFill>
                  <a:prstClr val="black"/>
                </a:solidFill>
              </a:rPr>
              <a:t>Adaptable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ct val="70000"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Protectable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80287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5334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II. THE PRICE </a:t>
            </a:r>
            <a:r>
              <a:rPr lang="en-US" altLang="en-US" sz="32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8229600" cy="59436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  <a:defRPr/>
            </a:pPr>
            <a:r>
              <a:rPr lang="en-US" sz="2800" dirty="0" smtClean="0"/>
              <a:t> </a:t>
            </a:r>
            <a:r>
              <a:rPr lang="en-US" sz="2800" b="1" dirty="0">
                <a:solidFill>
                  <a:srgbClr val="C00000"/>
                </a:solidFill>
              </a:rPr>
              <a:t>3.Packaging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</a:p>
          <a:p>
            <a:pPr lvl="1">
              <a:buClr>
                <a:srgbClr val="D34817"/>
              </a:buClr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black"/>
                </a:solidFill>
              </a:rPr>
              <a:t>Packaging is a marketing process concerned with the design and production of the container or wrapper for a product. </a:t>
            </a:r>
          </a:p>
          <a:p>
            <a:pPr lvl="1">
              <a:buClr>
                <a:srgbClr val="D34817"/>
              </a:buClr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black"/>
                </a:solidFill>
              </a:rPr>
              <a:t>The container or wrapper or covering is called the package. </a:t>
            </a:r>
          </a:p>
          <a:p>
            <a:pPr lvl="0">
              <a:buClr>
                <a:srgbClr val="D34817"/>
              </a:buClr>
              <a:buNone/>
              <a:defRPr/>
            </a:pPr>
            <a:r>
              <a:rPr lang="en-US" sz="2800" b="1" dirty="0">
                <a:solidFill>
                  <a:srgbClr val="C00000"/>
                </a:solidFill>
              </a:rPr>
              <a:t>Importance of packaging </a:t>
            </a:r>
            <a:endParaRPr lang="en-MY" sz="2800" dirty="0">
              <a:solidFill>
                <a:srgbClr val="C00000"/>
              </a:solidFill>
            </a:endParaRPr>
          </a:p>
          <a:p>
            <a:pPr lvl="1" algn="just">
              <a:buClr>
                <a:srgbClr val="D34817"/>
              </a:buClr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black"/>
                </a:solidFill>
              </a:rPr>
              <a:t>Packaging serves several safety and utilitarian purposes</a:t>
            </a:r>
          </a:p>
          <a:p>
            <a:pPr lvl="1" algn="just">
              <a:buClr>
                <a:srgbClr val="D34817"/>
              </a:buClr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black"/>
                </a:solidFill>
              </a:rPr>
              <a:t>Packaging may implement a company’s marketing program. </a:t>
            </a:r>
          </a:p>
          <a:p>
            <a:pPr lvl="1" algn="just">
              <a:buClr>
                <a:srgbClr val="D34817"/>
              </a:buClr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black"/>
                </a:solidFill>
              </a:rPr>
              <a:t>Well-packaged products may increase profit possibilities in that it stimulates customers to pay more just to get the special package. </a:t>
            </a:r>
            <a:endParaRPr lang="en-MY" sz="2800" dirty="0">
              <a:solidFill>
                <a:prstClr val="black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15240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096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II. THE PRICE </a:t>
            </a:r>
            <a:r>
              <a:rPr lang="en-US" altLang="en-US" sz="32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8229600" cy="59436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  <a:defRPr/>
            </a:pPr>
            <a:r>
              <a:rPr lang="en-US" sz="2800" b="1" dirty="0" smtClean="0"/>
              <a:t> </a:t>
            </a:r>
            <a:r>
              <a:rPr lang="en-US" sz="2800" b="1" i="1" dirty="0">
                <a:solidFill>
                  <a:prstClr val="black"/>
                </a:solidFill>
              </a:rPr>
              <a:t>4.Labeling </a:t>
            </a:r>
          </a:p>
          <a:p>
            <a:pPr marL="914400" lvl="0" indent="-457200">
              <a:buClr>
                <a:srgbClr val="D34817"/>
              </a:buClr>
              <a:buFont typeface="Wingdings" pitchFamily="2" charset="2"/>
              <a:buChar char="ü"/>
              <a:defRPr/>
            </a:pPr>
            <a:r>
              <a:rPr lang="en-US" b="1" dirty="0">
                <a:solidFill>
                  <a:prstClr val="black"/>
                </a:solidFill>
              </a:rPr>
              <a:t>Brand label:</a:t>
            </a:r>
            <a:r>
              <a:rPr lang="en-US" dirty="0">
                <a:solidFill>
                  <a:prstClr val="black"/>
                </a:solidFill>
              </a:rPr>
              <a:t> simply the brand alone applied to the product or to the package. </a:t>
            </a:r>
            <a:endParaRPr lang="en-MY" dirty="0">
              <a:solidFill>
                <a:prstClr val="black"/>
              </a:solidFill>
            </a:endParaRPr>
          </a:p>
          <a:p>
            <a:pPr marL="914400" lvl="0" indent="-457200">
              <a:buClr>
                <a:srgbClr val="D34817"/>
              </a:buClr>
              <a:buFont typeface="Wingdings" pitchFamily="2" charset="2"/>
              <a:buChar char="ü"/>
              <a:defRPr/>
            </a:pPr>
            <a:r>
              <a:rPr lang="en-US" b="1" dirty="0">
                <a:solidFill>
                  <a:prstClr val="black"/>
                </a:solidFill>
              </a:rPr>
              <a:t> Grade label:</a:t>
            </a:r>
            <a:r>
              <a:rPr lang="en-US" dirty="0">
                <a:solidFill>
                  <a:prstClr val="black"/>
                </a:solidFill>
              </a:rPr>
              <a:t> a label, which identifies the quality with, a letter, number or word. </a:t>
            </a:r>
            <a:endParaRPr lang="en-MY" dirty="0">
              <a:solidFill>
                <a:prstClr val="black"/>
              </a:solidFill>
            </a:endParaRPr>
          </a:p>
          <a:p>
            <a:pPr marL="914400" lvl="0" indent="-457200">
              <a:buClr>
                <a:srgbClr val="D34817"/>
              </a:buClr>
              <a:buFont typeface="Wingdings" pitchFamily="2" charset="2"/>
              <a:buChar char="ü"/>
              <a:defRPr/>
            </a:pPr>
            <a:r>
              <a:rPr lang="en-US" b="1" dirty="0">
                <a:solidFill>
                  <a:prstClr val="black"/>
                </a:solidFill>
              </a:rPr>
              <a:t> Descriptive label:</a:t>
            </a:r>
            <a:r>
              <a:rPr lang="en-US" dirty="0">
                <a:solidFill>
                  <a:prstClr val="black"/>
                </a:solidFill>
              </a:rPr>
              <a:t> it gives objective information about the use, construction, care, performance or other features of the product. Sometimes it is called </a:t>
            </a:r>
            <a:r>
              <a:rPr lang="en-US" b="1" i="1" dirty="0">
                <a:solidFill>
                  <a:prstClr val="black"/>
                </a:solidFill>
              </a:rPr>
              <a:t>informative label</a:t>
            </a:r>
            <a:r>
              <a:rPr lang="en-US" dirty="0">
                <a:solidFill>
                  <a:prstClr val="black"/>
                </a:solidFill>
              </a:rPr>
              <a:t>. </a:t>
            </a:r>
          </a:p>
          <a:p>
            <a:pPr marL="817563" lvl="0" indent="-360363">
              <a:buClr>
                <a:srgbClr val="D34817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                           </a:t>
            </a:r>
            <a:r>
              <a:rPr lang="en-US" dirty="0" err="1">
                <a:solidFill>
                  <a:prstClr val="black"/>
                </a:solidFill>
              </a:rPr>
              <a:t>Eg</a:t>
            </a:r>
            <a:r>
              <a:rPr lang="en-US" dirty="0">
                <a:solidFill>
                  <a:prstClr val="black"/>
                </a:solidFill>
              </a:rPr>
              <a:t>. medicines </a:t>
            </a:r>
            <a:endParaRPr lang="en-MY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  <a:defRPr/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0597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5638800" cy="715962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THE MARKETING PERSPECTIVE</a:t>
            </a:r>
            <a:endParaRPr lang="en-MY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776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077200" cy="5562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en-US" sz="3200" b="1" dirty="0" smtClean="0">
                <a:solidFill>
                  <a:srgbClr val="00B0F0"/>
                </a:solidFill>
              </a:rPr>
              <a:t>Definition of Market</a:t>
            </a:r>
            <a:r>
              <a:rPr lang="en-US" altLang="en-US" sz="3200" dirty="0" smtClean="0">
                <a:solidFill>
                  <a:srgbClr val="00B0F0"/>
                </a:solidFill>
              </a:rPr>
              <a:t>:</a:t>
            </a:r>
            <a:endParaRPr lang="en-MY" altLang="en-US" sz="32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Market is a </a:t>
            </a:r>
            <a:r>
              <a:rPr lang="en-US" altLang="en-US" sz="2800" b="1" i="1" dirty="0" smtClean="0"/>
              <a:t>group of potential customers </a:t>
            </a:r>
            <a:r>
              <a:rPr lang="en-US" altLang="en-US" sz="2800" dirty="0" smtClean="0"/>
              <a:t>having needs to satisfy, ability to buy &amp; willingness to pay in order to satisfy these needs.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prstClr val="black"/>
                </a:solidFill>
              </a:rPr>
              <a:t>Also market is all </a:t>
            </a:r>
            <a:r>
              <a:rPr lang="en-US" sz="2800" dirty="0">
                <a:solidFill>
                  <a:prstClr val="black"/>
                </a:solidFill>
              </a:rPr>
              <a:t>the activities involved in the </a:t>
            </a:r>
            <a:r>
              <a:rPr lang="en-US" sz="2800" dirty="0">
                <a:solidFill>
                  <a:srgbClr val="FF0000"/>
                </a:solidFill>
              </a:rPr>
              <a:t>transfer of goods from the producer to the consumer</a:t>
            </a:r>
            <a:endParaRPr lang="en-MY" alt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A </a:t>
            </a:r>
            <a:r>
              <a:rPr lang="en-US" altLang="en-US" sz="2800" b="1" i="1" dirty="0" smtClean="0"/>
              <a:t>social &amp; managerial process </a:t>
            </a:r>
            <a:r>
              <a:rPr lang="en-US" altLang="en-US" sz="2800" dirty="0" smtClean="0"/>
              <a:t>by which individuals &amp; groups obtain what they need &amp; want through creating &amp; exchanging products &amp; value with others.</a:t>
            </a:r>
          </a:p>
          <a:p>
            <a:endParaRPr lang="en-MY" altLang="en-US" dirty="0" smtClean="0"/>
          </a:p>
          <a:p>
            <a:endParaRPr lang="en-MY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2143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096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26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II. THE PRICE </a:t>
            </a:r>
            <a:r>
              <a:rPr lang="en-US" altLang="en-US" sz="26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8382000" cy="57912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</a:pPr>
            <a:r>
              <a:rPr lang="en-US" sz="2800" b="1" dirty="0" smtClean="0"/>
              <a:t> </a:t>
            </a:r>
            <a:r>
              <a:rPr lang="en-US" altLang="en-US" b="1" dirty="0">
                <a:solidFill>
                  <a:srgbClr val="C00000"/>
                </a:solidFill>
              </a:rPr>
              <a:t>WHAT IS </a:t>
            </a:r>
            <a:r>
              <a:rPr lang="en-US" altLang="en-US" b="1" dirty="0" smtClean="0">
                <a:solidFill>
                  <a:srgbClr val="C00000"/>
                </a:solidFill>
              </a:rPr>
              <a:t>PRICE?</a:t>
            </a:r>
            <a:endParaRPr lang="en-MY" altLang="en-US" sz="800" b="1" dirty="0" smtClean="0">
              <a:solidFill>
                <a:srgbClr val="C00000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Is </a:t>
            </a:r>
            <a:r>
              <a:rPr lang="en-US" altLang="en-US" sz="2800" dirty="0">
                <a:solidFill>
                  <a:prstClr val="black"/>
                </a:solidFill>
              </a:rPr>
              <a:t>the amount of money consumers have to pay to obtain the </a:t>
            </a:r>
            <a:r>
              <a:rPr lang="en-US" altLang="en-US" sz="2800" dirty="0" smtClean="0">
                <a:solidFill>
                  <a:prstClr val="black"/>
                </a:solidFill>
              </a:rPr>
              <a:t>product.</a:t>
            </a:r>
            <a:endParaRPr lang="en-MY" altLang="en-US" sz="28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Price </a:t>
            </a:r>
            <a:r>
              <a:rPr lang="en-US" altLang="en-US" sz="2800" dirty="0">
                <a:solidFill>
                  <a:prstClr val="black"/>
                </a:solidFill>
              </a:rPr>
              <a:t>has operated as the major determinant of user choice traditionally.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Although </a:t>
            </a:r>
            <a:r>
              <a:rPr lang="en-US" altLang="en-US" sz="2800" dirty="0">
                <a:solidFill>
                  <a:prstClr val="black"/>
                </a:solidFill>
              </a:rPr>
              <a:t>non-price factors have become more important in recent decades price still remains one of the most important element determining market share and profitability.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Different </a:t>
            </a:r>
            <a:r>
              <a:rPr lang="en-US" altLang="en-US" sz="2800" dirty="0">
                <a:solidFill>
                  <a:prstClr val="black"/>
                </a:solidFill>
              </a:rPr>
              <a:t>companies set the price haphazardly as based on cost. 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marL="0" indent="0">
              <a:buClr>
                <a:srgbClr val="D34817"/>
              </a:buClr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                                     </a:t>
            </a:r>
            <a:r>
              <a:rPr lang="en-US" sz="2800" b="1" dirty="0" smtClean="0">
                <a:solidFill>
                  <a:srgbClr val="0070C0"/>
                </a:solidFill>
              </a:rPr>
              <a:t>PRICE </a:t>
            </a:r>
            <a:r>
              <a:rPr lang="en-US" sz="2800" b="1" dirty="0">
                <a:solidFill>
                  <a:srgbClr val="0070C0"/>
                </a:solidFill>
              </a:rPr>
              <a:t>=  Cost + Profit 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77981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096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II. THE PRICE </a:t>
            </a:r>
            <a:r>
              <a:rPr lang="en-US" altLang="en-US" sz="32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8534400" cy="58674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prstClr val="black"/>
                </a:solidFill>
              </a:rPr>
              <a:t>Methods  of  Pricing</a:t>
            </a:r>
          </a:p>
          <a:p>
            <a:pPr lvl="0" algn="just">
              <a:buClr>
                <a:srgbClr val="D34817"/>
              </a:buClr>
              <a:buNone/>
              <a:defRPr/>
            </a:pPr>
            <a:r>
              <a:rPr lang="en-US" sz="2400" b="1" dirty="0" smtClean="0">
                <a:solidFill>
                  <a:prstClr val="black"/>
                </a:solidFill>
              </a:rPr>
              <a:t>1.Cost </a:t>
            </a:r>
            <a:r>
              <a:rPr lang="en-US" sz="2400" b="1" dirty="0">
                <a:solidFill>
                  <a:prstClr val="black"/>
                </a:solidFill>
              </a:rPr>
              <a:t>plus pricing/ Mark Up pricing/</a:t>
            </a:r>
          </a:p>
          <a:p>
            <a:pPr lvl="0" algn="just">
              <a:buClr>
                <a:srgbClr val="D34817"/>
              </a:buClr>
              <a:buNone/>
              <a:defRPr/>
            </a:pPr>
            <a:r>
              <a:rPr lang="en-US" sz="2400" b="1" dirty="0">
                <a:solidFill>
                  <a:prstClr val="black"/>
                </a:solidFill>
              </a:rPr>
              <a:t>2. Skimming pricing</a:t>
            </a:r>
          </a:p>
          <a:p>
            <a:pPr lvl="0">
              <a:buClr>
                <a:srgbClr val="D34817"/>
              </a:buClr>
              <a:buNone/>
              <a:defRPr/>
            </a:pPr>
            <a:r>
              <a:rPr lang="en-US" sz="2800" dirty="0">
                <a:solidFill>
                  <a:prstClr val="black"/>
                </a:solidFill>
              </a:rPr>
              <a:t>The following conditions should be satisfied</a:t>
            </a:r>
            <a:endParaRPr lang="en-MY" sz="2800" dirty="0">
              <a:solidFill>
                <a:prstClr val="black"/>
              </a:solidFill>
            </a:endParaRPr>
          </a:p>
          <a:p>
            <a:pPr marL="817563" lvl="0" indent="-192088">
              <a:buClr>
                <a:srgbClr val="D34817"/>
              </a:buClr>
              <a:buFont typeface="+mj-lt"/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</a:rPr>
              <a:t>A sufficient number of buyers have a high current demand.</a:t>
            </a:r>
            <a:endParaRPr lang="en-MY" sz="2800" dirty="0">
              <a:solidFill>
                <a:prstClr val="black"/>
              </a:solidFill>
            </a:endParaRPr>
          </a:p>
          <a:p>
            <a:pPr marL="817563" lvl="0" indent="-192088">
              <a:buClr>
                <a:srgbClr val="D34817"/>
              </a:buClr>
              <a:buFont typeface="+mj-lt"/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</a:rPr>
              <a:t>The high initial prices do not attract more competition to the market.</a:t>
            </a:r>
            <a:endParaRPr lang="en-MY" sz="2800" dirty="0">
              <a:solidFill>
                <a:prstClr val="black"/>
              </a:solidFill>
            </a:endParaRPr>
          </a:p>
          <a:p>
            <a:pPr marL="817563" lvl="0" indent="-192088">
              <a:buClr>
                <a:srgbClr val="D34817"/>
              </a:buClr>
              <a:buFont typeface="+mj-lt"/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</a:rPr>
              <a:t>The high price communicates the image of a superior product. </a:t>
            </a:r>
          </a:p>
          <a:p>
            <a:pPr lvl="0">
              <a:buClr>
                <a:srgbClr val="D34817"/>
              </a:buClr>
              <a:buNone/>
              <a:defRPr/>
            </a:pPr>
            <a:r>
              <a:rPr lang="en-US" sz="2400" b="1" dirty="0">
                <a:solidFill>
                  <a:prstClr val="black"/>
                </a:solidFill>
              </a:rPr>
              <a:t>3.Penetration pricing: below market price</a:t>
            </a:r>
            <a:endParaRPr lang="en-MY" sz="2400" b="1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</a:rPr>
              <a:t>4.</a:t>
            </a:r>
            <a:r>
              <a:rPr lang="en-US" sz="2400" b="1" dirty="0">
                <a:solidFill>
                  <a:prstClr val="black"/>
                </a:solidFill>
              </a:rPr>
              <a:t> Premium pricing: with market </a:t>
            </a:r>
            <a:endParaRPr lang="en-MY" sz="24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91734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/>
          <a:lstStyle/>
          <a:p>
            <a:pPr algn="ctr"/>
            <a:r>
              <a:rPr lang="en-US" altLang="en-US" sz="3200" b="1" dirty="0">
                <a:solidFill>
                  <a:srgbClr val="FF0000"/>
                </a:solidFill>
                <a:latin typeface="Perpetua"/>
              </a:rPr>
              <a:t>II. THE PRICE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077200" cy="5562600"/>
          </a:xfrm>
        </p:spPr>
        <p:txBody>
          <a:bodyPr/>
          <a:lstStyle/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800" dirty="0">
                <a:solidFill>
                  <a:prstClr val="black"/>
                </a:solidFill>
              </a:rPr>
              <a:t> T</a:t>
            </a:r>
            <a:r>
              <a:rPr lang="en-US" sz="2800" dirty="0" smtClean="0">
                <a:solidFill>
                  <a:prstClr val="black"/>
                </a:solidFill>
              </a:rPr>
              <a:t>he </a:t>
            </a:r>
            <a:r>
              <a:rPr lang="en-US" sz="2800" dirty="0">
                <a:solidFill>
                  <a:prstClr val="black"/>
                </a:solidFill>
              </a:rPr>
              <a:t>price could be too high or too low when compared to your competitors and / or what the customer is willing to pay for your product. </a:t>
            </a:r>
            <a:endParaRPr lang="en-US" sz="28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The </a:t>
            </a:r>
            <a:r>
              <a:rPr lang="en-US" altLang="en-US" sz="2800" dirty="0">
                <a:solidFill>
                  <a:prstClr val="black"/>
                </a:solidFill>
              </a:rPr>
              <a:t>major objectives of pricing are: 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dirty="0">
                <a:solidFill>
                  <a:prstClr val="black"/>
                </a:solidFill>
              </a:rPr>
              <a:t>Achievement of target </a:t>
            </a:r>
            <a:r>
              <a:rPr lang="en-US" altLang="en-US" sz="2800" dirty="0" smtClean="0">
                <a:solidFill>
                  <a:prstClr val="black"/>
                </a:solidFill>
              </a:rPr>
              <a:t>return</a:t>
            </a:r>
            <a:endParaRPr lang="en-MY" altLang="en-US" sz="2800" dirty="0" smtClean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prstClr val="black"/>
                </a:solidFill>
              </a:rPr>
              <a:t>Maximization </a:t>
            </a:r>
            <a:r>
              <a:rPr lang="en-US" altLang="en-US" sz="2800" dirty="0">
                <a:solidFill>
                  <a:prstClr val="black"/>
                </a:solidFill>
              </a:rPr>
              <a:t>of profit </a:t>
            </a:r>
            <a:endParaRPr lang="en-MY" altLang="en-US" sz="2800" dirty="0" smtClean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prstClr val="black"/>
                </a:solidFill>
              </a:rPr>
              <a:t>Increase </a:t>
            </a:r>
            <a:r>
              <a:rPr lang="en-US" altLang="en-US" sz="2800" dirty="0">
                <a:solidFill>
                  <a:prstClr val="black"/>
                </a:solidFill>
              </a:rPr>
              <a:t>of sales </a:t>
            </a:r>
            <a:r>
              <a:rPr lang="en-US" altLang="en-US" sz="2800" dirty="0" smtClean="0">
                <a:solidFill>
                  <a:prstClr val="black"/>
                </a:solidFill>
              </a:rPr>
              <a:t>volume</a:t>
            </a:r>
            <a:endParaRPr lang="en-MY" altLang="en-US" sz="2800" dirty="0" smtClean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prstClr val="black"/>
                </a:solidFill>
              </a:rPr>
              <a:t>Maintenance </a:t>
            </a:r>
            <a:r>
              <a:rPr lang="en-US" altLang="en-US" sz="2800" dirty="0">
                <a:solidFill>
                  <a:prstClr val="black"/>
                </a:solidFill>
              </a:rPr>
              <a:t>or increase of market </a:t>
            </a:r>
            <a:r>
              <a:rPr lang="en-US" altLang="en-US" sz="2800" dirty="0" smtClean="0">
                <a:solidFill>
                  <a:prstClr val="black"/>
                </a:solidFill>
              </a:rPr>
              <a:t>share</a:t>
            </a:r>
            <a:endParaRPr lang="en-MY" altLang="en-US" sz="2800" dirty="0" smtClean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prstClr val="black"/>
                </a:solidFill>
              </a:rPr>
              <a:t>Stabilization </a:t>
            </a:r>
            <a:r>
              <a:rPr lang="en-US" altLang="en-US" sz="2800" dirty="0">
                <a:solidFill>
                  <a:prstClr val="black"/>
                </a:solidFill>
              </a:rPr>
              <a:t>of prices &amp; </a:t>
            </a:r>
            <a:endParaRPr lang="en-MY" altLang="en-US" sz="2800" dirty="0" smtClean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prstClr val="black"/>
                </a:solidFill>
              </a:rPr>
              <a:t>Meeting </a:t>
            </a:r>
            <a:r>
              <a:rPr lang="en-US" altLang="en-US" sz="2800" dirty="0">
                <a:solidFill>
                  <a:prstClr val="black"/>
                </a:solidFill>
              </a:rPr>
              <a:t>competition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24316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096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III.  PLACE </a:t>
            </a:r>
            <a:r>
              <a:rPr lang="en-US" sz="32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382000" cy="55626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b="1" dirty="0">
                <a:solidFill>
                  <a:prstClr val="black"/>
                </a:solidFill>
              </a:rPr>
              <a:t>Place</a:t>
            </a:r>
            <a:r>
              <a:rPr lang="en-US" dirty="0">
                <a:solidFill>
                  <a:prstClr val="black"/>
                </a:solidFill>
              </a:rPr>
              <a:t>: </a:t>
            </a:r>
            <a:r>
              <a:rPr lang="en-US" sz="2800" dirty="0">
                <a:solidFill>
                  <a:prstClr val="black"/>
                </a:solidFill>
              </a:rPr>
              <a:t>Includes company activities that make the product available to target consumers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  <a:endParaRPr lang="en-MY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b="1" dirty="0">
                <a:solidFill>
                  <a:prstClr val="black"/>
                </a:solidFill>
              </a:rPr>
              <a:t>Physical distribution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includes:</a:t>
            </a:r>
            <a:endParaRPr lang="en-MY" sz="2800" dirty="0">
              <a:solidFill>
                <a:prstClr val="black"/>
              </a:solidFill>
            </a:endParaRPr>
          </a:p>
          <a:p>
            <a:pPr lvl="2">
              <a:buFont typeface="Wingdings" pitchFamily="2" charset="2"/>
              <a:buChar char="ü"/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Channels of distribution</a:t>
            </a:r>
            <a:endParaRPr lang="en-MY" sz="2600" dirty="0" smtClean="0">
              <a:solidFill>
                <a:prstClr val="black"/>
              </a:solidFill>
            </a:endParaRPr>
          </a:p>
          <a:p>
            <a:pPr lvl="2">
              <a:buFont typeface="Wingdings" pitchFamily="2" charset="2"/>
              <a:buChar char="ü"/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Transportation</a:t>
            </a:r>
            <a:endParaRPr lang="en-MY" sz="2600" dirty="0" smtClean="0">
              <a:solidFill>
                <a:prstClr val="black"/>
              </a:solidFill>
            </a:endParaRPr>
          </a:p>
          <a:p>
            <a:pPr lvl="2">
              <a:buFont typeface="Wingdings" pitchFamily="2" charset="2"/>
              <a:buChar char="ü"/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Warehousing/ storing goods/</a:t>
            </a:r>
            <a:endParaRPr lang="en-US" sz="2600" b="1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prstClr val="black"/>
                </a:solidFill>
              </a:rPr>
              <a:t>DEFINITION </a:t>
            </a:r>
            <a:r>
              <a:rPr lang="en-US" b="1" dirty="0">
                <a:solidFill>
                  <a:prstClr val="black"/>
                </a:solidFill>
              </a:rPr>
              <a:t>OF MARKETING CHANNELS </a:t>
            </a:r>
            <a:endParaRPr lang="en-US" sz="800" b="1" dirty="0">
              <a:solidFill>
                <a:prstClr val="black"/>
              </a:solidFill>
            </a:endParaRPr>
          </a:p>
          <a:p>
            <a:pPr lvl="1">
              <a:buClr>
                <a:srgbClr val="D34817"/>
              </a:buClr>
              <a:buFont typeface="Wingdings" pitchFamily="2" charset="2"/>
              <a:buChar char="ü"/>
              <a:defRPr/>
            </a:pPr>
            <a:r>
              <a:rPr lang="en-US" sz="2600" dirty="0">
                <a:solidFill>
                  <a:prstClr val="black"/>
                </a:solidFill>
              </a:rPr>
              <a:t>The marketing (or distribution) channels refer to the activities, parties and channel structure required to transfer a product from its point of production to its point of consumption by the end customer</a:t>
            </a:r>
            <a:endParaRPr lang="en-MY" sz="2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24946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5334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III.  PLACE </a:t>
            </a:r>
            <a:r>
              <a:rPr lang="en-US" sz="28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533400"/>
            <a:ext cx="8458200" cy="62484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</a:rPr>
              <a:t>Direct channel</a:t>
            </a:r>
            <a:endParaRPr lang="en-US" sz="2400" b="1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  <a:defRPr/>
            </a:pP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       </a:t>
            </a:r>
            <a:r>
              <a:rPr lang="en-US" sz="2400" dirty="0" smtClean="0">
                <a:solidFill>
                  <a:prstClr val="black"/>
                </a:solidFill>
              </a:rPr>
              <a:t>1.Door-to-door </a:t>
            </a:r>
            <a:r>
              <a:rPr lang="en-US" sz="2400" dirty="0">
                <a:solidFill>
                  <a:prstClr val="black"/>
                </a:solidFill>
              </a:rPr>
              <a:t>selling  </a:t>
            </a:r>
            <a:endParaRPr lang="en-MY" sz="24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         2.Manufacturers</a:t>
            </a:r>
            <a:r>
              <a:rPr lang="en-US" sz="2400" dirty="0">
                <a:solidFill>
                  <a:prstClr val="black"/>
                </a:solidFill>
              </a:rPr>
              <a:t>’ sales branches</a:t>
            </a:r>
            <a:endParaRPr lang="en-MY" sz="24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         3.Direct </a:t>
            </a:r>
            <a:r>
              <a:rPr lang="en-US" sz="2400" dirty="0">
                <a:solidFill>
                  <a:prstClr val="black"/>
                </a:solidFill>
              </a:rPr>
              <a:t>mail 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b="1" i="1" dirty="0" smtClean="0">
                <a:solidFill>
                  <a:prstClr val="black"/>
                </a:solidFill>
              </a:rPr>
              <a:t> Indirect </a:t>
            </a:r>
            <a:r>
              <a:rPr lang="en-US" sz="2800" b="1" i="1" dirty="0">
                <a:solidFill>
                  <a:prstClr val="black"/>
                </a:solidFill>
              </a:rPr>
              <a:t>channel </a:t>
            </a:r>
            <a:endParaRPr lang="en-US" sz="800" b="1" i="1" dirty="0">
              <a:solidFill>
                <a:prstClr val="black"/>
              </a:solidFill>
            </a:endParaRPr>
          </a:p>
          <a:p>
            <a:pPr marL="265113" lvl="0" indent="-265113">
              <a:buClr>
                <a:srgbClr val="D34817"/>
              </a:buClr>
              <a:buFont typeface="+mj-lt"/>
              <a:buAutoNum type="arabicPeriod"/>
              <a:defRPr/>
            </a:pPr>
            <a:r>
              <a:rPr lang="en-US" sz="2400" b="1" dirty="0">
                <a:solidFill>
                  <a:prstClr val="black"/>
                </a:solidFill>
              </a:rPr>
              <a:t>Merchant Middlemen:- </a:t>
            </a:r>
          </a:p>
          <a:p>
            <a:pPr marL="617538" lvl="1" indent="-342900">
              <a:buFont typeface="Wingdings" pitchFamily="2" charset="2"/>
              <a:buChar char="ü"/>
              <a:defRPr/>
            </a:pPr>
            <a:r>
              <a:rPr lang="en-US" sz="2600" dirty="0">
                <a:solidFill>
                  <a:prstClr val="black"/>
                </a:solidFill>
              </a:rPr>
              <a:t>Whole seller:- </a:t>
            </a:r>
            <a:r>
              <a:rPr lang="en-US" sz="2600" dirty="0" err="1">
                <a:solidFill>
                  <a:prstClr val="black"/>
                </a:solidFill>
              </a:rPr>
              <a:t>Eg</a:t>
            </a:r>
            <a:r>
              <a:rPr lang="en-US" sz="2600" dirty="0">
                <a:solidFill>
                  <a:prstClr val="black"/>
                </a:solidFill>
              </a:rPr>
              <a:t>. </a:t>
            </a:r>
            <a:r>
              <a:rPr lang="en-US" sz="2600" dirty="0" err="1">
                <a:solidFill>
                  <a:prstClr val="black"/>
                </a:solidFill>
              </a:rPr>
              <a:t>Petram</a:t>
            </a:r>
            <a:r>
              <a:rPr lang="en-US" sz="2600" dirty="0">
                <a:solidFill>
                  <a:prstClr val="black"/>
                </a:solidFill>
              </a:rPr>
              <a:t> PLC and East Africa Trading are wholesalers of consumer products. </a:t>
            </a:r>
            <a:endParaRPr lang="en-MY" sz="2600" dirty="0">
              <a:solidFill>
                <a:prstClr val="black"/>
              </a:solidFill>
            </a:endParaRPr>
          </a:p>
          <a:p>
            <a:pPr marL="617538" lvl="1" indent="-342900">
              <a:buFont typeface="Wingdings" pitchFamily="2" charset="2"/>
              <a:buChar char="ü"/>
              <a:defRPr/>
            </a:pPr>
            <a:r>
              <a:rPr lang="en-US" sz="2600" dirty="0">
                <a:solidFill>
                  <a:prstClr val="black"/>
                </a:solidFill>
              </a:rPr>
              <a:t>Retailer:- </a:t>
            </a:r>
            <a:r>
              <a:rPr lang="en-US" sz="2600" dirty="0" err="1">
                <a:solidFill>
                  <a:prstClr val="black"/>
                </a:solidFill>
              </a:rPr>
              <a:t>Eg</a:t>
            </a:r>
            <a:r>
              <a:rPr lang="en-US" sz="2600" dirty="0">
                <a:solidFill>
                  <a:prstClr val="black"/>
                </a:solidFill>
              </a:rPr>
              <a:t>. </a:t>
            </a:r>
            <a:r>
              <a:rPr lang="en-US" sz="2600" dirty="0" err="1">
                <a:solidFill>
                  <a:prstClr val="black"/>
                </a:solidFill>
              </a:rPr>
              <a:t>Hadiya</a:t>
            </a:r>
            <a:r>
              <a:rPr lang="en-US" sz="2600" dirty="0">
                <a:solidFill>
                  <a:prstClr val="black"/>
                </a:solidFill>
              </a:rPr>
              <a:t> supermarket,  and several Kiosks are found closer to sell the items to residential houses. </a:t>
            </a:r>
            <a:endParaRPr lang="en-MY" sz="2600" dirty="0">
              <a:solidFill>
                <a:prstClr val="black"/>
              </a:solidFill>
            </a:endParaRPr>
          </a:p>
          <a:p>
            <a:pPr marL="168275" lvl="0" indent="-168275">
              <a:buClr>
                <a:srgbClr val="D34817"/>
              </a:buClr>
              <a:buFont typeface="+mj-lt"/>
              <a:buAutoNum type="arabicPeriod"/>
              <a:defRPr/>
            </a:pPr>
            <a:r>
              <a:rPr lang="en-US" sz="2400" b="1" dirty="0">
                <a:solidFill>
                  <a:prstClr val="black"/>
                </a:solidFill>
              </a:rPr>
              <a:t> Agent Middlemen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600" dirty="0">
                <a:solidFill>
                  <a:prstClr val="black"/>
                </a:solidFill>
              </a:rPr>
              <a:t>Commission agent, Brokers,  Selling agents,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E.g. </a:t>
            </a:r>
            <a:r>
              <a:rPr lang="en-US" sz="2600" dirty="0">
                <a:solidFill>
                  <a:prstClr val="black"/>
                </a:solidFill>
              </a:rPr>
              <a:t>-Sony Glorious, is an agent to Sony Electronics products,</a:t>
            </a:r>
          </a:p>
          <a:p>
            <a:pPr lvl="2">
              <a:buNone/>
              <a:defRPr/>
            </a:pPr>
            <a:r>
              <a:rPr lang="en-US" sz="2600" dirty="0">
                <a:solidFill>
                  <a:prstClr val="black"/>
                </a:solidFill>
              </a:rPr>
              <a:t>          -Equatorial business is agent to Samsung.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42824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096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III.  PLACE </a:t>
            </a:r>
            <a:r>
              <a:rPr lang="en-US" sz="32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8534400" cy="57912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altLang="en-US" sz="2800" b="1" dirty="0" smtClean="0">
                <a:solidFill>
                  <a:srgbClr val="C00000"/>
                </a:solidFill>
              </a:rPr>
              <a:t>Channel levels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endParaRPr lang="en-US" altLang="en-US" b="1" i="1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endParaRPr lang="en-US" altLang="en-US" b="1" i="1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endParaRPr lang="en-MY" altLang="en-US" dirty="0">
              <a:solidFill>
                <a:prstClr val="black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17857" y="1447833"/>
            <a:ext cx="8229600" cy="4724400"/>
            <a:chOff x="1800" y="1379"/>
            <a:chExt cx="9297" cy="4714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800" y="1396"/>
              <a:ext cx="2066" cy="4621"/>
              <a:chOff x="1800" y="1396"/>
              <a:chExt cx="2066" cy="4621"/>
            </a:xfrm>
          </p:grpSpPr>
          <p:grpSp>
            <p:nvGrpSpPr>
              <p:cNvPr id="36" name="Group 6"/>
              <p:cNvGrpSpPr>
                <a:grpSpLocks/>
              </p:cNvGrpSpPr>
              <p:nvPr/>
            </p:nvGrpSpPr>
            <p:grpSpPr bwMode="auto">
              <a:xfrm>
                <a:off x="1800" y="1800"/>
                <a:ext cx="2066" cy="4217"/>
                <a:chOff x="1800" y="1800"/>
                <a:chExt cx="2066" cy="4217"/>
              </a:xfrm>
            </p:grpSpPr>
            <p:sp>
              <p:nvSpPr>
                <p:cNvPr id="3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800" y="1800"/>
                  <a:ext cx="198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Manufacturer</a:t>
                  </a:r>
                  <a:endParaRPr lang="en-US" sz="2400" dirty="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108" y="5444"/>
                  <a:ext cx="1758" cy="57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Consumer</a:t>
                  </a:r>
                  <a:endParaRPr lang="en-US" sz="2400" dirty="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Line 9"/>
                <p:cNvSpPr>
                  <a:spLocks noChangeShapeType="1"/>
                </p:cNvSpPr>
                <p:nvPr/>
              </p:nvSpPr>
              <p:spPr bwMode="auto">
                <a:xfrm>
                  <a:off x="2955" y="2340"/>
                  <a:ext cx="0" cy="3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37" name="Text Box 10"/>
              <p:cNvSpPr txBox="1">
                <a:spLocks noChangeArrowheads="1"/>
              </p:cNvSpPr>
              <p:nvPr/>
            </p:nvSpPr>
            <p:spPr bwMode="auto">
              <a:xfrm>
                <a:off x="1800" y="1396"/>
                <a:ext cx="198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MY" sz="24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Zero-level</a:t>
                </a:r>
                <a:endParaRPr lang="en-US" sz="2400" dirty="0">
                  <a:solidFill>
                    <a:prstClr val="black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4225" y="1379"/>
              <a:ext cx="2059" cy="4638"/>
              <a:chOff x="4225" y="1379"/>
              <a:chExt cx="2059" cy="4638"/>
            </a:xfrm>
          </p:grpSpPr>
          <p:grpSp>
            <p:nvGrpSpPr>
              <p:cNvPr id="29" name="Group 12"/>
              <p:cNvGrpSpPr>
                <a:grpSpLocks/>
              </p:cNvGrpSpPr>
              <p:nvPr/>
            </p:nvGrpSpPr>
            <p:grpSpPr bwMode="auto">
              <a:xfrm>
                <a:off x="4225" y="1800"/>
                <a:ext cx="2059" cy="4217"/>
                <a:chOff x="4225" y="1800"/>
                <a:chExt cx="2059" cy="4217"/>
              </a:xfrm>
            </p:grpSpPr>
            <p:sp>
              <p:nvSpPr>
                <p:cNvPr id="3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225" y="1800"/>
                  <a:ext cx="198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Manufacturer</a:t>
                  </a:r>
                  <a:endParaRPr lang="en-US" sz="2400" dirty="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741" y="4499"/>
                  <a:ext cx="14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Retailer</a:t>
                  </a:r>
                  <a:endParaRPr lang="en-US" sz="240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555" y="5494"/>
                  <a:ext cx="1729" cy="52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Consumer</a:t>
                  </a:r>
                  <a:endParaRPr lang="en-US" sz="240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Line 16"/>
                <p:cNvSpPr>
                  <a:spLocks noChangeShapeType="1"/>
                </p:cNvSpPr>
                <p:nvPr/>
              </p:nvSpPr>
              <p:spPr bwMode="auto">
                <a:xfrm>
                  <a:off x="5441" y="2340"/>
                  <a:ext cx="0" cy="215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35" name="Line 17"/>
                <p:cNvSpPr>
                  <a:spLocks noChangeShapeType="1"/>
                </p:cNvSpPr>
                <p:nvPr/>
              </p:nvSpPr>
              <p:spPr bwMode="auto">
                <a:xfrm>
                  <a:off x="5451" y="5040"/>
                  <a:ext cx="0" cy="4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30" name="Text Box 18"/>
              <p:cNvSpPr txBox="1">
                <a:spLocks noChangeArrowheads="1"/>
              </p:cNvSpPr>
              <p:nvPr/>
            </p:nvSpPr>
            <p:spPr bwMode="auto">
              <a:xfrm>
                <a:off x="4225" y="1379"/>
                <a:ext cx="198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MY" sz="2400">
                    <a:solidFill>
                      <a:prstClr val="black"/>
                    </a:solidFill>
                    <a:cs typeface="Arial" panose="020B0604020202020204" pitchFamily="34" charset="0"/>
                  </a:rPr>
                  <a:t>One-level</a:t>
                </a:r>
                <a:endParaRPr lang="en-US" sz="2400">
                  <a:solidFill>
                    <a:prstClr val="black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6711" y="1410"/>
              <a:ext cx="2148" cy="4683"/>
              <a:chOff x="6711" y="1410"/>
              <a:chExt cx="2148" cy="4683"/>
            </a:xfrm>
          </p:grpSpPr>
          <p:grpSp>
            <p:nvGrpSpPr>
              <p:cNvPr id="20" name="Group 20"/>
              <p:cNvGrpSpPr>
                <a:grpSpLocks/>
              </p:cNvGrpSpPr>
              <p:nvPr/>
            </p:nvGrpSpPr>
            <p:grpSpPr bwMode="auto">
              <a:xfrm>
                <a:off x="6731" y="1796"/>
                <a:ext cx="2128" cy="4297"/>
                <a:chOff x="6731" y="1796"/>
                <a:chExt cx="2128" cy="4297"/>
              </a:xfrm>
            </p:grpSpPr>
            <p:sp>
              <p:nvSpPr>
                <p:cNvPr id="2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6725" y="1811"/>
                  <a:ext cx="1985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Manufacturer</a:t>
                  </a:r>
                  <a:endParaRPr lang="en-US" sz="240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247" y="4501"/>
                  <a:ext cx="1444" cy="53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Retailer</a:t>
                  </a:r>
                  <a:endParaRPr lang="en-US" sz="240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64" y="3462"/>
                  <a:ext cx="1709" cy="50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Wholesaler </a:t>
                  </a:r>
                  <a:endParaRPr lang="en-US" sz="240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7037" y="5496"/>
                  <a:ext cx="1822" cy="59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Consumer</a:t>
                  </a:r>
                  <a:endParaRPr lang="en-US" sz="240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Line 25"/>
                <p:cNvSpPr>
                  <a:spLocks noChangeShapeType="1"/>
                </p:cNvSpPr>
                <p:nvPr/>
              </p:nvSpPr>
              <p:spPr bwMode="auto">
                <a:xfrm>
                  <a:off x="7919" y="5057"/>
                  <a:ext cx="0" cy="4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7" name="Line 26"/>
                <p:cNvSpPr>
                  <a:spLocks noChangeShapeType="1"/>
                </p:cNvSpPr>
                <p:nvPr/>
              </p:nvSpPr>
              <p:spPr bwMode="auto">
                <a:xfrm>
                  <a:off x="7919" y="4029"/>
                  <a:ext cx="0" cy="4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8" name="Line 27"/>
                <p:cNvSpPr>
                  <a:spLocks noChangeShapeType="1"/>
                </p:cNvSpPr>
                <p:nvPr/>
              </p:nvSpPr>
              <p:spPr bwMode="auto">
                <a:xfrm>
                  <a:off x="7919" y="2340"/>
                  <a:ext cx="0" cy="112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21" name="Text Box 28"/>
              <p:cNvSpPr txBox="1">
                <a:spLocks noChangeArrowheads="1"/>
              </p:cNvSpPr>
              <p:nvPr/>
            </p:nvSpPr>
            <p:spPr bwMode="auto">
              <a:xfrm>
                <a:off x="6709" y="1412"/>
                <a:ext cx="1982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MY" sz="2400">
                    <a:solidFill>
                      <a:prstClr val="black"/>
                    </a:solidFill>
                    <a:cs typeface="Arial" panose="020B0604020202020204" pitchFamily="34" charset="0"/>
                  </a:rPr>
                  <a:t>Two-level</a:t>
                </a:r>
                <a:endParaRPr lang="en-US" sz="2400">
                  <a:solidFill>
                    <a:prstClr val="black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9027" y="1410"/>
              <a:ext cx="2070" cy="4580"/>
              <a:chOff x="9027" y="1410"/>
              <a:chExt cx="2070" cy="4580"/>
            </a:xfrm>
          </p:grpSpPr>
          <p:grpSp>
            <p:nvGrpSpPr>
              <p:cNvPr id="9" name="Group 30"/>
              <p:cNvGrpSpPr>
                <a:grpSpLocks/>
              </p:cNvGrpSpPr>
              <p:nvPr/>
            </p:nvGrpSpPr>
            <p:grpSpPr bwMode="auto">
              <a:xfrm>
                <a:off x="9027" y="1796"/>
                <a:ext cx="2070" cy="4194"/>
                <a:chOff x="9027" y="1796"/>
                <a:chExt cx="2070" cy="4194"/>
              </a:xfrm>
            </p:grpSpPr>
            <p:sp>
              <p:nvSpPr>
                <p:cNvPr id="1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9027" y="1811"/>
                  <a:ext cx="198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Manufacturer</a:t>
                  </a:r>
                  <a:endParaRPr lang="en-US" sz="240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9533" y="2703"/>
                  <a:ext cx="14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Agent</a:t>
                  </a:r>
                  <a:endParaRPr lang="en-US" sz="240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9406" y="3631"/>
                  <a:ext cx="1691" cy="4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Wholesaler</a:t>
                  </a:r>
                  <a:endParaRPr lang="en-US" sz="2400" dirty="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9540" y="4533"/>
                  <a:ext cx="14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Retailer</a:t>
                  </a:r>
                  <a:endParaRPr lang="en-US" sz="240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9413" y="5561"/>
                  <a:ext cx="1684" cy="42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ts val="1000"/>
                    </a:spcAft>
                    <a:defRPr/>
                  </a:pPr>
                  <a:r>
                    <a:rPr lang="en-MY" sz="24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Consumer</a:t>
                  </a:r>
                  <a:endParaRPr lang="en-US" sz="2400" dirty="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" name="Line 36"/>
                <p:cNvSpPr>
                  <a:spLocks noChangeShapeType="1"/>
                </p:cNvSpPr>
                <p:nvPr/>
              </p:nvSpPr>
              <p:spPr bwMode="auto">
                <a:xfrm>
                  <a:off x="10259" y="5067"/>
                  <a:ext cx="0" cy="4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7" name="Line 37"/>
                <p:cNvSpPr>
                  <a:spLocks noChangeShapeType="1"/>
                </p:cNvSpPr>
                <p:nvPr/>
              </p:nvSpPr>
              <p:spPr bwMode="auto">
                <a:xfrm>
                  <a:off x="10259" y="4175"/>
                  <a:ext cx="0" cy="3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8" name="Line 38"/>
                <p:cNvSpPr>
                  <a:spLocks noChangeShapeType="1"/>
                </p:cNvSpPr>
                <p:nvPr/>
              </p:nvSpPr>
              <p:spPr bwMode="auto">
                <a:xfrm>
                  <a:off x="10259" y="3259"/>
                  <a:ext cx="0" cy="3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9" name="Line 39"/>
                <p:cNvSpPr>
                  <a:spLocks noChangeShapeType="1"/>
                </p:cNvSpPr>
                <p:nvPr/>
              </p:nvSpPr>
              <p:spPr bwMode="auto">
                <a:xfrm>
                  <a:off x="10259" y="2340"/>
                  <a:ext cx="0" cy="3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MY" sz="240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10" name="Text Box 40"/>
              <p:cNvSpPr txBox="1">
                <a:spLocks noChangeArrowheads="1"/>
              </p:cNvSpPr>
              <p:nvPr/>
            </p:nvSpPr>
            <p:spPr bwMode="auto">
              <a:xfrm>
                <a:off x="9031" y="1412"/>
                <a:ext cx="1980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MY" sz="2400">
                    <a:solidFill>
                      <a:prstClr val="black"/>
                    </a:solidFill>
                    <a:cs typeface="Arial" panose="020B0604020202020204" pitchFamily="34" charset="0"/>
                  </a:rPr>
                  <a:t>Three-level</a:t>
                </a:r>
                <a:endParaRPr lang="en-US" sz="2400">
                  <a:solidFill>
                    <a:prstClr val="black"/>
                  </a:solidFill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53253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5334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IV. PROMOTION </a:t>
            </a:r>
            <a:r>
              <a:rPr lang="en-US" altLang="en-US" sz="32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pPr>
              <a:buClr>
                <a:srgbClr val="9B2D1F"/>
              </a:buCl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altLang="en-US" sz="2400" dirty="0">
                <a:solidFill>
                  <a:prstClr val="black"/>
                </a:solidFill>
              </a:rPr>
              <a:t>Is sometimes known as </a:t>
            </a:r>
            <a:r>
              <a:rPr lang="en-US" altLang="en-US" sz="2400" b="1" i="1" dirty="0">
                <a:solidFill>
                  <a:prstClr val="black"/>
                </a:solidFill>
              </a:rPr>
              <a:t>marketing communication</a:t>
            </a:r>
            <a:r>
              <a:rPr lang="en-US" altLang="en-US" sz="2400" dirty="0" smtClean="0">
                <a:solidFill>
                  <a:prstClr val="black"/>
                </a:solidFill>
              </a:rPr>
              <a:t>.</a:t>
            </a:r>
            <a:endParaRPr lang="en-MY" altLang="en-US" sz="2400" dirty="0">
              <a:solidFill>
                <a:prstClr val="black"/>
              </a:solidFill>
            </a:endParaRPr>
          </a:p>
          <a:p>
            <a:pPr>
              <a:buClr>
                <a:srgbClr val="9B2D1F"/>
              </a:buClr>
              <a:buFont typeface="Wingdings" pitchFamily="2" charset="2"/>
              <a:buChar char="q"/>
            </a:pPr>
            <a:r>
              <a:rPr lang="en-US" altLang="en-US" sz="2400" dirty="0" smtClean="0">
                <a:solidFill>
                  <a:prstClr val="black"/>
                </a:solidFill>
              </a:rPr>
              <a:t> Means </a:t>
            </a:r>
            <a:r>
              <a:rPr lang="en-US" altLang="en-US" sz="2400" dirty="0">
                <a:solidFill>
                  <a:prstClr val="black"/>
                </a:solidFill>
              </a:rPr>
              <a:t>activities that communicate the merits of the product &amp; persuade target customers to buy it</a:t>
            </a:r>
            <a:r>
              <a:rPr lang="en-US" altLang="en-US" sz="2400" dirty="0" smtClean="0">
                <a:solidFill>
                  <a:prstClr val="black"/>
                </a:solidFill>
              </a:rPr>
              <a:t>.</a:t>
            </a:r>
            <a:endParaRPr lang="en-US" altLang="en-US" sz="2400" dirty="0">
              <a:solidFill>
                <a:prstClr val="black"/>
              </a:solidFill>
            </a:endParaRPr>
          </a:p>
          <a:p>
            <a:pPr>
              <a:buClr>
                <a:srgbClr val="9B2D1F"/>
              </a:buClr>
              <a:buFont typeface="Wingdings" pitchFamily="2" charset="2"/>
              <a:buChar char="q"/>
            </a:pPr>
            <a:r>
              <a:rPr lang="en-US" altLang="en-US" sz="2400" dirty="0">
                <a:solidFill>
                  <a:prstClr val="black"/>
                </a:solidFill>
              </a:rPr>
              <a:t>Promotional objectives:</a:t>
            </a:r>
            <a:endParaRPr lang="en-MY" altLang="en-US" sz="2400" dirty="0">
              <a:solidFill>
                <a:prstClr val="black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altLang="en-US" dirty="0">
                <a:solidFill>
                  <a:prstClr val="black"/>
                </a:solidFill>
              </a:rPr>
              <a:t>Informing the </a:t>
            </a:r>
            <a:r>
              <a:rPr lang="en-US" altLang="en-US" dirty="0" smtClean="0">
                <a:solidFill>
                  <a:prstClr val="black"/>
                </a:solidFill>
              </a:rPr>
              <a:t>product,</a:t>
            </a:r>
            <a:r>
              <a:rPr lang="en-US" altLang="en-US" dirty="0">
                <a:solidFill>
                  <a:prstClr val="black"/>
                </a:solidFill>
              </a:rPr>
              <a:t> Increasing </a:t>
            </a:r>
            <a:r>
              <a:rPr lang="en-US" altLang="en-US" dirty="0" smtClean="0">
                <a:solidFill>
                  <a:prstClr val="black"/>
                </a:solidFill>
              </a:rPr>
              <a:t>sales</a:t>
            </a:r>
            <a:endParaRPr lang="en-MY" altLang="en-US" dirty="0">
              <a:solidFill>
                <a:prstClr val="black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solidFill>
                  <a:prstClr val="black"/>
                </a:solidFill>
              </a:rPr>
              <a:t>Stabilizing </a:t>
            </a:r>
            <a:r>
              <a:rPr lang="en-US" altLang="en-US" dirty="0">
                <a:solidFill>
                  <a:prstClr val="black"/>
                </a:solidFill>
              </a:rPr>
              <a:t>sales / </a:t>
            </a:r>
            <a:r>
              <a:rPr lang="en-US" altLang="en-US" dirty="0" smtClean="0">
                <a:solidFill>
                  <a:prstClr val="black"/>
                </a:solidFill>
              </a:rPr>
              <a:t>profit, Positioning </a:t>
            </a:r>
            <a:r>
              <a:rPr lang="en-US" altLang="en-US" dirty="0">
                <a:solidFill>
                  <a:prstClr val="black"/>
                </a:solidFill>
              </a:rPr>
              <a:t>the </a:t>
            </a:r>
            <a:r>
              <a:rPr lang="en-US" altLang="en-US" dirty="0" smtClean="0">
                <a:solidFill>
                  <a:prstClr val="black"/>
                </a:solidFill>
              </a:rPr>
              <a:t>product</a:t>
            </a:r>
            <a:endParaRPr lang="en-MY" altLang="en-US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The </a:t>
            </a:r>
            <a:r>
              <a:rPr lang="en-US" sz="2800" dirty="0">
                <a:solidFill>
                  <a:prstClr val="black"/>
                </a:solidFill>
              </a:rPr>
              <a:t>promotional mix consists of four major tools </a:t>
            </a:r>
            <a:endParaRPr lang="en-MY" sz="800" dirty="0">
              <a:solidFill>
                <a:prstClr val="black"/>
              </a:solidFill>
            </a:endParaRPr>
          </a:p>
          <a:p>
            <a:pPr marL="790575" indent="-342900">
              <a:buClr>
                <a:srgbClr val="9B2D1F"/>
              </a:buClr>
              <a:buFont typeface="Wingdings" pitchFamily="2" charset="2"/>
              <a:buChar char="Ø"/>
              <a:defRPr/>
            </a:pPr>
            <a:r>
              <a:rPr lang="en-US" sz="2400" i="1" dirty="0">
                <a:solidFill>
                  <a:prstClr val="black"/>
                </a:solidFill>
              </a:rPr>
              <a:t>Advertising: </a:t>
            </a:r>
            <a:r>
              <a:rPr lang="en-US" sz="2400" dirty="0">
                <a:solidFill>
                  <a:prstClr val="black"/>
                </a:solidFill>
              </a:rPr>
              <a:t>such as informative Ad, Persuasive Ad and Reminder </a:t>
            </a:r>
            <a:r>
              <a:rPr lang="en-US" sz="2400" dirty="0" smtClean="0">
                <a:solidFill>
                  <a:prstClr val="black"/>
                </a:solidFill>
              </a:rPr>
              <a:t>Ad</a:t>
            </a:r>
            <a:endParaRPr lang="en-US" sz="2400" i="1" dirty="0" smtClean="0">
              <a:solidFill>
                <a:prstClr val="black"/>
              </a:solidFill>
            </a:endParaRPr>
          </a:p>
          <a:p>
            <a:pPr marL="790575" indent="-342900">
              <a:buClr>
                <a:srgbClr val="9B2D1F"/>
              </a:buClr>
              <a:buFont typeface="Wingdings" pitchFamily="2" charset="2"/>
              <a:buChar char="Ø"/>
              <a:defRPr/>
            </a:pPr>
            <a:r>
              <a:rPr lang="en-US" sz="2400" i="1" dirty="0" smtClean="0">
                <a:solidFill>
                  <a:prstClr val="black"/>
                </a:solidFill>
              </a:rPr>
              <a:t>Personal </a:t>
            </a:r>
            <a:r>
              <a:rPr lang="en-US" sz="2400" i="1" dirty="0">
                <a:solidFill>
                  <a:prstClr val="black"/>
                </a:solidFill>
              </a:rPr>
              <a:t>selling</a:t>
            </a:r>
            <a:r>
              <a:rPr lang="en-US" sz="2400" dirty="0">
                <a:solidFill>
                  <a:prstClr val="black"/>
                </a:solidFill>
              </a:rPr>
              <a:t> – Oral presentation in conversation with one / more consumers for the purpose of making </a:t>
            </a:r>
            <a:r>
              <a:rPr lang="en-US" sz="2400" dirty="0" smtClean="0">
                <a:solidFill>
                  <a:prstClr val="black"/>
                </a:solidFill>
              </a:rPr>
              <a:t>sale</a:t>
            </a:r>
            <a:endParaRPr lang="en-MY" sz="2400" dirty="0" smtClean="0">
              <a:solidFill>
                <a:prstClr val="black"/>
              </a:solidFill>
            </a:endParaRPr>
          </a:p>
          <a:p>
            <a:pPr marL="790575" indent="-342900">
              <a:buClr>
                <a:srgbClr val="9B2D1F"/>
              </a:buClr>
              <a:buFont typeface="Wingdings" pitchFamily="2" charset="2"/>
              <a:buChar char="Ø"/>
              <a:defRPr/>
            </a:pPr>
            <a:r>
              <a:rPr lang="en-US" sz="2400" i="1" dirty="0" smtClean="0">
                <a:solidFill>
                  <a:prstClr val="black"/>
                </a:solidFill>
              </a:rPr>
              <a:t>Sales </a:t>
            </a:r>
            <a:r>
              <a:rPr lang="en-US" sz="2400" i="1" dirty="0">
                <a:solidFill>
                  <a:prstClr val="black"/>
                </a:solidFill>
              </a:rPr>
              <a:t>promotion</a:t>
            </a:r>
            <a:r>
              <a:rPr lang="en-US" sz="2400" dirty="0">
                <a:solidFill>
                  <a:prstClr val="black"/>
                </a:solidFill>
              </a:rPr>
              <a:t> – Includes: gifts, games, sampling, coupons, and window displays. </a:t>
            </a:r>
            <a:endParaRPr lang="en-MY" sz="2400" dirty="0">
              <a:solidFill>
                <a:prstClr val="black"/>
              </a:solidFill>
            </a:endParaRPr>
          </a:p>
          <a:p>
            <a:pPr marL="790575" indent="-342900">
              <a:buClr>
                <a:srgbClr val="9B2D1F"/>
              </a:buClr>
              <a:buFont typeface="Wingdings" pitchFamily="2" charset="2"/>
              <a:buChar char="Ø"/>
              <a:defRPr/>
            </a:pPr>
            <a:r>
              <a:rPr lang="en-US" i="1" dirty="0" smtClean="0">
                <a:solidFill>
                  <a:prstClr val="black"/>
                </a:solidFill>
              </a:rPr>
              <a:t>Publicity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– Any information about the organization, its personnel or its products that appears in any medium on a </a:t>
            </a:r>
            <a:r>
              <a:rPr lang="en-US" b="1" i="1" dirty="0">
                <a:solidFill>
                  <a:prstClr val="black"/>
                </a:solidFill>
              </a:rPr>
              <a:t>non - paid</a:t>
            </a:r>
            <a:r>
              <a:rPr lang="en-US" dirty="0">
                <a:solidFill>
                  <a:prstClr val="black"/>
                </a:solidFill>
              </a:rPr>
              <a:t> basis.</a:t>
            </a:r>
            <a:endParaRPr lang="en-MY" dirty="0">
              <a:solidFill>
                <a:prstClr val="black"/>
              </a:solidFill>
            </a:endParaRPr>
          </a:p>
          <a:p>
            <a:pPr marL="593725" lvl="2" indent="0">
              <a:buNone/>
            </a:pPr>
            <a:endParaRPr lang="en-US" altLang="en-US" sz="2400" i="1" dirty="0" smtClean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56125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/>
          <a:lstStyle/>
          <a:p>
            <a:pPr algn="ctr"/>
            <a:r>
              <a:rPr lang="en-US" altLang="en-US" sz="3200" b="1" dirty="0">
                <a:solidFill>
                  <a:srgbClr val="FF0000"/>
                </a:solidFill>
                <a:latin typeface="Perpetua"/>
              </a:rPr>
              <a:t>IV. PROMOTION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153400" cy="5562600"/>
          </a:xfrm>
        </p:spPr>
        <p:txBody>
          <a:bodyPr/>
          <a:lstStyle/>
          <a:p>
            <a:pPr marL="342900" lvl="0" indent="-3429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800" dirty="0">
                <a:solidFill>
                  <a:prstClr val="black"/>
                </a:solidFill>
              </a:rPr>
              <a:t>How companies inform, educate, persuade and remind consumers of their product benefits. </a:t>
            </a:r>
            <a:endParaRPr lang="en-US" sz="2800" b="1" dirty="0">
              <a:solidFill>
                <a:srgbClr val="002060"/>
              </a:solidFill>
              <a:cs typeface="Arial" pitchFamily="34" charset="0"/>
            </a:endParaRPr>
          </a:p>
          <a:p>
            <a:pPr marL="390525" lvl="0" indent="-153988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173038" algn="l"/>
              </a:tabLst>
            </a:pPr>
            <a:r>
              <a:rPr lang="en-US" sz="2800" b="1" dirty="0" smtClean="0">
                <a:solidFill>
                  <a:srgbClr val="002060"/>
                </a:solidFill>
                <a:cs typeface="Arial" pitchFamily="34" charset="0"/>
              </a:rPr>
              <a:t>Approaches</a:t>
            </a:r>
          </a:p>
          <a:p>
            <a:pPr marL="1403350" lvl="3" indent="-342900" algn="just">
              <a:spcBef>
                <a:spcPts val="0"/>
              </a:spcBef>
              <a:buClrTx/>
              <a:buFont typeface="Wingdings" pitchFamily="2" charset="2"/>
              <a:buChar char="Ø"/>
              <a:tabLst>
                <a:tab pos="173038" algn="l"/>
              </a:tabLst>
            </a:pPr>
            <a:r>
              <a:rPr lang="en-US" sz="2800" b="1" dirty="0" smtClean="0">
                <a:solidFill>
                  <a:srgbClr val="FFC000"/>
                </a:solidFill>
              </a:rPr>
              <a:t>Conventional </a:t>
            </a:r>
            <a:r>
              <a:rPr lang="en-US" sz="2800" b="1" dirty="0">
                <a:solidFill>
                  <a:srgbClr val="FFC000"/>
                </a:solidFill>
              </a:rPr>
              <a:t>media </a:t>
            </a:r>
          </a:p>
          <a:p>
            <a:pPr marL="2632075" lvl="0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173038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print, radio</a:t>
            </a:r>
          </a:p>
          <a:p>
            <a:pPr marL="2632075" lvl="0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173038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online,</a:t>
            </a:r>
          </a:p>
          <a:p>
            <a:pPr marL="2632075" lvl="0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173038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television</a:t>
            </a:r>
          </a:p>
          <a:p>
            <a:pPr marL="1592262" lvl="0" indent="-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lang="en-US" sz="2800" b="1" dirty="0">
                <a:solidFill>
                  <a:srgbClr val="FFC000"/>
                </a:solidFill>
              </a:rPr>
              <a:t>Very specific &amp; Focused on target customer 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</a:p>
          <a:p>
            <a:pPr marL="2632075" lvl="0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173038" algn="l"/>
              </a:tabLst>
            </a:pPr>
            <a:r>
              <a:rPr lang="en-US" sz="2800" dirty="0" smtClean="0">
                <a:solidFill>
                  <a:srgbClr val="0070C0"/>
                </a:solidFill>
              </a:rPr>
              <a:t>sales </a:t>
            </a:r>
            <a:r>
              <a:rPr lang="en-US" sz="2800" dirty="0">
                <a:solidFill>
                  <a:srgbClr val="0070C0"/>
                </a:solidFill>
              </a:rPr>
              <a:t>promotions</a:t>
            </a:r>
          </a:p>
          <a:p>
            <a:pPr marL="2632075" lvl="0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173038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public relations</a:t>
            </a:r>
          </a:p>
          <a:p>
            <a:pPr marL="2632075" lvl="0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173038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personal selling</a:t>
            </a:r>
          </a:p>
          <a:p>
            <a:pPr marL="2632075" lvl="0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173038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direct marketing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49884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/>
            <a:r>
              <a:rPr lang="en-US" altLang="en-US" sz="3200" b="1" dirty="0">
                <a:solidFill>
                  <a:srgbClr val="FF0000"/>
                </a:solidFill>
                <a:latin typeface="Perpetua"/>
              </a:rPr>
              <a:t>IV. PROMOTION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b="1" dirty="0">
                <a:solidFill>
                  <a:srgbClr val="FFC000"/>
                </a:solidFill>
                <a:ea typeface="+mj-ea"/>
                <a:cs typeface="+mj-cs"/>
              </a:rPr>
              <a:t>Most business promotion </a:t>
            </a:r>
            <a:endParaRPr lang="en-US" sz="2800" b="1" dirty="0" smtClean="0">
              <a:solidFill>
                <a:srgbClr val="FFC000"/>
              </a:solidFill>
              <a:ea typeface="+mj-ea"/>
              <a:cs typeface="+mj-cs"/>
            </a:endParaRPr>
          </a:p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None/>
            </a:pPr>
            <a:r>
              <a:rPr lang="en-US" sz="2800" dirty="0" smtClean="0"/>
              <a:t>    i. Advertising                        ii</a:t>
            </a:r>
            <a:r>
              <a:rPr lang="en-US" sz="2800" dirty="0"/>
              <a:t>. Personal Selling</a:t>
            </a:r>
          </a:p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None/>
            </a:pPr>
            <a:r>
              <a:rPr lang="en-US" sz="2800" dirty="0" smtClean="0"/>
              <a:t>   iii</a:t>
            </a:r>
            <a:r>
              <a:rPr lang="en-US" sz="2800" dirty="0"/>
              <a:t>. Sales </a:t>
            </a:r>
            <a:r>
              <a:rPr lang="en-US" sz="2800" dirty="0" smtClean="0"/>
              <a:t>Promotion               </a:t>
            </a:r>
            <a:r>
              <a:rPr lang="en-US" sz="2800" dirty="0"/>
              <a:t>iv. Public </a:t>
            </a:r>
            <a:r>
              <a:rPr lang="en-US" sz="2800" dirty="0" smtClean="0"/>
              <a:t>Relations</a:t>
            </a:r>
            <a:endParaRPr lang="en-US" sz="2800" dirty="0"/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3200" b="1" dirty="0">
                <a:solidFill>
                  <a:srgbClr val="FF0000"/>
                </a:solidFill>
              </a:rPr>
              <a:t>Advertising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Advertising </a:t>
            </a:r>
            <a:r>
              <a:rPr lang="en-US" sz="3200" b="1" dirty="0">
                <a:solidFill>
                  <a:srgbClr val="C00000"/>
                </a:solidFill>
              </a:rPr>
              <a:t>aims to: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2800" dirty="0">
                <a:solidFill>
                  <a:prstClr val="black"/>
                </a:solidFill>
              </a:rPr>
              <a:t>Make business and product name familiar to the </a:t>
            </a:r>
            <a:r>
              <a:rPr lang="en-US" sz="2800" dirty="0" smtClean="0">
                <a:solidFill>
                  <a:prstClr val="black"/>
                </a:solidFill>
              </a:rPr>
              <a:t>public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Create </a:t>
            </a:r>
            <a:r>
              <a:rPr lang="en-US" sz="2800" dirty="0">
                <a:solidFill>
                  <a:prstClr val="black"/>
                </a:solidFill>
              </a:rPr>
              <a:t>goodwill and build a favorable </a:t>
            </a:r>
            <a:r>
              <a:rPr lang="en-US" sz="2800" dirty="0" smtClean="0">
                <a:solidFill>
                  <a:prstClr val="black"/>
                </a:solidFill>
              </a:rPr>
              <a:t>image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Educate </a:t>
            </a:r>
            <a:r>
              <a:rPr lang="en-US" sz="2800" dirty="0">
                <a:solidFill>
                  <a:prstClr val="black"/>
                </a:solidFill>
              </a:rPr>
              <a:t>and inform the </a:t>
            </a:r>
            <a:r>
              <a:rPr lang="en-US" sz="2800" dirty="0" smtClean="0">
                <a:solidFill>
                  <a:prstClr val="black"/>
                </a:solidFill>
              </a:rPr>
              <a:t>public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Offer </a:t>
            </a:r>
            <a:r>
              <a:rPr lang="en-US" sz="2800" dirty="0">
                <a:solidFill>
                  <a:prstClr val="black"/>
                </a:solidFill>
              </a:rPr>
              <a:t>specific products or </a:t>
            </a:r>
            <a:r>
              <a:rPr lang="en-US" sz="2800" dirty="0" smtClean="0">
                <a:solidFill>
                  <a:prstClr val="black"/>
                </a:solidFill>
              </a:rPr>
              <a:t>services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Attract </a:t>
            </a:r>
            <a:r>
              <a:rPr lang="en-US" sz="2800" dirty="0">
                <a:solidFill>
                  <a:prstClr val="black"/>
                </a:solidFill>
              </a:rPr>
              <a:t>customers to find out more about your product or service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218878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pPr algn="ctr"/>
            <a:r>
              <a:rPr lang="en-US" altLang="en-US" sz="3200" b="1" dirty="0">
                <a:solidFill>
                  <a:srgbClr val="FF0000"/>
                </a:solidFill>
                <a:latin typeface="Perpetua"/>
              </a:rPr>
              <a:t>IV. PROMOTION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153400" cy="5867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ea typeface="+mj-ea"/>
                <a:cs typeface="+mj-cs"/>
              </a:rPr>
              <a:t>Personal </a:t>
            </a:r>
            <a:r>
              <a:rPr lang="en-US" sz="2800" b="1" dirty="0" smtClean="0">
                <a:solidFill>
                  <a:srgbClr val="FF0000"/>
                </a:solidFill>
                <a:ea typeface="+mj-ea"/>
                <a:cs typeface="+mj-cs"/>
              </a:rPr>
              <a:t>selling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It means selling products personally.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Thus a salesperson plays three different roles</a:t>
            </a: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Be persuasive</a:t>
            </a: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A service provider</a:t>
            </a: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Be informative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ea typeface="+mj-ea"/>
                <a:cs typeface="+mj-cs"/>
              </a:rPr>
              <a:t>Public relations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It is the deliberate, planned and sustained effort </a:t>
            </a:r>
            <a:r>
              <a:rPr lang="en-US" sz="2800" dirty="0">
                <a:solidFill>
                  <a:srgbClr val="FF0000"/>
                </a:solidFill>
              </a:rPr>
              <a:t>to establish and maintain mutual understanding between an organization (or individual) and its (or their) public.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51739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09600"/>
            <a:ext cx="8305800" cy="6096000"/>
          </a:xfrm>
        </p:spPr>
        <p:txBody>
          <a:bodyPr/>
          <a:lstStyle/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800" dirty="0" smtClean="0">
                <a:solidFill>
                  <a:prstClr val="black"/>
                </a:solidFill>
              </a:rPr>
              <a:t> Small </a:t>
            </a:r>
            <a:r>
              <a:rPr lang="en-US" sz="2800" dirty="0">
                <a:solidFill>
                  <a:prstClr val="black"/>
                </a:solidFill>
              </a:rPr>
              <a:t>business marketing consists of those business activities that relate directly to:</a:t>
            </a:r>
          </a:p>
          <a:p>
            <a:pPr marL="1428750" lvl="1" indent="-222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75000"/>
              <a:buFont typeface="Arial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</a:rPr>
              <a:t>Analyzing marketing opportunities</a:t>
            </a:r>
          </a:p>
          <a:p>
            <a:pPr marL="1428750" lvl="1" indent="-222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75000"/>
              <a:buFont typeface="Arial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</a:rPr>
              <a:t>Selecting target markets</a:t>
            </a:r>
          </a:p>
          <a:p>
            <a:pPr marL="1428750" lvl="1" indent="-222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75000"/>
              <a:buFont typeface="Arial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</a:rPr>
              <a:t>Developing the marketing mix</a:t>
            </a:r>
          </a:p>
          <a:p>
            <a:pPr marL="1428750" lvl="1" indent="-222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75000"/>
              <a:buFont typeface="Arial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</a:rPr>
              <a:t>Managing the marketing effort</a:t>
            </a: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prstClr val="black"/>
                </a:solidFill>
              </a:rPr>
              <a:t> The </a:t>
            </a:r>
            <a:r>
              <a:rPr lang="en-US" b="1" dirty="0">
                <a:solidFill>
                  <a:prstClr val="black"/>
                </a:solidFill>
              </a:rPr>
              <a:t>main concepts of marketing</a:t>
            </a:r>
            <a:endParaRPr lang="en-MY" sz="800" b="1" dirty="0">
              <a:solidFill>
                <a:prstClr val="black"/>
              </a:solidFill>
            </a:endParaRPr>
          </a:p>
          <a:p>
            <a:pPr marL="625475" lvl="0" indent="0">
              <a:buClr>
                <a:srgbClr val="D34817"/>
              </a:buClr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    -Marketing </a:t>
            </a:r>
            <a:r>
              <a:rPr lang="en-US" dirty="0">
                <a:solidFill>
                  <a:prstClr val="black"/>
                </a:solidFill>
              </a:rPr>
              <a:t>activities are integrated </a:t>
            </a:r>
            <a:endParaRPr lang="en-MY" dirty="0">
              <a:solidFill>
                <a:prstClr val="black"/>
              </a:solidFill>
            </a:endParaRPr>
          </a:p>
          <a:p>
            <a:pPr marL="625475" lvl="0" indent="0">
              <a:buClr>
                <a:srgbClr val="D34817"/>
              </a:buClr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    -Organizations </a:t>
            </a:r>
            <a:r>
              <a:rPr lang="en-US" dirty="0">
                <a:solidFill>
                  <a:prstClr val="black"/>
                </a:solidFill>
              </a:rPr>
              <a:t>are market oriented</a:t>
            </a:r>
            <a:endParaRPr lang="en-MY" dirty="0">
              <a:solidFill>
                <a:prstClr val="black"/>
              </a:solidFill>
            </a:endParaRPr>
          </a:p>
          <a:p>
            <a:pPr marL="625475" lvl="0" indent="0">
              <a:buClr>
                <a:srgbClr val="D34817"/>
              </a:buClr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    -Marketing </a:t>
            </a:r>
            <a:r>
              <a:rPr lang="en-US" dirty="0">
                <a:solidFill>
                  <a:prstClr val="black"/>
                </a:solidFill>
              </a:rPr>
              <a:t>focuses on selected markets</a:t>
            </a:r>
            <a:endParaRPr lang="en-MY" dirty="0">
              <a:solidFill>
                <a:prstClr val="black"/>
              </a:solidFill>
            </a:endParaRPr>
          </a:p>
          <a:p>
            <a:pPr marL="625475" lvl="0" indent="0">
              <a:buClr>
                <a:srgbClr val="D34817"/>
              </a:buClr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    -Customer </a:t>
            </a:r>
            <a:r>
              <a:rPr lang="en-US" dirty="0">
                <a:solidFill>
                  <a:prstClr val="black"/>
                </a:solidFill>
              </a:rPr>
              <a:t>satisfaction is the core of marketing      </a:t>
            </a:r>
            <a:endParaRPr lang="en-MY" dirty="0">
              <a:solidFill>
                <a:prstClr val="black"/>
              </a:solidFill>
            </a:endParaRPr>
          </a:p>
          <a:p>
            <a:pPr marL="625475" lvl="0" indent="0">
              <a:buClr>
                <a:srgbClr val="D34817"/>
              </a:buClr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    -Marketing </a:t>
            </a:r>
            <a:r>
              <a:rPr lang="en-US" dirty="0">
                <a:solidFill>
                  <a:prstClr val="black"/>
                </a:solidFill>
              </a:rPr>
              <a:t>starts early before </a:t>
            </a:r>
            <a:r>
              <a:rPr lang="en-US" dirty="0" smtClean="0">
                <a:solidFill>
                  <a:prstClr val="black"/>
                </a:solidFill>
              </a:rPr>
              <a:t>production. </a:t>
            </a:r>
            <a:endParaRPr lang="en-MY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835905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096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MARKET </a:t>
            </a:r>
            <a:r>
              <a:rPr lang="en-US" altLang="en-US" sz="28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SEGMENTATION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>
                <a:solidFill>
                  <a:srgbClr val="7030A0"/>
                </a:solidFill>
              </a:rPr>
              <a:t>Market segment </a:t>
            </a:r>
            <a:r>
              <a:rPr lang="en-US" altLang="en-US" sz="2800" dirty="0">
                <a:solidFill>
                  <a:prstClr val="black"/>
                </a:solidFill>
              </a:rPr>
              <a:t>is a group of individuals or organizations within a market that share one or more common characteristics</a:t>
            </a:r>
            <a:r>
              <a:rPr lang="en-US" altLang="en-US" sz="2800" dirty="0" smtClean="0">
                <a:solidFill>
                  <a:prstClr val="black"/>
                </a:solidFill>
              </a:rPr>
              <a:t>.</a:t>
            </a:r>
            <a:endParaRPr lang="en-US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>
                <a:solidFill>
                  <a:prstClr val="black"/>
                </a:solidFill>
              </a:rPr>
              <a:t> The process of dividing a market in to segments is called market segmentation. 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>
                <a:solidFill>
                  <a:prstClr val="black"/>
                </a:solidFill>
              </a:rPr>
              <a:t>Bases for market segmentation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ü"/>
            </a:pPr>
            <a:r>
              <a:rPr lang="en-US" altLang="en-US" sz="2400" dirty="0" smtClean="0">
                <a:solidFill>
                  <a:prstClr val="black"/>
                </a:solidFill>
              </a:rPr>
              <a:t>Geographic </a:t>
            </a:r>
            <a:r>
              <a:rPr lang="en-US" altLang="en-US" sz="2400" dirty="0">
                <a:solidFill>
                  <a:prstClr val="black"/>
                </a:solidFill>
              </a:rPr>
              <a:t>segmentation:- Region Urban, Suburban, Rural, Market density, Climate, Terrain (land, topography), City size, Country size, State </a:t>
            </a:r>
            <a:r>
              <a:rPr lang="en-US" altLang="en-US" sz="2400" dirty="0" smtClean="0">
                <a:solidFill>
                  <a:prstClr val="black"/>
                </a:solidFill>
              </a:rPr>
              <a:t>size</a:t>
            </a:r>
            <a:endParaRPr lang="en-MY" altLang="en-US" sz="24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ü"/>
            </a:pPr>
            <a:r>
              <a:rPr lang="en-US" altLang="en-US" sz="2400" dirty="0" smtClean="0">
                <a:solidFill>
                  <a:prstClr val="black"/>
                </a:solidFill>
              </a:rPr>
              <a:t>Demographic </a:t>
            </a:r>
            <a:r>
              <a:rPr lang="en-US" altLang="en-US" sz="2400" dirty="0">
                <a:solidFill>
                  <a:prstClr val="black"/>
                </a:solidFill>
              </a:rPr>
              <a:t>segmentation:- Age, Gender, Race, Ethnicity, Income, Education, Occupation, Family size, Family life cycle, Religion, Social </a:t>
            </a:r>
            <a:r>
              <a:rPr lang="en-US" altLang="en-US" sz="2400" dirty="0" smtClean="0">
                <a:solidFill>
                  <a:prstClr val="black"/>
                </a:solidFill>
              </a:rPr>
              <a:t>class</a:t>
            </a:r>
            <a:endParaRPr lang="en-MY" altLang="en-US" sz="24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ü"/>
            </a:pPr>
            <a:r>
              <a:rPr lang="en-US" altLang="en-US" sz="2400" dirty="0" smtClean="0">
                <a:solidFill>
                  <a:prstClr val="black"/>
                </a:solidFill>
              </a:rPr>
              <a:t>Psycho </a:t>
            </a:r>
            <a:r>
              <a:rPr lang="en-US" altLang="en-US" sz="2400" dirty="0">
                <a:solidFill>
                  <a:prstClr val="black"/>
                </a:solidFill>
              </a:rPr>
              <a:t>graphic segmentation:- Personality, Attributes, Motives, </a:t>
            </a:r>
            <a:r>
              <a:rPr lang="en-US" altLang="en-US" sz="2400" dirty="0" smtClean="0">
                <a:solidFill>
                  <a:prstClr val="black"/>
                </a:solidFill>
              </a:rPr>
              <a:t>Lifestyles</a:t>
            </a:r>
            <a:endParaRPr lang="en-MY" altLang="en-US" sz="24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ü"/>
            </a:pPr>
            <a:r>
              <a:rPr lang="en-US" altLang="en-US" sz="2400" dirty="0" smtClean="0">
                <a:solidFill>
                  <a:prstClr val="black"/>
                </a:solidFill>
              </a:rPr>
              <a:t>Behavioral </a:t>
            </a:r>
            <a:r>
              <a:rPr lang="en-US" altLang="en-US" sz="2400" dirty="0">
                <a:solidFill>
                  <a:prstClr val="black"/>
                </a:solidFill>
              </a:rPr>
              <a:t>segmentation:- Volume usage, End use, Benefit, Expectations, </a:t>
            </a:r>
            <a:r>
              <a:rPr lang="en-US" altLang="en-US" sz="2400" dirty="0" smtClean="0">
                <a:solidFill>
                  <a:prstClr val="black"/>
                </a:solidFill>
              </a:rPr>
              <a:t>Brand </a:t>
            </a:r>
            <a:r>
              <a:rPr lang="en-US" altLang="en-US" sz="2400" dirty="0">
                <a:solidFill>
                  <a:prstClr val="black"/>
                </a:solidFill>
              </a:rPr>
              <a:t>loyalty, Price sensitivity</a:t>
            </a:r>
            <a:endParaRPr lang="en-MY" altLang="en-US" sz="2400" dirty="0">
              <a:solidFill>
                <a:prstClr val="black"/>
              </a:solidFill>
            </a:endParaRPr>
          </a:p>
          <a:p>
            <a:pPr marL="0" lvl="0" indent="0">
              <a:buClr>
                <a:srgbClr val="D34817"/>
              </a:buClr>
              <a:buNone/>
            </a:pPr>
            <a:endParaRPr lang="en-MY" altLang="en-US" sz="20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22578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838200"/>
            <a:ext cx="8305800" cy="5715000"/>
          </a:xfrm>
        </p:spPr>
        <p:txBody>
          <a:bodyPr/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For </a:t>
            </a:r>
            <a:r>
              <a:rPr lang="en-US" sz="2400" dirty="0">
                <a:solidFill>
                  <a:prstClr val="black"/>
                </a:solidFill>
              </a:rPr>
              <a:t>a new venture, it's very essential to define clearly the specific group of potential customers whose needs the enterprise aims to fulfill.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389264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32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Market Research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5486400"/>
          </a:xfrm>
        </p:spPr>
        <p:txBody>
          <a:bodyPr/>
          <a:lstStyle/>
          <a:p>
            <a:pPr lvl="0" algn="just">
              <a:buClr>
                <a:srgbClr val="D34817"/>
              </a:buCl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altLang="en-US" dirty="0" smtClean="0">
                <a:solidFill>
                  <a:prstClr val="black"/>
                </a:solidFill>
              </a:rPr>
              <a:t>Marketing </a:t>
            </a:r>
            <a:r>
              <a:rPr lang="en-US" altLang="en-US" dirty="0">
                <a:solidFill>
                  <a:prstClr val="black"/>
                </a:solidFill>
              </a:rPr>
              <a:t>research is the systematic recording and analysis of data about problems relating to marketing. 	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en-US" dirty="0" smtClean="0">
                <a:solidFill>
                  <a:prstClr val="black"/>
                </a:solidFill>
              </a:rPr>
              <a:t>American</a:t>
            </a:r>
            <a:r>
              <a:rPr lang="en-US" altLang="en-US" dirty="0">
                <a:solidFill>
                  <a:prstClr val="black"/>
                </a:solidFill>
              </a:rPr>
              <a:t> Marketing </a:t>
            </a:r>
            <a:r>
              <a:rPr lang="en-US" altLang="en-US" dirty="0" smtClean="0">
                <a:solidFill>
                  <a:prstClr val="black"/>
                </a:solidFill>
              </a:rPr>
              <a:t>Association</a:t>
            </a:r>
            <a:endParaRPr lang="en-MY" alt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dirty="0" smtClean="0">
                <a:solidFill>
                  <a:prstClr val="black"/>
                </a:solidFill>
              </a:rPr>
              <a:t>Marketing </a:t>
            </a:r>
            <a:r>
              <a:rPr lang="en-US" altLang="en-US" dirty="0">
                <a:solidFill>
                  <a:prstClr val="black"/>
                </a:solidFill>
              </a:rPr>
              <a:t>research is the application of scientific method to the solution of marketing problems.	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en-US" dirty="0" smtClean="0">
                <a:solidFill>
                  <a:prstClr val="black"/>
                </a:solidFill>
              </a:rPr>
              <a:t>Luck</a:t>
            </a:r>
            <a:r>
              <a:rPr lang="en-US" altLang="en-US" dirty="0">
                <a:solidFill>
                  <a:prstClr val="black"/>
                </a:solidFill>
              </a:rPr>
              <a:t>, Wales, Taylor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dirty="0">
                <a:solidFill>
                  <a:prstClr val="black"/>
                </a:solidFill>
              </a:rPr>
              <a:t>It is important for any business to conduct it before established ,ongoing business and futurity….</a:t>
            </a:r>
            <a:endParaRPr lang="en-MY" altLang="en-US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endParaRPr lang="en-MY" alt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755320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 of Lecture </a:t>
            </a:r>
            <a:r>
              <a:rPr lang="en-US" alt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endParaRPr lang="en-US" altLang="en-US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3" name="Text Placeholder 5"/>
          <p:cNvSpPr>
            <a:spLocks noGrp="1"/>
          </p:cNvSpPr>
          <p:nvPr>
            <p:ph type="body" idx="1"/>
          </p:nvPr>
        </p:nvSpPr>
        <p:spPr>
          <a:xfrm>
            <a:off x="762000" y="2895600"/>
            <a:ext cx="7772400" cy="2659063"/>
          </a:xfrm>
        </p:spPr>
        <p:txBody>
          <a:bodyPr/>
          <a:lstStyle/>
          <a:p>
            <a:r>
              <a:rPr lang="en-US" altLang="en-US" sz="3600" b="1" i="1" dirty="0" smtClean="0">
                <a:solidFill>
                  <a:srgbClr val="FF0000"/>
                </a:solidFill>
                <a:latin typeface="Perpetua" pitchFamily="18" charset="0"/>
                <a:cs typeface="Times New Roman" pitchFamily="18" charset="0"/>
              </a:rPr>
              <a:t>Next Lecture</a:t>
            </a:r>
          </a:p>
          <a:p>
            <a:r>
              <a:rPr lang="en-US" altLang="en-US" sz="3200" b="1" i="1" dirty="0" smtClean="0">
                <a:solidFill>
                  <a:srgbClr val="FF0000"/>
                </a:solidFill>
                <a:latin typeface="Perpetua" pitchFamily="18" charset="0"/>
                <a:cs typeface="Times New Roman" pitchFamily="18" charset="0"/>
              </a:rPr>
              <a:t>                            </a:t>
            </a:r>
            <a:r>
              <a:rPr lang="en-US" altLang="en-US" sz="3600" b="1" dirty="0" smtClean="0">
                <a:solidFill>
                  <a:srgbClr val="000000"/>
                </a:solidFill>
                <a:latin typeface="Perpetua" pitchFamily="18" charset="0"/>
              </a:rPr>
              <a:t>Lecture </a:t>
            </a:r>
            <a:r>
              <a:rPr lang="en-US" altLang="en-US" sz="3600" b="1" dirty="0" smtClean="0">
                <a:solidFill>
                  <a:srgbClr val="000000"/>
                </a:solidFill>
                <a:latin typeface="Perpetua" pitchFamily="18" charset="0"/>
              </a:rPr>
              <a:t>Five</a:t>
            </a:r>
          </a:p>
          <a:p>
            <a:pPr algn="ctr"/>
            <a:r>
              <a:rPr lang="en-US" altLang="en-US" sz="3600" b="1" dirty="0">
                <a:solidFill>
                  <a:srgbClr val="FF0000"/>
                </a:solidFill>
                <a:latin typeface="Perpetua"/>
                <a:ea typeface="+mn-ea"/>
              </a:rPr>
              <a:t>Financing and accounting in business</a:t>
            </a:r>
            <a:endParaRPr lang="en-US" altLang="en-US" sz="3600" b="1" dirty="0" smtClean="0">
              <a:solidFill>
                <a:srgbClr val="000000"/>
              </a:solidFill>
              <a:latin typeface="Perpetua" pitchFamily="18" charset="0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 bwMode="auto">
          <a:xfrm>
            <a:off x="762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33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62598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533400"/>
          </a:xfrm>
        </p:spPr>
        <p:txBody>
          <a:bodyPr/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Marketing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Strategy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8610600" cy="5867400"/>
          </a:xfrm>
        </p:spPr>
        <p:txBody>
          <a:bodyPr/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B0F0"/>
                </a:solidFill>
              </a:rPr>
              <a:t> Marketing strategy: </a:t>
            </a:r>
            <a:r>
              <a:rPr lang="en-US" dirty="0" smtClean="0">
                <a:solidFill>
                  <a:prstClr val="black"/>
                </a:solidFill>
              </a:rPr>
              <a:t>a </a:t>
            </a:r>
            <a:r>
              <a:rPr lang="en-US" dirty="0">
                <a:solidFill>
                  <a:prstClr val="black"/>
                </a:solidFill>
              </a:rPr>
              <a:t>process that can allow an organization to concentrate its resources on the </a:t>
            </a:r>
            <a:r>
              <a:rPr lang="en-US" dirty="0">
                <a:solidFill>
                  <a:srgbClr val="FF0000"/>
                </a:solidFill>
              </a:rPr>
              <a:t>optimal opportunities </a:t>
            </a:r>
            <a:r>
              <a:rPr lang="en-US" dirty="0">
                <a:solidFill>
                  <a:prstClr val="black"/>
                </a:solidFill>
              </a:rPr>
              <a:t>with the goals of </a:t>
            </a:r>
            <a:r>
              <a:rPr lang="en-US" dirty="0">
                <a:solidFill>
                  <a:srgbClr val="FF0000"/>
                </a:solidFill>
              </a:rPr>
              <a:t>increasing sales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dirty="0">
                <a:solidFill>
                  <a:srgbClr val="FF0000"/>
                </a:solidFill>
              </a:rPr>
              <a:t>achieving a sustainable competitive advantage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</a:rPr>
              <a:t>Marketing strategy</a:t>
            </a:r>
            <a:r>
              <a:rPr lang="en-US" sz="2800" dirty="0" smtClean="0">
                <a:solidFill>
                  <a:srgbClr val="00B0F0"/>
                </a:solidFill>
              </a:rPr>
              <a:t>: </a:t>
            </a:r>
            <a:r>
              <a:rPr lang="en-US" sz="2800" dirty="0">
                <a:solidFill>
                  <a:prstClr val="black"/>
                </a:solidFill>
              </a:rPr>
              <a:t>includes all basic and long-term activities in the field of marketing that deal with the analysis of the strategic initial situation of a company.</a:t>
            </a:r>
            <a:r>
              <a:rPr lang="en-US" altLang="en-US" sz="2800" b="1" dirty="0">
                <a:solidFill>
                  <a:srgbClr val="002060"/>
                </a:solidFill>
              </a:rPr>
              <a:t>	</a:t>
            </a:r>
          </a:p>
          <a:p>
            <a:pPr marL="342900" lvl="0" indent="-3429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altLang="en-US" sz="2800" b="1" i="1" dirty="0">
                <a:solidFill>
                  <a:srgbClr val="00B0F0"/>
                </a:solidFill>
              </a:rPr>
              <a:t>Focus of Marketing Strategy </a:t>
            </a:r>
            <a:r>
              <a:rPr lang="en-US" altLang="en-US" sz="2800" dirty="0">
                <a:solidFill>
                  <a:prstClr val="black"/>
                </a:solidFill>
              </a:rPr>
              <a:t>	</a:t>
            </a:r>
          </a:p>
          <a:p>
            <a:pPr marL="914400" lvl="1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srgbClr val="FF0000"/>
                </a:solidFill>
              </a:rPr>
              <a:t>Identify </a:t>
            </a:r>
            <a:r>
              <a:rPr lang="en-US" altLang="en-US" sz="2800" dirty="0">
                <a:solidFill>
                  <a:srgbClr val="FF0000"/>
                </a:solidFill>
              </a:rPr>
              <a:t>new markets </a:t>
            </a:r>
            <a:r>
              <a:rPr lang="en-US" altLang="en-US" sz="2800" dirty="0">
                <a:solidFill>
                  <a:prstClr val="black"/>
                </a:solidFill>
              </a:rPr>
              <a:t>that you can successfully </a:t>
            </a:r>
            <a:r>
              <a:rPr lang="en-US" altLang="en-US" sz="2800" dirty="0" smtClean="0">
                <a:solidFill>
                  <a:prstClr val="black"/>
                </a:solidFill>
              </a:rPr>
              <a:t>target</a:t>
            </a:r>
          </a:p>
          <a:p>
            <a:pPr marL="914400" lvl="1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prstClr val="black"/>
                </a:solidFill>
              </a:rPr>
              <a:t>Making </a:t>
            </a:r>
            <a:r>
              <a:rPr lang="en-US" altLang="en-US" sz="2800" dirty="0">
                <a:solidFill>
                  <a:prstClr val="black"/>
                </a:solidFill>
              </a:rPr>
              <a:t>sure that </a:t>
            </a:r>
            <a:r>
              <a:rPr lang="en-US" altLang="en-US" sz="2800" dirty="0">
                <a:solidFill>
                  <a:srgbClr val="FF0000"/>
                </a:solidFill>
              </a:rPr>
              <a:t>your products and services meet customers needs</a:t>
            </a:r>
            <a:r>
              <a:rPr lang="en-US" altLang="en-US" sz="2800" dirty="0">
                <a:solidFill>
                  <a:prstClr val="black"/>
                </a:solidFill>
              </a:rPr>
              <a:t> and developing long-term and profitable relationships with those customers.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marL="914400" lvl="1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prstClr val="black"/>
                </a:solidFill>
              </a:rPr>
              <a:t>Communicate </a:t>
            </a:r>
            <a:r>
              <a:rPr lang="en-US" altLang="en-US" sz="2800" dirty="0">
                <a:solidFill>
                  <a:prstClr val="black"/>
                </a:solidFill>
              </a:rPr>
              <a:t>the benefits of your business offerings to your target market </a:t>
            </a:r>
            <a:endParaRPr lang="en-US" sz="2800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1225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+mn-lt"/>
                <a:ea typeface="+mn-ea"/>
                <a:cs typeface="Times New Roman" pitchFamily="18" charset="0"/>
              </a:rPr>
              <a:t>Strategy options </a:t>
            </a:r>
            <a:endParaRPr lang="en-US" sz="4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534400" cy="556260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61" name="Group 60"/>
          <p:cNvGrpSpPr>
            <a:grpSpLocks/>
          </p:cNvGrpSpPr>
          <p:nvPr/>
        </p:nvGrpSpPr>
        <p:grpSpPr bwMode="auto">
          <a:xfrm>
            <a:off x="302892" y="1113904"/>
            <a:ext cx="8448345" cy="5416035"/>
            <a:chOff x="385" y="890"/>
            <a:chExt cx="5035" cy="3407"/>
          </a:xfrm>
        </p:grpSpPr>
        <p:sp>
          <p:nvSpPr>
            <p:cNvPr id="62" name="AutoShape 5"/>
            <p:cNvSpPr>
              <a:spLocks noChangeAspect="1" noChangeArrowheads="1" noTextEdit="1"/>
            </p:cNvSpPr>
            <p:nvPr/>
          </p:nvSpPr>
          <p:spPr bwMode="auto">
            <a:xfrm>
              <a:off x="392" y="896"/>
              <a:ext cx="5028" cy="3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400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385" y="890"/>
              <a:ext cx="5028" cy="33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1476" y="2103"/>
              <a:ext cx="670" cy="147"/>
            </a:xfrm>
            <a:custGeom>
              <a:avLst/>
              <a:gdLst>
                <a:gd name="T0" fmla="*/ 23158 w 473"/>
                <a:gd name="T1" fmla="*/ 0 h 118"/>
                <a:gd name="T2" fmla="*/ 0 w 473"/>
                <a:gd name="T3" fmla="*/ 0 h 118"/>
                <a:gd name="T4" fmla="*/ 0 w 473"/>
                <a:gd name="T5" fmla="*/ 1647 h 118"/>
                <a:gd name="T6" fmla="*/ 23158 w 473"/>
                <a:gd name="T7" fmla="*/ 1647 h 118"/>
                <a:gd name="T8" fmla="*/ 30857 w 473"/>
                <a:gd name="T9" fmla="*/ 795 h 118"/>
                <a:gd name="T10" fmla="*/ 23158 w 473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3"/>
                <a:gd name="T19" fmla="*/ 0 h 118"/>
                <a:gd name="T20" fmla="*/ 473 w 473"/>
                <a:gd name="T21" fmla="*/ 118 h 1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3" h="118">
                  <a:moveTo>
                    <a:pt x="355" y="0"/>
                  </a:moveTo>
                  <a:lnTo>
                    <a:pt x="0" y="0"/>
                  </a:lnTo>
                  <a:lnTo>
                    <a:pt x="0" y="118"/>
                  </a:lnTo>
                  <a:lnTo>
                    <a:pt x="355" y="118"/>
                  </a:lnTo>
                  <a:lnTo>
                    <a:pt x="473" y="57"/>
                  </a:lnTo>
                  <a:lnTo>
                    <a:pt x="355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400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1476" y="2103"/>
              <a:ext cx="670" cy="147"/>
            </a:xfrm>
            <a:custGeom>
              <a:avLst/>
              <a:gdLst>
                <a:gd name="T0" fmla="*/ 23158 w 473"/>
                <a:gd name="T1" fmla="*/ 0 h 118"/>
                <a:gd name="T2" fmla="*/ 0 w 473"/>
                <a:gd name="T3" fmla="*/ 0 h 118"/>
                <a:gd name="T4" fmla="*/ 0 w 473"/>
                <a:gd name="T5" fmla="*/ 1647 h 118"/>
                <a:gd name="T6" fmla="*/ 23158 w 473"/>
                <a:gd name="T7" fmla="*/ 1647 h 118"/>
                <a:gd name="T8" fmla="*/ 30857 w 473"/>
                <a:gd name="T9" fmla="*/ 795 h 118"/>
                <a:gd name="T10" fmla="*/ 23158 w 473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3"/>
                <a:gd name="T19" fmla="*/ 0 h 118"/>
                <a:gd name="T20" fmla="*/ 473 w 473"/>
                <a:gd name="T21" fmla="*/ 118 h 1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3" h="118">
                  <a:moveTo>
                    <a:pt x="355" y="0"/>
                  </a:moveTo>
                  <a:lnTo>
                    <a:pt x="0" y="0"/>
                  </a:lnTo>
                  <a:lnTo>
                    <a:pt x="0" y="118"/>
                  </a:lnTo>
                  <a:lnTo>
                    <a:pt x="355" y="118"/>
                  </a:lnTo>
                  <a:lnTo>
                    <a:pt x="473" y="57"/>
                  </a:lnTo>
                  <a:lnTo>
                    <a:pt x="35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400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1476" y="3018"/>
              <a:ext cx="670" cy="146"/>
            </a:xfrm>
            <a:custGeom>
              <a:avLst/>
              <a:gdLst>
                <a:gd name="T0" fmla="*/ 23158 w 473"/>
                <a:gd name="T1" fmla="*/ 0 h 118"/>
                <a:gd name="T2" fmla="*/ 0 w 473"/>
                <a:gd name="T3" fmla="*/ 0 h 118"/>
                <a:gd name="T4" fmla="*/ 0 w 473"/>
                <a:gd name="T5" fmla="*/ 1523 h 118"/>
                <a:gd name="T6" fmla="*/ 23158 w 473"/>
                <a:gd name="T7" fmla="*/ 1523 h 118"/>
                <a:gd name="T8" fmla="*/ 30857 w 473"/>
                <a:gd name="T9" fmla="*/ 782 h 118"/>
                <a:gd name="T10" fmla="*/ 23158 w 473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3"/>
                <a:gd name="T19" fmla="*/ 0 h 118"/>
                <a:gd name="T20" fmla="*/ 473 w 473"/>
                <a:gd name="T21" fmla="*/ 118 h 1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3" h="118">
                  <a:moveTo>
                    <a:pt x="355" y="0"/>
                  </a:moveTo>
                  <a:lnTo>
                    <a:pt x="0" y="0"/>
                  </a:lnTo>
                  <a:lnTo>
                    <a:pt x="0" y="118"/>
                  </a:lnTo>
                  <a:lnTo>
                    <a:pt x="355" y="118"/>
                  </a:lnTo>
                  <a:lnTo>
                    <a:pt x="473" y="61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400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1476" y="3018"/>
              <a:ext cx="670" cy="146"/>
            </a:xfrm>
            <a:custGeom>
              <a:avLst/>
              <a:gdLst>
                <a:gd name="T0" fmla="*/ 23158 w 473"/>
                <a:gd name="T1" fmla="*/ 0 h 118"/>
                <a:gd name="T2" fmla="*/ 0 w 473"/>
                <a:gd name="T3" fmla="*/ 0 h 118"/>
                <a:gd name="T4" fmla="*/ 0 w 473"/>
                <a:gd name="T5" fmla="*/ 1523 h 118"/>
                <a:gd name="T6" fmla="*/ 23158 w 473"/>
                <a:gd name="T7" fmla="*/ 1523 h 118"/>
                <a:gd name="T8" fmla="*/ 30857 w 473"/>
                <a:gd name="T9" fmla="*/ 782 h 118"/>
                <a:gd name="T10" fmla="*/ 23158 w 473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3"/>
                <a:gd name="T19" fmla="*/ 0 h 118"/>
                <a:gd name="T20" fmla="*/ 473 w 473"/>
                <a:gd name="T21" fmla="*/ 118 h 1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3" h="118">
                  <a:moveTo>
                    <a:pt x="355" y="0"/>
                  </a:moveTo>
                  <a:lnTo>
                    <a:pt x="0" y="0"/>
                  </a:lnTo>
                  <a:lnTo>
                    <a:pt x="0" y="118"/>
                  </a:lnTo>
                  <a:lnTo>
                    <a:pt x="355" y="118"/>
                  </a:lnTo>
                  <a:lnTo>
                    <a:pt x="473" y="61"/>
                  </a:lnTo>
                  <a:lnTo>
                    <a:pt x="355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400"/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2146" y="1992"/>
              <a:ext cx="1172" cy="32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2146" y="1992"/>
              <a:ext cx="1172" cy="328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2146" y="2320"/>
              <a:ext cx="1172" cy="161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2146" y="2320"/>
              <a:ext cx="1172" cy="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4027" y="1992"/>
              <a:ext cx="1172" cy="328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4027" y="2320"/>
              <a:ext cx="1172" cy="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559" y="1992"/>
              <a:ext cx="1045" cy="32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59" y="1992"/>
              <a:ext cx="1045" cy="328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559" y="2320"/>
              <a:ext cx="1045" cy="161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559" y="2320"/>
              <a:ext cx="1045" cy="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566" y="1382"/>
              <a:ext cx="91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 dirty="0">
                  <a:solidFill>
                    <a:srgbClr val="000000"/>
                  </a:solidFill>
                  <a:cs typeface="Times New Roman" pitchFamily="18" charset="0"/>
                </a:rPr>
                <a:t>Customers benefits </a:t>
              </a:r>
              <a:endParaRPr lang="en-US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566" y="1518"/>
              <a:ext cx="32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extend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981" y="1518"/>
              <a:ext cx="12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to: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2287" y="1253"/>
              <a:ext cx="87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Customer benefits 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2287" y="1382"/>
              <a:ext cx="82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determine which 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2287" y="1518"/>
              <a:ext cx="98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 dirty="0">
                  <a:solidFill>
                    <a:srgbClr val="000000"/>
                  </a:solidFill>
                  <a:cs typeface="Times New Roman" pitchFamily="18" charset="0"/>
                </a:rPr>
                <a:t>competitive strategy </a:t>
              </a:r>
              <a:endParaRPr lang="en-US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2287" y="1647"/>
              <a:ext cx="514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 dirty="0">
                  <a:solidFill>
                    <a:srgbClr val="000000"/>
                  </a:solidFill>
                  <a:cs typeface="Times New Roman" pitchFamily="18" charset="0"/>
                </a:rPr>
                <a:t>is pursued:</a:t>
              </a:r>
              <a:endParaRPr lang="en-US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041" y="1382"/>
              <a:ext cx="98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Generally applicable 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041" y="1518"/>
              <a:ext cx="12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to: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694" y="2461"/>
              <a:ext cx="404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* Design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694" y="2725"/>
              <a:ext cx="43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* Quality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694" y="2988"/>
              <a:ext cx="42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 dirty="0">
                  <a:solidFill>
                    <a:srgbClr val="000000"/>
                  </a:solidFill>
                  <a:cs typeface="Times New Roman" pitchFamily="18" charset="0"/>
                </a:rPr>
                <a:t>* Service</a:t>
              </a:r>
              <a:endParaRPr lang="en-US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694" y="3252"/>
              <a:ext cx="61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* Availability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94" y="3515"/>
              <a:ext cx="36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* Safety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653" y="2092"/>
              <a:ext cx="66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* Price / costs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2239" y="2824"/>
              <a:ext cx="7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2.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2394" y="2824"/>
              <a:ext cx="70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 dirty="0">
                  <a:solidFill>
                    <a:srgbClr val="000000"/>
                  </a:solidFill>
                  <a:cs typeface="Times New Roman" pitchFamily="18" charset="0"/>
                </a:rPr>
                <a:t>Differentiation</a:t>
              </a:r>
              <a:endParaRPr lang="en-US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2394" y="3088"/>
              <a:ext cx="374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strategy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4169" y="2719"/>
              <a:ext cx="92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 dirty="0">
                  <a:solidFill>
                    <a:srgbClr val="000000"/>
                  </a:solidFill>
                  <a:cs typeface="Times New Roman" pitchFamily="18" charset="0"/>
                </a:rPr>
                <a:t>e.g. small / medium</a:t>
              </a:r>
              <a:endParaRPr lang="en-US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4964" y="2719"/>
              <a:ext cx="4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-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4169" y="2871"/>
              <a:ext cx="90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sized companies in 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4169" y="3024"/>
              <a:ext cx="82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all industries, e.g.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4169" y="3176"/>
              <a:ext cx="5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*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4275" y="3176"/>
              <a:ext cx="31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Mould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4537" y="3176"/>
              <a:ext cx="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4569" y="3176"/>
              <a:ext cx="3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making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4169" y="3293"/>
              <a:ext cx="5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*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4275" y="3293"/>
              <a:ext cx="54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Mechanical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4275" y="3392"/>
              <a:ext cx="56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 dirty="0">
                  <a:solidFill>
                    <a:srgbClr val="000000"/>
                  </a:solidFill>
                  <a:cs typeface="Times New Roman" pitchFamily="18" charset="0"/>
                </a:rPr>
                <a:t>engineering</a:t>
              </a:r>
              <a:endParaRPr lang="en-US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4081" y="2062"/>
              <a:ext cx="113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e.g. larger companies in 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4081" y="2168"/>
              <a:ext cx="107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consumer goods sector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473" y="1296"/>
              <a:ext cx="4813" cy="3001"/>
            </a:xfrm>
            <a:prstGeom prst="rect">
              <a:avLst/>
            </a:prstGeom>
            <a:noFill/>
            <a:ln w="8001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>
              <a:off x="2200" y="2021"/>
              <a:ext cx="7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1.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Rectangle 110"/>
            <p:cNvSpPr>
              <a:spLocks noChangeArrowheads="1"/>
            </p:cNvSpPr>
            <p:nvPr/>
          </p:nvSpPr>
          <p:spPr bwMode="auto">
            <a:xfrm>
              <a:off x="2354" y="2021"/>
              <a:ext cx="7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Cost leadership 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" name="Rectangle 111"/>
            <p:cNvSpPr>
              <a:spLocks noChangeArrowheads="1"/>
            </p:cNvSpPr>
            <p:nvPr/>
          </p:nvSpPr>
          <p:spPr bwMode="auto">
            <a:xfrm>
              <a:off x="2354" y="2150"/>
              <a:ext cx="374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strategy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3318" y="1992"/>
              <a:ext cx="294" cy="19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3318" y="1992"/>
              <a:ext cx="294" cy="1940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ZA" altLang="en-US" sz="1400" b="1"/>
            </a:p>
          </p:txBody>
        </p:sp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 rot="16200000">
              <a:off x="3417" y="3160"/>
              <a:ext cx="8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3.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Rectangle 115"/>
            <p:cNvSpPr>
              <a:spLocks noChangeArrowheads="1"/>
            </p:cNvSpPr>
            <p:nvPr/>
          </p:nvSpPr>
          <p:spPr bwMode="auto">
            <a:xfrm rot="16200000">
              <a:off x="3137" y="2619"/>
              <a:ext cx="6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1400" b="1">
                  <a:solidFill>
                    <a:srgbClr val="000000"/>
                  </a:solidFill>
                  <a:cs typeface="Times New Roman" pitchFamily="18" charset="0"/>
                </a:rPr>
                <a:t>Niche strategy</a:t>
              </a:r>
              <a:endParaRPr lang="en-US" altLang="en-US" sz="14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076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THE MARKETING </a:t>
            </a:r>
            <a:r>
              <a:rPr lang="en-US" altLang="en-US" sz="32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610600" cy="5638800"/>
          </a:xfrm>
        </p:spPr>
        <p:txBody>
          <a:bodyPr/>
          <a:lstStyle/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</a:rPr>
              <a:t> Marketing </a:t>
            </a:r>
            <a:r>
              <a:rPr lang="en-US" dirty="0">
                <a:solidFill>
                  <a:prstClr val="black"/>
                </a:solidFill>
              </a:rPr>
              <a:t>mix is the term used to describe the combination of the four inputs which constitute the core of a company's marketing system: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05000"/>
            <a:ext cx="6019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23143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/>
          <a:lstStyle/>
          <a:p>
            <a:pPr marL="273050" lvl="0" indent="-273050" algn="ctr">
              <a:spcBef>
                <a:spcPts val="575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THE MARKETING </a:t>
            </a:r>
            <a:r>
              <a:rPr lang="en-US" altLang="en-US" sz="32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MIX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8077200" cy="5181600"/>
          </a:xfrm>
        </p:spPr>
        <p:txBody>
          <a:bodyPr/>
          <a:lstStyle/>
          <a:p>
            <a:pPr lvl="0" algn="just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A </a:t>
            </a:r>
            <a:r>
              <a:rPr lang="en-US" altLang="en-US" sz="2800" dirty="0">
                <a:solidFill>
                  <a:prstClr val="black"/>
                </a:solidFill>
              </a:rPr>
              <a:t>marketing organization has to concentrate on four important aspects known as the </a:t>
            </a:r>
            <a:r>
              <a:rPr lang="en-US" altLang="en-US" sz="2800" b="1" dirty="0">
                <a:solidFill>
                  <a:prstClr val="black"/>
                </a:solidFill>
              </a:rPr>
              <a:t>4P’s</a:t>
            </a:r>
            <a:r>
              <a:rPr lang="en-US" altLang="en-US" sz="2800" dirty="0">
                <a:solidFill>
                  <a:prstClr val="black"/>
                </a:solidFill>
              </a:rPr>
              <a:t> of marketing. </a:t>
            </a:r>
          </a:p>
          <a:p>
            <a:pPr lvl="0" algn="just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The </a:t>
            </a:r>
            <a:r>
              <a:rPr lang="en-US" altLang="en-US" sz="2800" dirty="0">
                <a:solidFill>
                  <a:prstClr val="black"/>
                </a:solidFill>
              </a:rPr>
              <a:t>marketing manager has to combine these 4 P’s (</a:t>
            </a:r>
            <a:r>
              <a:rPr lang="en-US" altLang="en-US" sz="2800" b="1" dirty="0">
                <a:solidFill>
                  <a:prstClr val="black"/>
                </a:solidFill>
              </a:rPr>
              <a:t>PRODUCT</a:t>
            </a:r>
            <a:r>
              <a:rPr lang="en-US" altLang="en-US" sz="2800" dirty="0">
                <a:solidFill>
                  <a:prstClr val="black"/>
                </a:solidFill>
              </a:rPr>
              <a:t>, </a:t>
            </a:r>
            <a:r>
              <a:rPr lang="en-US" altLang="en-US" sz="2800" b="1" dirty="0">
                <a:solidFill>
                  <a:prstClr val="black"/>
                </a:solidFill>
              </a:rPr>
              <a:t>PRICE</a:t>
            </a:r>
            <a:r>
              <a:rPr lang="en-US" altLang="en-US" sz="2800" dirty="0">
                <a:solidFill>
                  <a:prstClr val="black"/>
                </a:solidFill>
              </a:rPr>
              <a:t>, </a:t>
            </a:r>
            <a:r>
              <a:rPr lang="en-US" altLang="en-US" sz="2800" b="1" dirty="0">
                <a:solidFill>
                  <a:prstClr val="black"/>
                </a:solidFill>
              </a:rPr>
              <a:t>PROMOTION</a:t>
            </a:r>
            <a:r>
              <a:rPr lang="en-US" altLang="en-US" sz="2800" dirty="0">
                <a:solidFill>
                  <a:prstClr val="black"/>
                </a:solidFill>
              </a:rPr>
              <a:t> and </a:t>
            </a:r>
            <a:r>
              <a:rPr lang="en-US" altLang="en-US" sz="2800" b="1" dirty="0">
                <a:solidFill>
                  <a:prstClr val="black"/>
                </a:solidFill>
              </a:rPr>
              <a:t>PLACE</a:t>
            </a:r>
            <a:r>
              <a:rPr lang="en-US" altLang="en-US" sz="2800" dirty="0">
                <a:solidFill>
                  <a:prstClr val="black"/>
                </a:solidFill>
              </a:rPr>
              <a:t>.) in such a way that the </a:t>
            </a:r>
            <a:r>
              <a:rPr lang="en-US" altLang="en-US" sz="2800" dirty="0">
                <a:solidFill>
                  <a:srgbClr val="7030A0"/>
                </a:solidFill>
              </a:rPr>
              <a:t>combination provides satisfaction to the customer and profit to the manufacturer. </a:t>
            </a:r>
            <a:endParaRPr lang="en-US" altLang="en-US" sz="2800" dirty="0">
              <a:solidFill>
                <a:prstClr val="black"/>
              </a:solidFill>
            </a:endParaRPr>
          </a:p>
          <a:p>
            <a:pPr lvl="0" algn="just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When </a:t>
            </a:r>
            <a:r>
              <a:rPr lang="en-US" altLang="en-US" sz="2800" dirty="0">
                <a:solidFill>
                  <a:prstClr val="black"/>
                </a:solidFill>
              </a:rPr>
              <a:t>these elements (4 P’s) are combined together they are called as “</a:t>
            </a:r>
            <a:r>
              <a:rPr lang="en-US" altLang="en-US" sz="2800" b="1" dirty="0">
                <a:solidFill>
                  <a:prstClr val="black"/>
                </a:solidFill>
              </a:rPr>
              <a:t>The Marketing Mix</a:t>
            </a:r>
            <a:r>
              <a:rPr lang="en-US" altLang="en-US" sz="2800" dirty="0">
                <a:solidFill>
                  <a:prstClr val="black"/>
                </a:solidFill>
              </a:rPr>
              <a:t>”.</a:t>
            </a:r>
            <a:endParaRPr lang="en-US" sz="28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75278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762000"/>
            <a:ext cx="8229600" cy="58674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</a:pPr>
            <a:r>
              <a:rPr lang="en-US" dirty="0" smtClean="0"/>
              <a:t>  </a:t>
            </a:r>
            <a:r>
              <a:rPr lang="en-US" altLang="en-US" sz="2800" b="1" dirty="0">
                <a:solidFill>
                  <a:prstClr val="black"/>
                </a:solidFill>
              </a:rPr>
              <a:t>1.The product mix: Includes</a:t>
            </a:r>
            <a:r>
              <a:rPr lang="en-US" altLang="en-US" sz="2800" dirty="0">
                <a:solidFill>
                  <a:prstClr val="black"/>
                </a:solidFill>
              </a:rPr>
              <a:t>: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2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Product planning and development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2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 smtClean="0">
                <a:solidFill>
                  <a:prstClr val="black"/>
                </a:solidFill>
              </a:rPr>
              <a:t>Branding,     </a:t>
            </a:r>
            <a:r>
              <a:rPr lang="en-US" altLang="en-US" sz="2800" i="1" dirty="0">
                <a:solidFill>
                  <a:prstClr val="black"/>
                </a:solidFill>
              </a:rPr>
              <a:t>Packaging </a:t>
            </a:r>
            <a:r>
              <a:rPr lang="en-US" altLang="en-US" sz="2800" i="1" dirty="0" smtClean="0">
                <a:solidFill>
                  <a:prstClr val="black"/>
                </a:solidFill>
              </a:rPr>
              <a:t>,   </a:t>
            </a:r>
            <a:r>
              <a:rPr lang="en-US" altLang="en-US" sz="2800" i="1" dirty="0">
                <a:solidFill>
                  <a:prstClr val="black"/>
                </a:solidFill>
              </a:rPr>
              <a:t>Labeling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sz="3200" b="1" dirty="0">
                <a:solidFill>
                  <a:prstClr val="black"/>
                </a:solidFill>
              </a:rPr>
              <a:t>2.The price mix: Includes</a:t>
            </a:r>
            <a:endParaRPr lang="en-MY" altLang="en-US" sz="3200" b="1" dirty="0">
              <a:solidFill>
                <a:prstClr val="black"/>
              </a:solidFill>
            </a:endParaRPr>
          </a:p>
          <a:p>
            <a:pPr lvl="1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i="1" dirty="0" smtClean="0">
                <a:solidFill>
                  <a:prstClr val="black"/>
                </a:solidFill>
              </a:rPr>
              <a:t> </a:t>
            </a:r>
            <a:r>
              <a:rPr lang="en-US" altLang="en-US" sz="2800" b="1" i="1" dirty="0" smtClean="0">
                <a:solidFill>
                  <a:prstClr val="black"/>
                </a:solidFill>
              </a:rPr>
              <a:t>Price </a:t>
            </a:r>
            <a:r>
              <a:rPr lang="en-US" altLang="en-US" sz="2800" b="1" i="1" dirty="0">
                <a:solidFill>
                  <a:prstClr val="black"/>
                </a:solidFill>
              </a:rPr>
              <a:t>polices</a:t>
            </a:r>
            <a:endParaRPr lang="en-MY" altLang="en-US" sz="2800" b="1" dirty="0">
              <a:solidFill>
                <a:prstClr val="black"/>
              </a:solidFill>
            </a:endParaRPr>
          </a:p>
          <a:p>
            <a:pPr lvl="2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Skimming pricing (Pricing above the market)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2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Penetration pricing (Pricing below the market)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2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Premium pricing (Pricing with the market)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1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b="1" i="1" dirty="0" smtClean="0">
                <a:solidFill>
                  <a:prstClr val="black"/>
                </a:solidFill>
              </a:rPr>
              <a:t> Discounts</a:t>
            </a:r>
            <a:endParaRPr lang="en-MY" altLang="en-US" sz="2800" b="1" dirty="0">
              <a:solidFill>
                <a:prstClr val="black"/>
              </a:solidFill>
            </a:endParaRPr>
          </a:p>
          <a:p>
            <a:pPr lvl="2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Quantity discount   Seasonal discount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2">
              <a:buClr>
                <a:srgbClr val="9B2D1F"/>
              </a:buClr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Trade discount    Cash discount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1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i="1" dirty="0" smtClean="0">
                <a:solidFill>
                  <a:prstClr val="black"/>
                </a:solidFill>
              </a:rPr>
              <a:t> </a:t>
            </a:r>
            <a:r>
              <a:rPr lang="en-US" altLang="en-US" sz="2800" b="1" i="1" dirty="0" smtClean="0">
                <a:solidFill>
                  <a:prstClr val="black"/>
                </a:solidFill>
              </a:rPr>
              <a:t>Credits</a:t>
            </a:r>
            <a:endParaRPr lang="en-MY" altLang="en-US" sz="2800" b="1" dirty="0">
              <a:solidFill>
                <a:prstClr val="black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3738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sz="4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410200"/>
          </a:xfrm>
        </p:spPr>
        <p:txBody>
          <a:bodyPr/>
          <a:lstStyle/>
          <a:p>
            <a:pPr marL="265113" lvl="0" indent="-265113">
              <a:spcBef>
                <a:spcPct val="0"/>
              </a:spcBef>
              <a:buClrTx/>
              <a:buSzTx/>
              <a:buNone/>
              <a:tabLst>
                <a:tab pos="457200" algn="l"/>
              </a:tabLst>
              <a:defRPr/>
            </a:pPr>
            <a:r>
              <a:rPr lang="en-US" sz="3200" b="1" dirty="0">
                <a:solidFill>
                  <a:prstClr val="black"/>
                </a:solidFill>
                <a:ea typeface="Times New Roman" pitchFamily="18" charset="0"/>
                <a:cs typeface="Arial" panose="020B0604020202020204" pitchFamily="34" charset="0"/>
              </a:rPr>
              <a:t>3. Place mix (Physical distribution mix):</a:t>
            </a:r>
            <a:endParaRPr lang="en-US" sz="32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914400" lvl="0" indent="-457200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lang="en-US" sz="3200" i="1" dirty="0">
                <a:solidFill>
                  <a:prstClr val="black"/>
                </a:solidFill>
                <a:ea typeface="Times New Roman" pitchFamily="18" charset="0"/>
                <a:cs typeface="Arial" panose="020B0604020202020204" pitchFamily="34" charset="0"/>
              </a:rPr>
              <a:t>Channels of distribution</a:t>
            </a:r>
            <a:endParaRPr lang="en-US" sz="3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914400" lvl="0" indent="-457200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lang="en-US" sz="3200" i="1" dirty="0">
                <a:solidFill>
                  <a:prstClr val="black"/>
                </a:solidFill>
                <a:ea typeface="Times New Roman" pitchFamily="18" charset="0"/>
                <a:cs typeface="Arial" panose="020B0604020202020204" pitchFamily="34" charset="0"/>
              </a:rPr>
              <a:t>Transportation</a:t>
            </a:r>
            <a:endParaRPr lang="en-US" sz="3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914400" lvl="0" indent="-457200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lang="en-US" sz="3200" i="1" dirty="0">
                <a:solidFill>
                  <a:prstClr val="black"/>
                </a:solidFill>
                <a:ea typeface="Times New Roman" pitchFamily="18" charset="0"/>
                <a:cs typeface="Arial" panose="020B0604020202020204" pitchFamily="34" charset="0"/>
              </a:rPr>
              <a:t>Warehousing</a:t>
            </a:r>
          </a:p>
          <a:p>
            <a:pPr marL="457200" lvl="0" indent="0">
              <a:spcBef>
                <a:spcPct val="0"/>
              </a:spcBef>
              <a:buClrTx/>
              <a:buSzTx/>
              <a:buNone/>
              <a:tabLst>
                <a:tab pos="457200" algn="l"/>
              </a:tabLst>
              <a:defRPr/>
            </a:pPr>
            <a:endParaRPr lang="en-US" sz="3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  <a:tabLst>
                <a:tab pos="457200" algn="l"/>
              </a:tabLst>
              <a:defRPr/>
            </a:pPr>
            <a:r>
              <a:rPr lang="en-US" sz="3200" b="1" dirty="0">
                <a:solidFill>
                  <a:prstClr val="black"/>
                </a:solidFill>
                <a:ea typeface="Times New Roman" pitchFamily="18" charset="0"/>
                <a:cs typeface="Arial" panose="020B0604020202020204" pitchFamily="34" charset="0"/>
              </a:rPr>
              <a:t>4. Promotion mix: Includes</a:t>
            </a:r>
            <a:endParaRPr lang="en-US" sz="32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985838" lvl="0" indent="-457200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722313" algn="l"/>
              </a:tabLst>
              <a:defRPr/>
            </a:pPr>
            <a:r>
              <a:rPr lang="en-US" sz="3200" i="1" dirty="0">
                <a:solidFill>
                  <a:prstClr val="black"/>
                </a:solidFill>
                <a:ea typeface="Times New Roman" pitchFamily="18" charset="0"/>
                <a:cs typeface="Arial" panose="020B0604020202020204" pitchFamily="34" charset="0"/>
              </a:rPr>
              <a:t>Advertising</a:t>
            </a:r>
            <a:endParaRPr lang="en-US" sz="3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985838" lvl="0" indent="-457200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722313" algn="l"/>
              </a:tabLst>
              <a:defRPr/>
            </a:pPr>
            <a:r>
              <a:rPr lang="en-US" sz="3200" i="1" dirty="0">
                <a:solidFill>
                  <a:prstClr val="black"/>
                </a:solidFill>
                <a:ea typeface="Times New Roman" pitchFamily="18" charset="0"/>
                <a:cs typeface="Arial" panose="020B0604020202020204" pitchFamily="34" charset="0"/>
              </a:rPr>
              <a:t>Personal selling</a:t>
            </a:r>
            <a:endParaRPr lang="en-US" sz="3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985838" lvl="0" indent="-457200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722313" algn="l"/>
              </a:tabLst>
              <a:defRPr/>
            </a:pPr>
            <a:r>
              <a:rPr lang="en-US" sz="3200" i="1" dirty="0">
                <a:solidFill>
                  <a:prstClr val="black"/>
                </a:solidFill>
                <a:ea typeface="Times New Roman" pitchFamily="18" charset="0"/>
                <a:cs typeface="Arial" panose="020B0604020202020204" pitchFamily="34" charset="0"/>
              </a:rPr>
              <a:t>Sales promotion</a:t>
            </a:r>
          </a:p>
          <a:p>
            <a:pPr marL="985838" lvl="0" indent="-457200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722313" algn="l"/>
              </a:tabLst>
              <a:defRPr/>
            </a:pPr>
            <a:r>
              <a:rPr lang="en-US" sz="3200" i="1" dirty="0">
                <a:solidFill>
                  <a:prstClr val="black"/>
                </a:solidFill>
                <a:ea typeface="Times New Roman" pitchFamily="18" charset="0"/>
                <a:cs typeface="Arial" panose="020B0604020202020204" pitchFamily="34" charset="0"/>
              </a:rPr>
              <a:t>Publicity</a:t>
            </a:r>
            <a:r>
              <a:rPr lang="en-US" sz="32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9924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Equity">
  <a:themeElements>
    <a:clrScheme name="Custom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2062</Words>
  <Application>Microsoft Office PowerPoint</Application>
  <PresentationFormat>On-screen Show (4:3)</PresentationFormat>
  <Paragraphs>333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Equity</vt:lpstr>
      <vt:lpstr>1_Equity</vt:lpstr>
      <vt:lpstr>2_Equity</vt:lpstr>
      <vt:lpstr>Part Four:  Marketing in Business enterprises </vt:lpstr>
      <vt:lpstr>THE MARKETING PERSPECTIVE</vt:lpstr>
      <vt:lpstr>Cont…</vt:lpstr>
      <vt:lpstr>Marketing Strategy</vt:lpstr>
      <vt:lpstr>Strategy options </vt:lpstr>
      <vt:lpstr>THE MARKETING MIX</vt:lpstr>
      <vt:lpstr>THE MARKETING MIX</vt:lpstr>
      <vt:lpstr>Cont…</vt:lpstr>
      <vt:lpstr>Cont…</vt:lpstr>
      <vt:lpstr>I. THE PRODUCT MIX</vt:lpstr>
      <vt:lpstr>I. THE PRODUCT MIX</vt:lpstr>
      <vt:lpstr>I. THE PRODUCT MIX</vt:lpstr>
      <vt:lpstr>I. THE PRODUCT MIX</vt:lpstr>
      <vt:lpstr>I. THE PRODUCT MIX</vt:lpstr>
      <vt:lpstr>I. THE PRODUCT  MIX</vt:lpstr>
      <vt:lpstr>I. THE PRODUCT MIX</vt:lpstr>
      <vt:lpstr>I. THE PRODUCT  MIX</vt:lpstr>
      <vt:lpstr>II. THE PRICE MIX</vt:lpstr>
      <vt:lpstr>II. THE PRICE MIX</vt:lpstr>
      <vt:lpstr>II. THE PRICE MIX</vt:lpstr>
      <vt:lpstr>II. THE PRICE MIX</vt:lpstr>
      <vt:lpstr>II. THE PRICE MIX</vt:lpstr>
      <vt:lpstr>III.  PLACE MIX</vt:lpstr>
      <vt:lpstr>III.  PLACE MIX</vt:lpstr>
      <vt:lpstr>III.  PLACE MIX</vt:lpstr>
      <vt:lpstr>IV. PROMOTION MIX</vt:lpstr>
      <vt:lpstr>IV. PROMOTION MIX</vt:lpstr>
      <vt:lpstr>IV. PROMOTION MIX</vt:lpstr>
      <vt:lpstr>IV. PROMOTION MIX</vt:lpstr>
      <vt:lpstr>MARKET SEGMENTATION</vt:lpstr>
      <vt:lpstr>Cont…</vt:lpstr>
      <vt:lpstr>Market Research</vt:lpstr>
      <vt:lpstr>End of Lecture Four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24</cp:revision>
  <dcterms:created xsi:type="dcterms:W3CDTF">2020-02-16T17:34:20Z</dcterms:created>
  <dcterms:modified xsi:type="dcterms:W3CDTF">2020-03-02T17:44:19Z</dcterms:modified>
</cp:coreProperties>
</file>