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31"/>
  </p:notesMasterIdLst>
  <p:sldIdLst>
    <p:sldId id="257" r:id="rId4"/>
    <p:sldId id="284" r:id="rId5"/>
    <p:sldId id="286" r:id="rId6"/>
    <p:sldId id="258" r:id="rId7"/>
    <p:sldId id="276" r:id="rId8"/>
    <p:sldId id="260" r:id="rId9"/>
    <p:sldId id="261" r:id="rId10"/>
    <p:sldId id="262" r:id="rId11"/>
    <p:sldId id="263" r:id="rId12"/>
    <p:sldId id="264" r:id="rId13"/>
    <p:sldId id="277" r:id="rId14"/>
    <p:sldId id="267" r:id="rId15"/>
    <p:sldId id="268" r:id="rId16"/>
    <p:sldId id="269" r:id="rId17"/>
    <p:sldId id="287" r:id="rId18"/>
    <p:sldId id="288" r:id="rId19"/>
    <p:sldId id="270" r:id="rId20"/>
    <p:sldId id="278" r:id="rId21"/>
    <p:sldId id="279" r:id="rId22"/>
    <p:sldId id="272" r:id="rId23"/>
    <p:sldId id="273" r:id="rId24"/>
    <p:sldId id="274" r:id="rId25"/>
    <p:sldId id="280" r:id="rId26"/>
    <p:sldId id="275" r:id="rId27"/>
    <p:sldId id="289" r:id="rId28"/>
    <p:sldId id="281" r:id="rId29"/>
    <p:sldId id="28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4A77FD-B021-45B3-8EDB-64DE1446BC28}" type="datetimeFigureOut">
              <a:rPr lang="en-US" smtClean="0"/>
              <a:t>3/15/2020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DEF420-062E-4FE0-BC73-3093D9A89681}" type="slidenum">
              <a:rPr lang="en-US" smtClean="0"/>
              <a:t>‹#›</a:t>
            </a:fld>
            <a:endParaRPr lang="en-US"/>
          </a:p>
        </p:txBody>
      </p:sp>
    </p:spTree>
    <p:extLst>
      <p:ext uri="{BB962C8B-B14F-4D97-AF65-F5344CB8AC3E}">
        <p14:creationId xmlns:p14="http://schemas.microsoft.com/office/powerpoint/2010/main" val="1372387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DEF420-062E-4FE0-BC73-3093D9A89681}" type="slidenum">
              <a:rPr lang="en-US" smtClean="0"/>
              <a:t>2</a:t>
            </a:fld>
            <a:endParaRPr lang="en-US"/>
          </a:p>
        </p:txBody>
      </p:sp>
    </p:spTree>
    <p:extLst>
      <p:ext uri="{BB962C8B-B14F-4D97-AF65-F5344CB8AC3E}">
        <p14:creationId xmlns:p14="http://schemas.microsoft.com/office/powerpoint/2010/main" val="1816813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DEF420-062E-4FE0-BC73-3093D9A89681}" type="slidenum">
              <a:rPr lang="en-US" smtClean="0"/>
              <a:t>4</a:t>
            </a:fld>
            <a:endParaRPr lang="en-US"/>
          </a:p>
        </p:txBody>
      </p:sp>
    </p:spTree>
    <p:extLst>
      <p:ext uri="{BB962C8B-B14F-4D97-AF65-F5344CB8AC3E}">
        <p14:creationId xmlns:p14="http://schemas.microsoft.com/office/powerpoint/2010/main" val="30810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DEF420-062E-4FE0-BC73-3093D9A89681}" type="slidenum">
              <a:rPr lang="en-US" smtClean="0"/>
              <a:t>6</a:t>
            </a:fld>
            <a:endParaRPr lang="en-US"/>
          </a:p>
        </p:txBody>
      </p:sp>
    </p:spTree>
    <p:extLst>
      <p:ext uri="{BB962C8B-B14F-4D97-AF65-F5344CB8AC3E}">
        <p14:creationId xmlns:p14="http://schemas.microsoft.com/office/powerpoint/2010/main" val="31773142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D66750E7-093E-45BE-831F-CEF7A30E0C86}" type="datetimeFigureOut">
              <a:rPr lang="en-US">
                <a:solidFill>
                  <a:srgbClr val="696464"/>
                </a:solidFill>
              </a:rPr>
              <a:pPr>
                <a:defRPr/>
              </a:pPr>
              <a:t>3/15/2020</a:t>
            </a:fld>
            <a:endParaRPr lang="en-US" dirty="0">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3" name="Slide Number Placeholder 28"/>
          <p:cNvSpPr>
            <a:spLocks noGrp="1"/>
          </p:cNvSpPr>
          <p:nvPr>
            <p:ph type="sldNum" sz="quarter" idx="12"/>
          </p:nvPr>
        </p:nvSpPr>
        <p:spPr/>
        <p:txBody>
          <a:bodyPr/>
          <a:lstStyle>
            <a:lvl1pPr>
              <a:defRPr/>
            </a:lvl1pPr>
          </a:lstStyle>
          <a:p>
            <a:fld id="{AB3E65A7-16AB-45F3-9C05-A40350F9FD9B}" type="slidenum">
              <a:rPr lang="en-US" altLang="en-US"/>
              <a:pPr/>
              <a:t>‹#›</a:t>
            </a:fld>
            <a:endParaRPr lang="en-US" altLang="en-US"/>
          </a:p>
        </p:txBody>
      </p:sp>
    </p:spTree>
    <p:extLst>
      <p:ext uri="{BB962C8B-B14F-4D97-AF65-F5344CB8AC3E}">
        <p14:creationId xmlns:p14="http://schemas.microsoft.com/office/powerpoint/2010/main" val="15710000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4D572FF-CFEA-4EBC-8B1F-596AFB21CF5A}" type="datetimeFigureOut">
              <a:rPr lang="en-US">
                <a:solidFill>
                  <a:srgbClr val="696464"/>
                </a:solidFill>
              </a:rPr>
              <a:pPr>
                <a:defRPr/>
              </a:pPr>
              <a:t>3/15/2020</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1A3640B4-3976-46A0-8F0D-78F78A206346}" type="slidenum">
              <a:rPr lang="en-US" altLang="en-US"/>
              <a:pPr/>
              <a:t>‹#›</a:t>
            </a:fld>
            <a:endParaRPr lang="en-US" altLang="en-US"/>
          </a:p>
        </p:txBody>
      </p:sp>
    </p:spTree>
    <p:extLst>
      <p:ext uri="{BB962C8B-B14F-4D97-AF65-F5344CB8AC3E}">
        <p14:creationId xmlns:p14="http://schemas.microsoft.com/office/powerpoint/2010/main" val="204261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2F70054-8457-42C1-BC48-FF389E6B60A1}" type="datetimeFigureOut">
              <a:rPr lang="en-US">
                <a:solidFill>
                  <a:srgbClr val="696464"/>
                </a:solidFill>
              </a:rPr>
              <a:pPr>
                <a:defRPr/>
              </a:pPr>
              <a:t>3/15/2020</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B83F2CF8-FD13-437F-9F44-FAD3BC728B07}" type="slidenum">
              <a:rPr lang="en-US" altLang="en-US"/>
              <a:pPr/>
              <a:t>‹#›</a:t>
            </a:fld>
            <a:endParaRPr lang="en-US" altLang="en-US"/>
          </a:p>
        </p:txBody>
      </p:sp>
    </p:spTree>
    <p:extLst>
      <p:ext uri="{BB962C8B-B14F-4D97-AF65-F5344CB8AC3E}">
        <p14:creationId xmlns:p14="http://schemas.microsoft.com/office/powerpoint/2010/main" val="275209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376238"/>
            <a:ext cx="7767638" cy="833437"/>
          </a:xfrm>
        </p:spPr>
        <p:txBody>
          <a:bodyPr/>
          <a:lstStyle/>
          <a:p>
            <a:r>
              <a:rPr lang="en-US" smtClean="0"/>
              <a:t>Click to edit Master title style</a:t>
            </a:r>
            <a:endParaRPr lang="en-GB"/>
          </a:p>
        </p:txBody>
      </p:sp>
    </p:spTree>
    <p:extLst>
      <p:ext uri="{BB962C8B-B14F-4D97-AF65-F5344CB8AC3E}">
        <p14:creationId xmlns:p14="http://schemas.microsoft.com/office/powerpoint/2010/main" val="1313640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D66750E7-093E-45BE-831F-CEF7A30E0C86}" type="datetimeFigureOut">
              <a:rPr lang="en-US">
                <a:solidFill>
                  <a:srgbClr val="696464"/>
                </a:solidFill>
              </a:rPr>
              <a:pPr>
                <a:defRPr/>
              </a:pPr>
              <a:t>3/15/2020</a:t>
            </a:fld>
            <a:endParaRPr lang="en-US" dirty="0">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3" name="Slide Number Placeholder 28"/>
          <p:cNvSpPr>
            <a:spLocks noGrp="1"/>
          </p:cNvSpPr>
          <p:nvPr>
            <p:ph type="sldNum" sz="quarter" idx="12"/>
          </p:nvPr>
        </p:nvSpPr>
        <p:spPr/>
        <p:txBody>
          <a:bodyPr/>
          <a:lstStyle>
            <a:lvl1pPr>
              <a:defRPr/>
            </a:lvl1pPr>
          </a:lstStyle>
          <a:p>
            <a:fld id="{AB3E65A7-16AB-45F3-9C05-A40350F9FD9B}" type="slidenum">
              <a:rPr lang="en-US" altLang="en-US"/>
              <a:pPr/>
              <a:t>‹#›</a:t>
            </a:fld>
            <a:endParaRPr lang="en-US" altLang="en-US"/>
          </a:p>
        </p:txBody>
      </p:sp>
    </p:spTree>
    <p:extLst>
      <p:ext uri="{BB962C8B-B14F-4D97-AF65-F5344CB8AC3E}">
        <p14:creationId xmlns:p14="http://schemas.microsoft.com/office/powerpoint/2010/main" val="72165028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7ED0058-83CE-4154-B747-FD17ADA5B715}" type="datetimeFigureOut">
              <a:rPr lang="en-US">
                <a:solidFill>
                  <a:srgbClr val="696464"/>
                </a:solidFill>
              </a:rPr>
              <a:pPr>
                <a:defRPr/>
              </a:pPr>
              <a:t>3/15/2020</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544454E5-120D-4BA7-B2ED-6401755603F1}" type="slidenum">
              <a:rPr lang="en-US" altLang="en-US"/>
              <a:pPr/>
              <a:t>‹#›</a:t>
            </a:fld>
            <a:endParaRPr lang="en-US" altLang="en-US"/>
          </a:p>
        </p:txBody>
      </p:sp>
    </p:spTree>
    <p:extLst>
      <p:ext uri="{BB962C8B-B14F-4D97-AF65-F5344CB8AC3E}">
        <p14:creationId xmlns:p14="http://schemas.microsoft.com/office/powerpoint/2010/main" val="2700721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7E093838-5DE3-4B54-B427-607FC833F615}" type="datetimeFigureOut">
              <a:rPr lang="en-US">
                <a:solidFill>
                  <a:srgbClr val="696464"/>
                </a:solidFill>
              </a:rPr>
              <a:pPr>
                <a:defRPr/>
              </a:pPr>
              <a:t>3/15/2020</a:t>
            </a:fld>
            <a:endParaRPr lang="en-US" dirty="0">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9EA8E7A5-4104-4B02-9E6D-3414D681D27B}" type="slidenum">
              <a:rPr lang="en-US" altLang="en-US"/>
              <a:pPr/>
              <a:t>‹#›</a:t>
            </a:fld>
            <a:endParaRPr lang="en-US" altLang="en-US"/>
          </a:p>
        </p:txBody>
      </p:sp>
    </p:spTree>
    <p:extLst>
      <p:ext uri="{BB962C8B-B14F-4D97-AF65-F5344CB8AC3E}">
        <p14:creationId xmlns:p14="http://schemas.microsoft.com/office/powerpoint/2010/main" val="2254216021"/>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4332477-611D-48DD-8A20-A94E531A1C4F}" type="datetimeFigureOut">
              <a:rPr lang="en-US">
                <a:solidFill>
                  <a:srgbClr val="696464"/>
                </a:solidFill>
              </a:rPr>
              <a:pPr>
                <a:defRPr/>
              </a:pPr>
              <a:t>3/15/2020</a:t>
            </a:fld>
            <a:endParaRPr lang="en-US" dirty="0">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fld id="{BFAA4A4B-E55E-4857-BAAD-B808BEBAABA0}" type="slidenum">
              <a:rPr lang="en-US" altLang="en-US"/>
              <a:pPr/>
              <a:t>‹#›</a:t>
            </a:fld>
            <a:endParaRPr lang="en-US" altLang="en-US"/>
          </a:p>
        </p:txBody>
      </p:sp>
    </p:spTree>
    <p:extLst>
      <p:ext uri="{BB962C8B-B14F-4D97-AF65-F5344CB8AC3E}">
        <p14:creationId xmlns:p14="http://schemas.microsoft.com/office/powerpoint/2010/main" val="1671273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9D98620-637C-42FA-88EF-D74FF513BB8A}" type="datetimeFigureOut">
              <a:rPr lang="en-US">
                <a:solidFill>
                  <a:srgbClr val="696464"/>
                </a:solidFill>
              </a:rPr>
              <a:pPr>
                <a:defRPr/>
              </a:pPr>
              <a:t>3/15/2020</a:t>
            </a:fld>
            <a:endParaRPr lang="en-US" dirty="0">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fld id="{46235DC3-286F-41AC-9AF3-820AEB90451B}" type="slidenum">
              <a:rPr lang="en-US" altLang="en-US"/>
              <a:pPr/>
              <a:t>‹#›</a:t>
            </a:fld>
            <a:endParaRPr lang="en-US" altLang="en-US"/>
          </a:p>
        </p:txBody>
      </p:sp>
    </p:spTree>
    <p:extLst>
      <p:ext uri="{BB962C8B-B14F-4D97-AF65-F5344CB8AC3E}">
        <p14:creationId xmlns:p14="http://schemas.microsoft.com/office/powerpoint/2010/main" val="8512719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3CF31DF-54C6-4AA3-9E90-A1257426BB96}" type="datetimeFigureOut">
              <a:rPr lang="en-US">
                <a:solidFill>
                  <a:srgbClr val="696464"/>
                </a:solidFill>
              </a:rPr>
              <a:pPr>
                <a:defRPr/>
              </a:pPr>
              <a:t>3/15/2020</a:t>
            </a:fld>
            <a:endParaRPr lang="en-US" dirty="0">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fld id="{B2899C1B-8526-4FFA-8256-D73AB685CE3E}" type="slidenum">
              <a:rPr lang="en-US" altLang="en-US"/>
              <a:pPr/>
              <a:t>‹#›</a:t>
            </a:fld>
            <a:endParaRPr lang="en-US" altLang="en-US"/>
          </a:p>
        </p:txBody>
      </p:sp>
    </p:spTree>
    <p:extLst>
      <p:ext uri="{BB962C8B-B14F-4D97-AF65-F5344CB8AC3E}">
        <p14:creationId xmlns:p14="http://schemas.microsoft.com/office/powerpoint/2010/main" val="11123516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51C457F-E83C-4F5D-9108-D03A9911467B}" type="datetimeFigureOut">
              <a:rPr lang="en-US">
                <a:solidFill>
                  <a:srgbClr val="696464"/>
                </a:solidFill>
              </a:rPr>
              <a:pPr>
                <a:defRPr/>
              </a:pPr>
              <a:t>3/15/2020</a:t>
            </a:fld>
            <a:endParaRPr lang="en-US" dirty="0">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fld id="{949034F6-FF7A-4AAC-BDFD-65957F732524}" type="slidenum">
              <a:rPr lang="en-US" altLang="en-US"/>
              <a:pPr/>
              <a:t>‹#›</a:t>
            </a:fld>
            <a:endParaRPr lang="en-US" altLang="en-US"/>
          </a:p>
        </p:txBody>
      </p:sp>
    </p:spTree>
    <p:extLst>
      <p:ext uri="{BB962C8B-B14F-4D97-AF65-F5344CB8AC3E}">
        <p14:creationId xmlns:p14="http://schemas.microsoft.com/office/powerpoint/2010/main" val="65475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7ED0058-83CE-4154-B747-FD17ADA5B715}" type="datetimeFigureOut">
              <a:rPr lang="en-US">
                <a:solidFill>
                  <a:srgbClr val="696464"/>
                </a:solidFill>
              </a:rPr>
              <a:pPr>
                <a:defRPr/>
              </a:pPr>
              <a:t>3/15/2020</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544454E5-120D-4BA7-B2ED-6401755603F1}" type="slidenum">
              <a:rPr lang="en-US" altLang="en-US"/>
              <a:pPr/>
              <a:t>‹#›</a:t>
            </a:fld>
            <a:endParaRPr lang="en-US" altLang="en-US"/>
          </a:p>
        </p:txBody>
      </p:sp>
    </p:spTree>
    <p:extLst>
      <p:ext uri="{BB962C8B-B14F-4D97-AF65-F5344CB8AC3E}">
        <p14:creationId xmlns:p14="http://schemas.microsoft.com/office/powerpoint/2010/main" val="1241918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3C6BA514-7E93-407E-9280-D117ADF31821}" type="datetimeFigureOut">
              <a:rPr lang="en-US">
                <a:solidFill>
                  <a:srgbClr val="696464"/>
                </a:solidFill>
              </a:rPr>
              <a:pPr>
                <a:defRPr/>
              </a:pPr>
              <a:t>3/15/2020</a:t>
            </a:fld>
            <a:endParaRPr lang="en-US" dirty="0">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fld id="{915E842E-0CC3-45B1-B9EC-4FCA9BD876F9}" type="slidenum">
              <a:rPr lang="en-US" altLang="en-US"/>
              <a:pPr/>
              <a:t>‹#›</a:t>
            </a:fld>
            <a:endParaRPr lang="en-US" altLang="en-US"/>
          </a:p>
        </p:txBody>
      </p:sp>
    </p:spTree>
    <p:extLst>
      <p:ext uri="{BB962C8B-B14F-4D97-AF65-F5344CB8AC3E}">
        <p14:creationId xmlns:p14="http://schemas.microsoft.com/office/powerpoint/2010/main" val="11009648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EC5C1EC1-A450-448B-9A14-8202E2CDEBA4}" type="datetimeFigureOut">
              <a:rPr lang="en-US">
                <a:solidFill>
                  <a:srgbClr val="696464"/>
                </a:solidFill>
              </a:rPr>
              <a:pPr>
                <a:defRPr/>
              </a:pPr>
              <a:t>3/15/2020</a:t>
            </a:fld>
            <a:endParaRPr lang="en-US" dirty="0">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8F8EBBFA-CF09-4899-9509-AB0B81AD14C8}" type="slidenum">
              <a:rPr lang="en-US" altLang="en-US"/>
              <a:pPr/>
              <a:t>‹#›</a:t>
            </a:fld>
            <a:endParaRPr lang="en-US" altLang="en-US"/>
          </a:p>
        </p:txBody>
      </p:sp>
    </p:spTree>
    <p:extLst>
      <p:ext uri="{BB962C8B-B14F-4D97-AF65-F5344CB8AC3E}">
        <p14:creationId xmlns:p14="http://schemas.microsoft.com/office/powerpoint/2010/main" val="2758718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4D572FF-CFEA-4EBC-8B1F-596AFB21CF5A}" type="datetimeFigureOut">
              <a:rPr lang="en-US">
                <a:solidFill>
                  <a:srgbClr val="696464"/>
                </a:solidFill>
              </a:rPr>
              <a:pPr>
                <a:defRPr/>
              </a:pPr>
              <a:t>3/15/2020</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1A3640B4-3976-46A0-8F0D-78F78A206346}" type="slidenum">
              <a:rPr lang="en-US" altLang="en-US"/>
              <a:pPr/>
              <a:t>‹#›</a:t>
            </a:fld>
            <a:endParaRPr lang="en-US" altLang="en-US"/>
          </a:p>
        </p:txBody>
      </p:sp>
    </p:spTree>
    <p:extLst>
      <p:ext uri="{BB962C8B-B14F-4D97-AF65-F5344CB8AC3E}">
        <p14:creationId xmlns:p14="http://schemas.microsoft.com/office/powerpoint/2010/main" val="12848463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2F70054-8457-42C1-BC48-FF389E6B60A1}" type="datetimeFigureOut">
              <a:rPr lang="en-US">
                <a:solidFill>
                  <a:srgbClr val="696464"/>
                </a:solidFill>
              </a:rPr>
              <a:pPr>
                <a:defRPr/>
              </a:pPr>
              <a:t>3/15/2020</a:t>
            </a:fld>
            <a:endParaRPr lang="en-US" dirty="0">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B83F2CF8-FD13-437F-9F44-FAD3BC728B07}" type="slidenum">
              <a:rPr lang="en-US" altLang="en-US"/>
              <a:pPr/>
              <a:t>‹#›</a:t>
            </a:fld>
            <a:endParaRPr lang="en-US" altLang="en-US"/>
          </a:p>
        </p:txBody>
      </p:sp>
    </p:spTree>
    <p:extLst>
      <p:ext uri="{BB962C8B-B14F-4D97-AF65-F5344CB8AC3E}">
        <p14:creationId xmlns:p14="http://schemas.microsoft.com/office/powerpoint/2010/main" val="22314248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376238"/>
            <a:ext cx="7767638" cy="833437"/>
          </a:xfrm>
        </p:spPr>
        <p:txBody>
          <a:bodyPr/>
          <a:lstStyle/>
          <a:p>
            <a:r>
              <a:rPr lang="en-US" smtClean="0"/>
              <a:t>Click to edit Master title style</a:t>
            </a:r>
            <a:endParaRPr lang="en-GB"/>
          </a:p>
        </p:txBody>
      </p:sp>
    </p:spTree>
    <p:extLst>
      <p:ext uri="{BB962C8B-B14F-4D97-AF65-F5344CB8AC3E}">
        <p14:creationId xmlns:p14="http://schemas.microsoft.com/office/powerpoint/2010/main" val="40298318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17" name="Footer Placeholder 16"/>
          <p:cNvSpPr>
            <a:spLocks noGrp="1"/>
          </p:cNvSpPr>
          <p:nvPr>
            <p:ph type="ftr" sz="quarter" idx="11"/>
          </p:nvPr>
        </p:nvSpPr>
        <p:spPr/>
        <p:txBody>
          <a:bodyPr/>
          <a:lstStyle/>
          <a:p>
            <a:endParaRPr lang="en-US" dirty="0">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F3C81D9-FE6E-4F32-AC7F-4C02880147DA}"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693043867"/>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5" name="Footer Placeholder 4"/>
          <p:cNvSpPr>
            <a:spLocks noGrp="1"/>
          </p:cNvSpPr>
          <p:nvPr>
            <p:ph type="ftr" sz="quarter" idx="11"/>
          </p:nvPr>
        </p:nvSpPr>
        <p:spPr/>
        <p:txBody>
          <a:bodyPr/>
          <a:lstStyle/>
          <a:p>
            <a:endParaRPr lang="en-US" dirty="0">
              <a:solidFill>
                <a:srgbClr val="696464"/>
              </a:solidFill>
            </a:endParaRPr>
          </a:p>
        </p:txBody>
      </p:sp>
      <p:sp>
        <p:nvSpPr>
          <p:cNvPr id="6" name="Slide Number Placeholder 5"/>
          <p:cNvSpPr>
            <a:spLocks noGrp="1"/>
          </p:cNvSpPr>
          <p:nvPr>
            <p:ph type="sldNum" sz="quarter" idx="12"/>
          </p:nvPr>
        </p:nvSpPr>
        <p:spPr/>
        <p:txBody>
          <a:bodyPr/>
          <a:lstStyle/>
          <a:p>
            <a:fld id="{0F3C81D9-FE6E-4F32-AC7F-4C02880147DA}"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9203334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dirty="0">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0F3C81D9-FE6E-4F32-AC7F-4C02880147DA}" type="slidenum">
              <a:rPr lang="en-US" smtClean="0"/>
              <a:pPr/>
              <a:t>‹#›</a:t>
            </a:fld>
            <a:endParaRPr lang="en-US" dirty="0"/>
          </a:p>
        </p:txBody>
      </p:sp>
    </p:spTree>
    <p:extLst>
      <p:ext uri="{BB962C8B-B14F-4D97-AF65-F5344CB8AC3E}">
        <p14:creationId xmlns:p14="http://schemas.microsoft.com/office/powerpoint/2010/main" val="992761947"/>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6" name="Footer Placeholder 5"/>
          <p:cNvSpPr>
            <a:spLocks noGrp="1"/>
          </p:cNvSpPr>
          <p:nvPr>
            <p:ph type="ftr" sz="quarter" idx="11"/>
          </p:nvPr>
        </p:nvSpPr>
        <p:spPr/>
        <p:txBody>
          <a:bodyPr/>
          <a:lstStyle/>
          <a:p>
            <a:endParaRPr lang="en-US" dirty="0">
              <a:solidFill>
                <a:srgbClr val="696464"/>
              </a:solidFill>
            </a:endParaRPr>
          </a:p>
        </p:txBody>
      </p:sp>
      <p:sp>
        <p:nvSpPr>
          <p:cNvPr id="7" name="Slide Number Placeholder 6"/>
          <p:cNvSpPr>
            <a:spLocks noGrp="1"/>
          </p:cNvSpPr>
          <p:nvPr>
            <p:ph type="sldNum" sz="quarter" idx="12"/>
          </p:nvPr>
        </p:nvSpPr>
        <p:spPr/>
        <p:txBody>
          <a:bodyPr/>
          <a:lstStyle/>
          <a:p>
            <a:fld id="{0F3C81D9-FE6E-4F32-AC7F-4C02880147DA}"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8137635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8" name="Footer Placeholder 7"/>
          <p:cNvSpPr>
            <a:spLocks noGrp="1"/>
          </p:cNvSpPr>
          <p:nvPr>
            <p:ph type="ftr" sz="quarter" idx="11"/>
          </p:nvPr>
        </p:nvSpPr>
        <p:spPr/>
        <p:txBody>
          <a:bodyPr/>
          <a:lstStyle/>
          <a:p>
            <a:endParaRPr lang="en-US" dirty="0">
              <a:solidFill>
                <a:srgbClr val="696464"/>
              </a:solidFill>
            </a:endParaRPr>
          </a:p>
        </p:txBody>
      </p:sp>
      <p:sp>
        <p:nvSpPr>
          <p:cNvPr id="9" name="Slide Number Placeholder 8"/>
          <p:cNvSpPr>
            <a:spLocks noGrp="1"/>
          </p:cNvSpPr>
          <p:nvPr>
            <p:ph type="sldNum" sz="quarter" idx="12"/>
          </p:nvPr>
        </p:nvSpPr>
        <p:spPr/>
        <p:txBody>
          <a:bodyPr/>
          <a:lstStyle/>
          <a:p>
            <a:fld id="{0F3C81D9-FE6E-4F32-AC7F-4C02880147DA}"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54303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7E093838-5DE3-4B54-B427-607FC833F615}" type="datetimeFigureOut">
              <a:rPr lang="en-US">
                <a:solidFill>
                  <a:srgbClr val="696464"/>
                </a:solidFill>
              </a:rPr>
              <a:pPr>
                <a:defRPr/>
              </a:pPr>
              <a:t>3/15/2020</a:t>
            </a:fld>
            <a:endParaRPr lang="en-US" dirty="0">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9EA8E7A5-4104-4B02-9E6D-3414D681D27B}" type="slidenum">
              <a:rPr lang="en-US" altLang="en-US"/>
              <a:pPr/>
              <a:t>‹#›</a:t>
            </a:fld>
            <a:endParaRPr lang="en-US" altLang="en-US"/>
          </a:p>
        </p:txBody>
      </p:sp>
    </p:spTree>
    <p:extLst>
      <p:ext uri="{BB962C8B-B14F-4D97-AF65-F5344CB8AC3E}">
        <p14:creationId xmlns:p14="http://schemas.microsoft.com/office/powerpoint/2010/main" val="218033625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4" name="Footer Placeholder 3"/>
          <p:cNvSpPr>
            <a:spLocks noGrp="1"/>
          </p:cNvSpPr>
          <p:nvPr>
            <p:ph type="ftr" sz="quarter" idx="11"/>
          </p:nvPr>
        </p:nvSpPr>
        <p:spPr/>
        <p:txBody>
          <a:bodyPr/>
          <a:lstStyle/>
          <a:p>
            <a:endParaRPr lang="en-US" dirty="0">
              <a:solidFill>
                <a:srgbClr val="696464"/>
              </a:solidFill>
            </a:endParaRPr>
          </a:p>
        </p:txBody>
      </p:sp>
      <p:sp>
        <p:nvSpPr>
          <p:cNvPr id="5" name="Slide Number Placeholder 4"/>
          <p:cNvSpPr>
            <a:spLocks noGrp="1"/>
          </p:cNvSpPr>
          <p:nvPr>
            <p:ph type="sldNum" sz="quarter" idx="12"/>
          </p:nvPr>
        </p:nvSpPr>
        <p:spPr/>
        <p:txBody>
          <a:bodyPr/>
          <a:lstStyle/>
          <a:p>
            <a:fld id="{0F3C81D9-FE6E-4F32-AC7F-4C02880147DA}" type="slidenum">
              <a:rPr lang="en-US" smtClean="0"/>
              <a:pPr/>
              <a:t>‹#›</a:t>
            </a:fld>
            <a:endParaRPr lang="en-US" dirty="0"/>
          </a:p>
        </p:txBody>
      </p:sp>
    </p:spTree>
    <p:extLst>
      <p:ext uri="{BB962C8B-B14F-4D97-AF65-F5344CB8AC3E}">
        <p14:creationId xmlns:p14="http://schemas.microsoft.com/office/powerpoint/2010/main" val="34746445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3" name="Footer Placeholder 2"/>
          <p:cNvSpPr>
            <a:spLocks noGrp="1"/>
          </p:cNvSpPr>
          <p:nvPr>
            <p:ph type="ftr" sz="quarter" idx="11"/>
          </p:nvPr>
        </p:nvSpPr>
        <p:spPr/>
        <p:txBody>
          <a:bodyPr/>
          <a:lstStyle/>
          <a:p>
            <a:endParaRPr lang="en-US" dirty="0">
              <a:solidFill>
                <a:srgbClr val="696464"/>
              </a:solidFill>
            </a:endParaRPr>
          </a:p>
        </p:txBody>
      </p:sp>
      <p:sp>
        <p:nvSpPr>
          <p:cNvPr id="4" name="Slide Number Placeholder 3"/>
          <p:cNvSpPr>
            <a:spLocks noGrp="1"/>
          </p:cNvSpPr>
          <p:nvPr>
            <p:ph type="sldNum" sz="quarter" idx="12"/>
          </p:nvPr>
        </p:nvSpPr>
        <p:spPr/>
        <p:txBody>
          <a:bodyPr/>
          <a:lstStyle/>
          <a:p>
            <a:fld id="{0F3C81D9-FE6E-4F32-AC7F-4C02880147DA}" type="slidenum">
              <a:rPr lang="en-US" smtClean="0"/>
              <a:pPr/>
              <a:t>‹#›</a:t>
            </a:fld>
            <a:endParaRPr lang="en-US" dirty="0"/>
          </a:p>
        </p:txBody>
      </p:sp>
    </p:spTree>
    <p:extLst>
      <p:ext uri="{BB962C8B-B14F-4D97-AF65-F5344CB8AC3E}">
        <p14:creationId xmlns:p14="http://schemas.microsoft.com/office/powerpoint/2010/main" val="38941034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6" name="Footer Placeholder 5"/>
          <p:cNvSpPr>
            <a:spLocks noGrp="1"/>
          </p:cNvSpPr>
          <p:nvPr>
            <p:ph type="ftr" sz="quarter" idx="11"/>
          </p:nvPr>
        </p:nvSpPr>
        <p:spPr/>
        <p:txBody>
          <a:bodyPr/>
          <a:lstStyle/>
          <a:p>
            <a:endParaRPr lang="en-US" dirty="0">
              <a:solidFill>
                <a:srgbClr val="696464"/>
              </a:solidFill>
            </a:endParaRPr>
          </a:p>
        </p:txBody>
      </p:sp>
      <p:sp>
        <p:nvSpPr>
          <p:cNvPr id="7" name="Slide Number Placeholder 6"/>
          <p:cNvSpPr>
            <a:spLocks noGrp="1"/>
          </p:cNvSpPr>
          <p:nvPr>
            <p:ph type="sldNum" sz="quarter" idx="12"/>
          </p:nvPr>
        </p:nvSpPr>
        <p:spPr/>
        <p:txBody>
          <a:bodyPr/>
          <a:lstStyle/>
          <a:p>
            <a:fld id="{0F3C81D9-FE6E-4F32-AC7F-4C02880147DA}"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2943213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dirty="0">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0F3C81D9-FE6E-4F32-AC7F-4C02880147DA}"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extLst>
      <p:ext uri="{BB962C8B-B14F-4D97-AF65-F5344CB8AC3E}">
        <p14:creationId xmlns:p14="http://schemas.microsoft.com/office/powerpoint/2010/main" val="28252565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5" name="Footer Placeholder 4"/>
          <p:cNvSpPr>
            <a:spLocks noGrp="1"/>
          </p:cNvSpPr>
          <p:nvPr>
            <p:ph type="ftr" sz="quarter" idx="11"/>
          </p:nvPr>
        </p:nvSpPr>
        <p:spPr/>
        <p:txBody>
          <a:bodyPr/>
          <a:lstStyle/>
          <a:p>
            <a:endParaRPr lang="en-US" dirty="0">
              <a:solidFill>
                <a:srgbClr val="696464"/>
              </a:solidFill>
            </a:endParaRPr>
          </a:p>
        </p:txBody>
      </p:sp>
      <p:sp>
        <p:nvSpPr>
          <p:cNvPr id="6" name="Slide Number Placeholder 5"/>
          <p:cNvSpPr>
            <a:spLocks noGrp="1"/>
          </p:cNvSpPr>
          <p:nvPr>
            <p:ph type="sldNum" sz="quarter" idx="12"/>
          </p:nvPr>
        </p:nvSpPr>
        <p:spPr/>
        <p:txBody>
          <a:bodyPr/>
          <a:lstStyle/>
          <a:p>
            <a:fld id="{0F3C81D9-FE6E-4F32-AC7F-4C02880147DA}" type="slidenum">
              <a:rPr lang="en-US" smtClean="0"/>
              <a:pPr/>
              <a:t>‹#›</a:t>
            </a:fld>
            <a:endParaRPr lang="en-US" dirty="0"/>
          </a:p>
        </p:txBody>
      </p:sp>
    </p:spTree>
    <p:extLst>
      <p:ext uri="{BB962C8B-B14F-4D97-AF65-F5344CB8AC3E}">
        <p14:creationId xmlns:p14="http://schemas.microsoft.com/office/powerpoint/2010/main" val="22777874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5" name="Footer Placeholder 4"/>
          <p:cNvSpPr>
            <a:spLocks noGrp="1"/>
          </p:cNvSpPr>
          <p:nvPr>
            <p:ph type="ftr" sz="quarter" idx="11"/>
          </p:nvPr>
        </p:nvSpPr>
        <p:spPr/>
        <p:txBody>
          <a:bodyPr/>
          <a:lstStyle/>
          <a:p>
            <a:endParaRPr lang="en-US" dirty="0">
              <a:solidFill>
                <a:srgbClr val="696464"/>
              </a:solidFill>
            </a:endParaRPr>
          </a:p>
        </p:txBody>
      </p:sp>
      <p:sp>
        <p:nvSpPr>
          <p:cNvPr id="6" name="Slide Number Placeholder 5"/>
          <p:cNvSpPr>
            <a:spLocks noGrp="1"/>
          </p:cNvSpPr>
          <p:nvPr>
            <p:ph type="sldNum" sz="quarter" idx="12"/>
          </p:nvPr>
        </p:nvSpPr>
        <p:spPr/>
        <p:txBody>
          <a:bodyPr/>
          <a:lstStyle/>
          <a:p>
            <a:fld id="{0F3C81D9-FE6E-4F32-AC7F-4C02880147DA}" type="slidenum">
              <a:rPr lang="en-US" smtClean="0"/>
              <a:pPr/>
              <a:t>‹#›</a:t>
            </a:fld>
            <a:endParaRPr lang="en-US" dirty="0"/>
          </a:p>
        </p:txBody>
      </p:sp>
    </p:spTree>
    <p:extLst>
      <p:ext uri="{BB962C8B-B14F-4D97-AF65-F5344CB8AC3E}">
        <p14:creationId xmlns:p14="http://schemas.microsoft.com/office/powerpoint/2010/main" val="3161467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4332477-611D-48DD-8A20-A94E531A1C4F}" type="datetimeFigureOut">
              <a:rPr lang="en-US">
                <a:solidFill>
                  <a:srgbClr val="696464"/>
                </a:solidFill>
              </a:rPr>
              <a:pPr>
                <a:defRPr/>
              </a:pPr>
              <a:t>3/15/2020</a:t>
            </a:fld>
            <a:endParaRPr lang="en-US" dirty="0">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fld id="{BFAA4A4B-E55E-4857-BAAD-B808BEBAABA0}" type="slidenum">
              <a:rPr lang="en-US" altLang="en-US"/>
              <a:pPr/>
              <a:t>‹#›</a:t>
            </a:fld>
            <a:endParaRPr lang="en-US" altLang="en-US"/>
          </a:p>
        </p:txBody>
      </p:sp>
    </p:spTree>
    <p:extLst>
      <p:ext uri="{BB962C8B-B14F-4D97-AF65-F5344CB8AC3E}">
        <p14:creationId xmlns:p14="http://schemas.microsoft.com/office/powerpoint/2010/main" val="373207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9D98620-637C-42FA-88EF-D74FF513BB8A}" type="datetimeFigureOut">
              <a:rPr lang="en-US">
                <a:solidFill>
                  <a:srgbClr val="696464"/>
                </a:solidFill>
              </a:rPr>
              <a:pPr>
                <a:defRPr/>
              </a:pPr>
              <a:t>3/15/2020</a:t>
            </a:fld>
            <a:endParaRPr lang="en-US" dirty="0">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fld id="{46235DC3-286F-41AC-9AF3-820AEB90451B}" type="slidenum">
              <a:rPr lang="en-US" altLang="en-US"/>
              <a:pPr/>
              <a:t>‹#›</a:t>
            </a:fld>
            <a:endParaRPr lang="en-US" altLang="en-US"/>
          </a:p>
        </p:txBody>
      </p:sp>
    </p:spTree>
    <p:extLst>
      <p:ext uri="{BB962C8B-B14F-4D97-AF65-F5344CB8AC3E}">
        <p14:creationId xmlns:p14="http://schemas.microsoft.com/office/powerpoint/2010/main" val="392595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3CF31DF-54C6-4AA3-9E90-A1257426BB96}" type="datetimeFigureOut">
              <a:rPr lang="en-US">
                <a:solidFill>
                  <a:srgbClr val="696464"/>
                </a:solidFill>
              </a:rPr>
              <a:pPr>
                <a:defRPr/>
              </a:pPr>
              <a:t>3/15/2020</a:t>
            </a:fld>
            <a:endParaRPr lang="en-US" dirty="0">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fld id="{B2899C1B-8526-4FFA-8256-D73AB685CE3E}" type="slidenum">
              <a:rPr lang="en-US" altLang="en-US"/>
              <a:pPr/>
              <a:t>‹#›</a:t>
            </a:fld>
            <a:endParaRPr lang="en-US" altLang="en-US"/>
          </a:p>
        </p:txBody>
      </p:sp>
    </p:spTree>
    <p:extLst>
      <p:ext uri="{BB962C8B-B14F-4D97-AF65-F5344CB8AC3E}">
        <p14:creationId xmlns:p14="http://schemas.microsoft.com/office/powerpoint/2010/main" val="13276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51C457F-E83C-4F5D-9108-D03A9911467B}" type="datetimeFigureOut">
              <a:rPr lang="en-US">
                <a:solidFill>
                  <a:srgbClr val="696464"/>
                </a:solidFill>
              </a:rPr>
              <a:pPr>
                <a:defRPr/>
              </a:pPr>
              <a:t>3/15/2020</a:t>
            </a:fld>
            <a:endParaRPr lang="en-US" dirty="0">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fld id="{949034F6-FF7A-4AAC-BDFD-65957F732524}" type="slidenum">
              <a:rPr lang="en-US" altLang="en-US"/>
              <a:pPr/>
              <a:t>‹#›</a:t>
            </a:fld>
            <a:endParaRPr lang="en-US" altLang="en-US"/>
          </a:p>
        </p:txBody>
      </p:sp>
    </p:spTree>
    <p:extLst>
      <p:ext uri="{BB962C8B-B14F-4D97-AF65-F5344CB8AC3E}">
        <p14:creationId xmlns:p14="http://schemas.microsoft.com/office/powerpoint/2010/main" val="128985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3C6BA514-7E93-407E-9280-D117ADF31821}" type="datetimeFigureOut">
              <a:rPr lang="en-US">
                <a:solidFill>
                  <a:srgbClr val="696464"/>
                </a:solidFill>
              </a:rPr>
              <a:pPr>
                <a:defRPr/>
              </a:pPr>
              <a:t>3/15/2020</a:t>
            </a:fld>
            <a:endParaRPr lang="en-US" dirty="0">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fld id="{915E842E-0CC3-45B1-B9EC-4FCA9BD876F9}" type="slidenum">
              <a:rPr lang="en-US" altLang="en-US"/>
              <a:pPr/>
              <a:t>‹#›</a:t>
            </a:fld>
            <a:endParaRPr lang="en-US" altLang="en-US"/>
          </a:p>
        </p:txBody>
      </p:sp>
    </p:spTree>
    <p:extLst>
      <p:ext uri="{BB962C8B-B14F-4D97-AF65-F5344CB8AC3E}">
        <p14:creationId xmlns:p14="http://schemas.microsoft.com/office/powerpoint/2010/main" val="975207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EC5C1EC1-A450-448B-9A14-8202E2CDEBA4}" type="datetimeFigureOut">
              <a:rPr lang="en-US">
                <a:solidFill>
                  <a:srgbClr val="696464"/>
                </a:solidFill>
              </a:rPr>
              <a:pPr>
                <a:defRPr/>
              </a:pPr>
              <a:t>3/15/2020</a:t>
            </a:fld>
            <a:endParaRPr lang="en-US" dirty="0">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8F8EBBFA-CF09-4899-9509-AB0B81AD14C8}" type="slidenum">
              <a:rPr lang="en-US" altLang="en-US"/>
              <a:pPr/>
              <a:t>‹#›</a:t>
            </a:fld>
            <a:endParaRPr lang="en-US" altLang="en-US"/>
          </a:p>
        </p:txBody>
      </p:sp>
    </p:spTree>
    <p:extLst>
      <p:ext uri="{BB962C8B-B14F-4D97-AF65-F5344CB8AC3E}">
        <p14:creationId xmlns:p14="http://schemas.microsoft.com/office/powerpoint/2010/main" val="4244952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cs typeface="Arial" charset="0"/>
              </a:defRPr>
            </a:lvl1pPr>
          </a:lstStyle>
          <a:p>
            <a:pPr fontAlgn="base">
              <a:spcBef>
                <a:spcPct val="0"/>
              </a:spcBef>
              <a:spcAft>
                <a:spcPct val="0"/>
              </a:spcAft>
              <a:defRPr/>
            </a:pPr>
            <a:fld id="{6CA4ECD4-7D15-4FA1-A6F7-E8E4AFB7B1BA}" type="datetimeFigureOut">
              <a:rPr lang="en-US">
                <a:solidFill>
                  <a:srgbClr val="696464"/>
                </a:solidFill>
              </a:rPr>
              <a:pPr fontAlgn="base">
                <a:spcBef>
                  <a:spcPct val="0"/>
                </a:spcBef>
                <a:spcAft>
                  <a:spcPct val="0"/>
                </a:spcAft>
                <a:defRPr/>
              </a:pPr>
              <a:t>3/15/2020</a:t>
            </a:fld>
            <a:endParaRPr lang="en-US" dirty="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algn="ctr" eaLnBrk="1" latinLnBrk="0" hangingPunct="1">
              <a:defRPr kumimoji="0" sz="1400">
                <a:solidFill>
                  <a:schemeClr val="tx2"/>
                </a:solidFill>
                <a:latin typeface="Arial" charset="0"/>
                <a:cs typeface="Arial" charset="0"/>
              </a:defRPr>
            </a:lvl1pPr>
          </a:lstStyle>
          <a:p>
            <a:pPr fontAlgn="base">
              <a:spcBef>
                <a:spcPct val="0"/>
              </a:spcBef>
              <a:spcAft>
                <a:spcPct val="0"/>
              </a:spcAft>
              <a:defRPr/>
            </a:pPr>
            <a:endParaRPr lang="en-US">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itchFamily="34" charset="0"/>
              </a:defRPr>
            </a:lvl1pPr>
          </a:lstStyle>
          <a:p>
            <a:pPr fontAlgn="base">
              <a:spcBef>
                <a:spcPct val="0"/>
              </a:spcBef>
              <a:spcAft>
                <a:spcPct val="0"/>
              </a:spcAft>
            </a:pPr>
            <a:fld id="{B87B67BB-5701-4D14-9560-8A11419D2E29}" type="slidenum">
              <a:rPr lang="en-US" altLang="en-US">
                <a:cs typeface="Arial" charset="0"/>
              </a:rPr>
              <a:pPr fontAlgn="base">
                <a:spcBef>
                  <a:spcPct val="0"/>
                </a:spcBef>
                <a:spcAft>
                  <a:spcPct val="0"/>
                </a:spcAft>
              </a:pPr>
              <a:t>‹#›</a:t>
            </a:fld>
            <a:endParaRPr lang="en-US" altLang="en-US">
              <a:cs typeface="Arial" charset="0"/>
            </a:endParaRPr>
          </a:p>
        </p:txBody>
      </p:sp>
    </p:spTree>
    <p:extLst>
      <p:ext uri="{BB962C8B-B14F-4D97-AF65-F5344CB8AC3E}">
        <p14:creationId xmlns:p14="http://schemas.microsoft.com/office/powerpoint/2010/main" val="854252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cs typeface="Arial" charset="0"/>
              </a:defRPr>
            </a:lvl1pPr>
          </a:lstStyle>
          <a:p>
            <a:pPr fontAlgn="base">
              <a:spcBef>
                <a:spcPct val="0"/>
              </a:spcBef>
              <a:spcAft>
                <a:spcPct val="0"/>
              </a:spcAft>
              <a:defRPr/>
            </a:pPr>
            <a:fld id="{6CA4ECD4-7D15-4FA1-A6F7-E8E4AFB7B1BA}" type="datetimeFigureOut">
              <a:rPr lang="en-US">
                <a:solidFill>
                  <a:srgbClr val="696464"/>
                </a:solidFill>
              </a:rPr>
              <a:pPr fontAlgn="base">
                <a:spcBef>
                  <a:spcPct val="0"/>
                </a:spcBef>
                <a:spcAft>
                  <a:spcPct val="0"/>
                </a:spcAft>
                <a:defRPr/>
              </a:pPr>
              <a:t>3/15/2020</a:t>
            </a:fld>
            <a:endParaRPr lang="en-US" dirty="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algn="ctr" eaLnBrk="1" latinLnBrk="0" hangingPunct="1">
              <a:defRPr kumimoji="0" sz="1400">
                <a:solidFill>
                  <a:schemeClr val="tx2"/>
                </a:solidFill>
                <a:latin typeface="Arial" charset="0"/>
                <a:cs typeface="Arial" charset="0"/>
              </a:defRPr>
            </a:lvl1pPr>
          </a:lstStyle>
          <a:p>
            <a:pPr fontAlgn="base">
              <a:spcBef>
                <a:spcPct val="0"/>
              </a:spcBef>
              <a:spcAft>
                <a:spcPct val="0"/>
              </a:spcAft>
              <a:defRPr/>
            </a:pPr>
            <a:endParaRPr lang="en-US">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itchFamily="34" charset="0"/>
              </a:defRPr>
            </a:lvl1pPr>
          </a:lstStyle>
          <a:p>
            <a:pPr fontAlgn="base">
              <a:spcBef>
                <a:spcPct val="0"/>
              </a:spcBef>
              <a:spcAft>
                <a:spcPct val="0"/>
              </a:spcAft>
            </a:pPr>
            <a:fld id="{B87B67BB-5701-4D14-9560-8A11419D2E29}" type="slidenum">
              <a:rPr lang="en-US" altLang="en-US">
                <a:cs typeface="Arial" charset="0"/>
              </a:rPr>
              <a:pPr fontAlgn="base">
                <a:spcBef>
                  <a:spcPct val="0"/>
                </a:spcBef>
                <a:spcAft>
                  <a:spcPct val="0"/>
                </a:spcAft>
              </a:pPr>
              <a:t>‹#›</a:t>
            </a:fld>
            <a:endParaRPr lang="en-US" altLang="en-US">
              <a:cs typeface="Arial" charset="0"/>
            </a:endParaRPr>
          </a:p>
        </p:txBody>
      </p:sp>
    </p:spTree>
    <p:extLst>
      <p:ext uri="{BB962C8B-B14F-4D97-AF65-F5344CB8AC3E}">
        <p14:creationId xmlns:p14="http://schemas.microsoft.com/office/powerpoint/2010/main" val="104991911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9F7B3B9-0C40-4858-B361-AE2BE0852423}" type="datetimeFigureOut">
              <a:rPr lang="en-US" smtClean="0">
                <a:solidFill>
                  <a:srgbClr val="696464"/>
                </a:solidFill>
              </a:rPr>
              <a:pPr/>
              <a:t>3/15/2020</a:t>
            </a:fld>
            <a:endParaRPr lang="en-US" dirty="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solidFill>
                <a:srgbClr val="696464"/>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F3C81D9-FE6E-4F32-AC7F-4C02880147DA}" type="slidenum">
              <a:rPr lang="en-US" smtClean="0"/>
              <a:pPr/>
              <a:t>‹#›</a:t>
            </a:fld>
            <a:endParaRPr lang="en-US" dirty="0"/>
          </a:p>
        </p:txBody>
      </p:sp>
    </p:spTree>
    <p:extLst>
      <p:ext uri="{BB962C8B-B14F-4D97-AF65-F5344CB8AC3E}">
        <p14:creationId xmlns:p14="http://schemas.microsoft.com/office/powerpoint/2010/main" val="237434413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905000"/>
          </a:xfrm>
        </p:spPr>
        <p:txBody>
          <a:bodyPr/>
          <a:lstStyle/>
          <a:p>
            <a:pPr algn="just">
              <a:defRPr/>
            </a:pPr>
            <a:r>
              <a:rPr lang="en-US" sz="3200" b="1" dirty="0" smtClean="0">
                <a:solidFill>
                  <a:srgbClr val="FF0000"/>
                </a:solidFill>
                <a:latin typeface="+mn-lt"/>
              </a:rPr>
              <a:t/>
            </a:r>
            <a:br>
              <a:rPr lang="en-US" sz="3200" b="1" dirty="0" smtClean="0">
                <a:solidFill>
                  <a:srgbClr val="FF0000"/>
                </a:solidFill>
                <a:latin typeface="+mn-lt"/>
              </a:rPr>
            </a:br>
            <a:r>
              <a:rPr lang="en-US" sz="3200" b="1" dirty="0" smtClean="0">
                <a:solidFill>
                  <a:srgbClr val="FF0000"/>
                </a:solidFill>
                <a:latin typeface="+mn-lt"/>
              </a:rPr>
              <a:t/>
            </a:r>
            <a:br>
              <a:rPr lang="en-US" sz="3200" b="1" dirty="0" smtClean="0">
                <a:solidFill>
                  <a:srgbClr val="FF0000"/>
                </a:solidFill>
                <a:latin typeface="+mn-lt"/>
              </a:rPr>
            </a:br>
            <a:r>
              <a:rPr lang="en-US" sz="3200" b="1" dirty="0" smtClean="0">
                <a:solidFill>
                  <a:srgbClr val="FF0000"/>
                </a:solidFill>
                <a:latin typeface="+mn-lt"/>
              </a:rPr>
              <a:t/>
            </a:r>
            <a:br>
              <a:rPr lang="en-US" sz="3200" b="1" dirty="0" smtClean="0">
                <a:solidFill>
                  <a:srgbClr val="FF0000"/>
                </a:solidFill>
                <a:latin typeface="+mn-lt"/>
              </a:rPr>
            </a:br>
            <a:r>
              <a:rPr lang="en-US" sz="3600" b="1" dirty="0">
                <a:solidFill>
                  <a:srgbClr val="FF0000"/>
                </a:solidFill>
                <a:latin typeface="Perpetua"/>
              </a:rPr>
              <a:t>Part T</a:t>
            </a:r>
            <a:r>
              <a:rPr lang="en-US" sz="3600" b="1" dirty="0" smtClean="0">
                <a:solidFill>
                  <a:srgbClr val="FF0000"/>
                </a:solidFill>
                <a:latin typeface="Perpetua"/>
              </a:rPr>
              <a:t>hree: </a:t>
            </a:r>
            <a:r>
              <a:rPr lang="en-US" sz="3600" b="1" dirty="0">
                <a:solidFill>
                  <a:srgbClr val="FF0000"/>
                </a:solidFill>
                <a:latin typeface="Perpetua"/>
              </a:rPr>
              <a:t>Choosing The Legal Form </a:t>
            </a:r>
            <a:r>
              <a:rPr lang="en-US" sz="3600" b="1" dirty="0" smtClean="0">
                <a:solidFill>
                  <a:srgbClr val="FF0000"/>
                </a:solidFill>
                <a:latin typeface="Perpetua"/>
              </a:rPr>
              <a:t>of </a:t>
            </a:r>
            <a:r>
              <a:rPr lang="en-US" sz="3600" b="1" dirty="0">
                <a:solidFill>
                  <a:srgbClr val="FF0000"/>
                </a:solidFill>
                <a:latin typeface="Perpetua"/>
              </a:rPr>
              <a:t>an Ownership </a:t>
            </a:r>
            <a:endParaRPr lang="en-MY" sz="4400" dirty="0"/>
          </a:p>
        </p:txBody>
      </p:sp>
      <p:sp>
        <p:nvSpPr>
          <p:cNvPr id="59395" name="Content Placeholder 2"/>
          <p:cNvSpPr>
            <a:spLocks noGrp="1"/>
          </p:cNvSpPr>
          <p:nvPr>
            <p:ph sz="quarter" idx="1"/>
          </p:nvPr>
        </p:nvSpPr>
        <p:spPr>
          <a:xfrm>
            <a:off x="914400" y="2362200"/>
            <a:ext cx="7772400" cy="3886200"/>
          </a:xfrm>
        </p:spPr>
        <p:txBody>
          <a:bodyPr/>
          <a:lstStyle/>
          <a:p>
            <a:pPr>
              <a:buFont typeface="Wingdings 2" pitchFamily="18" charset="2"/>
              <a:buNone/>
            </a:pPr>
            <a:r>
              <a:rPr lang="en-US" altLang="en-US" sz="3200" dirty="0"/>
              <a:t>3</a:t>
            </a:r>
            <a:r>
              <a:rPr lang="en-US" altLang="en-US" sz="3200" dirty="0" smtClean="0"/>
              <a:t>.1 Forms of Ownership and legal requirement </a:t>
            </a:r>
            <a:endParaRPr lang="en-MY" altLang="en-US" sz="3200" dirty="0" smtClean="0"/>
          </a:p>
          <a:p>
            <a:pPr>
              <a:buFont typeface="Wingdings 2" pitchFamily="18" charset="2"/>
              <a:buNone/>
            </a:pPr>
            <a:r>
              <a:rPr lang="en-US" altLang="en-US" sz="3200" dirty="0"/>
              <a:t>3</a:t>
            </a:r>
            <a:r>
              <a:rPr lang="en-US" altLang="en-US" sz="3200" dirty="0" smtClean="0"/>
              <a:t>.2 Advantage and disadvantage for each types of  ownership</a:t>
            </a:r>
            <a:endParaRPr lang="en-MY" altLang="en-US" sz="3200" dirty="0" smtClean="0"/>
          </a:p>
        </p:txBody>
      </p:sp>
      <p:sp>
        <p:nvSpPr>
          <p:cNvPr id="4" name="Slide Number Placeholder 1"/>
          <p:cNvSpPr>
            <a:spLocks noGrp="1"/>
          </p:cNvSpPr>
          <p:nvPr>
            <p:ph type="sldNum" sz="quarter" idx="12"/>
          </p:nvPr>
        </p:nvSpPr>
        <p:spPr bwMode="auto">
          <a:xfrm>
            <a:off x="152400" y="62484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a:t>
            </a:fld>
            <a:endParaRPr lang="th-TH" altLang="en-US" b="1" dirty="0"/>
          </a:p>
        </p:txBody>
      </p:sp>
    </p:spTree>
    <p:extLst>
      <p:ext uri="{BB962C8B-B14F-4D97-AF65-F5344CB8AC3E}">
        <p14:creationId xmlns:p14="http://schemas.microsoft.com/office/powerpoint/2010/main" val="382025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09600"/>
          </a:xfrm>
        </p:spPr>
        <p:txBody>
          <a:bodyPr/>
          <a:lstStyle/>
          <a:p>
            <a:pPr algn="ctr">
              <a:defRPr/>
            </a:pPr>
            <a:r>
              <a:rPr lang="en-US" sz="3600" b="1" dirty="0" smtClean="0">
                <a:solidFill>
                  <a:srgbClr val="FF0000"/>
                </a:solidFill>
                <a:latin typeface="+mn-lt"/>
              </a:rPr>
              <a:t>Kinds of Partners</a:t>
            </a:r>
            <a:endParaRPr lang="en-MY" sz="3600" b="1" dirty="0">
              <a:solidFill>
                <a:srgbClr val="FF0000"/>
              </a:solidFill>
              <a:latin typeface="+mn-lt"/>
            </a:endParaRPr>
          </a:p>
        </p:txBody>
      </p:sp>
      <p:sp>
        <p:nvSpPr>
          <p:cNvPr id="66563" name="Content Placeholder 2"/>
          <p:cNvSpPr>
            <a:spLocks noGrp="1"/>
          </p:cNvSpPr>
          <p:nvPr>
            <p:ph sz="quarter" idx="1"/>
          </p:nvPr>
        </p:nvSpPr>
        <p:spPr>
          <a:xfrm>
            <a:off x="457200" y="685800"/>
            <a:ext cx="8229600" cy="5867400"/>
          </a:xfrm>
        </p:spPr>
        <p:txBody>
          <a:bodyPr/>
          <a:lstStyle/>
          <a:p>
            <a:pPr algn="just">
              <a:buFont typeface="Wingdings 2" pitchFamily="18" charset="2"/>
              <a:buNone/>
            </a:pPr>
            <a:r>
              <a:rPr lang="en-US" altLang="en-US" sz="2800" b="1" dirty="0" smtClean="0">
                <a:solidFill>
                  <a:srgbClr val="FF0000"/>
                </a:solidFill>
              </a:rPr>
              <a:t>1. A</a:t>
            </a:r>
            <a:r>
              <a:rPr lang="en-US" altLang="en-US" sz="2800" b="1" i="1" dirty="0" smtClean="0">
                <a:solidFill>
                  <a:srgbClr val="FF0000"/>
                </a:solidFill>
              </a:rPr>
              <a:t> general partner</a:t>
            </a:r>
            <a:endParaRPr lang="en-MY" altLang="en-US" sz="2800" b="1" dirty="0" smtClean="0">
              <a:solidFill>
                <a:srgbClr val="FF0000"/>
              </a:solidFill>
            </a:endParaRPr>
          </a:p>
          <a:p>
            <a:pPr lvl="1" algn="just">
              <a:buFont typeface="Wingdings" pitchFamily="2" charset="2"/>
              <a:buChar char="Ø"/>
            </a:pPr>
            <a:r>
              <a:rPr lang="en-US" altLang="en-US" sz="2600" dirty="0" smtClean="0"/>
              <a:t>Assumes unlimited liability and is usually active in managing the business. Most partners are general partners.</a:t>
            </a:r>
          </a:p>
          <a:p>
            <a:pPr algn="just">
              <a:buFont typeface="Wingdings 2" pitchFamily="18" charset="2"/>
              <a:buNone/>
            </a:pPr>
            <a:r>
              <a:rPr lang="en-US" altLang="en-US" sz="2800" b="1" dirty="0" smtClean="0">
                <a:solidFill>
                  <a:srgbClr val="FF0000"/>
                </a:solidFill>
              </a:rPr>
              <a:t>2. A </a:t>
            </a:r>
            <a:r>
              <a:rPr lang="en-US" altLang="en-US" sz="2800" b="1" i="1" dirty="0" smtClean="0">
                <a:solidFill>
                  <a:srgbClr val="FF0000"/>
                </a:solidFill>
              </a:rPr>
              <a:t>limited </a:t>
            </a:r>
            <a:r>
              <a:rPr lang="en-US" altLang="en-US" sz="2800" b="1" dirty="0" smtClean="0">
                <a:solidFill>
                  <a:srgbClr val="FF0000"/>
                </a:solidFill>
              </a:rPr>
              <a:t>or </a:t>
            </a:r>
            <a:r>
              <a:rPr lang="en-US" altLang="en-US" sz="2800" b="1" i="1" dirty="0" smtClean="0">
                <a:solidFill>
                  <a:srgbClr val="FF0000"/>
                </a:solidFill>
              </a:rPr>
              <a:t>special partner</a:t>
            </a:r>
            <a:endParaRPr lang="en-MY" altLang="en-US" sz="2800" b="1" dirty="0" smtClean="0">
              <a:solidFill>
                <a:srgbClr val="FF0000"/>
              </a:solidFill>
            </a:endParaRPr>
          </a:p>
          <a:p>
            <a:pPr lvl="1" algn="just">
              <a:buFont typeface="Wingdings" pitchFamily="2" charset="2"/>
              <a:buChar char="Ø"/>
            </a:pPr>
            <a:r>
              <a:rPr lang="en-US" altLang="en-US" sz="2600" dirty="0" smtClean="0"/>
              <a:t>Assumes limited liability, risking only his /her investment in the business. Limited partners </a:t>
            </a:r>
            <a:r>
              <a:rPr lang="en-US" altLang="en-US" sz="2600" dirty="0" smtClean="0">
                <a:solidFill>
                  <a:srgbClr val="FF0000"/>
                </a:solidFill>
              </a:rPr>
              <a:t>may not be active in management</a:t>
            </a:r>
            <a:r>
              <a:rPr lang="en-US" altLang="en-US" sz="2600" dirty="0" smtClean="0"/>
              <a:t>, and their names are not used in the name of the business</a:t>
            </a:r>
            <a:r>
              <a:rPr lang="en-US" altLang="en-US" dirty="0" smtClean="0"/>
              <a:t>. </a:t>
            </a:r>
          </a:p>
          <a:p>
            <a:pPr algn="just">
              <a:buFont typeface="Wingdings 2" pitchFamily="18" charset="2"/>
              <a:buNone/>
            </a:pPr>
            <a:r>
              <a:rPr lang="en-US" altLang="en-US" sz="2800" b="1" dirty="0" smtClean="0">
                <a:solidFill>
                  <a:srgbClr val="FF0000"/>
                </a:solidFill>
              </a:rPr>
              <a:t>3. A </a:t>
            </a:r>
            <a:r>
              <a:rPr lang="en-US" altLang="en-US" sz="2800" b="1" i="1" dirty="0" smtClean="0">
                <a:solidFill>
                  <a:srgbClr val="FF0000"/>
                </a:solidFill>
              </a:rPr>
              <a:t>secret partner</a:t>
            </a:r>
            <a:endParaRPr lang="en-MY" altLang="en-US" sz="2800" b="1" dirty="0" smtClean="0">
              <a:solidFill>
                <a:srgbClr val="FF0000"/>
              </a:solidFill>
            </a:endParaRPr>
          </a:p>
          <a:p>
            <a:pPr lvl="1" algn="just">
              <a:buFont typeface="Wingdings" pitchFamily="2" charset="2"/>
              <a:buChar char="Ø"/>
            </a:pPr>
            <a:r>
              <a:rPr lang="en-US" altLang="en-US" sz="2600" dirty="0" smtClean="0"/>
              <a:t>Takes </a:t>
            </a:r>
            <a:r>
              <a:rPr lang="en-US" altLang="en-US" sz="2600" dirty="0" smtClean="0">
                <a:solidFill>
                  <a:srgbClr val="FF0000"/>
                </a:solidFill>
              </a:rPr>
              <a:t>an active role in managing </a:t>
            </a:r>
            <a:r>
              <a:rPr lang="en-US" altLang="en-US" sz="2600" dirty="0" smtClean="0"/>
              <a:t>a partnership but whose identities are unknown to the public. i.e. the general public does not know of this person’s partnership status.</a:t>
            </a:r>
          </a:p>
          <a:p>
            <a:pPr marL="0" indent="0">
              <a:buNone/>
            </a:pPr>
            <a:endParaRPr lang="en-MY" altLang="en-US" sz="2400" dirty="0" smtClean="0"/>
          </a:p>
          <a:p>
            <a:pPr>
              <a:buFont typeface="Wingdings 2" pitchFamily="18" charset="2"/>
              <a:buNone/>
            </a:pPr>
            <a:endParaRPr lang="en-MY" altLang="en-US" dirty="0" smtClean="0"/>
          </a:p>
          <a:p>
            <a:endParaRPr lang="en-MY" altLang="en-US" dirty="0" smtClean="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10</a:t>
            </a:fld>
            <a:endParaRPr lang="th-TH" altLang="en-US" b="1" dirty="0"/>
          </a:p>
        </p:txBody>
      </p:sp>
    </p:spTree>
    <p:extLst>
      <p:ext uri="{BB962C8B-B14F-4D97-AF65-F5344CB8AC3E}">
        <p14:creationId xmlns:p14="http://schemas.microsoft.com/office/powerpoint/2010/main" val="1102813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lgn="ctr"/>
            <a:r>
              <a:rPr lang="en-US" sz="3600" b="1" dirty="0">
                <a:solidFill>
                  <a:srgbClr val="FF0000"/>
                </a:solidFill>
                <a:latin typeface="Perpetua"/>
              </a:rPr>
              <a:t>Kinds of Partners</a:t>
            </a:r>
            <a:endParaRPr lang="en-US" sz="4400" dirty="0"/>
          </a:p>
        </p:txBody>
      </p:sp>
      <p:sp>
        <p:nvSpPr>
          <p:cNvPr id="3" name="Content Placeholder 2"/>
          <p:cNvSpPr>
            <a:spLocks noGrp="1"/>
          </p:cNvSpPr>
          <p:nvPr>
            <p:ph sz="quarter" idx="1"/>
          </p:nvPr>
        </p:nvSpPr>
        <p:spPr>
          <a:xfrm>
            <a:off x="304800" y="762000"/>
            <a:ext cx="8534400" cy="5943600"/>
          </a:xfrm>
        </p:spPr>
        <p:txBody>
          <a:bodyPr/>
          <a:lstStyle/>
          <a:p>
            <a:pPr lvl="0" algn="just">
              <a:buClr>
                <a:srgbClr val="D34817"/>
              </a:buClr>
              <a:buNone/>
            </a:pPr>
            <a:r>
              <a:rPr lang="en-US" altLang="en-US" sz="2800" b="1" dirty="0">
                <a:solidFill>
                  <a:srgbClr val="FF0000"/>
                </a:solidFill>
              </a:rPr>
              <a:t>4</a:t>
            </a:r>
            <a:r>
              <a:rPr lang="en-US" altLang="en-US" sz="2800" b="1" dirty="0" smtClean="0">
                <a:solidFill>
                  <a:srgbClr val="FF0000"/>
                </a:solidFill>
              </a:rPr>
              <a:t>. A </a:t>
            </a:r>
            <a:r>
              <a:rPr lang="en-US" altLang="en-US" sz="2800" b="1" i="1" dirty="0">
                <a:solidFill>
                  <a:srgbClr val="FF0000"/>
                </a:solidFill>
              </a:rPr>
              <a:t>silent partner</a:t>
            </a:r>
            <a:endParaRPr lang="en-MY" altLang="en-US" sz="2800" b="1" dirty="0">
              <a:solidFill>
                <a:srgbClr val="FF0000"/>
              </a:solidFill>
            </a:endParaRPr>
          </a:p>
          <a:p>
            <a:pPr lvl="1" algn="just">
              <a:buClr>
                <a:srgbClr val="D34817"/>
              </a:buClr>
              <a:buFont typeface="Wingdings" pitchFamily="2" charset="2"/>
              <a:buChar char="Ø"/>
            </a:pPr>
            <a:r>
              <a:rPr lang="en-US" altLang="en-US" dirty="0">
                <a:solidFill>
                  <a:prstClr val="black"/>
                </a:solidFill>
              </a:rPr>
              <a:t>As opposed to a secret partner, a silent partner, his identities and involvement, is known to the general public, but is </a:t>
            </a:r>
            <a:r>
              <a:rPr lang="en-US" altLang="en-US" dirty="0">
                <a:solidFill>
                  <a:srgbClr val="FF0000"/>
                </a:solidFill>
              </a:rPr>
              <a:t>inactive in managing </a:t>
            </a:r>
            <a:r>
              <a:rPr lang="en-US" altLang="en-US" dirty="0">
                <a:solidFill>
                  <a:prstClr val="black"/>
                </a:solidFill>
              </a:rPr>
              <a:t>the partnership business</a:t>
            </a:r>
          </a:p>
          <a:p>
            <a:pPr lvl="0">
              <a:buClr>
                <a:srgbClr val="D34817"/>
              </a:buClr>
              <a:buNone/>
            </a:pPr>
            <a:r>
              <a:rPr lang="en-US" altLang="en-US" sz="2800" b="1" dirty="0">
                <a:solidFill>
                  <a:srgbClr val="FF0000"/>
                </a:solidFill>
              </a:rPr>
              <a:t>5</a:t>
            </a:r>
            <a:r>
              <a:rPr lang="en-US" altLang="en-US" sz="2800" b="1" dirty="0" smtClean="0">
                <a:solidFill>
                  <a:srgbClr val="FF0000"/>
                </a:solidFill>
              </a:rPr>
              <a:t>. </a:t>
            </a:r>
            <a:r>
              <a:rPr lang="en-US" altLang="en-US" sz="2800" b="1" i="1" dirty="0" smtClean="0">
                <a:solidFill>
                  <a:srgbClr val="FF0000"/>
                </a:solidFill>
              </a:rPr>
              <a:t>Senior </a:t>
            </a:r>
            <a:r>
              <a:rPr lang="en-US" altLang="en-US" sz="2800" b="1" i="1" dirty="0">
                <a:solidFill>
                  <a:srgbClr val="FF0000"/>
                </a:solidFill>
              </a:rPr>
              <a:t>partners</a:t>
            </a:r>
            <a:endParaRPr lang="en-MY" altLang="en-US" sz="2800" b="1" dirty="0">
              <a:solidFill>
                <a:srgbClr val="FF0000"/>
              </a:solidFill>
            </a:endParaRPr>
          </a:p>
          <a:p>
            <a:pPr lvl="1" algn="just">
              <a:buClr>
                <a:srgbClr val="D34817"/>
              </a:buClr>
              <a:buFont typeface="Wingdings" pitchFamily="2" charset="2"/>
              <a:buChar char="Ø"/>
            </a:pPr>
            <a:r>
              <a:rPr lang="en-US" altLang="en-US" dirty="0">
                <a:solidFill>
                  <a:prstClr val="black"/>
                </a:solidFill>
              </a:rPr>
              <a:t>Assume major roles in management because of the long tenure (possession), amount of investment in the partnership, or age. They normally receive large shares of the partnership’s profits</a:t>
            </a:r>
            <a:r>
              <a:rPr lang="en-US" altLang="en-US" dirty="0" smtClean="0">
                <a:solidFill>
                  <a:prstClr val="black"/>
                </a:solidFill>
              </a:rPr>
              <a:t>.</a:t>
            </a:r>
            <a:endParaRPr lang="en-MY" altLang="en-US" dirty="0">
              <a:solidFill>
                <a:prstClr val="black"/>
              </a:solidFill>
            </a:endParaRPr>
          </a:p>
          <a:p>
            <a:pPr lvl="0" algn="just">
              <a:buClr>
                <a:srgbClr val="D34817"/>
              </a:buClr>
              <a:buNone/>
            </a:pPr>
            <a:r>
              <a:rPr lang="en-US" altLang="en-US" sz="2800" b="1" dirty="0">
                <a:solidFill>
                  <a:srgbClr val="FF0000"/>
                </a:solidFill>
              </a:rPr>
              <a:t>6</a:t>
            </a:r>
            <a:r>
              <a:rPr lang="en-US" altLang="en-US" sz="2800" b="1" dirty="0" smtClean="0">
                <a:solidFill>
                  <a:srgbClr val="FF0000"/>
                </a:solidFill>
              </a:rPr>
              <a:t>. </a:t>
            </a:r>
            <a:r>
              <a:rPr lang="en-US" altLang="en-US" sz="2800" b="1" i="1" dirty="0" smtClean="0">
                <a:solidFill>
                  <a:srgbClr val="FF0000"/>
                </a:solidFill>
              </a:rPr>
              <a:t>Junior </a:t>
            </a:r>
            <a:r>
              <a:rPr lang="en-US" altLang="en-US" sz="2800" b="1" i="1" dirty="0">
                <a:solidFill>
                  <a:srgbClr val="FF0000"/>
                </a:solidFill>
              </a:rPr>
              <a:t>partners</a:t>
            </a:r>
            <a:endParaRPr lang="en-MY" altLang="en-US" sz="2800" b="1" dirty="0">
              <a:solidFill>
                <a:srgbClr val="FF0000"/>
              </a:solidFill>
            </a:endParaRPr>
          </a:p>
          <a:p>
            <a:pPr lvl="1" algn="just">
              <a:buClr>
                <a:srgbClr val="D34817"/>
              </a:buClr>
              <a:buFont typeface="Wingdings" pitchFamily="2" charset="2"/>
              <a:buChar char="Ø"/>
            </a:pPr>
            <a:r>
              <a:rPr lang="en-US" altLang="en-US" dirty="0">
                <a:solidFill>
                  <a:prstClr val="black"/>
                </a:solidFill>
              </a:rPr>
              <a:t>Are generally younger partners in tenure, have only small investment in the firm, and are not expected to make major decision. They assume limited role in the partnership’s management and receive a smaller share of the partnership’s profits.</a:t>
            </a:r>
          </a:p>
          <a:p>
            <a:pPr lvl="0" algn="just">
              <a:buClr>
                <a:srgbClr val="D34817"/>
              </a:buClr>
              <a:buFont typeface="Wingdings" pitchFamily="2" charset="2"/>
              <a:buChar char="q"/>
            </a:pPr>
            <a:r>
              <a:rPr lang="en-US" altLang="en-US" sz="2400" dirty="0">
                <a:solidFill>
                  <a:prstClr val="black"/>
                </a:solidFill>
              </a:rPr>
              <a:t>See others…</a:t>
            </a:r>
            <a:endParaRPr lang="en-MY" altLang="en-US" sz="2400" dirty="0">
              <a:solidFill>
                <a:prstClr val="black"/>
              </a:solidFill>
            </a:endParaRPr>
          </a:p>
          <a:p>
            <a:pPr marL="0" indent="0">
              <a:buNone/>
            </a:pPr>
            <a:endParaRPr lang="en-US" dirty="0"/>
          </a:p>
        </p:txBody>
      </p:sp>
      <p:sp>
        <p:nvSpPr>
          <p:cNvPr id="4" name="Slide Number Placeholder 1"/>
          <p:cNvSpPr>
            <a:spLocks noGrp="1"/>
          </p:cNvSpPr>
          <p:nvPr>
            <p:ph type="sldNum" sz="quarter" idx="12"/>
          </p:nvPr>
        </p:nvSpPr>
        <p:spPr bwMode="auto">
          <a:xfrm>
            <a:off x="152400" y="63246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11</a:t>
            </a:fld>
            <a:endParaRPr lang="th-TH" altLang="en-US" b="1" dirty="0"/>
          </a:p>
        </p:txBody>
      </p:sp>
    </p:spTree>
    <p:extLst>
      <p:ext uri="{BB962C8B-B14F-4D97-AF65-F5344CB8AC3E}">
        <p14:creationId xmlns:p14="http://schemas.microsoft.com/office/powerpoint/2010/main" val="3066427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09600"/>
          </a:xfrm>
        </p:spPr>
        <p:txBody>
          <a:bodyPr/>
          <a:lstStyle/>
          <a:p>
            <a:pPr algn="ctr">
              <a:defRPr/>
            </a:pPr>
            <a:r>
              <a:rPr lang="en-US" sz="3600" b="1" dirty="0" smtClean="0">
                <a:solidFill>
                  <a:srgbClr val="FF0000"/>
                </a:solidFill>
                <a:latin typeface="+mn-lt"/>
              </a:rPr>
              <a:t>Advantages of partnership </a:t>
            </a:r>
            <a:endParaRPr lang="en-MY" sz="4400" dirty="0">
              <a:solidFill>
                <a:srgbClr val="FF0000"/>
              </a:solidFill>
            </a:endParaRPr>
          </a:p>
        </p:txBody>
      </p:sp>
      <p:sp>
        <p:nvSpPr>
          <p:cNvPr id="68611" name="Content Placeholder 2"/>
          <p:cNvSpPr>
            <a:spLocks noGrp="1"/>
          </p:cNvSpPr>
          <p:nvPr>
            <p:ph sz="quarter" idx="1"/>
          </p:nvPr>
        </p:nvSpPr>
        <p:spPr>
          <a:xfrm>
            <a:off x="304800" y="838200"/>
            <a:ext cx="8610600" cy="5638800"/>
          </a:xfrm>
        </p:spPr>
        <p:txBody>
          <a:bodyPr/>
          <a:lstStyle/>
          <a:p>
            <a:pPr>
              <a:buFont typeface="Wingdings 2" pitchFamily="18" charset="2"/>
              <a:buNone/>
            </a:pPr>
            <a:r>
              <a:rPr lang="en-US" altLang="en-US" b="1" dirty="0" smtClean="0"/>
              <a:t>1. Ease of starting</a:t>
            </a:r>
            <a:endParaRPr lang="en-MY" altLang="en-US" b="1" dirty="0" smtClean="0"/>
          </a:p>
          <a:p>
            <a:pPr>
              <a:buFont typeface="Wingdings 2" pitchFamily="18" charset="2"/>
              <a:buNone/>
            </a:pPr>
            <a:r>
              <a:rPr lang="en-US" altLang="en-US" b="1" dirty="0" smtClean="0"/>
              <a:t>2. Increased source of capital</a:t>
            </a:r>
            <a:r>
              <a:rPr lang="en-US" altLang="en-US" dirty="0" smtClean="0"/>
              <a:t>:-</a:t>
            </a:r>
          </a:p>
          <a:p>
            <a:pPr lvl="1">
              <a:buFont typeface="Wingdings" pitchFamily="2" charset="2"/>
              <a:buChar char="Ø"/>
            </a:pPr>
            <a:r>
              <a:rPr lang="en-US" altLang="en-US" sz="2600" dirty="0" smtClean="0"/>
              <a:t>Partnership can offer creditors less risk than a sole proprietorship; it is often an attractive investment.</a:t>
            </a:r>
            <a:endParaRPr lang="en-MY" altLang="en-US" sz="2600" dirty="0" smtClean="0"/>
          </a:p>
          <a:p>
            <a:pPr>
              <a:buFont typeface="Wingdings 2" pitchFamily="18" charset="2"/>
              <a:buNone/>
            </a:pPr>
            <a:r>
              <a:rPr lang="en-US" altLang="en-US" b="1" dirty="0" smtClean="0"/>
              <a:t>3. Combined managerial skill</a:t>
            </a:r>
            <a:endParaRPr lang="en-MY" altLang="en-US" b="1" dirty="0" smtClean="0"/>
          </a:p>
          <a:p>
            <a:pPr>
              <a:buFont typeface="Wingdings 2" pitchFamily="18" charset="2"/>
              <a:buNone/>
            </a:pPr>
            <a:r>
              <a:rPr lang="en-US" altLang="en-US" b="1" dirty="0" smtClean="0"/>
              <a:t>4. Definite legal status</a:t>
            </a:r>
            <a:endParaRPr lang="en-MY" altLang="en-US" b="1" dirty="0" smtClean="0"/>
          </a:p>
          <a:p>
            <a:pPr lvl="1" algn="just">
              <a:buFont typeface="Wingdings" pitchFamily="2" charset="2"/>
              <a:buChar char="Ø"/>
            </a:pPr>
            <a:r>
              <a:rPr lang="en-US" altLang="en-US" sz="2600" dirty="0" smtClean="0"/>
              <a:t>Today’s partner can be assured that a competent lawyer can answer virtually  any questions he/she might have about this form of ownership. i.e. lawyers can  provide a sound legal advice about partnership issues.</a:t>
            </a:r>
          </a:p>
          <a:p>
            <a:pPr>
              <a:buFont typeface="Wingdings 2" pitchFamily="18" charset="2"/>
              <a:buNone/>
            </a:pPr>
            <a:r>
              <a:rPr lang="en-US" altLang="en-US" dirty="0" smtClean="0"/>
              <a:t>6. </a:t>
            </a:r>
            <a:r>
              <a:rPr lang="en-US" altLang="en-US" b="1" dirty="0" smtClean="0"/>
              <a:t>Motivation of important employees</a:t>
            </a:r>
            <a:endParaRPr lang="en-MY" altLang="en-US" b="1" dirty="0" smtClean="0"/>
          </a:p>
          <a:p>
            <a:pPr>
              <a:buFont typeface="Wingdings 2" pitchFamily="18" charset="2"/>
              <a:buNone/>
            </a:pPr>
            <a:r>
              <a:rPr lang="en-US" altLang="en-US" b="1" dirty="0" smtClean="0"/>
              <a:t>7. Reduced risk</a:t>
            </a:r>
          </a:p>
          <a:p>
            <a:pPr>
              <a:buFont typeface="Wingdings 2" pitchFamily="18" charset="2"/>
              <a:buNone/>
            </a:pPr>
            <a:endParaRPr lang="en-MY" altLang="en-US" dirty="0" smtClean="0"/>
          </a:p>
          <a:p>
            <a:pPr>
              <a:buFont typeface="Wingdings 2" pitchFamily="18" charset="2"/>
              <a:buNone/>
            </a:pPr>
            <a:endParaRPr lang="en-US" altLang="en-US" i="1" dirty="0" smtClean="0"/>
          </a:p>
          <a:p>
            <a:pPr>
              <a:buFont typeface="Wingdings 2" pitchFamily="18" charset="2"/>
              <a:buNone/>
            </a:pPr>
            <a:endParaRPr lang="en-MY" altLang="en-US" dirty="0" smtClean="0"/>
          </a:p>
          <a:p>
            <a:endParaRPr lang="en-US" altLang="en-US" dirty="0" smtClean="0"/>
          </a:p>
          <a:p>
            <a:endParaRPr lang="en-MY" altLang="en-US" dirty="0" smtClean="0"/>
          </a:p>
          <a:p>
            <a:pPr>
              <a:buFont typeface="Wingdings 2" pitchFamily="18" charset="2"/>
              <a:buNone/>
            </a:pPr>
            <a:r>
              <a:rPr lang="en-US" altLang="en-US" i="1" dirty="0" smtClean="0"/>
              <a:t> </a:t>
            </a:r>
            <a:endParaRPr lang="en-MY" altLang="en-US" dirty="0" smtClean="0"/>
          </a:p>
        </p:txBody>
      </p:sp>
      <p:sp>
        <p:nvSpPr>
          <p:cNvPr id="4" name="Slide Number Placeholder 1"/>
          <p:cNvSpPr>
            <a:spLocks noGrp="1"/>
          </p:cNvSpPr>
          <p:nvPr>
            <p:ph type="sldNum" sz="quarter" idx="12"/>
          </p:nvPr>
        </p:nvSpPr>
        <p:spPr bwMode="auto">
          <a:xfrm>
            <a:off x="152400" y="62484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12</a:t>
            </a:fld>
            <a:endParaRPr lang="th-TH" altLang="en-US" b="1" dirty="0"/>
          </a:p>
        </p:txBody>
      </p:sp>
    </p:spTree>
    <p:extLst>
      <p:ext uri="{BB962C8B-B14F-4D97-AF65-F5344CB8AC3E}">
        <p14:creationId xmlns:p14="http://schemas.microsoft.com/office/powerpoint/2010/main" val="4290268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85800"/>
          </a:xfrm>
        </p:spPr>
        <p:txBody>
          <a:bodyPr/>
          <a:lstStyle/>
          <a:p>
            <a:pPr algn="ctr">
              <a:defRPr/>
            </a:pPr>
            <a:r>
              <a:rPr lang="en-US" sz="3600" b="1" dirty="0" smtClean="0">
                <a:solidFill>
                  <a:srgbClr val="FF0000"/>
                </a:solidFill>
                <a:latin typeface="+mn-lt"/>
              </a:rPr>
              <a:t>Disadvantages of partnership</a:t>
            </a:r>
            <a:endParaRPr lang="en-MY" sz="3600" dirty="0">
              <a:solidFill>
                <a:srgbClr val="FF0000"/>
              </a:solidFill>
              <a:latin typeface="+mn-lt"/>
            </a:endParaRPr>
          </a:p>
        </p:txBody>
      </p:sp>
      <p:sp>
        <p:nvSpPr>
          <p:cNvPr id="69635" name="Content Placeholder 2"/>
          <p:cNvSpPr>
            <a:spLocks noGrp="1"/>
          </p:cNvSpPr>
          <p:nvPr>
            <p:ph sz="quarter" idx="1"/>
          </p:nvPr>
        </p:nvSpPr>
        <p:spPr>
          <a:xfrm>
            <a:off x="381000" y="990600"/>
            <a:ext cx="8305800" cy="5486400"/>
          </a:xfrm>
        </p:spPr>
        <p:txBody>
          <a:bodyPr/>
          <a:lstStyle/>
          <a:p>
            <a:pPr>
              <a:buFont typeface="Wingdings 2" pitchFamily="18" charset="2"/>
              <a:buNone/>
            </a:pPr>
            <a:r>
              <a:rPr lang="en-US" altLang="en-US" sz="2400" b="1" dirty="0" smtClean="0"/>
              <a:t>1.Unlimited liability</a:t>
            </a:r>
            <a:endParaRPr lang="en-MY" altLang="en-US" sz="2400" b="1" dirty="0" smtClean="0"/>
          </a:p>
          <a:p>
            <a:pPr>
              <a:buFont typeface="Wingdings 2" pitchFamily="18" charset="2"/>
              <a:buNone/>
            </a:pPr>
            <a:r>
              <a:rPr lang="en-US" altLang="en-US" sz="2400" b="1" dirty="0" smtClean="0"/>
              <a:t>2. Risk of implied authority</a:t>
            </a:r>
            <a:endParaRPr lang="en-MY" altLang="en-US" sz="2400" b="1" dirty="0" smtClean="0"/>
          </a:p>
          <a:p>
            <a:pPr lvl="1" algn="just">
              <a:buFont typeface="Wingdings" pitchFamily="2" charset="2"/>
              <a:buChar char="Ø"/>
            </a:pPr>
            <a:r>
              <a:rPr lang="en-US" altLang="en-US" dirty="0" smtClean="0"/>
              <a:t> </a:t>
            </a:r>
            <a:r>
              <a:rPr lang="en-US" altLang="en-US" sz="2600" dirty="0" smtClean="0"/>
              <a:t>The fault and miss judgment made by a single partner binds the firm and the remaining partners. Thus, they are liable for the debts made by the partner.</a:t>
            </a:r>
            <a:endParaRPr lang="en-MY" altLang="en-US" sz="2600" dirty="0" smtClean="0"/>
          </a:p>
          <a:p>
            <a:pPr>
              <a:buFont typeface="Wingdings 2" pitchFamily="18" charset="2"/>
              <a:buNone/>
            </a:pPr>
            <a:r>
              <a:rPr lang="en-US" altLang="en-US" sz="2800" b="1" dirty="0" smtClean="0"/>
              <a:t>3</a:t>
            </a:r>
            <a:r>
              <a:rPr lang="en-US" altLang="en-US" sz="2800" dirty="0" smtClean="0"/>
              <a:t>. </a:t>
            </a:r>
            <a:r>
              <a:rPr lang="en-US" altLang="en-US" sz="2400" b="1" dirty="0" smtClean="0"/>
              <a:t>Lack of harmony…agreement or synchronizing</a:t>
            </a:r>
            <a:endParaRPr lang="en-MY" altLang="en-US" sz="2800" b="1" dirty="0" smtClean="0"/>
          </a:p>
          <a:p>
            <a:pPr>
              <a:buFont typeface="Wingdings 2" pitchFamily="18" charset="2"/>
              <a:buNone/>
            </a:pPr>
            <a:r>
              <a:rPr lang="en-US" altLang="en-US" sz="2800" dirty="0" smtClean="0"/>
              <a:t>4</a:t>
            </a:r>
            <a:r>
              <a:rPr lang="en-US" altLang="en-US" sz="2400" b="1" dirty="0" smtClean="0"/>
              <a:t>. Lack of continuity/instability</a:t>
            </a:r>
            <a:endParaRPr lang="en-MY" altLang="en-US" sz="2400" b="1" dirty="0" smtClean="0"/>
          </a:p>
          <a:p>
            <a:pPr lvl="1" algn="just">
              <a:buFont typeface="Wingdings" pitchFamily="2" charset="2"/>
              <a:buChar char="Ø"/>
            </a:pPr>
            <a:r>
              <a:rPr lang="en-US" altLang="en-US" sz="2600" dirty="0" smtClean="0"/>
              <a:t>If any one of the general partners dies, withdraws because of mentally or physically incapable (injured), the partnership ends.</a:t>
            </a:r>
            <a:endParaRPr lang="en-MY" altLang="en-US" sz="2600" dirty="0" smtClean="0"/>
          </a:p>
          <a:p>
            <a:pPr>
              <a:buFont typeface="Wingdings 2" pitchFamily="18" charset="2"/>
              <a:buNone/>
            </a:pPr>
            <a:r>
              <a:rPr lang="en-US" altLang="en-US" sz="2800" b="1" dirty="0" smtClean="0"/>
              <a:t>5</a:t>
            </a:r>
            <a:r>
              <a:rPr lang="en-US" altLang="en-US" sz="2800" dirty="0" smtClean="0"/>
              <a:t>. </a:t>
            </a:r>
            <a:r>
              <a:rPr lang="en-US" altLang="en-US" sz="2400" b="1" dirty="0" smtClean="0"/>
              <a:t>Investment withdrawals difficulty/frozen-investment</a:t>
            </a:r>
            <a:endParaRPr lang="en-MY" altLang="en-US" sz="2400" b="1" dirty="0" smtClean="0"/>
          </a:p>
          <a:p>
            <a:pPr>
              <a:buFont typeface="Wingdings 2" pitchFamily="18" charset="2"/>
              <a:buNone/>
            </a:pPr>
            <a:endParaRPr lang="en-MY" altLang="en-US" sz="2800" dirty="0" smtClean="0"/>
          </a:p>
        </p:txBody>
      </p:sp>
      <p:sp>
        <p:nvSpPr>
          <p:cNvPr id="4" name="Slide Number Placeholder 1"/>
          <p:cNvSpPr>
            <a:spLocks noGrp="1"/>
          </p:cNvSpPr>
          <p:nvPr>
            <p:ph type="sldNum" sz="quarter" idx="12"/>
          </p:nvPr>
        </p:nvSpPr>
        <p:spPr bwMode="auto">
          <a:xfrm>
            <a:off x="152400" y="63246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13</a:t>
            </a:fld>
            <a:endParaRPr lang="th-TH" altLang="en-US" b="1" dirty="0"/>
          </a:p>
        </p:txBody>
      </p:sp>
    </p:spTree>
    <p:extLst>
      <p:ext uri="{BB962C8B-B14F-4D97-AF65-F5344CB8AC3E}">
        <p14:creationId xmlns:p14="http://schemas.microsoft.com/office/powerpoint/2010/main" val="831449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533400"/>
          </a:xfrm>
        </p:spPr>
        <p:txBody>
          <a:bodyPr/>
          <a:lstStyle/>
          <a:p>
            <a:pPr algn="ctr">
              <a:defRPr/>
            </a:pPr>
            <a:r>
              <a:rPr lang="en-US" sz="3600" b="1" dirty="0" smtClean="0">
                <a:solidFill>
                  <a:srgbClr val="FF0000"/>
                </a:solidFill>
                <a:latin typeface="+mn-lt"/>
              </a:rPr>
              <a:t>3. Corporation</a:t>
            </a:r>
            <a:endParaRPr lang="en-MY" sz="3600" b="1" dirty="0">
              <a:solidFill>
                <a:srgbClr val="FF0000"/>
              </a:solidFill>
              <a:latin typeface="+mn-lt"/>
            </a:endParaRPr>
          </a:p>
        </p:txBody>
      </p:sp>
      <p:sp>
        <p:nvSpPr>
          <p:cNvPr id="70659" name="Content Placeholder 2"/>
          <p:cNvSpPr>
            <a:spLocks noGrp="1"/>
          </p:cNvSpPr>
          <p:nvPr>
            <p:ph sz="quarter" idx="1"/>
          </p:nvPr>
        </p:nvSpPr>
        <p:spPr>
          <a:xfrm>
            <a:off x="228600" y="838200"/>
            <a:ext cx="8610600" cy="5715000"/>
          </a:xfrm>
        </p:spPr>
        <p:txBody>
          <a:bodyPr/>
          <a:lstStyle/>
          <a:p>
            <a:pPr algn="just">
              <a:buFont typeface="Wingdings" pitchFamily="2" charset="2"/>
              <a:buChar char="q"/>
            </a:pPr>
            <a:r>
              <a:rPr lang="en-US" altLang="en-US" dirty="0" smtClean="0"/>
              <a:t> </a:t>
            </a:r>
            <a:r>
              <a:rPr lang="en-US" altLang="en-US" b="1" dirty="0" smtClean="0">
                <a:solidFill>
                  <a:srgbClr val="C00000"/>
                </a:solidFill>
              </a:rPr>
              <a:t>A corporation</a:t>
            </a:r>
            <a:r>
              <a:rPr lang="en-US" altLang="en-US" b="1" dirty="0" smtClean="0"/>
              <a:t>, </a:t>
            </a:r>
            <a:r>
              <a:rPr lang="en-US" altLang="en-US" dirty="0" smtClean="0"/>
              <a:t>is an artificial person </a:t>
            </a:r>
            <a:r>
              <a:rPr lang="en-US" altLang="en-US" dirty="0" smtClean="0">
                <a:solidFill>
                  <a:srgbClr val="C00000"/>
                </a:solidFill>
              </a:rPr>
              <a:t>authorized</a:t>
            </a:r>
            <a:r>
              <a:rPr lang="en-US" altLang="en-US" dirty="0" smtClean="0"/>
              <a:t> and recognized by law, with distinctive name, a common seal, comprising of transferable shares of fixed values, carrying limited liability and having a perpetual or continued or uninterrupted succession                                                                                                                                                                                                                                                                                                                                                                                                                                                                                                                                                                                                                                                                                                                                                                                                                                                                                                                                                                                                                                                                                                                                                                                                                                                                                                       life.</a:t>
            </a:r>
          </a:p>
          <a:p>
            <a:pPr algn="just">
              <a:buFont typeface="Wingdings" pitchFamily="2" charset="2"/>
              <a:buChar char="q"/>
            </a:pPr>
            <a:r>
              <a:rPr lang="en-US" altLang="en-US" dirty="0"/>
              <a:t> </a:t>
            </a:r>
            <a:r>
              <a:rPr lang="en-US" dirty="0">
                <a:solidFill>
                  <a:srgbClr val="C00000"/>
                </a:solidFill>
              </a:rPr>
              <a:t>A corporation is company </a:t>
            </a:r>
            <a:r>
              <a:rPr lang="en-US" dirty="0">
                <a:solidFill>
                  <a:srgbClr val="222222"/>
                </a:solidFill>
              </a:rPr>
              <a:t>controlled by </a:t>
            </a:r>
            <a:r>
              <a:rPr lang="en-US" dirty="0">
                <a:solidFill>
                  <a:srgbClr val="C00000"/>
                </a:solidFill>
              </a:rPr>
              <a:t>a group of people </a:t>
            </a:r>
            <a:r>
              <a:rPr lang="en-US" dirty="0">
                <a:solidFill>
                  <a:srgbClr val="222222"/>
                </a:solidFill>
              </a:rPr>
              <a:t>who own shares in the company’s ownership. </a:t>
            </a:r>
            <a:endParaRPr lang="en-US" dirty="0" smtClean="0">
              <a:solidFill>
                <a:srgbClr val="222222"/>
              </a:solidFill>
            </a:endParaRPr>
          </a:p>
          <a:p>
            <a:pPr algn="just">
              <a:buFont typeface="Wingdings" pitchFamily="2" charset="2"/>
              <a:buChar char="q"/>
            </a:pPr>
            <a:r>
              <a:rPr lang="en-US" dirty="0">
                <a:solidFill>
                  <a:srgbClr val="222222"/>
                </a:solidFill>
              </a:rPr>
              <a:t> </a:t>
            </a:r>
            <a:r>
              <a:rPr lang="en-US" dirty="0" smtClean="0">
                <a:solidFill>
                  <a:srgbClr val="C00000"/>
                </a:solidFill>
              </a:rPr>
              <a:t>The </a:t>
            </a:r>
            <a:r>
              <a:rPr lang="en-US" dirty="0">
                <a:solidFill>
                  <a:srgbClr val="C00000"/>
                </a:solidFill>
              </a:rPr>
              <a:t>shareholders dictate </a:t>
            </a:r>
            <a:r>
              <a:rPr lang="en-US" dirty="0">
                <a:solidFill>
                  <a:srgbClr val="222222"/>
                </a:solidFill>
              </a:rPr>
              <a:t>who runs the company and how it conducts business, then receive profits based on the shares of stock that they own</a:t>
            </a:r>
            <a:r>
              <a:rPr lang="en-US" dirty="0" smtClean="0">
                <a:solidFill>
                  <a:srgbClr val="222222"/>
                </a:solidFill>
              </a:rPr>
              <a:t>.</a:t>
            </a:r>
          </a:p>
          <a:p>
            <a:pPr algn="just">
              <a:buFont typeface="Wingdings" pitchFamily="2" charset="2"/>
              <a:buChar char="q"/>
            </a:pPr>
            <a:r>
              <a:rPr lang="en-US" altLang="en-US" dirty="0">
                <a:solidFill>
                  <a:srgbClr val="C00000"/>
                </a:solidFill>
              </a:rPr>
              <a:t> </a:t>
            </a:r>
            <a:r>
              <a:rPr lang="en-US" dirty="0">
                <a:solidFill>
                  <a:srgbClr val="C00000"/>
                </a:solidFill>
              </a:rPr>
              <a:t>Corporations can raise </a:t>
            </a:r>
            <a:r>
              <a:rPr lang="en-US" dirty="0">
                <a:solidFill>
                  <a:srgbClr val="222222"/>
                </a:solidFill>
              </a:rPr>
              <a:t>funds more easily and readily than partnerships and sole proprietorships and often have access to more starting capital to boot. </a:t>
            </a:r>
            <a:endParaRPr lang="en-MY" altLang="en-US" dirty="0" smtClean="0"/>
          </a:p>
          <a:p>
            <a:pPr marL="0" indent="0">
              <a:buNone/>
            </a:pPr>
            <a:endParaRPr lang="en-MY" altLang="en-US" dirty="0" smtClean="0"/>
          </a:p>
        </p:txBody>
      </p:sp>
      <p:sp>
        <p:nvSpPr>
          <p:cNvPr id="4" name="Slide Number Placeholder 1"/>
          <p:cNvSpPr>
            <a:spLocks noGrp="1"/>
          </p:cNvSpPr>
          <p:nvPr>
            <p:ph type="sldNum" sz="quarter" idx="12"/>
          </p:nvPr>
        </p:nvSpPr>
        <p:spPr bwMode="auto">
          <a:xfrm>
            <a:off x="152400" y="62484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14</a:t>
            </a:fld>
            <a:endParaRPr lang="th-TH" altLang="en-US" b="1" dirty="0"/>
          </a:p>
        </p:txBody>
      </p:sp>
    </p:spTree>
    <p:extLst>
      <p:ext uri="{BB962C8B-B14F-4D97-AF65-F5344CB8AC3E}">
        <p14:creationId xmlns:p14="http://schemas.microsoft.com/office/powerpoint/2010/main" val="2019547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lgn="ctr"/>
            <a:r>
              <a:rPr lang="en-US" b="1" dirty="0">
                <a:solidFill>
                  <a:srgbClr val="FF0000"/>
                </a:solidFill>
                <a:latin typeface="+mn-lt"/>
              </a:rPr>
              <a:t>Types of Corporations</a:t>
            </a:r>
            <a:r>
              <a:rPr lang="en-US" dirty="0">
                <a:solidFill>
                  <a:srgbClr val="FF0000"/>
                </a:solidFill>
                <a:latin typeface="+mn-lt"/>
              </a:rPr>
              <a:t> </a:t>
            </a:r>
          </a:p>
        </p:txBody>
      </p:sp>
      <p:sp>
        <p:nvSpPr>
          <p:cNvPr id="3" name="Content Placeholder 2"/>
          <p:cNvSpPr>
            <a:spLocks noGrp="1"/>
          </p:cNvSpPr>
          <p:nvPr>
            <p:ph sz="quarter" idx="1"/>
          </p:nvPr>
        </p:nvSpPr>
        <p:spPr>
          <a:xfrm>
            <a:off x="381000" y="762000"/>
            <a:ext cx="8534400" cy="5943600"/>
          </a:xfrm>
        </p:spPr>
        <p:txBody>
          <a:bodyPr/>
          <a:lstStyle/>
          <a:p>
            <a:pPr>
              <a:buFont typeface="Wingdings" pitchFamily="2" charset="2"/>
              <a:buChar char="q"/>
            </a:pPr>
            <a:r>
              <a:rPr lang="en-US" sz="3200" b="1" i="1" dirty="0">
                <a:solidFill>
                  <a:schemeClr val="accent1">
                    <a:lumMod val="60000"/>
                    <a:lumOff val="40000"/>
                  </a:schemeClr>
                </a:solidFill>
              </a:rPr>
              <a:t>C-corporation</a:t>
            </a:r>
            <a:r>
              <a:rPr lang="en-US" sz="3200" b="1" dirty="0">
                <a:solidFill>
                  <a:schemeClr val="accent1">
                    <a:lumMod val="60000"/>
                    <a:lumOff val="40000"/>
                  </a:schemeClr>
                </a:solidFill>
              </a:rPr>
              <a:t>:</a:t>
            </a:r>
            <a:r>
              <a:rPr lang="en-US" sz="2800" b="1" dirty="0">
                <a:solidFill>
                  <a:srgbClr val="000000"/>
                </a:solidFill>
              </a:rPr>
              <a:t> </a:t>
            </a:r>
            <a:r>
              <a:rPr lang="en-US" sz="2800" dirty="0">
                <a:solidFill>
                  <a:srgbClr val="000000"/>
                </a:solidFill>
              </a:rPr>
              <a:t>The most common type </a:t>
            </a:r>
            <a:r>
              <a:rPr lang="en-US" sz="2800" dirty="0" smtClean="0">
                <a:solidFill>
                  <a:srgbClr val="000000"/>
                </a:solidFill>
              </a:rPr>
              <a:t>of corporation</a:t>
            </a:r>
            <a:r>
              <a:rPr lang="en-US" sz="2800" dirty="0">
                <a:solidFill>
                  <a:srgbClr val="000000"/>
                </a:solidFill>
              </a:rPr>
              <a:t>. </a:t>
            </a:r>
            <a:endParaRPr lang="en-US" sz="2800" dirty="0" smtClean="0">
              <a:solidFill>
                <a:srgbClr val="000000"/>
              </a:solidFill>
            </a:endParaRPr>
          </a:p>
          <a:p>
            <a:pPr>
              <a:buFont typeface="Wingdings" pitchFamily="2" charset="2"/>
              <a:buChar char="q"/>
            </a:pPr>
            <a:r>
              <a:rPr lang="en-US" sz="2800" dirty="0" smtClean="0">
                <a:solidFill>
                  <a:srgbClr val="000000"/>
                </a:solidFill>
              </a:rPr>
              <a:t> It </a:t>
            </a:r>
            <a:r>
              <a:rPr lang="en-US" sz="2800" dirty="0">
                <a:solidFill>
                  <a:srgbClr val="000000"/>
                </a:solidFill>
              </a:rPr>
              <a:t>protects the entrepreneur from </a:t>
            </a:r>
            <a:r>
              <a:rPr lang="en-US" sz="2800" dirty="0" smtClean="0">
                <a:solidFill>
                  <a:srgbClr val="000000"/>
                </a:solidFill>
              </a:rPr>
              <a:t>being personally </a:t>
            </a:r>
            <a:r>
              <a:rPr lang="en-US" sz="2800" dirty="0">
                <a:solidFill>
                  <a:srgbClr val="000000"/>
                </a:solidFill>
              </a:rPr>
              <a:t>sued </a:t>
            </a:r>
            <a:r>
              <a:rPr lang="en-US" sz="2800" dirty="0" smtClean="0">
                <a:solidFill>
                  <a:srgbClr val="000000"/>
                </a:solidFill>
              </a:rPr>
              <a:t>for the </a:t>
            </a:r>
            <a:r>
              <a:rPr lang="en-US" sz="2800" dirty="0">
                <a:solidFill>
                  <a:srgbClr val="000000"/>
                </a:solidFill>
              </a:rPr>
              <a:t>actions and debts of </a:t>
            </a:r>
            <a:r>
              <a:rPr lang="en-US" sz="2800" dirty="0" smtClean="0">
                <a:solidFill>
                  <a:srgbClr val="000000"/>
                </a:solidFill>
              </a:rPr>
              <a:t>the corporation.</a:t>
            </a:r>
          </a:p>
          <a:p>
            <a:pPr>
              <a:buFont typeface="Wingdings" pitchFamily="2" charset="2"/>
              <a:buChar char="q"/>
            </a:pPr>
            <a:r>
              <a:rPr lang="en-US" sz="2800" b="1" i="1" dirty="0">
                <a:solidFill>
                  <a:srgbClr val="000000"/>
                </a:solidFill>
              </a:rPr>
              <a:t> </a:t>
            </a:r>
            <a:r>
              <a:rPr lang="en-US" sz="3200" b="1" i="1" dirty="0" smtClean="0">
                <a:solidFill>
                  <a:schemeClr val="accent1">
                    <a:lumMod val="60000"/>
                    <a:lumOff val="40000"/>
                  </a:schemeClr>
                </a:solidFill>
              </a:rPr>
              <a:t>S-corporation</a:t>
            </a:r>
            <a:r>
              <a:rPr lang="en-US" sz="3200" b="1" dirty="0">
                <a:solidFill>
                  <a:schemeClr val="accent1">
                    <a:lumMod val="60000"/>
                    <a:lumOff val="40000"/>
                  </a:schemeClr>
                </a:solidFill>
              </a:rPr>
              <a:t>:</a:t>
            </a:r>
            <a:r>
              <a:rPr lang="en-US" sz="2800" b="1" dirty="0">
                <a:solidFill>
                  <a:srgbClr val="000000"/>
                </a:solidFill>
              </a:rPr>
              <a:t> </a:t>
            </a:r>
            <a:r>
              <a:rPr lang="en-US" sz="2800" dirty="0">
                <a:solidFill>
                  <a:srgbClr val="000000"/>
                </a:solidFill>
              </a:rPr>
              <a:t>A corporation that </a:t>
            </a:r>
            <a:r>
              <a:rPr lang="en-US" sz="2800" dirty="0" smtClean="0">
                <a:solidFill>
                  <a:srgbClr val="000000"/>
                </a:solidFill>
              </a:rPr>
              <a:t>is taxed </a:t>
            </a:r>
            <a:r>
              <a:rPr lang="en-US" sz="2800" dirty="0">
                <a:solidFill>
                  <a:srgbClr val="000000"/>
                </a:solidFill>
              </a:rPr>
              <a:t>like a </a:t>
            </a:r>
            <a:r>
              <a:rPr lang="en-US" sz="2800" dirty="0" smtClean="0">
                <a:solidFill>
                  <a:srgbClr val="000000"/>
                </a:solidFill>
              </a:rPr>
              <a:t>sole proprietorship </a:t>
            </a:r>
            <a:r>
              <a:rPr lang="en-US" sz="2800" dirty="0">
                <a:solidFill>
                  <a:srgbClr val="000000"/>
                </a:solidFill>
              </a:rPr>
              <a:t>or partnership </a:t>
            </a:r>
            <a:r>
              <a:rPr lang="en-US" sz="2800" dirty="0" smtClean="0">
                <a:solidFill>
                  <a:srgbClr val="000000"/>
                </a:solidFill>
              </a:rPr>
              <a:t>with each </a:t>
            </a:r>
            <a:r>
              <a:rPr lang="en-US" sz="2800" dirty="0">
                <a:solidFill>
                  <a:srgbClr val="000000"/>
                </a:solidFill>
              </a:rPr>
              <a:t>shareholder paying tax on </a:t>
            </a:r>
            <a:r>
              <a:rPr lang="en-US" sz="2800" dirty="0" smtClean="0">
                <a:solidFill>
                  <a:srgbClr val="000000"/>
                </a:solidFill>
              </a:rPr>
              <a:t>the amount </a:t>
            </a:r>
            <a:r>
              <a:rPr lang="en-US" sz="2800" dirty="0">
                <a:solidFill>
                  <a:srgbClr val="000000"/>
                </a:solidFill>
              </a:rPr>
              <a:t>of their proportionate shares.</a:t>
            </a:r>
            <a:r>
              <a:rPr lang="en-US" dirty="0"/>
              <a:t> </a:t>
            </a:r>
            <a:endParaRPr lang="en-US" dirty="0" smtClean="0"/>
          </a:p>
          <a:p>
            <a:pPr>
              <a:buFont typeface="Wingdings" pitchFamily="2" charset="2"/>
              <a:buChar char="q"/>
            </a:pPr>
            <a:r>
              <a:rPr lang="en-US" dirty="0"/>
              <a:t> </a:t>
            </a:r>
            <a:r>
              <a:rPr lang="en-US" sz="2800" b="1" dirty="0">
                <a:solidFill>
                  <a:schemeClr val="accent1">
                    <a:lumMod val="60000"/>
                    <a:lumOff val="40000"/>
                  </a:schemeClr>
                </a:solidFill>
              </a:rPr>
              <a:t>S-Corporation</a:t>
            </a:r>
            <a:r>
              <a:rPr lang="en-US" sz="2800" dirty="0">
                <a:solidFill>
                  <a:schemeClr val="accent1">
                    <a:lumMod val="60000"/>
                    <a:lumOff val="40000"/>
                  </a:schemeClr>
                </a:solidFill>
              </a:rPr>
              <a:t> </a:t>
            </a:r>
            <a:r>
              <a:rPr lang="en-US" sz="2800" dirty="0"/>
              <a:t>offers shareholders protection against the business's liabilities</a:t>
            </a:r>
            <a:r>
              <a:rPr lang="en-US" sz="2800" dirty="0" smtClean="0"/>
              <a:t>.</a:t>
            </a:r>
          </a:p>
          <a:p>
            <a:pPr>
              <a:buFont typeface="Wingdings" pitchFamily="2" charset="2"/>
              <a:buChar char="q"/>
            </a:pPr>
            <a:r>
              <a:rPr lang="en-US" sz="2800" dirty="0">
                <a:solidFill>
                  <a:srgbClr val="222222"/>
                </a:solidFill>
              </a:rPr>
              <a:t>The term </a:t>
            </a:r>
            <a:r>
              <a:rPr lang="en-US" sz="2800" dirty="0">
                <a:solidFill>
                  <a:schemeClr val="accent1">
                    <a:lumMod val="60000"/>
                    <a:lumOff val="40000"/>
                  </a:schemeClr>
                </a:solidFill>
              </a:rPr>
              <a:t>"S-Corporation" </a:t>
            </a:r>
            <a:r>
              <a:rPr lang="en-US" sz="2800" dirty="0">
                <a:solidFill>
                  <a:srgbClr val="222222"/>
                </a:solidFill>
              </a:rPr>
              <a:t>doesn't mean </a:t>
            </a:r>
            <a:r>
              <a:rPr lang="en-US" sz="2800" dirty="0">
                <a:solidFill>
                  <a:schemeClr val="accent1">
                    <a:lumMod val="60000"/>
                    <a:lumOff val="40000"/>
                  </a:schemeClr>
                </a:solidFill>
              </a:rPr>
              <a:t>"</a:t>
            </a:r>
            <a:r>
              <a:rPr lang="en-US" sz="2800" dirty="0" smtClean="0">
                <a:solidFill>
                  <a:schemeClr val="accent1">
                    <a:lumMod val="60000"/>
                    <a:lumOff val="40000"/>
                  </a:schemeClr>
                </a:solidFill>
              </a:rPr>
              <a:t>small corporation.</a:t>
            </a:r>
            <a:r>
              <a:rPr lang="en-US" sz="2800" dirty="0" smtClean="0">
                <a:solidFill>
                  <a:srgbClr val="D34817">
                    <a:lumMod val="60000"/>
                    <a:lumOff val="40000"/>
                  </a:srgbClr>
                </a:solidFill>
              </a:rPr>
              <a:t>"</a:t>
            </a:r>
            <a:endParaRPr lang="en-US" sz="2800" dirty="0" smtClean="0">
              <a:solidFill>
                <a:schemeClr val="accent1">
                  <a:lumMod val="60000"/>
                  <a:lumOff val="40000"/>
                </a:schemeClr>
              </a:solidFill>
            </a:endParaRPr>
          </a:p>
          <a:p>
            <a:pPr>
              <a:buFont typeface="Wingdings" pitchFamily="2" charset="2"/>
              <a:buChar char="q"/>
            </a:pPr>
            <a:r>
              <a:rPr lang="en-US" sz="2800" dirty="0" smtClean="0">
                <a:solidFill>
                  <a:schemeClr val="accent1">
                    <a:lumMod val="60000"/>
                    <a:lumOff val="40000"/>
                  </a:schemeClr>
                </a:solidFill>
              </a:rPr>
              <a:t>S-Corporations</a:t>
            </a:r>
            <a:r>
              <a:rPr lang="en-US" sz="2800" dirty="0">
                <a:solidFill>
                  <a:srgbClr val="222222"/>
                </a:solidFill>
              </a:rPr>
              <a:t>:</a:t>
            </a:r>
            <a:r>
              <a:rPr lang="en-US" sz="2800" dirty="0" smtClean="0">
                <a:solidFill>
                  <a:srgbClr val="222222"/>
                </a:solidFill>
              </a:rPr>
              <a:t> </a:t>
            </a:r>
            <a:r>
              <a:rPr lang="en-US" sz="2800" dirty="0">
                <a:solidFill>
                  <a:srgbClr val="222222"/>
                </a:solidFill>
              </a:rPr>
              <a:t>are a </a:t>
            </a:r>
            <a:r>
              <a:rPr lang="en-US" sz="2800" dirty="0">
                <a:solidFill>
                  <a:schemeClr val="accent1">
                    <a:lumMod val="60000"/>
                    <a:lumOff val="40000"/>
                  </a:schemeClr>
                </a:solidFill>
              </a:rPr>
              <a:t>subset </a:t>
            </a:r>
            <a:r>
              <a:rPr lang="en-US" sz="2800" dirty="0">
                <a:solidFill>
                  <a:srgbClr val="222222"/>
                </a:solidFill>
              </a:rPr>
              <a:t>of a corporation. First, a corporation must be formed, then the S-Corp status may be elected.</a:t>
            </a:r>
            <a:endParaRPr lang="en-US" sz="2800" dirty="0" smtClean="0"/>
          </a:p>
          <a:p>
            <a:pPr marL="0" indent="0">
              <a:buNone/>
            </a:pPr>
            <a:r>
              <a:rPr lang="en-US" dirty="0"/>
              <a:t/>
            </a:r>
            <a:br>
              <a:rPr lang="en-US" dirty="0"/>
            </a:br>
            <a:endParaRPr lang="en-US" dirty="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15</a:t>
            </a:fld>
            <a:endParaRPr lang="th-TH" altLang="en-US" b="1" dirty="0"/>
          </a:p>
        </p:txBody>
      </p:sp>
    </p:spTree>
    <p:extLst>
      <p:ext uri="{BB962C8B-B14F-4D97-AF65-F5344CB8AC3E}">
        <p14:creationId xmlns:p14="http://schemas.microsoft.com/office/powerpoint/2010/main" val="3872709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lstStyle/>
          <a:p>
            <a:pPr algn="ctr"/>
            <a:r>
              <a:rPr lang="en-US" b="1" dirty="0" smtClean="0">
                <a:solidFill>
                  <a:srgbClr val="FF0000"/>
                </a:solidFill>
                <a:latin typeface="+mn-lt"/>
              </a:rPr>
              <a:t>Cont…</a:t>
            </a:r>
            <a:endParaRPr lang="en-US" b="1" dirty="0">
              <a:solidFill>
                <a:srgbClr val="FF0000"/>
              </a:solidFill>
              <a:latin typeface="+mn-lt"/>
            </a:endParaRPr>
          </a:p>
        </p:txBody>
      </p:sp>
      <p:sp>
        <p:nvSpPr>
          <p:cNvPr id="3" name="Content Placeholder 2"/>
          <p:cNvSpPr>
            <a:spLocks noGrp="1"/>
          </p:cNvSpPr>
          <p:nvPr>
            <p:ph sz="quarter" idx="1"/>
          </p:nvPr>
        </p:nvSpPr>
        <p:spPr>
          <a:xfrm>
            <a:off x="609600" y="838200"/>
            <a:ext cx="8077200" cy="5791200"/>
          </a:xfrm>
        </p:spPr>
        <p:txBody>
          <a:bodyPr/>
          <a:lstStyle/>
          <a:p>
            <a:pPr lvl="0">
              <a:buClr>
                <a:srgbClr val="D34817"/>
              </a:buClr>
              <a:buFont typeface="Wingdings" pitchFamily="2" charset="2"/>
              <a:buChar char="q"/>
            </a:pPr>
            <a:r>
              <a:rPr lang="en-US" sz="2800" b="1" i="1" dirty="0">
                <a:solidFill>
                  <a:schemeClr val="accent2">
                    <a:lumMod val="60000"/>
                    <a:lumOff val="40000"/>
                  </a:schemeClr>
                </a:solidFill>
              </a:rPr>
              <a:t>Nonprofit corporation</a:t>
            </a:r>
            <a:r>
              <a:rPr lang="en-US" sz="2800" b="1" dirty="0">
                <a:solidFill>
                  <a:schemeClr val="accent2">
                    <a:lumMod val="60000"/>
                    <a:lumOff val="40000"/>
                  </a:schemeClr>
                </a:solidFill>
              </a:rPr>
              <a:t>: </a:t>
            </a:r>
            <a:r>
              <a:rPr lang="en-US" sz="2800" dirty="0">
                <a:solidFill>
                  <a:srgbClr val="000000"/>
                </a:solidFill>
              </a:rPr>
              <a:t>Legal entities that make money for</a:t>
            </a:r>
            <a:br>
              <a:rPr lang="en-US" sz="2800" dirty="0">
                <a:solidFill>
                  <a:srgbClr val="000000"/>
                </a:solidFill>
              </a:rPr>
            </a:br>
            <a:r>
              <a:rPr lang="en-US" sz="2800" dirty="0">
                <a:solidFill>
                  <a:srgbClr val="000000"/>
                </a:solidFill>
              </a:rPr>
              <a:t>reasons other than the owner’s profit.</a:t>
            </a:r>
            <a:br>
              <a:rPr lang="en-US" sz="2800" dirty="0">
                <a:solidFill>
                  <a:srgbClr val="000000"/>
                </a:solidFill>
              </a:rPr>
            </a:br>
            <a:r>
              <a:rPr lang="en-US" sz="2800" dirty="0" smtClean="0">
                <a:solidFill>
                  <a:srgbClr val="000000"/>
                </a:solidFill>
              </a:rPr>
              <a:t>Examples:</a:t>
            </a:r>
          </a:p>
          <a:p>
            <a:pPr lvl="1">
              <a:buClr>
                <a:srgbClr val="D34817"/>
              </a:buClr>
              <a:buFont typeface="Wingdings" pitchFamily="2" charset="2"/>
              <a:buChar char="ü"/>
            </a:pPr>
            <a:r>
              <a:rPr lang="en-US" sz="2800" dirty="0" smtClean="0">
                <a:solidFill>
                  <a:srgbClr val="000000"/>
                </a:solidFill>
              </a:rPr>
              <a:t>Churches</a:t>
            </a:r>
          </a:p>
          <a:p>
            <a:pPr lvl="1">
              <a:buClr>
                <a:srgbClr val="D34817"/>
              </a:buClr>
              <a:buFont typeface="Wingdings" pitchFamily="2" charset="2"/>
              <a:buChar char="ü"/>
            </a:pPr>
            <a:r>
              <a:rPr lang="en-US" sz="2800" dirty="0" smtClean="0">
                <a:solidFill>
                  <a:srgbClr val="000000"/>
                </a:solidFill>
              </a:rPr>
              <a:t>Charities</a:t>
            </a:r>
          </a:p>
          <a:p>
            <a:pPr lvl="1">
              <a:buClr>
                <a:srgbClr val="D34817"/>
              </a:buClr>
              <a:buFont typeface="Wingdings" pitchFamily="2" charset="2"/>
              <a:buChar char="ü"/>
            </a:pPr>
            <a:r>
              <a:rPr lang="en-US" sz="2800" dirty="0" smtClean="0">
                <a:solidFill>
                  <a:srgbClr val="000000"/>
                </a:solidFill>
              </a:rPr>
              <a:t>education foundations</a:t>
            </a:r>
          </a:p>
          <a:p>
            <a:pPr lvl="1">
              <a:buClr>
                <a:srgbClr val="D34817"/>
              </a:buClr>
              <a:buFont typeface="Wingdings" pitchFamily="2" charset="2"/>
              <a:buChar char="ü"/>
            </a:pPr>
            <a:r>
              <a:rPr lang="en-US" sz="2800" dirty="0" smtClean="0">
                <a:solidFill>
                  <a:srgbClr val="000000"/>
                </a:solidFill>
              </a:rPr>
              <a:t>trade </a:t>
            </a:r>
            <a:r>
              <a:rPr lang="en-US" sz="2800" dirty="0">
                <a:solidFill>
                  <a:srgbClr val="000000"/>
                </a:solidFill>
              </a:rPr>
              <a:t>associations</a:t>
            </a:r>
            <a:r>
              <a:rPr lang="en-US" sz="2800" dirty="0">
                <a:solidFill>
                  <a:prstClr val="black"/>
                </a:solidFill>
              </a:rPr>
              <a:t> </a:t>
            </a:r>
          </a:p>
          <a:p>
            <a:pPr lvl="0">
              <a:buClr>
                <a:srgbClr val="D34817"/>
              </a:buClr>
              <a:buFont typeface="Wingdings" pitchFamily="2" charset="2"/>
              <a:buChar char="q"/>
            </a:pPr>
            <a:r>
              <a:rPr lang="en-US" sz="2800" dirty="0" smtClean="0">
                <a:solidFill>
                  <a:schemeClr val="accent2">
                    <a:lumMod val="60000"/>
                    <a:lumOff val="40000"/>
                  </a:schemeClr>
                </a:solidFill>
              </a:rPr>
              <a:t> Limited </a:t>
            </a:r>
            <a:r>
              <a:rPr lang="en-US" sz="2800" dirty="0">
                <a:solidFill>
                  <a:schemeClr val="accent2">
                    <a:lumMod val="60000"/>
                    <a:lumOff val="40000"/>
                  </a:schemeClr>
                </a:solidFill>
              </a:rPr>
              <a:t>Liability Company (LLC): </a:t>
            </a:r>
            <a:r>
              <a:rPr lang="en-US" sz="2800" dirty="0">
                <a:solidFill>
                  <a:prstClr val="black"/>
                </a:solidFill>
              </a:rPr>
              <a:t>A new type of business</a:t>
            </a:r>
          </a:p>
          <a:p>
            <a:pPr marL="0" lvl="0" indent="0">
              <a:buClr>
                <a:srgbClr val="D34817"/>
              </a:buClr>
              <a:buNone/>
            </a:pPr>
            <a:r>
              <a:rPr lang="en-US" sz="2800" dirty="0">
                <a:solidFill>
                  <a:prstClr val="black"/>
                </a:solidFill>
              </a:rPr>
              <a:t>ownership that provides limited liability and tax </a:t>
            </a:r>
            <a:r>
              <a:rPr lang="en-US" sz="2800" dirty="0" smtClean="0">
                <a:solidFill>
                  <a:prstClr val="black"/>
                </a:solidFill>
              </a:rPr>
              <a:t>advantages.  Examples</a:t>
            </a:r>
          </a:p>
          <a:p>
            <a:pPr lvl="1">
              <a:buClr>
                <a:srgbClr val="D34817"/>
              </a:buClr>
              <a:buFont typeface="Wingdings" pitchFamily="2" charset="2"/>
              <a:buChar char="ü"/>
            </a:pPr>
            <a:r>
              <a:rPr lang="en-US" sz="2800" dirty="0" smtClean="0">
                <a:solidFill>
                  <a:prstClr val="black"/>
                </a:solidFill>
              </a:rPr>
              <a:t>Law firms</a:t>
            </a:r>
          </a:p>
          <a:p>
            <a:pPr lvl="1">
              <a:buClr>
                <a:srgbClr val="D34817"/>
              </a:buClr>
              <a:buFont typeface="Wingdings" pitchFamily="2" charset="2"/>
              <a:buChar char="ü"/>
            </a:pPr>
            <a:r>
              <a:rPr lang="en-US" sz="2800" dirty="0" smtClean="0">
                <a:solidFill>
                  <a:prstClr val="black"/>
                </a:solidFill>
              </a:rPr>
              <a:t>Medical </a:t>
            </a:r>
            <a:r>
              <a:rPr lang="en-US" sz="2800" dirty="0">
                <a:solidFill>
                  <a:prstClr val="black"/>
                </a:solidFill>
              </a:rPr>
              <a:t>firms</a:t>
            </a:r>
            <a:br>
              <a:rPr lang="en-US" sz="2800" dirty="0">
                <a:solidFill>
                  <a:prstClr val="black"/>
                </a:solidFill>
              </a:rPr>
            </a:br>
            <a:endParaRPr lang="en-US" sz="2800" dirty="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16</a:t>
            </a:fld>
            <a:endParaRPr lang="th-TH" altLang="en-US" b="1" dirty="0"/>
          </a:p>
        </p:txBody>
      </p:sp>
    </p:spTree>
    <p:extLst>
      <p:ext uri="{BB962C8B-B14F-4D97-AF65-F5344CB8AC3E}">
        <p14:creationId xmlns:p14="http://schemas.microsoft.com/office/powerpoint/2010/main" val="3126531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lgn="ctr">
              <a:defRPr/>
            </a:pPr>
            <a:r>
              <a:rPr lang="en-US" sz="3600" b="1" dirty="0" smtClean="0">
                <a:solidFill>
                  <a:srgbClr val="FF0000"/>
                </a:solidFill>
                <a:latin typeface="+mn-lt"/>
              </a:rPr>
              <a:t>Characteristics of Corporation</a:t>
            </a:r>
            <a:endParaRPr lang="en-MY" sz="3600" dirty="0">
              <a:solidFill>
                <a:srgbClr val="FF0000"/>
              </a:solidFill>
              <a:latin typeface="+mn-lt"/>
            </a:endParaRPr>
          </a:p>
        </p:txBody>
      </p:sp>
      <p:sp>
        <p:nvSpPr>
          <p:cNvPr id="71683" name="Content Placeholder 2"/>
          <p:cNvSpPr>
            <a:spLocks noGrp="1"/>
          </p:cNvSpPr>
          <p:nvPr>
            <p:ph sz="quarter" idx="1"/>
          </p:nvPr>
        </p:nvSpPr>
        <p:spPr>
          <a:xfrm>
            <a:off x="304800" y="838200"/>
            <a:ext cx="8229600" cy="5715000"/>
          </a:xfrm>
        </p:spPr>
        <p:txBody>
          <a:bodyPr/>
          <a:lstStyle/>
          <a:p>
            <a:pPr algn="just">
              <a:buFont typeface="Wingdings 2" pitchFamily="18" charset="2"/>
              <a:buNone/>
            </a:pPr>
            <a:r>
              <a:rPr lang="en-US" altLang="en-US" sz="2800" b="1" dirty="0" smtClean="0">
                <a:solidFill>
                  <a:srgbClr val="C00000"/>
                </a:solidFill>
              </a:rPr>
              <a:t>1. </a:t>
            </a:r>
            <a:r>
              <a:rPr lang="en-US" altLang="en-US" sz="2800" b="1" i="1" dirty="0" smtClean="0">
                <a:solidFill>
                  <a:srgbClr val="C00000"/>
                </a:solidFill>
              </a:rPr>
              <a:t>Separate legal entity</a:t>
            </a:r>
            <a:endParaRPr lang="en-MY" altLang="en-US" sz="2800" dirty="0" smtClean="0">
              <a:solidFill>
                <a:srgbClr val="C00000"/>
              </a:solidFill>
            </a:endParaRPr>
          </a:p>
          <a:p>
            <a:pPr lvl="1" algn="just">
              <a:buFont typeface="Wingdings" pitchFamily="2" charset="2"/>
              <a:buChar char="Ø"/>
            </a:pPr>
            <a:r>
              <a:rPr lang="en-US" altLang="en-US" sz="2800" dirty="0" smtClean="0"/>
              <a:t>It can sue or be sued.</a:t>
            </a:r>
            <a:endParaRPr lang="en-MY" altLang="en-US" sz="2800" dirty="0" smtClean="0"/>
          </a:p>
          <a:p>
            <a:pPr lvl="1" algn="just">
              <a:buFont typeface="Wingdings" pitchFamily="2" charset="2"/>
              <a:buChar char="Ø"/>
            </a:pPr>
            <a:r>
              <a:rPr lang="en-US" altLang="en-US" sz="2800" dirty="0" smtClean="0"/>
              <a:t>It has the right to manage its own affairs.</a:t>
            </a:r>
            <a:endParaRPr lang="en-MY" altLang="en-US" sz="2800" dirty="0" smtClean="0"/>
          </a:p>
          <a:p>
            <a:pPr lvl="1" algn="just">
              <a:buFont typeface="Wingdings" pitchFamily="2" charset="2"/>
              <a:buChar char="Ø"/>
            </a:pPr>
            <a:r>
              <a:rPr lang="en-US" altLang="en-US" sz="2800" dirty="0" smtClean="0"/>
              <a:t>Shareholders cannot be liable for the acts of the corporation</a:t>
            </a:r>
            <a:endParaRPr lang="en-MY" altLang="en-US" sz="2800" dirty="0" smtClean="0"/>
          </a:p>
          <a:p>
            <a:pPr algn="just">
              <a:buFont typeface="Wingdings 2" pitchFamily="18" charset="2"/>
              <a:buNone/>
            </a:pPr>
            <a:r>
              <a:rPr lang="en-US" altLang="en-US" sz="2800" b="1" dirty="0" smtClean="0">
                <a:solidFill>
                  <a:srgbClr val="C00000"/>
                </a:solidFill>
              </a:rPr>
              <a:t>2</a:t>
            </a:r>
            <a:r>
              <a:rPr lang="en-US" altLang="en-US" sz="2800" b="1" i="1" dirty="0" smtClean="0">
                <a:solidFill>
                  <a:srgbClr val="C00000"/>
                </a:solidFill>
              </a:rPr>
              <a:t>. Limited liability </a:t>
            </a:r>
            <a:endParaRPr lang="en-MY" altLang="en-US" sz="2800" dirty="0" smtClean="0">
              <a:solidFill>
                <a:srgbClr val="C00000"/>
              </a:solidFill>
            </a:endParaRPr>
          </a:p>
          <a:p>
            <a:pPr lvl="1" algn="just">
              <a:buFont typeface="Wingdings" pitchFamily="2" charset="2"/>
              <a:buChar char="Ø"/>
            </a:pPr>
            <a:r>
              <a:rPr lang="en-US" altLang="en-US" sz="2800" dirty="0" smtClean="0"/>
              <a:t>Since the corporation has separate legal entity its debts are its own. The assets and liabilities, rights and obligations incidental to the company’s activities are assets and liabilities, rights and obligations respectively of the company and </a:t>
            </a:r>
            <a:r>
              <a:rPr lang="en-US" altLang="en-US" sz="2800" dirty="0" smtClean="0">
                <a:solidFill>
                  <a:srgbClr val="FF0000"/>
                </a:solidFill>
              </a:rPr>
              <a:t>not of its members</a:t>
            </a:r>
            <a:r>
              <a:rPr lang="en-US" altLang="en-US" sz="2800" dirty="0" smtClean="0"/>
              <a:t>.    </a:t>
            </a:r>
            <a:endParaRPr lang="en-MY" altLang="en-US" sz="2800" dirty="0" smtClean="0"/>
          </a:p>
        </p:txBody>
      </p:sp>
      <p:sp>
        <p:nvSpPr>
          <p:cNvPr id="4" name="Slide Number Placeholder 1"/>
          <p:cNvSpPr>
            <a:spLocks noGrp="1"/>
          </p:cNvSpPr>
          <p:nvPr>
            <p:ph type="sldNum" sz="quarter" idx="12"/>
          </p:nvPr>
        </p:nvSpPr>
        <p:spPr bwMode="auto">
          <a:xfrm>
            <a:off x="152400" y="62484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17</a:t>
            </a:fld>
            <a:endParaRPr lang="th-TH" altLang="en-US" b="1" dirty="0"/>
          </a:p>
        </p:txBody>
      </p:sp>
    </p:spTree>
    <p:extLst>
      <p:ext uri="{BB962C8B-B14F-4D97-AF65-F5344CB8AC3E}">
        <p14:creationId xmlns:p14="http://schemas.microsoft.com/office/powerpoint/2010/main" val="4164574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762000"/>
          </a:xfrm>
        </p:spPr>
        <p:txBody>
          <a:bodyPr/>
          <a:lstStyle/>
          <a:p>
            <a:pPr algn="ctr"/>
            <a:r>
              <a:rPr lang="en-US" sz="3600" b="1" dirty="0">
                <a:solidFill>
                  <a:srgbClr val="FF0000"/>
                </a:solidFill>
                <a:latin typeface="Perpetua"/>
              </a:rPr>
              <a:t>Characteristics of Corporation</a:t>
            </a:r>
            <a:endParaRPr lang="en-US" sz="4400" dirty="0"/>
          </a:p>
        </p:txBody>
      </p:sp>
      <p:sp>
        <p:nvSpPr>
          <p:cNvPr id="3" name="Content Placeholder 2"/>
          <p:cNvSpPr>
            <a:spLocks noGrp="1"/>
          </p:cNvSpPr>
          <p:nvPr>
            <p:ph sz="quarter" idx="1"/>
          </p:nvPr>
        </p:nvSpPr>
        <p:spPr>
          <a:xfrm>
            <a:off x="381000" y="1066800"/>
            <a:ext cx="8305800" cy="5486400"/>
          </a:xfrm>
        </p:spPr>
        <p:txBody>
          <a:bodyPr/>
          <a:lstStyle/>
          <a:p>
            <a:pPr lvl="0" algn="just">
              <a:buClr>
                <a:srgbClr val="D34817"/>
              </a:buClr>
              <a:buNone/>
            </a:pPr>
            <a:r>
              <a:rPr lang="en-US" altLang="en-US" sz="2800" b="1" i="1" dirty="0">
                <a:solidFill>
                  <a:srgbClr val="C00000"/>
                </a:solidFill>
              </a:rPr>
              <a:t>3.Transferiablity of shares</a:t>
            </a:r>
            <a:r>
              <a:rPr lang="en-US" altLang="en-US" sz="2800" b="1" i="1" dirty="0">
                <a:solidFill>
                  <a:prstClr val="black"/>
                </a:solidFill>
              </a:rPr>
              <a:t>  </a:t>
            </a:r>
            <a:endParaRPr lang="en-MY" altLang="en-US" sz="2800" dirty="0">
              <a:solidFill>
                <a:prstClr val="black"/>
              </a:solidFill>
            </a:endParaRPr>
          </a:p>
          <a:p>
            <a:pPr lvl="0" algn="just">
              <a:buClr>
                <a:srgbClr val="D34817"/>
              </a:buClr>
              <a:buFont typeface="Wingdings" pitchFamily="2" charset="2"/>
              <a:buChar char="Ø"/>
            </a:pPr>
            <a:r>
              <a:rPr lang="en-US" altLang="en-US" sz="2800" dirty="0">
                <a:solidFill>
                  <a:prstClr val="black"/>
                </a:solidFill>
              </a:rPr>
              <a:t>It is easy to transfer ownership in a corporation. A stockholder may sell stock to another person and transfer the membership and membership interest freely without consulting other stockholders.</a:t>
            </a:r>
            <a:r>
              <a:rPr lang="en-US" altLang="en-US" sz="2800" b="1" i="1" dirty="0">
                <a:solidFill>
                  <a:prstClr val="black"/>
                </a:solidFill>
              </a:rPr>
              <a:t> </a:t>
            </a:r>
            <a:endParaRPr lang="en-MY" altLang="en-US" sz="2800" dirty="0">
              <a:solidFill>
                <a:prstClr val="black"/>
              </a:solidFill>
            </a:endParaRPr>
          </a:p>
          <a:p>
            <a:pPr lvl="0">
              <a:buClr>
                <a:srgbClr val="D34817"/>
              </a:buClr>
              <a:buNone/>
            </a:pPr>
            <a:r>
              <a:rPr lang="en-US" altLang="en-US" sz="2800" b="1" i="1" dirty="0">
                <a:solidFill>
                  <a:srgbClr val="C00000"/>
                </a:solidFill>
              </a:rPr>
              <a:t>4.Perpitual existence </a:t>
            </a:r>
            <a:endParaRPr lang="en-MY" altLang="en-US" sz="2800" dirty="0">
              <a:solidFill>
                <a:srgbClr val="C00000"/>
              </a:solidFill>
            </a:endParaRPr>
          </a:p>
          <a:p>
            <a:pPr lvl="0" algn="just">
              <a:buClr>
                <a:srgbClr val="D34817"/>
              </a:buClr>
              <a:buFont typeface="Wingdings" pitchFamily="2" charset="2"/>
              <a:buChar char="Ø"/>
            </a:pPr>
            <a:r>
              <a:rPr lang="en-US" altLang="en-US" sz="2800" dirty="0">
                <a:solidFill>
                  <a:prstClr val="black"/>
                </a:solidFill>
              </a:rPr>
              <a:t>Death, insanity, retirement and withdrawal of shareholders will not affect the company.</a:t>
            </a:r>
            <a:endParaRPr lang="en-MY" altLang="en-US" sz="2800" dirty="0">
              <a:solidFill>
                <a:prstClr val="black"/>
              </a:solidFill>
            </a:endParaRPr>
          </a:p>
          <a:p>
            <a:pPr marL="0" indent="0">
              <a:buNone/>
            </a:pPr>
            <a:endParaRPr lang="en-US" dirty="0"/>
          </a:p>
        </p:txBody>
      </p:sp>
      <p:sp>
        <p:nvSpPr>
          <p:cNvPr id="4" name="Slide Number Placeholder 1"/>
          <p:cNvSpPr>
            <a:spLocks noGrp="1"/>
          </p:cNvSpPr>
          <p:nvPr>
            <p:ph type="sldNum" sz="quarter" idx="12"/>
          </p:nvPr>
        </p:nvSpPr>
        <p:spPr bwMode="auto">
          <a:xfrm>
            <a:off x="152400" y="63246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18</a:t>
            </a:fld>
            <a:endParaRPr lang="th-TH" altLang="en-US" b="1" dirty="0"/>
          </a:p>
        </p:txBody>
      </p:sp>
    </p:spTree>
    <p:extLst>
      <p:ext uri="{BB962C8B-B14F-4D97-AF65-F5344CB8AC3E}">
        <p14:creationId xmlns:p14="http://schemas.microsoft.com/office/powerpoint/2010/main" val="3458224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lgn="ctr"/>
            <a:r>
              <a:rPr lang="en-US" sz="3600" b="1" dirty="0">
                <a:solidFill>
                  <a:srgbClr val="FF0000"/>
                </a:solidFill>
                <a:latin typeface="Perpetua"/>
              </a:rPr>
              <a:t>Characteristics of Corporation</a:t>
            </a:r>
            <a:endParaRPr lang="en-US" sz="4400" dirty="0"/>
          </a:p>
        </p:txBody>
      </p:sp>
      <p:sp>
        <p:nvSpPr>
          <p:cNvPr id="3" name="Content Placeholder 2"/>
          <p:cNvSpPr>
            <a:spLocks noGrp="1"/>
          </p:cNvSpPr>
          <p:nvPr>
            <p:ph sz="quarter" idx="1"/>
          </p:nvPr>
        </p:nvSpPr>
        <p:spPr>
          <a:xfrm>
            <a:off x="381000" y="838200"/>
            <a:ext cx="8382000" cy="5715000"/>
          </a:xfrm>
        </p:spPr>
        <p:txBody>
          <a:bodyPr/>
          <a:lstStyle/>
          <a:p>
            <a:pPr lvl="0" algn="just">
              <a:buClr>
                <a:srgbClr val="D34817"/>
              </a:buClr>
              <a:buNone/>
            </a:pPr>
            <a:r>
              <a:rPr lang="en-US" altLang="en-US" sz="2800" b="1" i="1" dirty="0">
                <a:solidFill>
                  <a:srgbClr val="C00000"/>
                </a:solidFill>
              </a:rPr>
              <a:t>5.Common seal</a:t>
            </a:r>
            <a:endParaRPr lang="en-MY" altLang="en-US" sz="2800" dirty="0">
              <a:solidFill>
                <a:srgbClr val="C00000"/>
              </a:solidFill>
            </a:endParaRPr>
          </a:p>
          <a:p>
            <a:pPr lvl="0" algn="just">
              <a:buClr>
                <a:srgbClr val="D34817"/>
              </a:buClr>
              <a:buFont typeface="Wingdings" pitchFamily="2" charset="2"/>
              <a:buChar char="Ø"/>
            </a:pPr>
            <a:r>
              <a:rPr lang="en-US" altLang="en-US" sz="2800" dirty="0">
                <a:solidFill>
                  <a:prstClr val="black"/>
                </a:solidFill>
              </a:rPr>
              <a:t>A corporation has a common seal with the name of the company engraved on it, which is used as a substitute for its signature through it acts through its agents.</a:t>
            </a:r>
            <a:endParaRPr lang="en-MY" altLang="en-US" sz="2800" dirty="0">
              <a:solidFill>
                <a:prstClr val="black"/>
              </a:solidFill>
            </a:endParaRPr>
          </a:p>
          <a:p>
            <a:pPr lvl="0" algn="just">
              <a:buClr>
                <a:srgbClr val="D34817"/>
              </a:buClr>
              <a:buNone/>
            </a:pPr>
            <a:r>
              <a:rPr lang="en-US" altLang="en-US" sz="2800" b="1" i="1" dirty="0">
                <a:solidFill>
                  <a:srgbClr val="C00000"/>
                </a:solidFill>
              </a:rPr>
              <a:t>6.Separation of ownership from management</a:t>
            </a:r>
            <a:endParaRPr lang="en-MY" altLang="en-US" sz="2800" dirty="0">
              <a:solidFill>
                <a:srgbClr val="C00000"/>
              </a:solidFill>
            </a:endParaRPr>
          </a:p>
          <a:p>
            <a:pPr lvl="0" algn="just">
              <a:buClr>
                <a:srgbClr val="D34817"/>
              </a:buClr>
              <a:buNone/>
            </a:pPr>
            <a:r>
              <a:rPr lang="en-US" altLang="en-US" sz="2800" b="1" i="1" dirty="0">
                <a:solidFill>
                  <a:srgbClr val="C00000"/>
                </a:solidFill>
              </a:rPr>
              <a:t>7.Supervision</a:t>
            </a:r>
            <a:endParaRPr lang="en-MY" altLang="en-US" sz="2800" dirty="0">
              <a:solidFill>
                <a:srgbClr val="C00000"/>
              </a:solidFill>
            </a:endParaRPr>
          </a:p>
          <a:p>
            <a:pPr lvl="0" algn="just">
              <a:buClr>
                <a:srgbClr val="D34817"/>
              </a:buClr>
              <a:buNone/>
            </a:pPr>
            <a:r>
              <a:rPr lang="en-US" altLang="en-US" sz="2800" b="1" i="1" dirty="0">
                <a:solidFill>
                  <a:srgbClr val="C00000"/>
                </a:solidFill>
              </a:rPr>
              <a:t>8.Written Constitution</a:t>
            </a:r>
            <a:endParaRPr lang="en-MY" altLang="en-US" sz="2800" dirty="0">
              <a:solidFill>
                <a:srgbClr val="C00000"/>
              </a:solidFill>
            </a:endParaRPr>
          </a:p>
          <a:p>
            <a:pPr lvl="0" algn="just">
              <a:buClr>
                <a:srgbClr val="D34817"/>
              </a:buClr>
              <a:buFont typeface="Wingdings" pitchFamily="2" charset="2"/>
              <a:buChar char="Ø"/>
            </a:pPr>
            <a:r>
              <a:rPr lang="en-US" altLang="en-US" sz="2800" dirty="0">
                <a:solidFill>
                  <a:prstClr val="black"/>
                </a:solidFill>
              </a:rPr>
              <a:t>On the creation of a company, the promoters must file certain documents with the Registrar of Companies. These include the </a:t>
            </a:r>
            <a:r>
              <a:rPr lang="en-US" altLang="en-US" sz="2800" b="1" i="1" dirty="0">
                <a:solidFill>
                  <a:prstClr val="black"/>
                </a:solidFill>
              </a:rPr>
              <a:t>Article of Association</a:t>
            </a:r>
            <a:r>
              <a:rPr lang="en-US" altLang="en-US" sz="2800" dirty="0">
                <a:solidFill>
                  <a:prstClr val="black"/>
                </a:solidFill>
              </a:rPr>
              <a:t> and the </a:t>
            </a:r>
            <a:r>
              <a:rPr lang="en-US" altLang="en-US" sz="2800" b="1" i="1" dirty="0">
                <a:solidFill>
                  <a:prstClr val="black"/>
                </a:solidFill>
              </a:rPr>
              <a:t>Memorandum of Association</a:t>
            </a:r>
            <a:r>
              <a:rPr lang="en-US" altLang="en-US" dirty="0">
                <a:solidFill>
                  <a:prstClr val="black"/>
                </a:solidFill>
              </a:rPr>
              <a:t>.</a:t>
            </a:r>
            <a:endParaRPr lang="en-US" dirty="0"/>
          </a:p>
        </p:txBody>
      </p:sp>
      <p:sp>
        <p:nvSpPr>
          <p:cNvPr id="4" name="Slide Number Placeholder 1"/>
          <p:cNvSpPr>
            <a:spLocks noGrp="1"/>
          </p:cNvSpPr>
          <p:nvPr>
            <p:ph type="sldNum" sz="quarter" idx="12"/>
          </p:nvPr>
        </p:nvSpPr>
        <p:spPr bwMode="auto">
          <a:xfrm>
            <a:off x="152400" y="62484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19</a:t>
            </a:fld>
            <a:endParaRPr lang="th-TH" altLang="en-US" b="1" dirty="0"/>
          </a:p>
        </p:txBody>
      </p:sp>
    </p:spTree>
    <p:extLst>
      <p:ext uri="{BB962C8B-B14F-4D97-AF65-F5344CB8AC3E}">
        <p14:creationId xmlns:p14="http://schemas.microsoft.com/office/powerpoint/2010/main" val="1473266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09600"/>
          </a:xfrm>
        </p:spPr>
        <p:txBody>
          <a:bodyPr/>
          <a:lstStyle/>
          <a:p>
            <a:pPr algn="ctr"/>
            <a:r>
              <a:rPr lang="en-US" b="1" dirty="0" smtClean="0">
                <a:solidFill>
                  <a:srgbClr val="FF0000"/>
                </a:solidFill>
                <a:latin typeface="+mn-lt"/>
              </a:rPr>
              <a:t>What is owner ship</a:t>
            </a:r>
            <a:endParaRPr lang="en-US" b="1" dirty="0">
              <a:solidFill>
                <a:srgbClr val="FF0000"/>
              </a:solidFill>
              <a:latin typeface="+mn-lt"/>
            </a:endParaRPr>
          </a:p>
        </p:txBody>
      </p:sp>
      <p:sp>
        <p:nvSpPr>
          <p:cNvPr id="3" name="Content Placeholder 2"/>
          <p:cNvSpPr>
            <a:spLocks noGrp="1"/>
          </p:cNvSpPr>
          <p:nvPr>
            <p:ph sz="quarter" idx="1"/>
          </p:nvPr>
        </p:nvSpPr>
        <p:spPr>
          <a:xfrm>
            <a:off x="381000" y="685800"/>
            <a:ext cx="8458200" cy="6019800"/>
          </a:xfrm>
        </p:spPr>
        <p:txBody>
          <a:bodyPr/>
          <a:lstStyle/>
          <a:p>
            <a:pPr>
              <a:buFont typeface="Wingdings" pitchFamily="2" charset="2"/>
              <a:buChar char="q"/>
            </a:pPr>
            <a:r>
              <a:rPr lang="en-US" sz="2800" b="1" dirty="0">
                <a:solidFill>
                  <a:srgbClr val="FF0000"/>
                </a:solidFill>
              </a:rPr>
              <a:t>Ownership</a:t>
            </a:r>
            <a:r>
              <a:rPr lang="en-US" sz="2800" dirty="0">
                <a:solidFill>
                  <a:srgbClr val="222222"/>
                </a:solidFill>
              </a:rPr>
              <a:t> is the state, act, or right of owning something, i.e., possessing something. The term may also refer to an organization or group of owners</a:t>
            </a:r>
            <a:r>
              <a:rPr lang="en-US" sz="2800" dirty="0" smtClean="0">
                <a:solidFill>
                  <a:srgbClr val="222222"/>
                </a:solidFill>
              </a:rPr>
              <a:t>.</a:t>
            </a:r>
          </a:p>
          <a:p>
            <a:pPr>
              <a:buFont typeface="Wingdings" pitchFamily="2" charset="2"/>
              <a:buChar char="q"/>
            </a:pPr>
            <a:r>
              <a:rPr lang="en-US" sz="2800" dirty="0" smtClean="0">
                <a:solidFill>
                  <a:srgbClr val="222222"/>
                </a:solidFill>
              </a:rPr>
              <a:t> </a:t>
            </a:r>
            <a:r>
              <a:rPr lang="en-US" sz="2800" dirty="0">
                <a:solidFill>
                  <a:srgbClr val="222222"/>
                </a:solidFill>
              </a:rPr>
              <a:t>It is the exclusive and ultimate legal right to a lawful claim or title. </a:t>
            </a:r>
            <a:endParaRPr lang="en-US" sz="2800" dirty="0" smtClean="0">
              <a:solidFill>
                <a:srgbClr val="222222"/>
              </a:solidFill>
            </a:endParaRPr>
          </a:p>
          <a:p>
            <a:pPr>
              <a:buFont typeface="Wingdings" pitchFamily="2" charset="2"/>
              <a:buChar char="q"/>
            </a:pPr>
            <a:r>
              <a:rPr lang="en-US" sz="2800" dirty="0" smtClean="0">
                <a:solidFill>
                  <a:srgbClr val="222222"/>
                </a:solidFill>
              </a:rPr>
              <a:t> If </a:t>
            </a:r>
            <a:r>
              <a:rPr lang="en-US" sz="2800" dirty="0">
                <a:solidFill>
                  <a:srgbClr val="222222"/>
                </a:solidFill>
              </a:rPr>
              <a:t>you have ownership, you can possess, enjoy, sell, give </a:t>
            </a:r>
            <a:r>
              <a:rPr lang="en-US" sz="2800" dirty="0" smtClean="0">
                <a:solidFill>
                  <a:srgbClr val="222222"/>
                </a:solidFill>
              </a:rPr>
              <a:t>away, </a:t>
            </a:r>
            <a:r>
              <a:rPr lang="en-US" sz="2800" dirty="0">
                <a:solidFill>
                  <a:srgbClr val="222222"/>
                </a:solidFill>
              </a:rPr>
              <a:t>destroy, or sell an item of property</a:t>
            </a:r>
            <a:r>
              <a:rPr lang="en-US" sz="2800" dirty="0" smtClean="0">
                <a:solidFill>
                  <a:srgbClr val="222222"/>
                </a:solidFill>
              </a:rPr>
              <a:t>.</a:t>
            </a:r>
          </a:p>
          <a:p>
            <a:pPr>
              <a:buFont typeface="Wingdings" pitchFamily="2" charset="2"/>
              <a:buChar char="q"/>
            </a:pPr>
            <a:r>
              <a:rPr lang="en-US" sz="2800" dirty="0" smtClean="0">
                <a:solidFill>
                  <a:srgbClr val="222222"/>
                </a:solidFill>
              </a:rPr>
              <a:t> </a:t>
            </a:r>
            <a:r>
              <a:rPr lang="en-US" sz="2800" dirty="0">
                <a:solidFill>
                  <a:srgbClr val="222222"/>
                </a:solidFill>
              </a:rPr>
              <a:t>If you have ownership of something it means that you are the owner; it belongs to you. </a:t>
            </a:r>
            <a:endParaRPr lang="en-US" sz="2800" dirty="0" smtClean="0">
              <a:solidFill>
                <a:srgbClr val="222222"/>
              </a:solidFill>
            </a:endParaRPr>
          </a:p>
          <a:p>
            <a:pPr>
              <a:buFont typeface="Wingdings" pitchFamily="2" charset="2"/>
              <a:buChar char="q"/>
            </a:pPr>
            <a:r>
              <a:rPr lang="en-US" sz="2800" b="1" dirty="0" smtClean="0">
                <a:solidFill>
                  <a:srgbClr val="FF0000"/>
                </a:solidFill>
              </a:rPr>
              <a:t> Ownership</a:t>
            </a:r>
            <a:r>
              <a:rPr lang="en-US" sz="2800" dirty="0" smtClean="0">
                <a:solidFill>
                  <a:srgbClr val="222222"/>
                </a:solidFill>
              </a:rPr>
              <a:t> does </a:t>
            </a:r>
            <a:r>
              <a:rPr lang="en-US" sz="2800" dirty="0">
                <a:solidFill>
                  <a:srgbClr val="222222"/>
                </a:solidFill>
              </a:rPr>
              <a:t>not only refer to people, but also to other entities.</a:t>
            </a:r>
          </a:p>
          <a:p>
            <a:pPr>
              <a:buFont typeface="Wingdings" pitchFamily="2" charset="2"/>
              <a:buChar char="q"/>
            </a:pPr>
            <a:r>
              <a:rPr lang="en-US" sz="2800" dirty="0" smtClean="0">
                <a:solidFill>
                  <a:srgbClr val="222222"/>
                </a:solidFill>
              </a:rPr>
              <a:t>For </a:t>
            </a:r>
            <a:r>
              <a:rPr lang="en-US" sz="2800" dirty="0">
                <a:solidFill>
                  <a:srgbClr val="222222"/>
                </a:solidFill>
              </a:rPr>
              <a:t>example, the government is the owner of a state company. Also, a holding company owns its subsidiary businesses.</a:t>
            </a:r>
          </a:p>
          <a:p>
            <a:pPr>
              <a:buFont typeface="Wingdings" pitchFamily="2" charset="2"/>
              <a:buChar char="q"/>
            </a:pPr>
            <a:endParaRPr lang="en-US" dirty="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2</a:t>
            </a:fld>
            <a:endParaRPr lang="th-TH" altLang="en-US" b="1" dirty="0"/>
          </a:p>
        </p:txBody>
      </p:sp>
    </p:spTree>
    <p:extLst>
      <p:ext uri="{BB962C8B-B14F-4D97-AF65-F5344CB8AC3E}">
        <p14:creationId xmlns:p14="http://schemas.microsoft.com/office/powerpoint/2010/main" val="1034771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315200" cy="609600"/>
          </a:xfrm>
        </p:spPr>
        <p:txBody>
          <a:bodyPr/>
          <a:lstStyle/>
          <a:p>
            <a:pPr algn="ctr">
              <a:defRPr/>
            </a:pPr>
            <a:r>
              <a:rPr lang="en-US" sz="3600" b="1" dirty="0" smtClean="0">
                <a:solidFill>
                  <a:srgbClr val="FF0000"/>
                </a:solidFill>
                <a:latin typeface="+mn-lt"/>
              </a:rPr>
              <a:t>Advantages of a corporation</a:t>
            </a:r>
            <a:endParaRPr lang="en-MY" sz="4400" dirty="0">
              <a:solidFill>
                <a:srgbClr val="FF0000"/>
              </a:solidFill>
            </a:endParaRPr>
          </a:p>
        </p:txBody>
      </p:sp>
      <p:sp>
        <p:nvSpPr>
          <p:cNvPr id="73731" name="Content Placeholder 2"/>
          <p:cNvSpPr>
            <a:spLocks noGrp="1"/>
          </p:cNvSpPr>
          <p:nvPr>
            <p:ph sz="quarter" idx="1"/>
          </p:nvPr>
        </p:nvSpPr>
        <p:spPr>
          <a:xfrm>
            <a:off x="304800" y="838200"/>
            <a:ext cx="8534400" cy="5867400"/>
          </a:xfrm>
        </p:spPr>
        <p:txBody>
          <a:bodyPr/>
          <a:lstStyle/>
          <a:p>
            <a:pPr>
              <a:buFont typeface="Wingdings 2" pitchFamily="18" charset="2"/>
              <a:buNone/>
            </a:pPr>
            <a:r>
              <a:rPr lang="en-US" altLang="en-US" i="1" dirty="0" smtClean="0"/>
              <a:t>1. </a:t>
            </a:r>
            <a:r>
              <a:rPr lang="en-US" altLang="en-US" i="1" dirty="0" smtClean="0">
                <a:solidFill>
                  <a:srgbClr val="C00000"/>
                </a:solidFill>
              </a:rPr>
              <a:t>Financial strength</a:t>
            </a:r>
            <a:endParaRPr lang="en-MY" altLang="en-US" dirty="0" smtClean="0">
              <a:solidFill>
                <a:srgbClr val="C00000"/>
              </a:solidFill>
            </a:endParaRPr>
          </a:p>
          <a:p>
            <a:pPr>
              <a:buFont typeface="Wingdings 2" pitchFamily="18" charset="2"/>
              <a:buNone/>
            </a:pPr>
            <a:r>
              <a:rPr lang="en-US" altLang="en-US" i="1" dirty="0" smtClean="0">
                <a:solidFill>
                  <a:srgbClr val="C00000"/>
                </a:solidFill>
              </a:rPr>
              <a:t>2. Limited liability</a:t>
            </a:r>
            <a:endParaRPr lang="en-MY" altLang="en-US" dirty="0" smtClean="0">
              <a:solidFill>
                <a:srgbClr val="C00000"/>
              </a:solidFill>
            </a:endParaRPr>
          </a:p>
          <a:p>
            <a:pPr>
              <a:buFont typeface="Wingdings 2" pitchFamily="18" charset="2"/>
              <a:buNone/>
            </a:pPr>
            <a:r>
              <a:rPr lang="en-US" altLang="en-US" i="1" dirty="0" smtClean="0">
                <a:solidFill>
                  <a:srgbClr val="C00000"/>
                </a:solidFill>
              </a:rPr>
              <a:t>3.Scope of expansion </a:t>
            </a:r>
            <a:endParaRPr lang="en-MY" altLang="en-US" dirty="0" smtClean="0">
              <a:solidFill>
                <a:srgbClr val="C00000"/>
              </a:solidFill>
            </a:endParaRPr>
          </a:p>
          <a:p>
            <a:pPr lvl="1" algn="just">
              <a:buFont typeface="Wingdings" pitchFamily="2" charset="2"/>
              <a:buChar char="§"/>
            </a:pPr>
            <a:r>
              <a:rPr lang="en-US" altLang="en-US" dirty="0" smtClean="0"/>
              <a:t>Corporations have greater potential than sole proprietorship or partnerships</a:t>
            </a:r>
            <a:endParaRPr lang="en-MY" altLang="en-US" dirty="0" smtClean="0"/>
          </a:p>
          <a:p>
            <a:pPr algn="just">
              <a:buFont typeface="Wingdings 2" pitchFamily="18" charset="2"/>
              <a:buNone/>
            </a:pPr>
            <a:r>
              <a:rPr lang="en-US" altLang="en-US" i="1" dirty="0" smtClean="0">
                <a:solidFill>
                  <a:srgbClr val="C00000"/>
                </a:solidFill>
              </a:rPr>
              <a:t>4. Managerial efficiency</a:t>
            </a:r>
            <a:endParaRPr lang="en-MY" altLang="en-US" dirty="0" smtClean="0">
              <a:solidFill>
                <a:srgbClr val="C00000"/>
              </a:solidFill>
            </a:endParaRPr>
          </a:p>
          <a:p>
            <a:pPr lvl="1" algn="just"/>
            <a:r>
              <a:rPr lang="en-US" altLang="en-US" dirty="0" smtClean="0"/>
              <a:t>Corporations enjoy the advantage of efficient management by hiring specialist’s skilled persons to become members of the board of directors to mange the corporation</a:t>
            </a:r>
            <a:endParaRPr lang="en-MY" altLang="en-US" dirty="0" smtClean="0"/>
          </a:p>
          <a:p>
            <a:pPr algn="just">
              <a:buFont typeface="Wingdings 2" pitchFamily="18" charset="2"/>
              <a:buNone/>
            </a:pPr>
            <a:r>
              <a:rPr lang="en-US" altLang="en-US" i="1" dirty="0" smtClean="0">
                <a:solidFill>
                  <a:srgbClr val="C00000"/>
                </a:solidFill>
              </a:rPr>
              <a:t>5. Ease in transferring ownership</a:t>
            </a:r>
            <a:endParaRPr lang="en-MY" altLang="en-US" dirty="0" smtClean="0">
              <a:solidFill>
                <a:srgbClr val="C00000"/>
              </a:solidFill>
            </a:endParaRPr>
          </a:p>
          <a:p>
            <a:pPr algn="just">
              <a:buFont typeface="Wingdings 2" pitchFamily="18" charset="2"/>
              <a:buNone/>
            </a:pPr>
            <a:r>
              <a:rPr lang="en-US" altLang="en-US" i="1" dirty="0" smtClean="0">
                <a:solidFill>
                  <a:srgbClr val="C00000"/>
                </a:solidFill>
              </a:rPr>
              <a:t>6. Legal entity status</a:t>
            </a:r>
            <a:endParaRPr lang="en-MY" altLang="en-US" dirty="0" smtClean="0">
              <a:solidFill>
                <a:srgbClr val="C00000"/>
              </a:solidFill>
            </a:endParaRPr>
          </a:p>
          <a:p>
            <a:pPr algn="just">
              <a:buFont typeface="Wingdings 2" pitchFamily="18" charset="2"/>
              <a:buNone/>
            </a:pPr>
            <a:r>
              <a:rPr lang="en-US" altLang="en-US" dirty="0" smtClean="0"/>
              <a:t>     A corporation can purchase property, make contracts, sue and be sued in the corporate name.  </a:t>
            </a:r>
            <a:endParaRPr lang="en-MY" altLang="en-US" dirty="0" smtClean="0"/>
          </a:p>
          <a:p>
            <a:endParaRPr lang="en-MY" altLang="en-US" dirty="0" smtClean="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20</a:t>
            </a:fld>
            <a:endParaRPr lang="th-TH" altLang="en-US" b="1" dirty="0"/>
          </a:p>
        </p:txBody>
      </p:sp>
    </p:spTree>
    <p:extLst>
      <p:ext uri="{BB962C8B-B14F-4D97-AF65-F5344CB8AC3E}">
        <p14:creationId xmlns:p14="http://schemas.microsoft.com/office/powerpoint/2010/main" val="28844857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09600"/>
          </a:xfrm>
        </p:spPr>
        <p:txBody>
          <a:bodyPr/>
          <a:lstStyle/>
          <a:p>
            <a:pPr algn="ctr">
              <a:defRPr/>
            </a:pPr>
            <a:r>
              <a:rPr lang="en-US" sz="3200" b="1" dirty="0" smtClean="0">
                <a:solidFill>
                  <a:srgbClr val="FF0000"/>
                </a:solidFill>
                <a:latin typeface="+mn-lt"/>
              </a:rPr>
              <a:t>Disadvantages of a corporation    </a:t>
            </a:r>
            <a:endParaRPr lang="en-MY" dirty="0">
              <a:solidFill>
                <a:srgbClr val="FF0000"/>
              </a:solidFill>
            </a:endParaRPr>
          </a:p>
        </p:txBody>
      </p:sp>
      <p:sp>
        <p:nvSpPr>
          <p:cNvPr id="74755" name="Content Placeholder 2"/>
          <p:cNvSpPr>
            <a:spLocks noGrp="1"/>
          </p:cNvSpPr>
          <p:nvPr>
            <p:ph sz="quarter" idx="1"/>
          </p:nvPr>
        </p:nvSpPr>
        <p:spPr>
          <a:xfrm>
            <a:off x="304800" y="838200"/>
            <a:ext cx="8610600" cy="5791200"/>
          </a:xfrm>
        </p:spPr>
        <p:txBody>
          <a:bodyPr/>
          <a:lstStyle/>
          <a:p>
            <a:pPr>
              <a:buFont typeface="Wingdings 2" pitchFamily="18" charset="2"/>
              <a:buNone/>
            </a:pPr>
            <a:r>
              <a:rPr lang="en-US" altLang="en-US" sz="2800" i="1" dirty="0" smtClean="0">
                <a:solidFill>
                  <a:srgbClr val="C00000"/>
                </a:solidFill>
              </a:rPr>
              <a:t>1. Difficulty of formation</a:t>
            </a:r>
            <a:endParaRPr lang="en-MY" altLang="en-US" sz="2800" dirty="0" smtClean="0">
              <a:solidFill>
                <a:srgbClr val="C00000"/>
              </a:solidFill>
            </a:endParaRPr>
          </a:p>
          <a:p>
            <a:pPr algn="just">
              <a:buFont typeface="Wingdings" pitchFamily="2" charset="2"/>
              <a:buChar char="Ø"/>
            </a:pPr>
            <a:r>
              <a:rPr lang="en-US" altLang="en-US" sz="2800" dirty="0" smtClean="0"/>
              <a:t>It is time consuming and cumbersome/not manageable to establish corporations unlike the other forms of businesses.</a:t>
            </a:r>
            <a:endParaRPr lang="en-MY" altLang="en-US" sz="2800" dirty="0" smtClean="0"/>
          </a:p>
          <a:p>
            <a:pPr algn="just">
              <a:buFont typeface="Wingdings 2" pitchFamily="18" charset="2"/>
              <a:buNone/>
            </a:pPr>
            <a:r>
              <a:rPr lang="en-US" altLang="en-US" sz="2800" i="1" dirty="0" smtClean="0">
                <a:solidFill>
                  <a:srgbClr val="C00000"/>
                </a:solidFill>
              </a:rPr>
              <a:t>2. Lack of owner’s/manager’s personal interest</a:t>
            </a:r>
            <a:endParaRPr lang="en-MY" altLang="en-US" sz="2800" dirty="0" smtClean="0">
              <a:solidFill>
                <a:srgbClr val="C00000"/>
              </a:solidFill>
            </a:endParaRPr>
          </a:p>
          <a:p>
            <a:pPr algn="just">
              <a:buFont typeface="Wingdings" pitchFamily="2" charset="2"/>
              <a:buChar char="Ø"/>
            </a:pPr>
            <a:r>
              <a:rPr lang="en-US" altLang="en-US" sz="2800" dirty="0" smtClean="0"/>
              <a:t>These forms of organizations are managed by directors, hired officials, and employees who may not be expected to have such an interest in the success of the business as the individual owner or partner would have in his own business.</a:t>
            </a:r>
            <a:endParaRPr lang="en-MY" altLang="en-US" sz="2800" dirty="0" smtClean="0"/>
          </a:p>
          <a:p>
            <a:pPr algn="just">
              <a:buFont typeface="Wingdings 2" pitchFamily="18" charset="2"/>
              <a:buNone/>
            </a:pPr>
            <a:r>
              <a:rPr lang="en-US" altLang="en-US" sz="2800" i="1" dirty="0" smtClean="0"/>
              <a:t>3</a:t>
            </a:r>
            <a:r>
              <a:rPr lang="en-US" altLang="en-US" sz="2800" i="1" dirty="0" smtClean="0">
                <a:solidFill>
                  <a:srgbClr val="C00000"/>
                </a:solidFill>
              </a:rPr>
              <a:t>. Delay in decision-making…i</a:t>
            </a:r>
            <a:r>
              <a:rPr lang="en-US" altLang="en-US" sz="2800" b="1" i="1" dirty="0" smtClean="0">
                <a:solidFill>
                  <a:srgbClr val="C00000"/>
                </a:solidFill>
              </a:rPr>
              <a:t>t  </a:t>
            </a:r>
            <a:r>
              <a:rPr lang="en-US" altLang="en-US" sz="2800" b="1" i="1" dirty="0" smtClean="0"/>
              <a:t>needs  official meeting of managers or board</a:t>
            </a:r>
            <a:endParaRPr lang="en-MY" altLang="en-US" sz="2800" b="1" dirty="0" smtClean="0"/>
          </a:p>
          <a:p>
            <a:pPr algn="just">
              <a:buFont typeface="Wingdings 2" pitchFamily="18" charset="2"/>
              <a:buNone/>
            </a:pPr>
            <a:r>
              <a:rPr lang="en-US" altLang="en-US" sz="2800" i="1" dirty="0" smtClean="0">
                <a:solidFill>
                  <a:srgbClr val="C00000"/>
                </a:solidFill>
              </a:rPr>
              <a:t>4.Lack of secrecy….openness…lack of privacy</a:t>
            </a:r>
            <a:endParaRPr lang="en-MY" altLang="en-US" sz="2800" i="1" dirty="0" smtClean="0">
              <a:solidFill>
                <a:srgbClr val="C00000"/>
              </a:solidFill>
            </a:endParaRPr>
          </a:p>
          <a:p>
            <a:pPr algn="just">
              <a:buFont typeface="Wingdings 2" pitchFamily="18" charset="2"/>
              <a:buNone/>
            </a:pPr>
            <a:r>
              <a:rPr lang="en-US" altLang="en-US" sz="2800" dirty="0" smtClean="0">
                <a:solidFill>
                  <a:srgbClr val="C00000"/>
                </a:solidFill>
              </a:rPr>
              <a:t>5</a:t>
            </a:r>
            <a:r>
              <a:rPr lang="en-US" altLang="en-US" sz="2800" i="1" dirty="0" smtClean="0">
                <a:solidFill>
                  <a:srgbClr val="C00000"/>
                </a:solidFill>
              </a:rPr>
              <a:t>.Double taxation</a:t>
            </a:r>
            <a:endParaRPr lang="en-MY" altLang="en-US" sz="2800" dirty="0" smtClean="0">
              <a:solidFill>
                <a:srgbClr val="C00000"/>
              </a:solidFill>
            </a:endParaRPr>
          </a:p>
          <a:p>
            <a:pPr>
              <a:buFont typeface="Wingdings 2" pitchFamily="18" charset="2"/>
              <a:buNone/>
            </a:pPr>
            <a:endParaRPr lang="en-MY" altLang="en-US" dirty="0" smtClean="0"/>
          </a:p>
        </p:txBody>
      </p:sp>
      <p:sp>
        <p:nvSpPr>
          <p:cNvPr id="4" name="Slide Number Placeholder 1"/>
          <p:cNvSpPr>
            <a:spLocks noGrp="1"/>
          </p:cNvSpPr>
          <p:nvPr>
            <p:ph type="sldNum" sz="quarter" idx="12"/>
          </p:nvPr>
        </p:nvSpPr>
        <p:spPr bwMode="auto">
          <a:xfrm>
            <a:off x="152400" y="63246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21</a:t>
            </a:fld>
            <a:endParaRPr lang="th-TH" altLang="en-US" b="1" dirty="0"/>
          </a:p>
        </p:txBody>
      </p:sp>
    </p:spTree>
    <p:extLst>
      <p:ext uri="{BB962C8B-B14F-4D97-AF65-F5344CB8AC3E}">
        <p14:creationId xmlns:p14="http://schemas.microsoft.com/office/powerpoint/2010/main" val="2897933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09600"/>
          </a:xfrm>
        </p:spPr>
        <p:txBody>
          <a:bodyPr/>
          <a:lstStyle/>
          <a:p>
            <a:pPr algn="ctr">
              <a:defRPr/>
            </a:pPr>
            <a:r>
              <a:rPr lang="en-US" sz="3600" b="1" dirty="0" smtClean="0">
                <a:solidFill>
                  <a:srgbClr val="FF0000"/>
                </a:solidFill>
                <a:latin typeface="+mn-lt"/>
              </a:rPr>
              <a:t>4. Corporative</a:t>
            </a:r>
            <a:endParaRPr lang="en-MY" dirty="0"/>
          </a:p>
        </p:txBody>
      </p:sp>
      <p:sp>
        <p:nvSpPr>
          <p:cNvPr id="3" name="Content Placeholder 2"/>
          <p:cNvSpPr>
            <a:spLocks noGrp="1"/>
          </p:cNvSpPr>
          <p:nvPr>
            <p:ph sz="quarter" idx="1"/>
          </p:nvPr>
        </p:nvSpPr>
        <p:spPr>
          <a:xfrm>
            <a:off x="457200" y="762000"/>
            <a:ext cx="8305800" cy="5943600"/>
          </a:xfrm>
        </p:spPr>
        <p:txBody>
          <a:bodyPr/>
          <a:lstStyle/>
          <a:p>
            <a:pPr algn="just">
              <a:buFont typeface="Wingdings" pitchFamily="2" charset="2"/>
              <a:buChar char="q"/>
              <a:defRPr/>
            </a:pPr>
            <a:r>
              <a:rPr lang="en-US" sz="2800" dirty="0" smtClean="0">
                <a:solidFill>
                  <a:srgbClr val="C00000"/>
                </a:solidFill>
              </a:rPr>
              <a:t>It is an organization </a:t>
            </a:r>
            <a:r>
              <a:rPr lang="en-US" sz="2800" dirty="0" smtClean="0"/>
              <a:t>owned by members/customers who pay an annual membership fee and share in any profits (if it is profit making organization). </a:t>
            </a:r>
          </a:p>
          <a:p>
            <a:pPr algn="just">
              <a:buFont typeface="Wingdings" pitchFamily="2" charset="2"/>
              <a:buChar char="q"/>
              <a:defRPr/>
            </a:pPr>
            <a:r>
              <a:rPr lang="en-US" sz="2800" dirty="0"/>
              <a:t> </a:t>
            </a:r>
            <a:r>
              <a:rPr lang="en-US" sz="2800" dirty="0">
                <a:solidFill>
                  <a:srgbClr val="C00000"/>
                </a:solidFill>
              </a:rPr>
              <a:t>Cooperatives</a:t>
            </a:r>
            <a:r>
              <a:rPr lang="en-US" sz="2800" dirty="0">
                <a:solidFill>
                  <a:srgbClr val="141414"/>
                </a:solidFill>
              </a:rPr>
              <a:t> are </a:t>
            </a:r>
            <a:r>
              <a:rPr lang="en-US" sz="2800" b="1" dirty="0" smtClean="0">
                <a:solidFill>
                  <a:srgbClr val="141414"/>
                </a:solidFill>
              </a:rPr>
              <a:t>people centered</a:t>
            </a:r>
            <a:r>
              <a:rPr lang="en-US" sz="2800" b="1" dirty="0">
                <a:solidFill>
                  <a:srgbClr val="141414"/>
                </a:solidFill>
              </a:rPr>
              <a:t> enterprises </a:t>
            </a:r>
            <a:r>
              <a:rPr lang="en-US" sz="2800" dirty="0">
                <a:solidFill>
                  <a:srgbClr val="141414"/>
                </a:solidFill>
              </a:rPr>
              <a:t>owned, controlled and run by and for their members to </a:t>
            </a:r>
            <a:r>
              <a:rPr lang="en-US" sz="2800" dirty="0" smtClean="0">
                <a:solidFill>
                  <a:srgbClr val="141414"/>
                </a:solidFill>
              </a:rPr>
              <a:t>realize </a:t>
            </a:r>
            <a:r>
              <a:rPr lang="en-US" sz="2800" dirty="0">
                <a:solidFill>
                  <a:srgbClr val="141414"/>
                </a:solidFill>
              </a:rPr>
              <a:t>their common economic, social, and cultural needs and aspirations</a:t>
            </a:r>
            <a:r>
              <a:rPr lang="en-US" sz="2800" dirty="0" smtClean="0">
                <a:solidFill>
                  <a:srgbClr val="141414"/>
                </a:solidFill>
              </a:rPr>
              <a:t>.</a:t>
            </a:r>
          </a:p>
          <a:p>
            <a:pPr algn="just">
              <a:buFont typeface="Wingdings" pitchFamily="2" charset="2"/>
              <a:buChar char="q"/>
              <a:defRPr/>
            </a:pPr>
            <a:r>
              <a:rPr lang="en-US" sz="2800" dirty="0">
                <a:solidFill>
                  <a:srgbClr val="141414"/>
                </a:solidFill>
              </a:rPr>
              <a:t> Cooperatives bring people together in a democratic and equal way. </a:t>
            </a:r>
            <a:endParaRPr lang="en-US" sz="2800" dirty="0" smtClean="0">
              <a:solidFill>
                <a:srgbClr val="141414"/>
              </a:solidFill>
            </a:endParaRPr>
          </a:p>
          <a:p>
            <a:pPr algn="just">
              <a:buFont typeface="Wingdings" pitchFamily="2" charset="2"/>
              <a:buChar char="q"/>
              <a:defRPr/>
            </a:pPr>
            <a:r>
              <a:rPr lang="en-US" sz="2800" dirty="0" smtClean="0">
                <a:solidFill>
                  <a:srgbClr val="141414"/>
                </a:solidFill>
              </a:rPr>
              <a:t>Whether </a:t>
            </a:r>
            <a:r>
              <a:rPr lang="en-US" sz="2800" dirty="0">
                <a:solidFill>
                  <a:srgbClr val="141414"/>
                </a:solidFill>
              </a:rPr>
              <a:t>the members are the customers, employees, users or residents, cooperatives are democratically managed by the </a:t>
            </a:r>
            <a:r>
              <a:rPr lang="en-US" sz="2800" i="1" dirty="0">
                <a:solidFill>
                  <a:srgbClr val="141414"/>
                </a:solidFill>
              </a:rPr>
              <a:t>'one member, one vote'</a:t>
            </a:r>
            <a:r>
              <a:rPr lang="en-US" sz="2800" dirty="0">
                <a:solidFill>
                  <a:srgbClr val="141414"/>
                </a:solidFill>
              </a:rPr>
              <a:t> rule. </a:t>
            </a:r>
            <a:endParaRPr lang="en-US" sz="2800" dirty="0" smtClean="0">
              <a:solidFill>
                <a:srgbClr val="141414"/>
              </a:solidFill>
            </a:endParaRPr>
          </a:p>
          <a:p>
            <a:pPr>
              <a:defRPr/>
            </a:pPr>
            <a:endParaRPr lang="en-MY" dirty="0"/>
          </a:p>
        </p:txBody>
      </p:sp>
      <p:sp>
        <p:nvSpPr>
          <p:cNvPr id="4" name="Slide Number Placeholder 1"/>
          <p:cNvSpPr>
            <a:spLocks noGrp="1"/>
          </p:cNvSpPr>
          <p:nvPr>
            <p:ph type="sldNum" sz="quarter" idx="12"/>
          </p:nvPr>
        </p:nvSpPr>
        <p:spPr bwMode="auto">
          <a:xfrm>
            <a:off x="152400" y="62484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22</a:t>
            </a:fld>
            <a:endParaRPr lang="th-TH" altLang="en-US" b="1" dirty="0"/>
          </a:p>
        </p:txBody>
      </p:sp>
    </p:spTree>
    <p:extLst>
      <p:ext uri="{BB962C8B-B14F-4D97-AF65-F5344CB8AC3E}">
        <p14:creationId xmlns:p14="http://schemas.microsoft.com/office/powerpoint/2010/main" val="2982138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09600"/>
          </a:xfrm>
        </p:spPr>
        <p:txBody>
          <a:bodyPr/>
          <a:lstStyle/>
          <a:p>
            <a:pPr algn="ctr"/>
            <a:r>
              <a:rPr lang="en-US" b="1" dirty="0" smtClean="0">
                <a:solidFill>
                  <a:srgbClr val="FF0000"/>
                </a:solidFill>
                <a:latin typeface="+mn-lt"/>
              </a:rPr>
              <a:t>Cont…</a:t>
            </a:r>
            <a:endParaRPr lang="en-US" b="1" dirty="0">
              <a:solidFill>
                <a:srgbClr val="FF0000"/>
              </a:solidFill>
              <a:latin typeface="+mn-lt"/>
            </a:endParaRPr>
          </a:p>
        </p:txBody>
      </p:sp>
      <p:sp>
        <p:nvSpPr>
          <p:cNvPr id="3" name="Content Placeholder 2"/>
          <p:cNvSpPr>
            <a:spLocks noGrp="1"/>
          </p:cNvSpPr>
          <p:nvPr>
            <p:ph sz="quarter" idx="1"/>
          </p:nvPr>
        </p:nvSpPr>
        <p:spPr>
          <a:xfrm>
            <a:off x="228600" y="762000"/>
            <a:ext cx="8610600" cy="5791200"/>
          </a:xfrm>
        </p:spPr>
        <p:txBody>
          <a:bodyPr/>
          <a:lstStyle/>
          <a:p>
            <a:pPr lvl="0" algn="just">
              <a:buClr>
                <a:srgbClr val="D34817"/>
              </a:buClr>
              <a:buFont typeface="Wingdings" pitchFamily="2" charset="2"/>
              <a:buChar char="q"/>
              <a:defRPr/>
            </a:pPr>
            <a:r>
              <a:rPr lang="en-US" sz="2800" dirty="0">
                <a:solidFill>
                  <a:srgbClr val="141414"/>
                </a:solidFill>
              </a:rPr>
              <a:t>Members share equal voting rights regardless of the amount of capital they put into the enterprise. </a:t>
            </a:r>
            <a:endParaRPr lang="en-US" sz="2800" dirty="0" smtClean="0">
              <a:solidFill>
                <a:prstClr val="black"/>
              </a:solidFill>
            </a:endParaRPr>
          </a:p>
          <a:p>
            <a:pPr lvl="0" algn="just">
              <a:buClr>
                <a:srgbClr val="D34817"/>
              </a:buClr>
              <a:buFont typeface="Wingdings" pitchFamily="2" charset="2"/>
              <a:buChar char="q"/>
              <a:defRPr/>
            </a:pPr>
            <a:r>
              <a:rPr lang="en-US" sz="2800" dirty="0" smtClean="0">
                <a:solidFill>
                  <a:prstClr val="black"/>
                </a:solidFill>
              </a:rPr>
              <a:t>Corporative  </a:t>
            </a:r>
            <a:r>
              <a:rPr lang="en-US" sz="2800" dirty="0">
                <a:solidFill>
                  <a:prstClr val="black"/>
                </a:solidFill>
              </a:rPr>
              <a:t>has to adopt the following principles:</a:t>
            </a:r>
            <a:endParaRPr lang="en-MY" sz="2800" dirty="0">
              <a:solidFill>
                <a:prstClr val="black"/>
              </a:solidFill>
            </a:endParaRPr>
          </a:p>
          <a:p>
            <a:pPr lvl="2" algn="just">
              <a:buClr>
                <a:srgbClr val="9B2D1F"/>
              </a:buClr>
              <a:buFont typeface="Wingdings" pitchFamily="2" charset="2"/>
              <a:buChar char="Ø"/>
              <a:defRPr/>
            </a:pPr>
            <a:r>
              <a:rPr lang="en-US" sz="2800" dirty="0">
                <a:solidFill>
                  <a:prstClr val="black"/>
                </a:solidFill>
              </a:rPr>
              <a:t>Members have an equal vote in decisions</a:t>
            </a:r>
            <a:endParaRPr lang="en-MY" sz="2800" dirty="0">
              <a:solidFill>
                <a:prstClr val="black"/>
              </a:solidFill>
            </a:endParaRPr>
          </a:p>
          <a:p>
            <a:pPr lvl="2" algn="just">
              <a:buClr>
                <a:srgbClr val="9B2D1F"/>
              </a:buClr>
              <a:buFont typeface="Wingdings" pitchFamily="2" charset="2"/>
              <a:buChar char="Ø"/>
              <a:defRPr/>
            </a:pPr>
            <a:r>
              <a:rPr lang="en-US" sz="2800" dirty="0">
                <a:solidFill>
                  <a:prstClr val="black"/>
                </a:solidFill>
              </a:rPr>
              <a:t>Membership is open to every one who fulfills specified conditions (e.g. Number of hour worked)</a:t>
            </a:r>
            <a:endParaRPr lang="en-MY" sz="2800" dirty="0">
              <a:solidFill>
                <a:prstClr val="black"/>
              </a:solidFill>
            </a:endParaRPr>
          </a:p>
          <a:p>
            <a:pPr lvl="2" algn="just">
              <a:buClr>
                <a:srgbClr val="9B2D1F"/>
              </a:buClr>
              <a:buFont typeface="Wingdings" pitchFamily="2" charset="2"/>
              <a:buChar char="Ø"/>
              <a:defRPr/>
            </a:pPr>
            <a:r>
              <a:rPr lang="en-US" sz="2800" dirty="0">
                <a:solidFill>
                  <a:prstClr val="black"/>
                </a:solidFill>
              </a:rPr>
              <a:t>Assets controlled and usually owned jointly by members</a:t>
            </a:r>
            <a:endParaRPr lang="en-MY" sz="2800" dirty="0">
              <a:solidFill>
                <a:prstClr val="black"/>
              </a:solidFill>
            </a:endParaRPr>
          </a:p>
          <a:p>
            <a:pPr lvl="2" algn="just">
              <a:buClr>
                <a:srgbClr val="9B2D1F"/>
              </a:buClr>
              <a:buFont typeface="Wingdings" pitchFamily="2" charset="2"/>
              <a:buChar char="Ø"/>
              <a:defRPr/>
            </a:pPr>
            <a:r>
              <a:rPr lang="en-US" sz="2800" dirty="0">
                <a:solidFill>
                  <a:prstClr val="black"/>
                </a:solidFill>
              </a:rPr>
              <a:t>Profit shared equally between members with limited interest payment on loans made by members;</a:t>
            </a:r>
            <a:endParaRPr lang="en-MY" sz="2800" dirty="0">
              <a:solidFill>
                <a:prstClr val="black"/>
              </a:solidFill>
            </a:endParaRPr>
          </a:p>
          <a:p>
            <a:pPr lvl="2" algn="just">
              <a:buClr>
                <a:srgbClr val="9B2D1F"/>
              </a:buClr>
              <a:buFont typeface="Wingdings" pitchFamily="2" charset="2"/>
              <a:buChar char="Ø"/>
              <a:defRPr/>
            </a:pPr>
            <a:r>
              <a:rPr lang="en-US" sz="2800" dirty="0">
                <a:solidFill>
                  <a:prstClr val="black"/>
                </a:solidFill>
              </a:rPr>
              <a:t>Members benefit from participation, not investment </a:t>
            </a:r>
            <a:endParaRPr lang="en-MY" sz="2800" dirty="0">
              <a:solidFill>
                <a:prstClr val="black"/>
              </a:solidFill>
            </a:endParaRPr>
          </a:p>
          <a:p>
            <a:endParaRPr lang="en-US" sz="3200" dirty="0"/>
          </a:p>
        </p:txBody>
      </p:sp>
      <p:sp>
        <p:nvSpPr>
          <p:cNvPr id="4" name="Slide Number Placeholder 1"/>
          <p:cNvSpPr>
            <a:spLocks noGrp="1"/>
          </p:cNvSpPr>
          <p:nvPr>
            <p:ph type="sldNum" sz="quarter" idx="12"/>
          </p:nvPr>
        </p:nvSpPr>
        <p:spPr bwMode="auto">
          <a:xfrm>
            <a:off x="152400" y="62484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23</a:t>
            </a:fld>
            <a:endParaRPr lang="th-TH" altLang="en-US" b="1" dirty="0"/>
          </a:p>
        </p:txBody>
      </p:sp>
    </p:spTree>
    <p:extLst>
      <p:ext uri="{BB962C8B-B14F-4D97-AF65-F5344CB8AC3E}">
        <p14:creationId xmlns:p14="http://schemas.microsoft.com/office/powerpoint/2010/main" val="2223280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3600" b="1" dirty="0" smtClean="0">
                <a:solidFill>
                  <a:srgbClr val="FF0000"/>
                </a:solidFill>
                <a:latin typeface="+mn-lt"/>
              </a:rPr>
              <a:t>5. Other forms of business</a:t>
            </a:r>
            <a:r>
              <a:rPr lang="en-MY" dirty="0" smtClean="0"/>
              <a:t/>
            </a:r>
            <a:br>
              <a:rPr lang="en-MY" dirty="0" smtClean="0"/>
            </a:br>
            <a:endParaRPr lang="en-MY" dirty="0"/>
          </a:p>
        </p:txBody>
      </p:sp>
      <p:sp>
        <p:nvSpPr>
          <p:cNvPr id="76803" name="Content Placeholder 2"/>
          <p:cNvSpPr>
            <a:spLocks noGrp="1"/>
          </p:cNvSpPr>
          <p:nvPr>
            <p:ph sz="quarter" idx="1"/>
          </p:nvPr>
        </p:nvSpPr>
        <p:spPr>
          <a:xfrm>
            <a:off x="381000" y="685800"/>
            <a:ext cx="8458200" cy="5753100"/>
          </a:xfrm>
        </p:spPr>
        <p:txBody>
          <a:bodyPr/>
          <a:lstStyle/>
          <a:p>
            <a:pPr>
              <a:buFont typeface="Wingdings 2" pitchFamily="18" charset="2"/>
              <a:buNone/>
            </a:pPr>
            <a:r>
              <a:rPr lang="en-US" altLang="en-US" sz="3200" b="1" i="1" dirty="0" smtClean="0">
                <a:solidFill>
                  <a:schemeClr val="accent2">
                    <a:lumMod val="60000"/>
                    <a:lumOff val="40000"/>
                  </a:schemeClr>
                </a:solidFill>
              </a:rPr>
              <a:t>1. Franchises</a:t>
            </a:r>
            <a:endParaRPr lang="en-MY" altLang="en-US" sz="3200" dirty="0" smtClean="0">
              <a:solidFill>
                <a:schemeClr val="accent2">
                  <a:lumMod val="60000"/>
                  <a:lumOff val="40000"/>
                </a:schemeClr>
              </a:solidFill>
            </a:endParaRPr>
          </a:p>
          <a:p>
            <a:pPr algn="just">
              <a:buFont typeface="Wingdings" pitchFamily="2" charset="2"/>
              <a:buChar char="q"/>
            </a:pPr>
            <a:r>
              <a:rPr lang="en-US" sz="2800" dirty="0" smtClean="0">
                <a:solidFill>
                  <a:srgbClr val="222222"/>
                </a:solidFill>
              </a:rPr>
              <a:t> is right </a:t>
            </a:r>
            <a:r>
              <a:rPr lang="en-US" sz="2800" dirty="0">
                <a:solidFill>
                  <a:srgbClr val="222222"/>
                </a:solidFill>
              </a:rPr>
              <a:t>to use the franchisor’s established name and branding, as well as their already-tested business model. </a:t>
            </a:r>
          </a:p>
          <a:p>
            <a:pPr algn="just">
              <a:buFont typeface="Wingdings" pitchFamily="2" charset="2"/>
              <a:buChar char="q"/>
            </a:pPr>
            <a:r>
              <a:rPr lang="en-US" sz="2800" dirty="0" smtClean="0">
                <a:solidFill>
                  <a:srgbClr val="222222"/>
                </a:solidFill>
              </a:rPr>
              <a:t> The </a:t>
            </a:r>
            <a:r>
              <a:rPr lang="en-US" sz="2800" dirty="0">
                <a:solidFill>
                  <a:srgbClr val="222222"/>
                </a:solidFill>
              </a:rPr>
              <a:t>right to resell (or distribute) a franchisor’s </a:t>
            </a:r>
            <a:r>
              <a:rPr lang="en-US" sz="2800" dirty="0" smtClean="0">
                <a:solidFill>
                  <a:srgbClr val="222222"/>
                </a:solidFill>
              </a:rPr>
              <a:t>product and right to use someone else’s business system.</a:t>
            </a:r>
            <a:r>
              <a:rPr lang="en-US" altLang="en-US" sz="2800" dirty="0" smtClean="0"/>
              <a:t>  </a:t>
            </a:r>
          </a:p>
          <a:p>
            <a:pPr algn="just">
              <a:buFont typeface="Wingdings" pitchFamily="2" charset="2"/>
              <a:buChar char="q"/>
            </a:pPr>
            <a:r>
              <a:rPr lang="en-US" altLang="en-US" sz="2800" dirty="0" smtClean="0"/>
              <a:t> A franchise is a business in which the owner of the name or method of doing business (called the franchisor) allows a local operator (called the franchisee) to set up a business under that name. </a:t>
            </a:r>
          </a:p>
          <a:p>
            <a:pPr algn="just">
              <a:buFont typeface="Wingdings 2" pitchFamily="18" charset="2"/>
              <a:buNone/>
            </a:pPr>
            <a:endParaRPr lang="en-MY" altLang="en-US" dirty="0" smtClean="0"/>
          </a:p>
        </p:txBody>
      </p:sp>
      <p:sp>
        <p:nvSpPr>
          <p:cNvPr id="4" name="Slide Number Placeholder 1"/>
          <p:cNvSpPr>
            <a:spLocks noGrp="1"/>
          </p:cNvSpPr>
          <p:nvPr>
            <p:ph type="sldNum" sz="quarter" idx="12"/>
          </p:nvPr>
        </p:nvSpPr>
        <p:spPr bwMode="auto">
          <a:xfrm>
            <a:off x="152400" y="63246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a:pPr/>
              <a:t>24</a:t>
            </a:fld>
            <a:endParaRPr lang="th-TH" altLang="en-US" dirty="0"/>
          </a:p>
        </p:txBody>
      </p:sp>
      <p:sp>
        <p:nvSpPr>
          <p:cNvPr id="5" name="Slide Number Placeholder 1"/>
          <p:cNvSpPr txBox="1">
            <a:spLocks/>
          </p:cNvSpPr>
          <p:nvPr/>
        </p:nvSpPr>
        <p:spPr bwMode="auto">
          <a:xfrm>
            <a:off x="146050" y="6210300"/>
            <a:ext cx="457200" cy="457200"/>
          </a:xfrm>
          <a:prstGeom prst="ellipse">
            <a:avLst/>
          </a:prstGeom>
          <a:solidFill>
            <a:schemeClr val="accent1"/>
          </a:solidFill>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1" compatLnSpc="1">
            <a:prstTxWarp prst="textNoShape">
              <a:avLst/>
            </a:prstTxWarp>
            <a:noAutofit/>
          </a:bodyPr>
          <a:lstStyle>
            <a:defPPr>
              <a:defRPr lang="en-US"/>
            </a:defPPr>
            <a:lvl1pPr marL="0" algn="ctr" defTabSz="914400" rtl="0" eaLnBrk="1" latinLnBrk="0" hangingPunct="1">
              <a:defRPr sz="1400" kern="1200">
                <a:solidFill>
                  <a:srgbClr val="FFFFFF"/>
                </a:solidFill>
                <a:latin typeface="Franklin Gothic Book"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747884D-FFA0-4D5C-A28D-F80DE5A8A4A0}" type="slidenum">
              <a:rPr lang="ar-SA" altLang="en-US" b="1" smtClean="0"/>
              <a:pPr/>
              <a:t>24</a:t>
            </a:fld>
            <a:endParaRPr lang="th-TH" altLang="en-US" b="1" dirty="0"/>
          </a:p>
        </p:txBody>
      </p:sp>
    </p:spTree>
    <p:extLst>
      <p:ext uri="{BB962C8B-B14F-4D97-AF65-F5344CB8AC3E}">
        <p14:creationId xmlns:p14="http://schemas.microsoft.com/office/powerpoint/2010/main" val="2461383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09600"/>
          </a:xfrm>
        </p:spPr>
        <p:txBody>
          <a:bodyPr/>
          <a:lstStyle/>
          <a:p>
            <a:pPr algn="ctr"/>
            <a:r>
              <a:rPr lang="en-US" sz="4400" b="1" dirty="0" smtClean="0">
                <a:solidFill>
                  <a:srgbClr val="FF0000"/>
                </a:solidFill>
                <a:latin typeface="Perpetua"/>
              </a:rPr>
              <a:t> cont…</a:t>
            </a:r>
            <a:endParaRPr lang="en-US" sz="4800" dirty="0"/>
          </a:p>
        </p:txBody>
      </p:sp>
      <p:sp>
        <p:nvSpPr>
          <p:cNvPr id="3" name="Content Placeholder 2"/>
          <p:cNvSpPr>
            <a:spLocks noGrp="1"/>
          </p:cNvSpPr>
          <p:nvPr>
            <p:ph sz="quarter" idx="1"/>
          </p:nvPr>
        </p:nvSpPr>
        <p:spPr>
          <a:xfrm>
            <a:off x="457200" y="762000"/>
            <a:ext cx="8305800" cy="5943600"/>
          </a:xfrm>
        </p:spPr>
        <p:txBody>
          <a:bodyPr/>
          <a:lstStyle/>
          <a:p>
            <a:pPr>
              <a:buFont typeface="Wingdings" pitchFamily="2" charset="2"/>
              <a:buChar char="q"/>
            </a:pPr>
            <a:r>
              <a:rPr lang="en-US" sz="2800" b="1" i="1" dirty="0">
                <a:solidFill>
                  <a:schemeClr val="accent2">
                    <a:lumMod val="60000"/>
                    <a:lumOff val="40000"/>
                  </a:schemeClr>
                </a:solidFill>
              </a:rPr>
              <a:t>Franchise</a:t>
            </a:r>
            <a:r>
              <a:rPr lang="en-US" sz="2800" b="1" dirty="0">
                <a:solidFill>
                  <a:schemeClr val="accent2">
                    <a:lumMod val="60000"/>
                    <a:lumOff val="40000"/>
                  </a:schemeClr>
                </a:solidFill>
              </a:rPr>
              <a:t>: </a:t>
            </a:r>
            <a:r>
              <a:rPr lang="en-US" sz="2800" dirty="0">
                <a:solidFill>
                  <a:srgbClr val="000000"/>
                </a:solidFill>
              </a:rPr>
              <a:t>A legal agreement that gives an </a:t>
            </a:r>
            <a:r>
              <a:rPr lang="en-US" sz="2800" dirty="0" smtClean="0">
                <a:solidFill>
                  <a:srgbClr val="000000"/>
                </a:solidFill>
              </a:rPr>
              <a:t>individual the </a:t>
            </a:r>
            <a:r>
              <a:rPr lang="en-US" sz="2800" dirty="0">
                <a:solidFill>
                  <a:srgbClr val="000000"/>
                </a:solidFill>
              </a:rPr>
              <a:t>right to market a company’s products or services </a:t>
            </a:r>
            <a:r>
              <a:rPr lang="en-US" sz="2800" dirty="0" smtClean="0">
                <a:solidFill>
                  <a:srgbClr val="000000"/>
                </a:solidFill>
              </a:rPr>
              <a:t>in a </a:t>
            </a:r>
            <a:r>
              <a:rPr lang="en-US" sz="2800" dirty="0">
                <a:solidFill>
                  <a:srgbClr val="000000"/>
                </a:solidFill>
              </a:rPr>
              <a:t>particular </a:t>
            </a:r>
            <a:r>
              <a:rPr lang="en-US" sz="2800" dirty="0" smtClean="0">
                <a:solidFill>
                  <a:srgbClr val="000000"/>
                </a:solidFill>
              </a:rPr>
              <a:t>area. </a:t>
            </a:r>
          </a:p>
          <a:p>
            <a:pPr>
              <a:buFont typeface="Wingdings" pitchFamily="2" charset="2"/>
              <a:buChar char="q"/>
            </a:pPr>
            <a:r>
              <a:rPr lang="en-US" sz="2800" b="1" i="1" dirty="0" smtClean="0">
                <a:solidFill>
                  <a:schemeClr val="accent2">
                    <a:lumMod val="60000"/>
                    <a:lumOff val="40000"/>
                  </a:schemeClr>
                </a:solidFill>
              </a:rPr>
              <a:t>Franchisee</a:t>
            </a:r>
            <a:r>
              <a:rPr lang="en-US" sz="2800" b="1" dirty="0">
                <a:solidFill>
                  <a:schemeClr val="accent2">
                    <a:lumMod val="60000"/>
                    <a:lumOff val="40000"/>
                  </a:schemeClr>
                </a:solidFill>
              </a:rPr>
              <a:t>: </a:t>
            </a:r>
            <a:r>
              <a:rPr lang="en-US" sz="2800" dirty="0">
                <a:solidFill>
                  <a:srgbClr val="000000"/>
                </a:solidFill>
              </a:rPr>
              <a:t>A person who purchases a </a:t>
            </a:r>
            <a:r>
              <a:rPr lang="en-US" sz="2800" dirty="0" smtClean="0">
                <a:solidFill>
                  <a:srgbClr val="000000"/>
                </a:solidFill>
              </a:rPr>
              <a:t>franchise agreement.</a:t>
            </a:r>
          </a:p>
          <a:p>
            <a:pPr>
              <a:buFont typeface="Wingdings" pitchFamily="2" charset="2"/>
              <a:buChar char="q"/>
            </a:pPr>
            <a:r>
              <a:rPr lang="en-US" sz="2800" b="1" i="1" dirty="0" smtClean="0">
                <a:solidFill>
                  <a:schemeClr val="accent2">
                    <a:lumMod val="60000"/>
                    <a:lumOff val="40000"/>
                  </a:schemeClr>
                </a:solidFill>
              </a:rPr>
              <a:t>Franchisor</a:t>
            </a:r>
            <a:r>
              <a:rPr lang="en-US" sz="2800" b="1" dirty="0">
                <a:solidFill>
                  <a:schemeClr val="accent2">
                    <a:lumMod val="60000"/>
                    <a:lumOff val="40000"/>
                  </a:schemeClr>
                </a:solidFill>
              </a:rPr>
              <a:t>: </a:t>
            </a:r>
            <a:r>
              <a:rPr lang="en-US" sz="2800" dirty="0">
                <a:solidFill>
                  <a:srgbClr val="000000"/>
                </a:solidFill>
              </a:rPr>
              <a:t>The person or company who sells </a:t>
            </a:r>
            <a:r>
              <a:rPr lang="en-US" sz="2800" dirty="0" smtClean="0">
                <a:solidFill>
                  <a:srgbClr val="000000"/>
                </a:solidFill>
              </a:rPr>
              <a:t>a franchise.</a:t>
            </a:r>
          </a:p>
          <a:p>
            <a:pPr>
              <a:buFont typeface="Wingdings" pitchFamily="2" charset="2"/>
              <a:buChar char="q"/>
            </a:pPr>
            <a:r>
              <a:rPr lang="en-US" sz="2800" b="1" i="1" dirty="0">
                <a:solidFill>
                  <a:srgbClr val="000000"/>
                </a:solidFill>
              </a:rPr>
              <a:t> </a:t>
            </a:r>
            <a:r>
              <a:rPr lang="en-US" sz="2800" b="1" i="1" dirty="0" smtClean="0">
                <a:solidFill>
                  <a:schemeClr val="accent2">
                    <a:lumMod val="60000"/>
                    <a:lumOff val="40000"/>
                  </a:schemeClr>
                </a:solidFill>
              </a:rPr>
              <a:t>Initial </a:t>
            </a:r>
            <a:r>
              <a:rPr lang="en-US" sz="2800" b="1" i="1" dirty="0">
                <a:solidFill>
                  <a:schemeClr val="accent2">
                    <a:lumMod val="60000"/>
                    <a:lumOff val="40000"/>
                  </a:schemeClr>
                </a:solidFill>
              </a:rPr>
              <a:t>franchise fee</a:t>
            </a:r>
            <a:r>
              <a:rPr lang="en-US" sz="2800" b="1" dirty="0">
                <a:solidFill>
                  <a:schemeClr val="accent2">
                    <a:lumMod val="60000"/>
                    <a:lumOff val="40000"/>
                  </a:schemeClr>
                </a:solidFill>
              </a:rPr>
              <a:t>: </a:t>
            </a:r>
            <a:r>
              <a:rPr lang="en-US" sz="2800" dirty="0">
                <a:solidFill>
                  <a:srgbClr val="000000"/>
                </a:solidFill>
              </a:rPr>
              <a:t>The fee the franchise owner pays</a:t>
            </a:r>
            <a:br>
              <a:rPr lang="en-US" sz="2800" dirty="0">
                <a:solidFill>
                  <a:srgbClr val="000000"/>
                </a:solidFill>
              </a:rPr>
            </a:br>
            <a:r>
              <a:rPr lang="en-US" sz="2800" dirty="0">
                <a:solidFill>
                  <a:srgbClr val="000000"/>
                </a:solidFill>
              </a:rPr>
              <a:t>in return for the right to run </a:t>
            </a:r>
            <a:r>
              <a:rPr lang="en-US" sz="2800" dirty="0" smtClean="0">
                <a:solidFill>
                  <a:srgbClr val="000000"/>
                </a:solidFill>
              </a:rPr>
              <a:t>the business</a:t>
            </a:r>
            <a:r>
              <a:rPr lang="en-US" sz="2800" dirty="0">
                <a:solidFill>
                  <a:srgbClr val="000000"/>
                </a:solidFill>
              </a:rPr>
              <a:t>.</a:t>
            </a:r>
            <a:r>
              <a:rPr lang="en-US" dirty="0"/>
              <a:t> </a:t>
            </a:r>
            <a:endParaRPr lang="en-US" dirty="0" smtClean="0"/>
          </a:p>
          <a:p>
            <a:pPr lvl="0">
              <a:buClr>
                <a:srgbClr val="D34817"/>
              </a:buClr>
              <a:buNone/>
            </a:pPr>
            <a:r>
              <a:rPr lang="en-US" altLang="en-US" sz="2800" b="1" dirty="0">
                <a:solidFill>
                  <a:schemeClr val="accent2">
                    <a:lumMod val="60000"/>
                    <a:lumOff val="40000"/>
                  </a:schemeClr>
                </a:solidFill>
              </a:rPr>
              <a:t>2. Management buy-outs and buy-ins</a:t>
            </a:r>
          </a:p>
          <a:p>
            <a:pPr lvl="0">
              <a:buClr>
                <a:srgbClr val="D34817"/>
              </a:buClr>
              <a:buFont typeface="Wingdings" pitchFamily="2" charset="2"/>
              <a:buChar char="q"/>
            </a:pPr>
            <a:r>
              <a:rPr lang="en-US" sz="2800" dirty="0">
                <a:solidFill>
                  <a:srgbClr val="222222"/>
                </a:solidFill>
              </a:rPr>
              <a:t>A </a:t>
            </a:r>
            <a:r>
              <a:rPr lang="en-US" sz="2800" b="1" dirty="0">
                <a:solidFill>
                  <a:srgbClr val="222222"/>
                </a:solidFill>
              </a:rPr>
              <a:t>management buy</a:t>
            </a:r>
            <a:r>
              <a:rPr lang="en-US" sz="2800" dirty="0">
                <a:solidFill>
                  <a:srgbClr val="222222"/>
                </a:solidFill>
              </a:rPr>
              <a:t>-</a:t>
            </a:r>
            <a:r>
              <a:rPr lang="en-US" sz="2800" b="1" dirty="0">
                <a:solidFill>
                  <a:srgbClr val="222222"/>
                </a:solidFill>
              </a:rPr>
              <a:t>out</a:t>
            </a:r>
            <a:r>
              <a:rPr lang="en-US" sz="2800" dirty="0">
                <a:solidFill>
                  <a:srgbClr val="222222"/>
                </a:solidFill>
              </a:rPr>
              <a:t> is the </a:t>
            </a:r>
            <a:r>
              <a:rPr lang="en-US" sz="2800" b="1" dirty="0">
                <a:solidFill>
                  <a:srgbClr val="222222"/>
                </a:solidFill>
              </a:rPr>
              <a:t>purchase</a:t>
            </a:r>
            <a:r>
              <a:rPr lang="en-US" sz="2800" dirty="0">
                <a:solidFill>
                  <a:srgbClr val="222222"/>
                </a:solidFill>
              </a:rPr>
              <a:t> of a business by its existing </a:t>
            </a:r>
            <a:r>
              <a:rPr lang="en-US" sz="2800" b="1" dirty="0">
                <a:solidFill>
                  <a:srgbClr val="222222"/>
                </a:solidFill>
              </a:rPr>
              <a:t>management</a:t>
            </a:r>
            <a:r>
              <a:rPr lang="en-US" sz="2800" dirty="0">
                <a:solidFill>
                  <a:srgbClr val="222222"/>
                </a:solidFill>
              </a:rPr>
              <a:t> team.</a:t>
            </a:r>
            <a:endParaRPr lang="en-US" altLang="en-US" sz="2800" b="1" i="1" dirty="0">
              <a:solidFill>
                <a:prstClr val="black"/>
              </a:solidFill>
            </a:endParaRPr>
          </a:p>
          <a:p>
            <a:pPr marL="0" indent="0">
              <a:buNone/>
            </a:pPr>
            <a:r>
              <a:rPr lang="en-US" dirty="0"/>
              <a:t/>
            </a:r>
            <a:br>
              <a:rPr lang="en-US" dirty="0"/>
            </a:br>
            <a:endParaRPr lang="en-US" dirty="0"/>
          </a:p>
        </p:txBody>
      </p:sp>
    </p:spTree>
    <p:extLst>
      <p:ext uri="{BB962C8B-B14F-4D97-AF65-F5344CB8AC3E}">
        <p14:creationId xmlns:p14="http://schemas.microsoft.com/office/powerpoint/2010/main" val="1149801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lgn="ctr"/>
            <a:r>
              <a:rPr lang="en-US" b="1" dirty="0" smtClean="0">
                <a:solidFill>
                  <a:srgbClr val="FF0000"/>
                </a:solidFill>
                <a:latin typeface="+mn-lt"/>
              </a:rPr>
              <a:t>Cont…</a:t>
            </a:r>
            <a:endParaRPr lang="en-US" b="1" dirty="0">
              <a:solidFill>
                <a:srgbClr val="FF0000"/>
              </a:solidFill>
              <a:latin typeface="+mn-lt"/>
            </a:endParaRPr>
          </a:p>
        </p:txBody>
      </p:sp>
      <p:sp>
        <p:nvSpPr>
          <p:cNvPr id="3" name="Content Placeholder 2"/>
          <p:cNvSpPr>
            <a:spLocks noGrp="1"/>
          </p:cNvSpPr>
          <p:nvPr>
            <p:ph sz="quarter" idx="1"/>
          </p:nvPr>
        </p:nvSpPr>
        <p:spPr>
          <a:xfrm>
            <a:off x="457200" y="762000"/>
            <a:ext cx="8305800" cy="5791200"/>
          </a:xfrm>
        </p:spPr>
        <p:txBody>
          <a:bodyPr/>
          <a:lstStyle/>
          <a:p>
            <a:pPr lvl="0">
              <a:buClr>
                <a:srgbClr val="D34817"/>
              </a:buClr>
              <a:buFont typeface="Wingdings" pitchFamily="2" charset="2"/>
              <a:buChar char="q"/>
            </a:pPr>
            <a:r>
              <a:rPr lang="en-US" sz="2800" b="1" i="1" dirty="0">
                <a:solidFill>
                  <a:prstClr val="black"/>
                </a:solidFill>
              </a:rPr>
              <a:t> </a:t>
            </a:r>
            <a:r>
              <a:rPr lang="en-US" sz="2800" dirty="0" smtClean="0">
                <a:solidFill>
                  <a:srgbClr val="222222"/>
                </a:solidFill>
              </a:rPr>
              <a:t>By </a:t>
            </a:r>
            <a:r>
              <a:rPr lang="en-US" sz="2800" dirty="0">
                <a:solidFill>
                  <a:srgbClr val="222222"/>
                </a:solidFill>
              </a:rPr>
              <a:t>contrast a </a:t>
            </a:r>
            <a:r>
              <a:rPr lang="en-US" sz="2800" b="1" dirty="0">
                <a:solidFill>
                  <a:srgbClr val="222222"/>
                </a:solidFill>
              </a:rPr>
              <a:t>management buy</a:t>
            </a:r>
            <a:r>
              <a:rPr lang="en-US" sz="2800" dirty="0">
                <a:solidFill>
                  <a:srgbClr val="222222"/>
                </a:solidFill>
              </a:rPr>
              <a:t>-</a:t>
            </a:r>
            <a:r>
              <a:rPr lang="en-US" sz="2800" b="1" dirty="0">
                <a:solidFill>
                  <a:srgbClr val="222222"/>
                </a:solidFill>
              </a:rPr>
              <a:t>in</a:t>
            </a:r>
            <a:r>
              <a:rPr lang="en-US" sz="2800" dirty="0">
                <a:solidFill>
                  <a:srgbClr val="222222"/>
                </a:solidFill>
              </a:rPr>
              <a:t> is the </a:t>
            </a:r>
            <a:r>
              <a:rPr lang="en-US" sz="2800" b="1" dirty="0">
                <a:solidFill>
                  <a:srgbClr val="222222"/>
                </a:solidFill>
              </a:rPr>
              <a:t>purchase</a:t>
            </a:r>
            <a:r>
              <a:rPr lang="en-US" sz="2800" dirty="0">
                <a:solidFill>
                  <a:srgbClr val="222222"/>
                </a:solidFill>
              </a:rPr>
              <a:t> of a business by an incoming </a:t>
            </a:r>
            <a:r>
              <a:rPr lang="en-US" sz="2800" b="1" dirty="0">
                <a:solidFill>
                  <a:srgbClr val="222222"/>
                </a:solidFill>
              </a:rPr>
              <a:t>management</a:t>
            </a:r>
            <a:r>
              <a:rPr lang="en-US" sz="2800" dirty="0">
                <a:solidFill>
                  <a:srgbClr val="222222"/>
                </a:solidFill>
              </a:rPr>
              <a:t> team</a:t>
            </a:r>
            <a:r>
              <a:rPr lang="en-US" sz="2800" dirty="0" smtClean="0">
                <a:solidFill>
                  <a:srgbClr val="222222"/>
                </a:solidFill>
              </a:rPr>
              <a:t>.</a:t>
            </a:r>
          </a:p>
          <a:p>
            <a:pPr lvl="0">
              <a:buClr>
                <a:srgbClr val="D34817"/>
              </a:buClr>
              <a:buFont typeface="Wingdings" pitchFamily="2" charset="2"/>
              <a:buChar char="q"/>
            </a:pPr>
            <a:r>
              <a:rPr lang="en-US" sz="2800" dirty="0" smtClean="0">
                <a:solidFill>
                  <a:srgbClr val="222222"/>
                </a:solidFill>
              </a:rPr>
              <a:t> </a:t>
            </a:r>
            <a:r>
              <a:rPr lang="en-US" sz="2800" dirty="0">
                <a:solidFill>
                  <a:srgbClr val="222222"/>
                </a:solidFill>
              </a:rPr>
              <a:t>The dynamic of each type of deal is different.</a:t>
            </a:r>
            <a:endParaRPr lang="en-MY" altLang="en-US" sz="2800" dirty="0">
              <a:solidFill>
                <a:prstClr val="black"/>
              </a:solidFill>
            </a:endParaRPr>
          </a:p>
          <a:p>
            <a:pPr lvl="0" algn="just">
              <a:buClr>
                <a:srgbClr val="D34817"/>
              </a:buClr>
              <a:buFont typeface="Wingdings" pitchFamily="2" charset="2"/>
              <a:buChar char="Ø"/>
            </a:pPr>
            <a:r>
              <a:rPr lang="en-US" altLang="en-US" sz="2800" dirty="0">
                <a:solidFill>
                  <a:prstClr val="black"/>
                </a:solidFill>
              </a:rPr>
              <a:t>In recent years the traditional separation of shareholders and management has been eroded by the growing popularity of </a:t>
            </a:r>
            <a:r>
              <a:rPr lang="en-US" altLang="en-US" sz="2800" b="1" i="1" dirty="0">
                <a:solidFill>
                  <a:prstClr val="black"/>
                </a:solidFill>
              </a:rPr>
              <a:t>management buy-outs’</a:t>
            </a:r>
            <a:r>
              <a:rPr lang="en-US" altLang="en-US" sz="2800" dirty="0">
                <a:solidFill>
                  <a:prstClr val="black"/>
                </a:solidFill>
              </a:rPr>
              <a:t>. </a:t>
            </a:r>
            <a:endParaRPr lang="en-US" altLang="en-US" sz="2800" dirty="0" smtClean="0">
              <a:solidFill>
                <a:prstClr val="black"/>
              </a:solidFill>
            </a:endParaRPr>
          </a:p>
          <a:p>
            <a:pPr lvl="0" algn="just">
              <a:buClr>
                <a:srgbClr val="D34817"/>
              </a:buClr>
              <a:buFont typeface="Wingdings" pitchFamily="2" charset="2"/>
              <a:buChar char="Ø"/>
            </a:pPr>
            <a:r>
              <a:rPr lang="en-US" altLang="en-US" sz="2800" dirty="0" smtClean="0">
                <a:solidFill>
                  <a:prstClr val="black"/>
                </a:solidFill>
              </a:rPr>
              <a:t>This </a:t>
            </a:r>
            <a:r>
              <a:rPr lang="en-US" altLang="en-US" sz="2800" dirty="0">
                <a:solidFill>
                  <a:prstClr val="black"/>
                </a:solidFill>
              </a:rPr>
              <a:t>is where a group of members pool their resources to buy the business they have been running, usually from as larger, parent company. </a:t>
            </a:r>
            <a:endParaRPr lang="en-US" altLang="en-US" sz="2800" dirty="0" smtClean="0">
              <a:solidFill>
                <a:prstClr val="black"/>
              </a:solidFill>
            </a:endParaRPr>
          </a:p>
          <a:p>
            <a:pPr lvl="0" algn="just">
              <a:buClr>
                <a:srgbClr val="D34817"/>
              </a:buClr>
              <a:buFont typeface="Wingdings" pitchFamily="2" charset="2"/>
              <a:buChar char="Ø"/>
            </a:pPr>
            <a:r>
              <a:rPr lang="en-US" altLang="en-US" sz="2800" dirty="0" smtClean="0">
                <a:solidFill>
                  <a:prstClr val="black"/>
                </a:solidFill>
              </a:rPr>
              <a:t>A </a:t>
            </a:r>
            <a:r>
              <a:rPr lang="en-US" altLang="en-US" sz="2800" b="1" i="1" dirty="0">
                <a:solidFill>
                  <a:prstClr val="black"/>
                </a:solidFill>
              </a:rPr>
              <a:t>management buy-in </a:t>
            </a:r>
            <a:r>
              <a:rPr lang="en-US" altLang="en-US" sz="2800" dirty="0">
                <a:solidFill>
                  <a:prstClr val="black"/>
                </a:solidFill>
              </a:rPr>
              <a:t>is where a group of managers buys into an existing firm, usually replacing those who have been running it.</a:t>
            </a:r>
            <a:endParaRPr lang="en-US" dirty="0"/>
          </a:p>
        </p:txBody>
      </p:sp>
      <p:sp>
        <p:nvSpPr>
          <p:cNvPr id="4" name="Slide Number Placeholder 1"/>
          <p:cNvSpPr>
            <a:spLocks noGrp="1"/>
          </p:cNvSpPr>
          <p:nvPr>
            <p:ph type="sldNum" sz="quarter" idx="12"/>
          </p:nvPr>
        </p:nvSpPr>
        <p:spPr bwMode="auto">
          <a:xfrm>
            <a:off x="152400" y="63246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a:pPr/>
              <a:t>26</a:t>
            </a:fld>
            <a:endParaRPr lang="th-TH" altLang="en-US" dirty="0"/>
          </a:p>
        </p:txBody>
      </p:sp>
      <p:sp>
        <p:nvSpPr>
          <p:cNvPr id="5" name="Slide Number Placeholder 1"/>
          <p:cNvSpPr txBox="1">
            <a:spLocks/>
          </p:cNvSpPr>
          <p:nvPr/>
        </p:nvSpPr>
        <p:spPr bwMode="auto">
          <a:xfrm>
            <a:off x="146050" y="6210300"/>
            <a:ext cx="457200" cy="457200"/>
          </a:xfrm>
          <a:prstGeom prst="ellipse">
            <a:avLst/>
          </a:prstGeom>
          <a:solidFill>
            <a:schemeClr val="accent1"/>
          </a:solidFill>
          <a:extLs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anchor="ctr" anchorCtr="1" compatLnSpc="1">
            <a:prstTxWarp prst="textNoShape">
              <a:avLst/>
            </a:prstTxWarp>
            <a:noAutofit/>
          </a:bodyPr>
          <a:lstStyle>
            <a:defPPr>
              <a:defRPr lang="en-US"/>
            </a:defPPr>
            <a:lvl1pPr marL="0" algn="ctr" defTabSz="914400" rtl="0" eaLnBrk="1" latinLnBrk="0" hangingPunct="1">
              <a:defRPr sz="1400" kern="1200">
                <a:solidFill>
                  <a:srgbClr val="FFFFFF"/>
                </a:solidFill>
                <a:latin typeface="Franklin Gothic Book"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747884D-FFA0-4D5C-A28D-F80DE5A8A4A0}" type="slidenum">
              <a:rPr lang="ar-SA" altLang="en-US" b="1" smtClean="0"/>
              <a:pPr/>
              <a:t>26</a:t>
            </a:fld>
            <a:endParaRPr lang="th-TH" altLang="en-US" b="1" dirty="0"/>
          </a:p>
        </p:txBody>
      </p:sp>
    </p:spTree>
    <p:extLst>
      <p:ext uri="{BB962C8B-B14F-4D97-AF65-F5344CB8AC3E}">
        <p14:creationId xmlns:p14="http://schemas.microsoft.com/office/powerpoint/2010/main" val="130816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017446">
            <a:off x="966449" y="980188"/>
            <a:ext cx="6299981" cy="1152331"/>
          </a:xfrm>
        </p:spPr>
        <p:txBody>
          <a:bodyPr>
            <a:noAutofit/>
          </a:bodyPr>
          <a:lstStyle/>
          <a:p>
            <a:pPr algn="ctr"/>
            <a:r>
              <a:rPr lang="en-US" sz="6000" b="1" dirty="0" smtClean="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rPr>
              <a:t>THANK YOU</a:t>
            </a:r>
            <a:endParaRPr lang="en-US" sz="6000" b="1" dirty="0">
              <a:ln w="1905"/>
              <a:solidFill>
                <a:srgbClr val="00B0F0"/>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4" name="Content Placeholder 3"/>
          <p:cNvSpPr>
            <a:spLocks noGrp="1"/>
          </p:cNvSpPr>
          <p:nvPr>
            <p:ph sz="quarter" idx="2"/>
          </p:nvPr>
        </p:nvSpPr>
        <p:spPr>
          <a:xfrm rot="19590684">
            <a:off x="4896499" y="2209716"/>
            <a:ext cx="4394895" cy="838200"/>
          </a:xfrm>
        </p:spPr>
        <p:txBody>
          <a:bodyPr>
            <a:normAutofit fontScale="92500" lnSpcReduction="10000"/>
          </a:bodyPr>
          <a:lstStyle/>
          <a:p>
            <a:pPr algn="ctr">
              <a:buNone/>
            </a:pP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Question</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9" name="Picture 2" descr="http://www.covermesongs.com/wp-content/uploads/2014/10/QA.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219200" y="2895600"/>
            <a:ext cx="4876800" cy="23622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27</a:t>
            </a:fld>
            <a:endParaRPr lang="th-TH" altLang="en-US" b="1" dirty="0"/>
          </a:p>
        </p:txBody>
      </p:sp>
    </p:spTree>
    <p:extLst>
      <p:ext uri="{BB962C8B-B14F-4D97-AF65-F5344CB8AC3E}">
        <p14:creationId xmlns:p14="http://schemas.microsoft.com/office/powerpoint/2010/main" val="1665388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r>
              <a:rPr lang="en-US" sz="3600" b="1" dirty="0">
                <a:solidFill>
                  <a:srgbClr val="FF0000"/>
                </a:solidFill>
                <a:latin typeface="+mn-lt"/>
              </a:rPr>
              <a:t>Choice of Suitable form of ownership </a:t>
            </a:r>
          </a:p>
        </p:txBody>
      </p:sp>
      <p:sp>
        <p:nvSpPr>
          <p:cNvPr id="3" name="Content Placeholder 2"/>
          <p:cNvSpPr>
            <a:spLocks noGrp="1"/>
          </p:cNvSpPr>
          <p:nvPr>
            <p:ph sz="quarter" idx="1"/>
          </p:nvPr>
        </p:nvSpPr>
        <p:spPr>
          <a:xfrm>
            <a:off x="609600" y="914400"/>
            <a:ext cx="8153400" cy="5334000"/>
          </a:xfrm>
        </p:spPr>
        <p:txBody>
          <a:bodyPr/>
          <a:lstStyle/>
          <a:p>
            <a:pPr>
              <a:buFont typeface="Wingdings" pitchFamily="2" charset="2"/>
              <a:buChar char="q"/>
            </a:pPr>
            <a:r>
              <a:rPr lang="en-US" sz="2800" dirty="0" smtClean="0">
                <a:solidFill>
                  <a:srgbClr val="632423"/>
                </a:solidFill>
              </a:rPr>
              <a:t> choosing suitable form </a:t>
            </a:r>
            <a:r>
              <a:rPr lang="en-US" sz="2800" dirty="0">
                <a:solidFill>
                  <a:srgbClr val="632423"/>
                </a:solidFill>
              </a:rPr>
              <a:t>of ownership </a:t>
            </a:r>
            <a:r>
              <a:rPr lang="en-US" sz="2800" dirty="0" smtClean="0">
                <a:solidFill>
                  <a:srgbClr val="632423"/>
                </a:solidFill>
              </a:rPr>
              <a:t>for determination of the: </a:t>
            </a:r>
            <a:endParaRPr lang="en-US" sz="2800" dirty="0">
              <a:solidFill>
                <a:srgbClr val="632423"/>
              </a:solidFill>
            </a:endParaRPr>
          </a:p>
          <a:p>
            <a:pPr lvl="1">
              <a:buFont typeface="Wingdings" pitchFamily="2" charset="2"/>
              <a:buChar char="ü"/>
            </a:pPr>
            <a:r>
              <a:rPr lang="en-US" sz="2600" dirty="0" smtClean="0">
                <a:solidFill>
                  <a:srgbClr val="632423"/>
                </a:solidFill>
              </a:rPr>
              <a:t>Division </a:t>
            </a:r>
            <a:r>
              <a:rPr lang="en-US" sz="2600" dirty="0">
                <a:solidFill>
                  <a:srgbClr val="632423"/>
                </a:solidFill>
              </a:rPr>
              <a:t>of </a:t>
            </a:r>
            <a:r>
              <a:rPr lang="en-US" sz="2600" dirty="0" smtClean="0">
                <a:solidFill>
                  <a:srgbClr val="632423"/>
                </a:solidFill>
              </a:rPr>
              <a:t>Profits</a:t>
            </a:r>
          </a:p>
          <a:p>
            <a:pPr lvl="1">
              <a:buFont typeface="Wingdings" pitchFamily="2" charset="2"/>
              <a:buChar char="ü"/>
            </a:pPr>
            <a:r>
              <a:rPr lang="en-US" sz="2600" dirty="0" smtClean="0">
                <a:solidFill>
                  <a:srgbClr val="632423"/>
                </a:solidFill>
              </a:rPr>
              <a:t>Extent </a:t>
            </a:r>
            <a:r>
              <a:rPr lang="en-US" sz="2600" dirty="0">
                <a:solidFill>
                  <a:srgbClr val="632423"/>
                </a:solidFill>
              </a:rPr>
              <a:t>of </a:t>
            </a:r>
            <a:r>
              <a:rPr lang="en-US" sz="2600" dirty="0" smtClean="0">
                <a:solidFill>
                  <a:srgbClr val="632423"/>
                </a:solidFill>
              </a:rPr>
              <a:t>liability</a:t>
            </a:r>
          </a:p>
          <a:p>
            <a:pPr lvl="1">
              <a:buFont typeface="Wingdings" pitchFamily="2" charset="2"/>
              <a:buChar char="ü"/>
            </a:pPr>
            <a:r>
              <a:rPr lang="en-US" sz="2600" dirty="0" smtClean="0">
                <a:solidFill>
                  <a:srgbClr val="632423"/>
                </a:solidFill>
              </a:rPr>
              <a:t>Extent </a:t>
            </a:r>
            <a:r>
              <a:rPr lang="en-US" sz="2600" dirty="0">
                <a:solidFill>
                  <a:srgbClr val="632423"/>
                </a:solidFill>
              </a:rPr>
              <a:t>of </a:t>
            </a:r>
            <a:r>
              <a:rPr lang="en-US" sz="2600" dirty="0" smtClean="0">
                <a:solidFill>
                  <a:srgbClr val="632423"/>
                </a:solidFill>
              </a:rPr>
              <a:t>Risk</a:t>
            </a:r>
          </a:p>
          <a:p>
            <a:pPr lvl="1">
              <a:buFont typeface="Wingdings" pitchFamily="2" charset="2"/>
              <a:buChar char="ü"/>
            </a:pPr>
            <a:r>
              <a:rPr lang="en-US" sz="2600" dirty="0" smtClean="0">
                <a:solidFill>
                  <a:srgbClr val="632423"/>
                </a:solidFill>
              </a:rPr>
              <a:t>Division </a:t>
            </a:r>
            <a:r>
              <a:rPr lang="en-US" sz="2600" dirty="0">
                <a:solidFill>
                  <a:srgbClr val="632423"/>
                </a:solidFill>
              </a:rPr>
              <a:t>of </a:t>
            </a:r>
            <a:r>
              <a:rPr lang="en-US" sz="2600" dirty="0" smtClean="0">
                <a:solidFill>
                  <a:srgbClr val="632423"/>
                </a:solidFill>
              </a:rPr>
              <a:t>Power</a:t>
            </a:r>
          </a:p>
          <a:p>
            <a:pPr lvl="1">
              <a:buFont typeface="Wingdings" pitchFamily="2" charset="2"/>
              <a:buChar char="ü"/>
            </a:pPr>
            <a:r>
              <a:rPr lang="en-US" sz="2600" dirty="0" smtClean="0">
                <a:solidFill>
                  <a:srgbClr val="632423"/>
                </a:solidFill>
              </a:rPr>
              <a:t>Control </a:t>
            </a:r>
            <a:r>
              <a:rPr lang="en-US" sz="2600" dirty="0">
                <a:solidFill>
                  <a:srgbClr val="632423"/>
                </a:solidFill>
              </a:rPr>
              <a:t>of </a:t>
            </a:r>
            <a:r>
              <a:rPr lang="en-US" sz="2600" dirty="0" smtClean="0">
                <a:solidFill>
                  <a:srgbClr val="632423"/>
                </a:solidFill>
              </a:rPr>
              <a:t>Owner</a:t>
            </a:r>
          </a:p>
          <a:p>
            <a:pPr lvl="1">
              <a:buFont typeface="Wingdings" pitchFamily="2" charset="2"/>
              <a:buChar char="ü"/>
            </a:pPr>
            <a:r>
              <a:rPr lang="en-US" sz="2600" dirty="0" smtClean="0">
                <a:solidFill>
                  <a:srgbClr val="632423"/>
                </a:solidFill>
              </a:rPr>
              <a:t>Long </a:t>
            </a:r>
            <a:r>
              <a:rPr lang="en-US" sz="2600" dirty="0">
                <a:solidFill>
                  <a:srgbClr val="632423"/>
                </a:solidFill>
              </a:rPr>
              <a:t>term commitment, cannot be altered </a:t>
            </a:r>
            <a:r>
              <a:rPr lang="en-US" sz="2600" dirty="0" smtClean="0">
                <a:solidFill>
                  <a:srgbClr val="632423"/>
                </a:solidFill>
              </a:rPr>
              <a:t>easily</a:t>
            </a:r>
            <a:r>
              <a:rPr lang="en-US" sz="2600" dirty="0" smtClean="0"/>
              <a:t> </a:t>
            </a:r>
            <a:r>
              <a:rPr lang="en-US" sz="2600" dirty="0"/>
              <a:t/>
            </a:r>
            <a:br>
              <a:rPr lang="en-US" sz="2600" dirty="0"/>
            </a:br>
            <a:endParaRPr lang="en-US" sz="2600" dirty="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3</a:t>
            </a:fld>
            <a:endParaRPr lang="th-TH" altLang="en-US" b="1" dirty="0"/>
          </a:p>
        </p:txBody>
      </p:sp>
    </p:spTree>
    <p:extLst>
      <p:ext uri="{BB962C8B-B14F-4D97-AF65-F5344CB8AC3E}">
        <p14:creationId xmlns:p14="http://schemas.microsoft.com/office/powerpoint/2010/main" val="210358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lstStyle/>
          <a:p>
            <a:pPr>
              <a:defRPr/>
            </a:pPr>
            <a:r>
              <a:rPr lang="en-US" sz="3200" b="1" dirty="0" smtClean="0">
                <a:solidFill>
                  <a:srgbClr val="FF0000"/>
                </a:solidFill>
                <a:latin typeface="+mn-lt"/>
              </a:rPr>
              <a:t>Forms of ownership and legal requirements</a:t>
            </a:r>
            <a:endParaRPr lang="en-MY" sz="3200" dirty="0">
              <a:solidFill>
                <a:srgbClr val="FF0000"/>
              </a:solidFill>
              <a:latin typeface="+mn-lt"/>
            </a:endParaRPr>
          </a:p>
        </p:txBody>
      </p:sp>
      <p:sp>
        <p:nvSpPr>
          <p:cNvPr id="60419" name="Content Placeholder 2"/>
          <p:cNvSpPr>
            <a:spLocks noGrp="1"/>
          </p:cNvSpPr>
          <p:nvPr>
            <p:ph sz="quarter" idx="1"/>
          </p:nvPr>
        </p:nvSpPr>
        <p:spPr>
          <a:xfrm>
            <a:off x="533400" y="1143000"/>
            <a:ext cx="8153400" cy="4876800"/>
          </a:xfrm>
        </p:spPr>
        <p:txBody>
          <a:bodyPr/>
          <a:lstStyle/>
          <a:p>
            <a:pPr algn="just">
              <a:buFont typeface="Wingdings" pitchFamily="2" charset="2"/>
              <a:buChar char="q"/>
            </a:pPr>
            <a:r>
              <a:rPr lang="en-US" altLang="en-US" sz="2800" dirty="0" smtClean="0"/>
              <a:t>Those forms have been modified over the course of time to keep pace with </a:t>
            </a:r>
            <a:r>
              <a:rPr lang="en-US" altLang="en-US" sz="2800" dirty="0" smtClean="0">
                <a:solidFill>
                  <a:srgbClr val="0070C0"/>
                </a:solidFill>
              </a:rPr>
              <a:t>business needs and the custom of society. </a:t>
            </a:r>
            <a:endParaRPr lang="en-US" altLang="en-US" sz="2800" dirty="0" smtClean="0"/>
          </a:p>
          <a:p>
            <a:pPr algn="just">
              <a:buFont typeface="Wingdings" pitchFamily="2" charset="2"/>
              <a:buChar char="q"/>
            </a:pPr>
            <a:r>
              <a:rPr lang="en-US" altLang="en-US" sz="2800" dirty="0" smtClean="0"/>
              <a:t>Ownership of business is represented by the right of individual or a group of individuals to acquire legal title to property (assets) for the purpose of </a:t>
            </a:r>
            <a:r>
              <a:rPr lang="en-US" altLang="en-US" sz="2800" i="1" dirty="0" smtClean="0"/>
              <a:t>controlling them </a:t>
            </a:r>
            <a:r>
              <a:rPr lang="en-US" altLang="en-US" sz="2800" dirty="0" smtClean="0"/>
              <a:t>and to </a:t>
            </a:r>
            <a:r>
              <a:rPr lang="en-US" altLang="en-US" sz="2800" i="1" dirty="0" smtClean="0"/>
              <a:t>enjoy the gains of profits </a:t>
            </a:r>
            <a:r>
              <a:rPr lang="en-US" altLang="en-US" sz="2800" dirty="0" smtClean="0"/>
              <a:t>from such possession and use.</a:t>
            </a:r>
            <a:endParaRPr lang="en-MY" altLang="en-US" sz="2800" dirty="0" smtClean="0"/>
          </a:p>
          <a:p>
            <a:endParaRPr lang="en-MY" altLang="en-US" dirty="0" smtClean="0"/>
          </a:p>
        </p:txBody>
      </p:sp>
      <p:sp>
        <p:nvSpPr>
          <p:cNvPr id="4" name="Slide Number Placeholder 1"/>
          <p:cNvSpPr>
            <a:spLocks noGrp="1"/>
          </p:cNvSpPr>
          <p:nvPr>
            <p:ph type="sldNum" sz="quarter" idx="12"/>
          </p:nvPr>
        </p:nvSpPr>
        <p:spPr bwMode="auto">
          <a:xfrm>
            <a:off x="146050" y="6210300"/>
            <a:ext cx="463550" cy="4953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4</a:t>
            </a:fld>
            <a:endParaRPr lang="th-TH" altLang="en-US" b="1" dirty="0"/>
          </a:p>
        </p:txBody>
      </p:sp>
    </p:spTree>
    <p:extLst>
      <p:ext uri="{BB962C8B-B14F-4D97-AF65-F5344CB8AC3E}">
        <p14:creationId xmlns:p14="http://schemas.microsoft.com/office/powerpoint/2010/main" val="4280043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lgn="ctr"/>
            <a:r>
              <a:rPr lang="en-US" sz="3600" b="1" dirty="0">
                <a:solidFill>
                  <a:srgbClr val="FF0000"/>
                </a:solidFill>
                <a:latin typeface="Perpetua"/>
              </a:rPr>
              <a:t>Forms of ownership</a:t>
            </a:r>
            <a:endParaRPr lang="en-US" sz="4400" b="1" dirty="0"/>
          </a:p>
        </p:txBody>
      </p:sp>
      <p:sp>
        <p:nvSpPr>
          <p:cNvPr id="3" name="Content Placeholder 2"/>
          <p:cNvSpPr>
            <a:spLocks noGrp="1"/>
          </p:cNvSpPr>
          <p:nvPr>
            <p:ph sz="quarter" idx="1"/>
          </p:nvPr>
        </p:nvSpPr>
        <p:spPr>
          <a:xfrm>
            <a:off x="304800" y="914400"/>
            <a:ext cx="8534400" cy="5562600"/>
          </a:xfrm>
        </p:spPr>
        <p:txBody>
          <a:bodyPr/>
          <a:lstStyle/>
          <a:p>
            <a:pPr lvl="0">
              <a:buClr>
                <a:srgbClr val="D34817"/>
              </a:buClr>
              <a:buFont typeface="Wingdings" pitchFamily="2" charset="2"/>
              <a:buChar char="q"/>
            </a:pPr>
            <a:r>
              <a:rPr lang="en-US" altLang="en-US" sz="2800" dirty="0" smtClean="0">
                <a:solidFill>
                  <a:prstClr val="black"/>
                </a:solidFill>
              </a:rPr>
              <a:t> The </a:t>
            </a:r>
            <a:r>
              <a:rPr lang="en-US" altLang="en-US" sz="2800" dirty="0">
                <a:solidFill>
                  <a:prstClr val="black"/>
                </a:solidFill>
              </a:rPr>
              <a:t>most common forms currently in wide use by small business are:</a:t>
            </a:r>
            <a:endParaRPr lang="en-MY" altLang="en-US" sz="2800" dirty="0">
              <a:solidFill>
                <a:prstClr val="black"/>
              </a:solidFill>
            </a:endParaRPr>
          </a:p>
          <a:p>
            <a:pPr lvl="1">
              <a:buFont typeface="Wingdings" pitchFamily="2" charset="2"/>
              <a:buChar char="Ø"/>
            </a:pPr>
            <a:r>
              <a:rPr lang="en-US" altLang="en-US" sz="3200" b="1" i="1" dirty="0">
                <a:solidFill>
                  <a:prstClr val="black"/>
                </a:solidFill>
              </a:rPr>
              <a:t>Sole proprietorship </a:t>
            </a:r>
            <a:endParaRPr lang="en-MY" altLang="en-US" sz="3200" dirty="0">
              <a:solidFill>
                <a:prstClr val="black"/>
              </a:solidFill>
            </a:endParaRPr>
          </a:p>
          <a:p>
            <a:pPr lvl="1">
              <a:buFont typeface="Wingdings" pitchFamily="2" charset="2"/>
              <a:buChar char="Ø"/>
            </a:pPr>
            <a:r>
              <a:rPr lang="en-US" altLang="en-US" sz="3200" b="1" i="1" dirty="0">
                <a:solidFill>
                  <a:prstClr val="black"/>
                </a:solidFill>
              </a:rPr>
              <a:t>Partnership</a:t>
            </a:r>
            <a:endParaRPr lang="en-MY" altLang="en-US" sz="3200" dirty="0">
              <a:solidFill>
                <a:prstClr val="black"/>
              </a:solidFill>
            </a:endParaRPr>
          </a:p>
          <a:p>
            <a:pPr lvl="1">
              <a:buFont typeface="Wingdings" pitchFamily="2" charset="2"/>
              <a:buChar char="Ø"/>
            </a:pPr>
            <a:r>
              <a:rPr lang="en-US" altLang="en-US" sz="3200" b="1" i="1" dirty="0">
                <a:solidFill>
                  <a:prstClr val="black"/>
                </a:solidFill>
              </a:rPr>
              <a:t>Corporations and </a:t>
            </a:r>
            <a:endParaRPr lang="en-MY" altLang="en-US" sz="3200" dirty="0">
              <a:solidFill>
                <a:prstClr val="black"/>
              </a:solidFill>
            </a:endParaRPr>
          </a:p>
          <a:p>
            <a:pPr lvl="1">
              <a:buFont typeface="Wingdings" pitchFamily="2" charset="2"/>
              <a:buChar char="Ø"/>
            </a:pPr>
            <a:r>
              <a:rPr lang="en-US" altLang="en-US" sz="3200" b="1" i="1" dirty="0">
                <a:solidFill>
                  <a:prstClr val="black"/>
                </a:solidFill>
              </a:rPr>
              <a:t>Cooperatives</a:t>
            </a:r>
            <a:endParaRPr lang="en-MY" altLang="en-US" sz="3200" dirty="0">
              <a:solidFill>
                <a:prstClr val="black"/>
              </a:solidFill>
            </a:endParaRPr>
          </a:p>
          <a:p>
            <a:pPr lvl="0">
              <a:buClr>
                <a:srgbClr val="D34817"/>
              </a:buClr>
              <a:buFont typeface="Wingdings" pitchFamily="2" charset="2"/>
              <a:buChar char="q"/>
            </a:pPr>
            <a:r>
              <a:rPr lang="en-US" altLang="en-US" sz="2800" dirty="0" smtClean="0">
                <a:solidFill>
                  <a:prstClr val="black"/>
                </a:solidFill>
              </a:rPr>
              <a:t> Each </a:t>
            </a:r>
            <a:r>
              <a:rPr lang="en-US" altLang="en-US" sz="2800" dirty="0">
                <a:solidFill>
                  <a:prstClr val="black"/>
                </a:solidFill>
              </a:rPr>
              <a:t>form of ownership has a characteristic internal structure, legal status, size and field to which it is best suited</a:t>
            </a:r>
            <a:endParaRPr lang="en-US" b="1" dirty="0"/>
          </a:p>
        </p:txBody>
      </p:sp>
      <p:sp>
        <p:nvSpPr>
          <p:cNvPr id="4" name="Slide Number Placeholder 1"/>
          <p:cNvSpPr>
            <a:spLocks noGrp="1"/>
          </p:cNvSpPr>
          <p:nvPr>
            <p:ph type="sldNum" sz="quarter" idx="12"/>
          </p:nvPr>
        </p:nvSpPr>
        <p:spPr bwMode="auto">
          <a:xfrm>
            <a:off x="146050" y="6210300"/>
            <a:ext cx="539750" cy="4953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5</a:t>
            </a:fld>
            <a:endParaRPr lang="th-TH" altLang="en-US" b="1" dirty="0"/>
          </a:p>
        </p:txBody>
      </p:sp>
    </p:spTree>
    <p:extLst>
      <p:ext uri="{BB962C8B-B14F-4D97-AF65-F5344CB8AC3E}">
        <p14:creationId xmlns:p14="http://schemas.microsoft.com/office/powerpoint/2010/main" val="2270529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09600"/>
          </a:xfrm>
        </p:spPr>
        <p:txBody>
          <a:bodyPr/>
          <a:lstStyle/>
          <a:p>
            <a:pPr algn="ctr">
              <a:defRPr/>
            </a:pPr>
            <a:r>
              <a:rPr lang="en-MY" dirty="0" smtClean="0"/>
              <a:t/>
            </a:r>
            <a:br>
              <a:rPr lang="en-MY" dirty="0" smtClean="0"/>
            </a:br>
            <a:r>
              <a:rPr lang="en-US" sz="3600" b="1" dirty="0">
                <a:solidFill>
                  <a:srgbClr val="FF0000"/>
                </a:solidFill>
                <a:latin typeface="Perpetua"/>
              </a:rPr>
              <a:t>Sole proprietorship</a:t>
            </a:r>
            <a:endParaRPr lang="en-MY" b="1" dirty="0"/>
          </a:p>
        </p:txBody>
      </p:sp>
      <p:sp>
        <p:nvSpPr>
          <p:cNvPr id="62467" name="Content Placeholder 2"/>
          <p:cNvSpPr>
            <a:spLocks noGrp="1"/>
          </p:cNvSpPr>
          <p:nvPr>
            <p:ph sz="quarter" idx="1"/>
          </p:nvPr>
        </p:nvSpPr>
        <p:spPr>
          <a:xfrm>
            <a:off x="304800" y="762000"/>
            <a:ext cx="8610600" cy="5867400"/>
          </a:xfrm>
        </p:spPr>
        <p:txBody>
          <a:bodyPr/>
          <a:lstStyle/>
          <a:p>
            <a:pPr>
              <a:buFont typeface="Wingdings" pitchFamily="2" charset="2"/>
              <a:buChar char="q"/>
            </a:pPr>
            <a:r>
              <a:rPr lang="en-US" altLang="en-US" dirty="0" smtClean="0"/>
              <a:t> It is an individual or single ownership</a:t>
            </a:r>
          </a:p>
          <a:p>
            <a:pPr>
              <a:buFont typeface="Wingdings" pitchFamily="2" charset="2"/>
              <a:buChar char="q"/>
            </a:pPr>
            <a:r>
              <a:rPr lang="en-US" altLang="en-US" dirty="0"/>
              <a:t> </a:t>
            </a:r>
            <a:r>
              <a:rPr lang="en-US" dirty="0"/>
              <a:t>These firms are owned by one person, usually the individual who has day-to-day responsibility for running the business.</a:t>
            </a:r>
            <a:endParaRPr lang="en-US" altLang="en-US" dirty="0" smtClean="0"/>
          </a:p>
          <a:p>
            <a:pPr>
              <a:buFont typeface="Wingdings" pitchFamily="2" charset="2"/>
              <a:buChar char="q"/>
            </a:pPr>
            <a:r>
              <a:rPr lang="en-US" altLang="en-US" dirty="0" smtClean="0"/>
              <a:t> The sole proprietorship is a form of business organization in which</a:t>
            </a:r>
          </a:p>
          <a:p>
            <a:pPr lvl="1">
              <a:buFont typeface="Wingdings" pitchFamily="2" charset="2"/>
              <a:buChar char="Ø"/>
            </a:pPr>
            <a:r>
              <a:rPr lang="en-US" altLang="en-US" dirty="0" smtClean="0"/>
              <a:t> A</a:t>
            </a:r>
            <a:r>
              <a:rPr lang="en-US" altLang="en-US" sz="2800" dirty="0" smtClean="0"/>
              <a:t>n individual introduces his capital,</a:t>
            </a:r>
          </a:p>
          <a:p>
            <a:pPr lvl="1">
              <a:buFont typeface="Wingdings" pitchFamily="2" charset="2"/>
              <a:buChar char="Ø"/>
            </a:pPr>
            <a:r>
              <a:rPr lang="en-US" altLang="en-US" sz="2800" dirty="0" smtClean="0"/>
              <a:t> Use of his own skill and intelligence in the management of its affairs and</a:t>
            </a:r>
          </a:p>
          <a:p>
            <a:pPr lvl="1">
              <a:buFont typeface="Wingdings" pitchFamily="2" charset="2"/>
              <a:buChar char="Ø"/>
            </a:pPr>
            <a:r>
              <a:rPr lang="en-US" altLang="en-US" sz="2800" dirty="0" smtClean="0"/>
              <a:t> It is solely responsible for the results of its operation.</a:t>
            </a:r>
            <a:endParaRPr lang="en-US" altLang="en-US" sz="900" dirty="0" smtClean="0"/>
          </a:p>
          <a:p>
            <a:pPr>
              <a:buFont typeface="Wingdings" pitchFamily="2" charset="2"/>
              <a:buChar char="q"/>
            </a:pPr>
            <a:r>
              <a:rPr lang="en-US" altLang="en-US" dirty="0" smtClean="0"/>
              <a:t>This form is known also as </a:t>
            </a:r>
            <a:r>
              <a:rPr lang="en-US" altLang="en-US" b="1" i="1" dirty="0" smtClean="0">
                <a:solidFill>
                  <a:srgbClr val="FF0000"/>
                </a:solidFill>
              </a:rPr>
              <a:t>individual </a:t>
            </a:r>
            <a:r>
              <a:rPr lang="en-US" altLang="en-US" dirty="0" smtClean="0">
                <a:solidFill>
                  <a:srgbClr val="FF0000"/>
                </a:solidFill>
              </a:rPr>
              <a:t>or</a:t>
            </a:r>
            <a:r>
              <a:rPr lang="en-US" altLang="en-US" b="1" i="1" dirty="0" smtClean="0">
                <a:solidFill>
                  <a:srgbClr val="FF0000"/>
                </a:solidFill>
              </a:rPr>
              <a:t> single proprietorship</a:t>
            </a:r>
            <a:r>
              <a:rPr lang="en-US" altLang="en-US" dirty="0" smtClean="0">
                <a:solidFill>
                  <a:srgbClr val="FF0000"/>
                </a:solidFill>
              </a:rPr>
              <a:t>, </a:t>
            </a:r>
            <a:r>
              <a:rPr lang="en-US" altLang="en-US" b="1" i="1" dirty="0" smtClean="0">
                <a:solidFill>
                  <a:srgbClr val="FF0000"/>
                </a:solidFill>
              </a:rPr>
              <a:t>sole ownership</a:t>
            </a:r>
            <a:r>
              <a:rPr lang="en-US" altLang="en-US" dirty="0" smtClean="0">
                <a:solidFill>
                  <a:srgbClr val="FF0000"/>
                </a:solidFill>
              </a:rPr>
              <a:t> or </a:t>
            </a:r>
            <a:r>
              <a:rPr lang="en-US" altLang="en-US" b="1" i="1" dirty="0" smtClean="0">
                <a:solidFill>
                  <a:srgbClr val="FF0000"/>
                </a:solidFill>
              </a:rPr>
              <a:t>individual enterprise</a:t>
            </a:r>
            <a:r>
              <a:rPr lang="en-US" altLang="en-US" dirty="0" smtClean="0">
                <a:solidFill>
                  <a:srgbClr val="FF0000"/>
                </a:solidFill>
              </a:rPr>
              <a:t>.</a:t>
            </a:r>
            <a:endParaRPr lang="en-US" altLang="en-US" sz="1000" dirty="0" smtClean="0">
              <a:solidFill>
                <a:srgbClr val="FF0000"/>
              </a:solidFill>
            </a:endParaRPr>
          </a:p>
          <a:p>
            <a:pPr>
              <a:buFont typeface="Wingdings" pitchFamily="2" charset="2"/>
              <a:buChar char="q"/>
            </a:pPr>
            <a:r>
              <a:rPr lang="en-US" altLang="en-US" dirty="0" smtClean="0"/>
              <a:t>Example: Photo studio, bookshop, bakeries, small town restaurants, retail stores, radio and watch repair shops.</a:t>
            </a:r>
            <a:endParaRPr lang="en-MY" altLang="en-US" dirty="0" smtClean="0"/>
          </a:p>
          <a:p>
            <a:endParaRPr lang="en-US" altLang="en-US" dirty="0" smtClean="0">
              <a:solidFill>
                <a:srgbClr val="FF0000"/>
              </a:solidFill>
            </a:endParaRPr>
          </a:p>
          <a:p>
            <a:endParaRPr lang="en-MY" altLang="en-US" dirty="0" smtClean="0">
              <a:solidFill>
                <a:srgbClr val="FF0000"/>
              </a:solidFill>
            </a:endParaRPr>
          </a:p>
          <a:p>
            <a:endParaRPr lang="en-MY" altLang="en-US" dirty="0" smtClean="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6</a:t>
            </a:fld>
            <a:endParaRPr lang="th-TH" altLang="en-US" b="1" dirty="0"/>
          </a:p>
        </p:txBody>
      </p:sp>
    </p:spTree>
    <p:extLst>
      <p:ext uri="{BB962C8B-B14F-4D97-AF65-F5344CB8AC3E}">
        <p14:creationId xmlns:p14="http://schemas.microsoft.com/office/powerpoint/2010/main" val="361038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1"/>
          </a:xfrm>
        </p:spPr>
        <p:txBody>
          <a:bodyPr/>
          <a:lstStyle/>
          <a:p>
            <a:pPr algn="ctr">
              <a:defRPr/>
            </a:pPr>
            <a:r>
              <a:rPr lang="en-MY" sz="3200" b="1" dirty="0" smtClean="0">
                <a:solidFill>
                  <a:srgbClr val="FF0000"/>
                </a:solidFill>
                <a:latin typeface="+mn-lt"/>
              </a:rPr>
              <a:t/>
            </a:r>
            <a:br>
              <a:rPr lang="en-MY" sz="3200" b="1" dirty="0" smtClean="0">
                <a:solidFill>
                  <a:srgbClr val="FF0000"/>
                </a:solidFill>
                <a:latin typeface="+mn-lt"/>
              </a:rPr>
            </a:br>
            <a:r>
              <a:rPr lang="en-US" sz="3200" b="1" dirty="0">
                <a:solidFill>
                  <a:srgbClr val="FF0000"/>
                </a:solidFill>
                <a:latin typeface="Perpetua"/>
              </a:rPr>
              <a:t>Advantages of </a:t>
            </a:r>
            <a:r>
              <a:rPr lang="en-US" sz="3200" b="1" dirty="0" smtClean="0">
                <a:solidFill>
                  <a:srgbClr val="FF0000"/>
                </a:solidFill>
                <a:latin typeface="Perpetua"/>
              </a:rPr>
              <a:t> Sole </a:t>
            </a:r>
            <a:r>
              <a:rPr lang="en-US" sz="3200" b="1" dirty="0">
                <a:solidFill>
                  <a:srgbClr val="FF0000"/>
                </a:solidFill>
                <a:latin typeface="Perpetua"/>
              </a:rPr>
              <a:t>proprietorships</a:t>
            </a:r>
            <a:endParaRPr lang="en-MY" sz="3200" dirty="0">
              <a:solidFill>
                <a:srgbClr val="FF0000"/>
              </a:solidFill>
              <a:latin typeface="+mn-lt"/>
            </a:endParaRPr>
          </a:p>
        </p:txBody>
      </p:sp>
      <p:sp>
        <p:nvSpPr>
          <p:cNvPr id="3" name="Content Placeholder 2"/>
          <p:cNvSpPr>
            <a:spLocks noGrp="1"/>
          </p:cNvSpPr>
          <p:nvPr>
            <p:ph sz="quarter" idx="1"/>
          </p:nvPr>
        </p:nvSpPr>
        <p:spPr>
          <a:xfrm>
            <a:off x="304800" y="838200"/>
            <a:ext cx="8610600" cy="5791200"/>
          </a:xfrm>
        </p:spPr>
        <p:txBody>
          <a:bodyPr/>
          <a:lstStyle/>
          <a:p>
            <a:pPr marL="514350" indent="-514350">
              <a:buFont typeface="Wingdings 2" pitchFamily="18" charset="2"/>
              <a:buNone/>
              <a:defRPr/>
            </a:pPr>
            <a:r>
              <a:rPr lang="en-US" sz="2700" b="1" dirty="0" smtClean="0"/>
              <a:t>a. Ease and low cost of formation and dissolution:-</a:t>
            </a:r>
            <a:r>
              <a:rPr lang="en-US" sz="2700" dirty="0" smtClean="0"/>
              <a:t>there are no restrictions on either starting or terminating small business operations.</a:t>
            </a:r>
            <a:endParaRPr lang="en-MY" sz="2700" dirty="0" smtClean="0"/>
          </a:p>
          <a:p>
            <a:pPr marL="514350" indent="-514350">
              <a:buFont typeface="Wingdings 2" pitchFamily="18" charset="2"/>
              <a:buNone/>
              <a:defRPr/>
            </a:pPr>
            <a:r>
              <a:rPr lang="en-US" sz="2700" b="1" dirty="0" smtClean="0"/>
              <a:t>b. Direct motivation and personal care</a:t>
            </a:r>
            <a:endParaRPr lang="en-MY" sz="2700" b="1" dirty="0" smtClean="0"/>
          </a:p>
          <a:p>
            <a:pPr>
              <a:buFont typeface="Wingdings 2" pitchFamily="18" charset="2"/>
              <a:buNone/>
              <a:defRPr/>
            </a:pPr>
            <a:r>
              <a:rPr lang="en-US" sz="2700" b="1" dirty="0" smtClean="0"/>
              <a:t>c. Freedom and promptness of action</a:t>
            </a:r>
          </a:p>
          <a:p>
            <a:pPr marL="635000" indent="0">
              <a:buFont typeface="Wingdings 2" pitchFamily="18" charset="2"/>
              <a:buNone/>
              <a:defRPr/>
            </a:pPr>
            <a:r>
              <a:rPr lang="en-US" sz="2700" dirty="0" smtClean="0"/>
              <a:t> The sole proprietor can take his own decision and there is none to question his authority. the sole proprietor can take prompt/quick decisions especially when an emergency arises. </a:t>
            </a:r>
            <a:endParaRPr lang="en-MY" sz="2700" dirty="0" smtClean="0"/>
          </a:p>
          <a:p>
            <a:pPr>
              <a:buFont typeface="Wingdings 2" pitchFamily="18" charset="2"/>
              <a:buNone/>
              <a:defRPr/>
            </a:pPr>
            <a:r>
              <a:rPr lang="en-US" sz="2700" b="1" dirty="0" smtClean="0"/>
              <a:t>d. Business confidentiality</a:t>
            </a:r>
            <a:endParaRPr lang="en-MY" sz="2700" b="1" dirty="0" smtClean="0"/>
          </a:p>
          <a:p>
            <a:pPr>
              <a:buFont typeface="Wingdings 2" pitchFamily="18" charset="2"/>
              <a:buNone/>
              <a:defRPr/>
            </a:pPr>
            <a:r>
              <a:rPr lang="en-US" sz="2700" b="1" dirty="0" smtClean="0"/>
              <a:t>e. Single Tax:-</a:t>
            </a:r>
            <a:r>
              <a:rPr lang="en-US" sz="2700" dirty="0" smtClean="0"/>
              <a:t>The proprietorship does not pay tax as a business; the profits from the business are the personal income of the owner and are declare on his individual income tax return. </a:t>
            </a:r>
            <a:endParaRPr lang="en-MY" sz="2700" dirty="0" smtClean="0"/>
          </a:p>
          <a:p>
            <a:pPr>
              <a:buFont typeface="Wingdings 2" pitchFamily="18" charset="2"/>
              <a:buNone/>
              <a:defRPr/>
            </a:pPr>
            <a:endParaRPr lang="en-MY" sz="2800" b="1" dirty="0" smtClean="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7</a:t>
            </a:fld>
            <a:endParaRPr lang="th-TH" altLang="en-US" b="1" dirty="0"/>
          </a:p>
        </p:txBody>
      </p:sp>
    </p:spTree>
    <p:extLst>
      <p:ext uri="{BB962C8B-B14F-4D97-AF65-F5344CB8AC3E}">
        <p14:creationId xmlns:p14="http://schemas.microsoft.com/office/powerpoint/2010/main" val="3190385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defRPr/>
            </a:pPr>
            <a:r>
              <a:rPr lang="en-US" sz="3600" b="1" dirty="0" smtClean="0">
                <a:solidFill>
                  <a:srgbClr val="FF0000"/>
                </a:solidFill>
                <a:latin typeface="+mn-lt"/>
              </a:rPr>
              <a:t>Disadvantages of sole proprietorship </a:t>
            </a:r>
            <a:endParaRPr lang="en-MY" sz="4400" dirty="0">
              <a:solidFill>
                <a:srgbClr val="FF0000"/>
              </a:solidFill>
            </a:endParaRPr>
          </a:p>
        </p:txBody>
      </p:sp>
      <p:sp>
        <p:nvSpPr>
          <p:cNvPr id="3" name="Content Placeholder 2"/>
          <p:cNvSpPr>
            <a:spLocks noGrp="1"/>
          </p:cNvSpPr>
          <p:nvPr>
            <p:ph sz="quarter" idx="1"/>
          </p:nvPr>
        </p:nvSpPr>
        <p:spPr>
          <a:xfrm>
            <a:off x="304800" y="914400"/>
            <a:ext cx="8534400" cy="5791200"/>
          </a:xfrm>
        </p:spPr>
        <p:txBody>
          <a:bodyPr/>
          <a:lstStyle/>
          <a:p>
            <a:pPr marL="0" indent="0" algn="just">
              <a:buClrTx/>
              <a:buNone/>
              <a:defRPr/>
            </a:pPr>
            <a:r>
              <a:rPr lang="en-US" sz="2800" b="1" i="1" dirty="0" smtClean="0"/>
              <a:t>a. Limited resources and size:-</a:t>
            </a:r>
            <a:r>
              <a:rPr lang="en-US" dirty="0" smtClean="0"/>
              <a:t>the capacity and skill are very limited. </a:t>
            </a:r>
            <a:r>
              <a:rPr lang="en-US" dirty="0" smtClean="0">
                <a:solidFill>
                  <a:srgbClr val="FF0000"/>
                </a:solidFill>
              </a:rPr>
              <a:t>Lending institutions </a:t>
            </a:r>
            <a:r>
              <a:rPr lang="en-US" dirty="0" smtClean="0"/>
              <a:t> and </a:t>
            </a:r>
            <a:r>
              <a:rPr lang="en-US" dirty="0" smtClean="0">
                <a:solidFill>
                  <a:srgbClr val="FF0000"/>
                </a:solidFill>
              </a:rPr>
              <a:t>suppliers</a:t>
            </a:r>
            <a:r>
              <a:rPr lang="en-US" dirty="0" smtClean="0"/>
              <a:t>  may not be willing to cooperate  because it is neither safe nor dependable which results in making the business to remain limited in size.  </a:t>
            </a:r>
            <a:endParaRPr lang="en-MY" dirty="0" smtClean="0"/>
          </a:p>
          <a:p>
            <a:pPr marL="514350" indent="-514350" algn="just">
              <a:buFont typeface="Wingdings 2" pitchFamily="18" charset="2"/>
              <a:buNone/>
              <a:defRPr/>
            </a:pPr>
            <a:r>
              <a:rPr lang="en-US" sz="2800" dirty="0" smtClean="0"/>
              <a:t>b. </a:t>
            </a:r>
            <a:r>
              <a:rPr lang="en-US" sz="2800" b="1" i="1" dirty="0" smtClean="0"/>
              <a:t>Limited Managerial Skill</a:t>
            </a:r>
            <a:r>
              <a:rPr lang="en-US" b="1" i="1" dirty="0" smtClean="0"/>
              <a:t>:- </a:t>
            </a:r>
            <a:r>
              <a:rPr lang="en-US" dirty="0" smtClean="0"/>
              <a:t>in complex and difficult condition which requires different expertise knowledge </a:t>
            </a:r>
            <a:endParaRPr lang="en-MY" dirty="0" smtClean="0"/>
          </a:p>
          <a:p>
            <a:pPr algn="just">
              <a:buFont typeface="Wingdings 2" pitchFamily="18" charset="2"/>
              <a:buNone/>
              <a:defRPr/>
            </a:pPr>
            <a:r>
              <a:rPr lang="en-US" sz="2800" b="1" dirty="0" smtClean="0"/>
              <a:t>c. </a:t>
            </a:r>
            <a:r>
              <a:rPr lang="en-US" sz="2800" b="1" i="1" dirty="0" smtClean="0"/>
              <a:t>Unlimited liability:-</a:t>
            </a:r>
            <a:r>
              <a:rPr lang="en-US" dirty="0" smtClean="0"/>
              <a:t>The sole proprietor will be legally liable for all debts of the business , a source of courage and real devotion, limit his activities only in specified areas </a:t>
            </a:r>
            <a:endParaRPr lang="en-MY" b="1" dirty="0" smtClean="0"/>
          </a:p>
          <a:p>
            <a:pPr algn="just">
              <a:buFont typeface="Wingdings 2" pitchFamily="18" charset="2"/>
              <a:buNone/>
              <a:defRPr/>
            </a:pPr>
            <a:r>
              <a:rPr lang="en-US" sz="2800" dirty="0" smtClean="0"/>
              <a:t>d</a:t>
            </a:r>
            <a:r>
              <a:rPr lang="en-US" sz="2800" b="1" dirty="0" smtClean="0"/>
              <a:t>. </a:t>
            </a:r>
            <a:r>
              <a:rPr lang="en-US" sz="2800" b="1" i="1" dirty="0" smtClean="0"/>
              <a:t>Uncertain future/Death of the owner terminates the business</a:t>
            </a:r>
            <a:endParaRPr lang="en-MY" sz="2800" b="1" dirty="0" smtClean="0"/>
          </a:p>
          <a:p>
            <a:pPr algn="just">
              <a:buFont typeface="Wingdings 2" pitchFamily="18" charset="2"/>
              <a:buNone/>
              <a:defRPr/>
            </a:pPr>
            <a:r>
              <a:rPr lang="en-US" sz="2800" b="1" dirty="0" smtClean="0"/>
              <a:t>e. </a:t>
            </a:r>
            <a:r>
              <a:rPr lang="en-US" sz="2800" b="1" i="1" dirty="0" smtClean="0"/>
              <a:t>Difficulty in hiring and keeping high achievement employees</a:t>
            </a:r>
            <a:endParaRPr lang="en-MY" sz="2800" b="1" dirty="0" smtClean="0"/>
          </a:p>
          <a:p>
            <a:pPr algn="just">
              <a:buFont typeface="Wingdings 2" pitchFamily="18" charset="2"/>
              <a:buNone/>
              <a:defRPr/>
            </a:pPr>
            <a:endParaRPr lang="en-MY" dirty="0"/>
          </a:p>
        </p:txBody>
      </p:sp>
      <p:sp>
        <p:nvSpPr>
          <p:cNvPr id="4" name="Slide Number Placeholder 1"/>
          <p:cNvSpPr>
            <a:spLocks noGrp="1"/>
          </p:cNvSpPr>
          <p:nvPr>
            <p:ph type="sldNum" sz="quarter" idx="12"/>
          </p:nvPr>
        </p:nvSpPr>
        <p:spPr bwMode="auto">
          <a:xfrm>
            <a:off x="152400" y="63246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8</a:t>
            </a:fld>
            <a:endParaRPr lang="th-TH" altLang="en-US" b="1" dirty="0"/>
          </a:p>
        </p:txBody>
      </p:sp>
    </p:spTree>
    <p:extLst>
      <p:ext uri="{BB962C8B-B14F-4D97-AF65-F5344CB8AC3E}">
        <p14:creationId xmlns:p14="http://schemas.microsoft.com/office/powerpoint/2010/main" val="1641433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1"/>
            <a:ext cx="7772400" cy="609600"/>
          </a:xfrm>
        </p:spPr>
        <p:txBody>
          <a:bodyPr/>
          <a:lstStyle/>
          <a:p>
            <a:pPr algn="ctr">
              <a:defRPr/>
            </a:pPr>
            <a:r>
              <a:rPr lang="en-US" sz="3600" b="1" dirty="0" smtClean="0">
                <a:solidFill>
                  <a:srgbClr val="FF0000"/>
                </a:solidFill>
                <a:latin typeface="+mn-lt"/>
              </a:rPr>
              <a:t> Partnership</a:t>
            </a:r>
            <a:endParaRPr lang="en-MY" sz="4400" dirty="0"/>
          </a:p>
        </p:txBody>
      </p:sp>
      <p:sp>
        <p:nvSpPr>
          <p:cNvPr id="65539" name="Content Placeholder 2"/>
          <p:cNvSpPr>
            <a:spLocks noGrp="1"/>
          </p:cNvSpPr>
          <p:nvPr>
            <p:ph sz="quarter" idx="1"/>
          </p:nvPr>
        </p:nvSpPr>
        <p:spPr>
          <a:xfrm>
            <a:off x="304800" y="685800"/>
            <a:ext cx="8458200" cy="5791200"/>
          </a:xfrm>
        </p:spPr>
        <p:txBody>
          <a:bodyPr/>
          <a:lstStyle/>
          <a:p>
            <a:pPr algn="just">
              <a:buFont typeface="Wingdings" pitchFamily="2" charset="2"/>
              <a:buChar char="q"/>
            </a:pPr>
            <a:r>
              <a:rPr lang="en-US" altLang="en-US" dirty="0" smtClean="0"/>
              <a:t> </a:t>
            </a:r>
            <a:r>
              <a:rPr lang="en-US" altLang="en-US" sz="2800" dirty="0" smtClean="0"/>
              <a:t>The association of </a:t>
            </a:r>
            <a:r>
              <a:rPr lang="en-US" altLang="en-US" sz="2800" b="1" i="1" dirty="0" smtClean="0">
                <a:solidFill>
                  <a:srgbClr val="7030A0"/>
                </a:solidFill>
              </a:rPr>
              <a:t>two or more persons </a:t>
            </a:r>
            <a:r>
              <a:rPr lang="en-US" altLang="en-US" sz="2800" dirty="0" smtClean="0"/>
              <a:t>to carry as </a:t>
            </a:r>
            <a:r>
              <a:rPr lang="en-US" altLang="en-US" sz="2800" b="1" i="1" dirty="0" smtClean="0"/>
              <a:t>co-owners</a:t>
            </a:r>
            <a:r>
              <a:rPr lang="en-US" altLang="en-US" sz="2800" dirty="0" smtClean="0"/>
              <a:t> of a business where the </a:t>
            </a:r>
            <a:r>
              <a:rPr lang="en-US" altLang="en-US" sz="2800" b="1" i="1" dirty="0" smtClean="0">
                <a:solidFill>
                  <a:srgbClr val="7030A0"/>
                </a:solidFill>
              </a:rPr>
              <a:t>relationship is based on agreement </a:t>
            </a:r>
            <a:r>
              <a:rPr lang="en-US" altLang="en-US" sz="2800" dirty="0" smtClean="0"/>
              <a:t>is called </a:t>
            </a:r>
            <a:r>
              <a:rPr lang="en-US" altLang="en-US" sz="2800" dirty="0" smtClean="0">
                <a:solidFill>
                  <a:srgbClr val="C00000"/>
                </a:solidFill>
              </a:rPr>
              <a:t>partnership.</a:t>
            </a:r>
            <a:endParaRPr lang="en-MY" altLang="en-US" sz="2800" dirty="0" smtClean="0">
              <a:solidFill>
                <a:srgbClr val="C00000"/>
              </a:solidFill>
            </a:endParaRPr>
          </a:p>
          <a:p>
            <a:pPr algn="just">
              <a:buFont typeface="Wingdings" pitchFamily="2" charset="2"/>
              <a:buChar char="q"/>
            </a:pPr>
            <a:r>
              <a:rPr lang="en-US" altLang="en-US" sz="2800" dirty="0" smtClean="0"/>
              <a:t> This form of a business requires the existence of two or more persons entering into a </a:t>
            </a:r>
            <a:r>
              <a:rPr lang="en-US" altLang="en-US" sz="2800" dirty="0" smtClean="0">
                <a:solidFill>
                  <a:srgbClr val="FF0000"/>
                </a:solidFill>
              </a:rPr>
              <a:t>contractual relationship</a:t>
            </a:r>
            <a:r>
              <a:rPr lang="en-US" altLang="en-US" sz="2800" dirty="0" smtClean="0"/>
              <a:t>. </a:t>
            </a:r>
          </a:p>
          <a:p>
            <a:pPr algn="just">
              <a:buFont typeface="Wingdings" pitchFamily="2" charset="2"/>
              <a:buChar char="q"/>
            </a:pPr>
            <a:r>
              <a:rPr lang="en-US" altLang="en-US" sz="2800" dirty="0" smtClean="0"/>
              <a:t> This contract, which is an agreement between the parties, is known as a </a:t>
            </a:r>
            <a:r>
              <a:rPr lang="en-US" altLang="en-US" sz="2800" b="1" i="1" dirty="0" smtClean="0"/>
              <a:t>memorandum of association</a:t>
            </a:r>
            <a:r>
              <a:rPr lang="en-US" altLang="en-US" sz="2800" dirty="0" smtClean="0"/>
              <a:t> or </a:t>
            </a:r>
            <a:r>
              <a:rPr lang="en-US" altLang="en-US" sz="2800" b="1" i="1" dirty="0" smtClean="0"/>
              <a:t>article of partners’</a:t>
            </a:r>
            <a:r>
              <a:rPr lang="en-US" altLang="en-US" sz="2800" dirty="0" smtClean="0"/>
              <a:t> deed.</a:t>
            </a:r>
            <a:endParaRPr lang="en-MY" altLang="en-US" sz="2800" dirty="0" smtClean="0"/>
          </a:p>
          <a:p>
            <a:pPr>
              <a:buFont typeface="Wingdings" pitchFamily="2" charset="2"/>
              <a:buChar char="q"/>
            </a:pPr>
            <a:r>
              <a:rPr lang="en-MY" altLang="en-US" dirty="0" smtClean="0"/>
              <a:t> </a:t>
            </a:r>
            <a:r>
              <a:rPr lang="en-US" sz="2800" dirty="0">
                <a:solidFill>
                  <a:srgbClr val="C00000"/>
                </a:solidFill>
              </a:rPr>
              <a:t>The Partners</a:t>
            </a:r>
            <a:r>
              <a:rPr lang="en-US" sz="2800" dirty="0"/>
              <a:t> should have </a:t>
            </a:r>
            <a:r>
              <a:rPr lang="en-US" sz="2800" dirty="0">
                <a:solidFill>
                  <a:srgbClr val="C00000"/>
                </a:solidFill>
              </a:rPr>
              <a:t>a legal agreement </a:t>
            </a:r>
            <a:r>
              <a:rPr lang="en-US" sz="2800" dirty="0"/>
              <a:t>that sets </a:t>
            </a:r>
            <a:r>
              <a:rPr lang="en-US" sz="2800" dirty="0" smtClean="0"/>
              <a:t>how,  </a:t>
            </a:r>
          </a:p>
          <a:p>
            <a:pPr lvl="2">
              <a:buFont typeface="Wingdings" pitchFamily="2" charset="2"/>
              <a:buChar char="Ø"/>
            </a:pPr>
            <a:r>
              <a:rPr lang="en-US" sz="2800" dirty="0" smtClean="0"/>
              <a:t>decisions </a:t>
            </a:r>
            <a:r>
              <a:rPr lang="en-US" sz="2800" dirty="0"/>
              <a:t>will be made, </a:t>
            </a:r>
          </a:p>
          <a:p>
            <a:pPr lvl="2">
              <a:buFont typeface="Wingdings" pitchFamily="2" charset="2"/>
              <a:buChar char="Ø"/>
            </a:pPr>
            <a:r>
              <a:rPr lang="en-US" sz="2800" dirty="0" smtClean="0"/>
              <a:t>profits </a:t>
            </a:r>
            <a:r>
              <a:rPr lang="en-US" sz="2800" dirty="0"/>
              <a:t>will be shared, </a:t>
            </a:r>
          </a:p>
          <a:p>
            <a:pPr lvl="2">
              <a:buFont typeface="Wingdings" pitchFamily="2" charset="2"/>
              <a:buChar char="Ø"/>
            </a:pPr>
            <a:r>
              <a:rPr lang="en-US" sz="2800" dirty="0" smtClean="0"/>
              <a:t>disputes </a:t>
            </a:r>
            <a:r>
              <a:rPr lang="en-US" sz="2800" dirty="0"/>
              <a:t>will be </a:t>
            </a:r>
            <a:r>
              <a:rPr lang="en-US" sz="2800" dirty="0" smtClean="0"/>
              <a:t>resolved.</a:t>
            </a:r>
            <a:endParaRPr lang="en-MY" altLang="en-US" sz="2800" dirty="0" smtClean="0"/>
          </a:p>
        </p:txBody>
      </p:sp>
      <p:sp>
        <p:nvSpPr>
          <p:cNvPr id="4" name="Slide Number Placeholder 1"/>
          <p:cNvSpPr>
            <a:spLocks noGrp="1"/>
          </p:cNvSpPr>
          <p:nvPr>
            <p:ph type="sldNum" sz="quarter" idx="12"/>
          </p:nvPr>
        </p:nvSpPr>
        <p:spPr bwMode="auto">
          <a:xfrm>
            <a:off x="146050" y="6210300"/>
            <a:ext cx="457200" cy="457200"/>
          </a:xfrm>
          <a:extLst>
            <a:ext uri="{91240B29-F687-4F45-9708-019B960494DF}">
              <a14:hiddenLine xmlns:a14="http://schemas.microsoft.com/office/drawing/2010/main" w="9525">
                <a:solidFill>
                  <a:srgbClr val="000000"/>
                </a:solidFill>
                <a:round/>
                <a:headEnd/>
                <a:tailEnd/>
              </a14:hiddenLine>
            </a:ext>
          </a:extLst>
        </p:spPr>
        <p:txBody>
          <a:bodyPr/>
          <a:lstStyle/>
          <a:p>
            <a:fld id="{7747884D-FFA0-4D5C-A28D-F80DE5A8A4A0}" type="slidenum">
              <a:rPr lang="ar-SA" altLang="en-US" b="1"/>
              <a:pPr/>
              <a:t>9</a:t>
            </a:fld>
            <a:endParaRPr lang="th-TH" altLang="en-US" b="1" dirty="0"/>
          </a:p>
        </p:txBody>
      </p:sp>
    </p:spTree>
    <p:extLst>
      <p:ext uri="{BB962C8B-B14F-4D97-AF65-F5344CB8AC3E}">
        <p14:creationId xmlns:p14="http://schemas.microsoft.com/office/powerpoint/2010/main" val="2921083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1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5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1795</Words>
  <Application>Microsoft Office PowerPoint</Application>
  <PresentationFormat>On-screen Show (4:3)</PresentationFormat>
  <Paragraphs>223</Paragraphs>
  <Slides>27</Slides>
  <Notes>3</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27</vt:i4>
      </vt:variant>
    </vt:vector>
  </HeadingPairs>
  <TitlesOfParts>
    <vt:vector size="40" baseType="lpstr">
      <vt:lpstr>Arial</vt:lpstr>
      <vt:lpstr>Calibri</vt:lpstr>
      <vt:lpstr>EucrosiaUPC</vt:lpstr>
      <vt:lpstr>Franklin Gothic Book</vt:lpstr>
      <vt:lpstr>LilyUPC</vt:lpstr>
      <vt:lpstr>Perpetua</vt:lpstr>
      <vt:lpstr>Tahoma</vt:lpstr>
      <vt:lpstr>Times New Roman</vt:lpstr>
      <vt:lpstr>Wingdings</vt:lpstr>
      <vt:lpstr>Wingdings 2</vt:lpstr>
      <vt:lpstr>Equity</vt:lpstr>
      <vt:lpstr>1_Equity</vt:lpstr>
      <vt:lpstr>5_Equity</vt:lpstr>
      <vt:lpstr>   Part Three: Choosing The Legal Form of an Ownership </vt:lpstr>
      <vt:lpstr>What is owner ship</vt:lpstr>
      <vt:lpstr>Choice of Suitable form of ownership </vt:lpstr>
      <vt:lpstr>Forms of ownership and legal requirements</vt:lpstr>
      <vt:lpstr>Forms of ownership</vt:lpstr>
      <vt:lpstr> Sole proprietorship</vt:lpstr>
      <vt:lpstr> Advantages of  Sole proprietorships</vt:lpstr>
      <vt:lpstr>Disadvantages of sole proprietorship </vt:lpstr>
      <vt:lpstr> Partnership</vt:lpstr>
      <vt:lpstr>Kinds of Partners</vt:lpstr>
      <vt:lpstr>Kinds of Partners</vt:lpstr>
      <vt:lpstr>Advantages of partnership </vt:lpstr>
      <vt:lpstr>Disadvantages of partnership</vt:lpstr>
      <vt:lpstr>3. Corporation</vt:lpstr>
      <vt:lpstr>Types of Corporations </vt:lpstr>
      <vt:lpstr>Cont…</vt:lpstr>
      <vt:lpstr>Characteristics of Corporation</vt:lpstr>
      <vt:lpstr>Characteristics of Corporation</vt:lpstr>
      <vt:lpstr>Characteristics of Corporation</vt:lpstr>
      <vt:lpstr>Advantages of a corporation</vt:lpstr>
      <vt:lpstr>Disadvantages of a corporation    </vt:lpstr>
      <vt:lpstr>4. Corporative</vt:lpstr>
      <vt:lpstr>Cont…</vt:lpstr>
      <vt:lpstr>5. Other forms of business </vt:lpstr>
      <vt:lpstr> cont…</vt:lpstr>
      <vt:lpstr>Cont…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Part two: Choosing The Legal Form Of an Ownership  </dc:title>
  <dc:creator>Hp</dc:creator>
  <cp:lastModifiedBy>Microsoft</cp:lastModifiedBy>
  <cp:revision>31</cp:revision>
  <dcterms:created xsi:type="dcterms:W3CDTF">2020-02-16T17:26:09Z</dcterms:created>
  <dcterms:modified xsi:type="dcterms:W3CDTF">2020-03-15T20:25:58Z</dcterms:modified>
</cp:coreProperties>
</file>