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6" r:id="rId3"/>
    <p:sldMasterId id="2147483699" r:id="rId4"/>
    <p:sldMasterId id="2147483712" r:id="rId5"/>
  </p:sldMasterIdLst>
  <p:notesMasterIdLst>
    <p:notesMasterId r:id="rId62"/>
  </p:notesMasterIdLst>
  <p:sldIdLst>
    <p:sldId id="257" r:id="rId6"/>
    <p:sldId id="258" r:id="rId7"/>
    <p:sldId id="259" r:id="rId8"/>
    <p:sldId id="299" r:id="rId9"/>
    <p:sldId id="261" r:id="rId10"/>
    <p:sldId id="262" r:id="rId11"/>
    <p:sldId id="263" r:id="rId12"/>
    <p:sldId id="265" r:id="rId13"/>
    <p:sldId id="267" r:id="rId14"/>
    <p:sldId id="268" r:id="rId15"/>
    <p:sldId id="300" r:id="rId16"/>
    <p:sldId id="270" r:id="rId17"/>
    <p:sldId id="319" r:id="rId18"/>
    <p:sldId id="323" r:id="rId19"/>
    <p:sldId id="302" r:id="rId20"/>
    <p:sldId id="303" r:id="rId21"/>
    <p:sldId id="304" r:id="rId22"/>
    <p:sldId id="325" r:id="rId23"/>
    <p:sldId id="320" r:id="rId24"/>
    <p:sldId id="321" r:id="rId25"/>
    <p:sldId id="322" r:id="rId26"/>
    <p:sldId id="324" r:id="rId27"/>
    <p:sldId id="343" r:id="rId28"/>
    <p:sldId id="336" r:id="rId29"/>
    <p:sldId id="333" r:id="rId30"/>
    <p:sldId id="280" r:id="rId31"/>
    <p:sldId id="327" r:id="rId32"/>
    <p:sldId id="328" r:id="rId33"/>
    <p:sldId id="284" r:id="rId34"/>
    <p:sldId id="287" r:id="rId35"/>
    <p:sldId id="329" r:id="rId36"/>
    <p:sldId id="330" r:id="rId37"/>
    <p:sldId id="291" r:id="rId38"/>
    <p:sldId id="292" r:id="rId39"/>
    <p:sldId id="331" r:id="rId40"/>
    <p:sldId id="332" r:id="rId41"/>
    <p:sldId id="295" r:id="rId42"/>
    <p:sldId id="297" r:id="rId43"/>
    <p:sldId id="334" r:id="rId44"/>
    <p:sldId id="306" r:id="rId45"/>
    <p:sldId id="335" r:id="rId46"/>
    <p:sldId id="307" r:id="rId47"/>
    <p:sldId id="337" r:id="rId48"/>
    <p:sldId id="338" r:id="rId49"/>
    <p:sldId id="339" r:id="rId50"/>
    <p:sldId id="340" r:id="rId51"/>
    <p:sldId id="344" r:id="rId52"/>
    <p:sldId id="345" r:id="rId53"/>
    <p:sldId id="308" r:id="rId54"/>
    <p:sldId id="309" r:id="rId55"/>
    <p:sldId id="310" r:id="rId56"/>
    <p:sldId id="341" r:id="rId57"/>
    <p:sldId id="311" r:id="rId58"/>
    <p:sldId id="312" r:id="rId59"/>
    <p:sldId id="315" r:id="rId60"/>
    <p:sldId id="342" r:id="rId6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63" Type="http://schemas.openxmlformats.org/officeDocument/2006/relationships/presProps" Target="presProps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66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6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viewProps" Target="viewProps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slide" Target="slides/slide55.xml"/><Relationship Id="rId65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9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1A004A-9ED3-4519-B2D4-5F1B26BF0B7F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9011B8-32A9-4877-9013-B2A474643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493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011B8-32A9-4877-9013-B2A47464357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719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750E7-093E-45BE-831F-CEF7A30E0C86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3E65A7-16AB-45F3-9C05-A40350F9FD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01086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572FF-CFEA-4EBC-8B1F-596AFB21CF5A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3640B4-3976-46A0-8F0D-78F78A2063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8192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70054-8457-42C1-BC48-FF389E6B60A1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3F2CF8-FD13-437F-9F44-FAD3BC728B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719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76238"/>
            <a:ext cx="7767638" cy="8334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6315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750E7-093E-45BE-831F-CEF7A30E0C86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3E65A7-16AB-45F3-9C05-A40350F9FD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1429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D0058-83CE-4154-B747-FD17ADA5B715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4454E5-120D-4BA7-B2ED-6401755603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13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93838-5DE3-4B54-B427-607FC833F615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9EA8E7A5-4104-4B02-9E6D-3414D681D2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10077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32477-611D-48DD-8A20-A94E531A1C4F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AA4A4B-E55E-4857-BAAD-B808BEBAAB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73022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98620-637C-42FA-88EF-D74FF513BB8A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235DC3-286F-41AC-9AF3-820AEB9045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31457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F31DF-54C6-4AA3-9E90-A1257426BB96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99C1B-8526-4FFA-8256-D73AB685CE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99029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C457F-E83C-4F5D-9108-D03A9911467B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9034F6-FF7A-4AAC-BDFD-65957F7325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3430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D0058-83CE-4154-B747-FD17ADA5B715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4454E5-120D-4BA7-B2ED-6401755603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01321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BA514-7E93-407E-9280-D117ADF31821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5E842E-0CC3-45B1-B9EC-4FCA9BD876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07415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C1EC1-A450-448B-9A14-8202E2CDEBA4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8F8EBBFA-CF09-4899-9509-AB0B81AD14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15020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572FF-CFEA-4EBC-8B1F-596AFB21CF5A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3640B4-3976-46A0-8F0D-78F78A2063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78967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70054-8457-42C1-BC48-FF389E6B60A1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3F2CF8-FD13-437F-9F44-FAD3BC728B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76668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76238"/>
            <a:ext cx="7767638" cy="8334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54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750E7-093E-45BE-831F-CEF7A30E0C86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3E65A7-16AB-45F3-9C05-A40350F9FD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94719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D0058-83CE-4154-B747-FD17ADA5B715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4454E5-120D-4BA7-B2ED-6401755603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60042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93838-5DE3-4B54-B427-607FC833F615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9EA8E7A5-4104-4B02-9E6D-3414D681D2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18004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32477-611D-48DD-8A20-A94E531A1C4F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AA4A4B-E55E-4857-BAAD-B808BEBAAB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928454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98620-637C-42FA-88EF-D74FF513BB8A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235DC3-286F-41AC-9AF3-820AEB9045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3953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93838-5DE3-4B54-B427-607FC833F615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9EA8E7A5-4104-4B02-9E6D-3414D681D2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43012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F31DF-54C6-4AA3-9E90-A1257426BB96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99C1B-8526-4FFA-8256-D73AB685CE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09289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C457F-E83C-4F5D-9108-D03A9911467B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9034F6-FF7A-4AAC-BDFD-65957F7325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388199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BA514-7E93-407E-9280-D117ADF31821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5E842E-0CC3-45B1-B9EC-4FCA9BD876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282504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C1EC1-A450-448B-9A14-8202E2CDEBA4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8F8EBBFA-CF09-4899-9509-AB0B81AD14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445948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572FF-CFEA-4EBC-8B1F-596AFB21CF5A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3640B4-3976-46A0-8F0D-78F78A2063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73955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70054-8457-42C1-BC48-FF389E6B60A1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3F2CF8-FD13-437F-9F44-FAD3BC728B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822128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76238"/>
            <a:ext cx="7767638" cy="8334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91226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750E7-093E-45BE-831F-CEF7A30E0C86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3E65A7-16AB-45F3-9C05-A40350F9FD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88591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D0058-83CE-4154-B747-FD17ADA5B715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4454E5-120D-4BA7-B2ED-6401755603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013850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93838-5DE3-4B54-B427-607FC833F615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9EA8E7A5-4104-4B02-9E6D-3414D681D2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74068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32477-611D-48DD-8A20-A94E531A1C4F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AA4A4B-E55E-4857-BAAD-B808BEBAAB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193394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32477-611D-48DD-8A20-A94E531A1C4F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AA4A4B-E55E-4857-BAAD-B808BEBAAB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587436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98620-637C-42FA-88EF-D74FF513BB8A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235DC3-286F-41AC-9AF3-820AEB9045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444137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F31DF-54C6-4AA3-9E90-A1257426BB96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99C1B-8526-4FFA-8256-D73AB685CE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990752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C457F-E83C-4F5D-9108-D03A9911467B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9034F6-FF7A-4AAC-BDFD-65957F7325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048713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BA514-7E93-407E-9280-D117ADF31821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5E842E-0CC3-45B1-B9EC-4FCA9BD876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186119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C1EC1-A450-448B-9A14-8202E2CDEBA4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8F8EBBFA-CF09-4899-9509-AB0B81AD14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280674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572FF-CFEA-4EBC-8B1F-596AFB21CF5A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3640B4-3976-46A0-8F0D-78F78A2063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249515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70054-8457-42C1-BC48-FF389E6B60A1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3F2CF8-FD13-437F-9F44-FAD3BC728B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811542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76238"/>
            <a:ext cx="7767638" cy="8334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79815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7B3B9-0C40-4858-B361-AE2BE0852423}" type="datetimeFigureOut">
              <a:rPr lang="en-US" smtClean="0">
                <a:solidFill>
                  <a:srgbClr val="696464"/>
                </a:solidFill>
              </a:rPr>
              <a:pPr/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F3C81D9-FE6E-4F32-AC7F-4C02880147D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572359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98620-637C-42FA-88EF-D74FF513BB8A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235DC3-286F-41AC-9AF3-820AEB9045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958132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7B3B9-0C40-4858-B361-AE2BE0852423}" type="datetimeFigureOut">
              <a:rPr lang="en-US" smtClean="0">
                <a:solidFill>
                  <a:srgbClr val="696464"/>
                </a:solidFill>
              </a:rPr>
              <a:pPr/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C81D9-FE6E-4F32-AC7F-4C02880147D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210934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7B3B9-0C40-4858-B361-AE2BE0852423}" type="datetimeFigureOut">
              <a:rPr lang="en-US" smtClean="0">
                <a:solidFill>
                  <a:srgbClr val="696464"/>
                </a:solidFill>
              </a:rPr>
              <a:pPr/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F3C81D9-FE6E-4F32-AC7F-4C02880147D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8362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7B3B9-0C40-4858-B361-AE2BE0852423}" type="datetimeFigureOut">
              <a:rPr lang="en-US" smtClean="0">
                <a:solidFill>
                  <a:srgbClr val="696464"/>
                </a:solidFill>
              </a:rPr>
              <a:pPr/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C81D9-FE6E-4F32-AC7F-4C02880147D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11971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7B3B9-0C40-4858-B361-AE2BE0852423}" type="datetimeFigureOut">
              <a:rPr lang="en-US" smtClean="0">
                <a:solidFill>
                  <a:srgbClr val="696464"/>
                </a:solidFill>
              </a:rPr>
              <a:pPr/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C81D9-FE6E-4F32-AC7F-4C02880147D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5097359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7B3B9-0C40-4858-B361-AE2BE0852423}" type="datetimeFigureOut">
              <a:rPr lang="en-US" smtClean="0">
                <a:solidFill>
                  <a:srgbClr val="696464"/>
                </a:solidFill>
              </a:rPr>
              <a:pPr/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C81D9-FE6E-4F32-AC7F-4C02880147D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31016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7B3B9-0C40-4858-B361-AE2BE0852423}" type="datetimeFigureOut">
              <a:rPr lang="en-US" smtClean="0">
                <a:solidFill>
                  <a:srgbClr val="696464"/>
                </a:solidFill>
              </a:rPr>
              <a:pPr/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C81D9-FE6E-4F32-AC7F-4C02880147D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74652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7B3B9-0C40-4858-B361-AE2BE0852423}" type="datetimeFigureOut">
              <a:rPr lang="en-US" smtClean="0">
                <a:solidFill>
                  <a:srgbClr val="696464"/>
                </a:solidFill>
              </a:rPr>
              <a:pPr/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C81D9-FE6E-4F32-AC7F-4C02880147D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1006734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7B3B9-0C40-4858-B361-AE2BE0852423}" type="datetimeFigureOut">
              <a:rPr lang="en-US" smtClean="0">
                <a:solidFill>
                  <a:srgbClr val="696464"/>
                </a:solidFill>
              </a:rPr>
              <a:pPr/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F3C81D9-FE6E-4F32-AC7F-4C02880147D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12620484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7B3B9-0C40-4858-B361-AE2BE0852423}" type="datetimeFigureOut">
              <a:rPr lang="en-US" smtClean="0">
                <a:solidFill>
                  <a:srgbClr val="696464"/>
                </a:solidFill>
              </a:rPr>
              <a:pPr/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C81D9-FE6E-4F32-AC7F-4C02880147D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9719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7B3B9-0C40-4858-B361-AE2BE0852423}" type="datetimeFigureOut">
              <a:rPr lang="en-US" smtClean="0">
                <a:solidFill>
                  <a:srgbClr val="696464"/>
                </a:solidFill>
              </a:rPr>
              <a:pPr/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C81D9-FE6E-4F32-AC7F-4C02880147D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22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F31DF-54C6-4AA3-9E90-A1257426BB96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99C1B-8526-4FFA-8256-D73AB685CE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1147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C457F-E83C-4F5D-9108-D03A9911467B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9034F6-FF7A-4AAC-BDFD-65957F7325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0773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BA514-7E93-407E-9280-D117ADF31821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5E842E-0CC3-45B1-B9EC-4FCA9BD876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0176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C1EC1-A450-448B-9A14-8202E2CDEBA4}" type="datetimeFigureOut">
              <a:rPr lang="en-US">
                <a:solidFill>
                  <a:srgbClr val="696464"/>
                </a:solidFill>
              </a:rPr>
              <a:pPr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8F8EBBFA-CF09-4899-9509-AB0B81AD14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8581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A4ECD4-7D15-4FA1-A6F7-E8E4AFB7B1BA}" type="datetimeFigureOut">
              <a:rPr lang="en-US">
                <a:solidFill>
                  <a:srgbClr val="696464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algn="ctr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 eaLnBrk="1" hangingPunct="1">
              <a:defRPr sz="1400">
                <a:solidFill>
                  <a:srgbClr val="FFFFFF"/>
                </a:solidFill>
                <a:latin typeface="Franklin Gothic Book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87B67BB-5701-4D14-9560-8A11419D2E29}" type="slidenum">
              <a:rPr lang="en-US" alt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966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A4ECD4-7D15-4FA1-A6F7-E8E4AFB7B1BA}" type="datetimeFigureOut">
              <a:rPr lang="en-US">
                <a:solidFill>
                  <a:srgbClr val="696464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algn="ctr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 eaLnBrk="1" hangingPunct="1">
              <a:defRPr sz="1400">
                <a:solidFill>
                  <a:srgbClr val="FFFFFF"/>
                </a:solidFill>
                <a:latin typeface="Franklin Gothic Book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87B67BB-5701-4D14-9560-8A11419D2E29}" type="slidenum">
              <a:rPr lang="en-US" alt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738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A4ECD4-7D15-4FA1-A6F7-E8E4AFB7B1BA}" type="datetimeFigureOut">
              <a:rPr lang="en-US">
                <a:solidFill>
                  <a:srgbClr val="696464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algn="ctr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 eaLnBrk="1" hangingPunct="1">
              <a:defRPr sz="1400">
                <a:solidFill>
                  <a:srgbClr val="FFFFFF"/>
                </a:solidFill>
                <a:latin typeface="Franklin Gothic Book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87B67BB-5701-4D14-9560-8A11419D2E29}" type="slidenum">
              <a:rPr lang="en-US" alt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981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A4ECD4-7D15-4FA1-A6F7-E8E4AFB7B1BA}" type="datetimeFigureOut">
              <a:rPr lang="en-US">
                <a:solidFill>
                  <a:srgbClr val="696464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algn="ctr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 eaLnBrk="1" hangingPunct="1">
              <a:defRPr sz="1400">
                <a:solidFill>
                  <a:srgbClr val="FFFFFF"/>
                </a:solidFill>
                <a:latin typeface="Franklin Gothic Book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87B67BB-5701-4D14-9560-8A11419D2E29}" type="slidenum">
              <a:rPr lang="en-US" alt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702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9F7B3B9-0C40-4858-B361-AE2BE0852423}" type="datetimeFigureOut">
              <a:rPr lang="en-US" smtClean="0">
                <a:solidFill>
                  <a:srgbClr val="696464"/>
                </a:solidFill>
              </a:rPr>
              <a:pPr/>
              <a:t>3/11/2020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F3C81D9-FE6E-4F32-AC7F-4C02880147D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759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8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8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8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295400"/>
            <a:ext cx="7696200" cy="1295400"/>
          </a:xfrm>
          <a:solidFill>
            <a:schemeClr val="bg2">
              <a:lumMod val="90000"/>
            </a:schemeClr>
          </a:solidFill>
          <a:ln>
            <a:solidFill>
              <a:srgbClr val="FFC000"/>
            </a:solidFill>
          </a:ln>
        </p:spPr>
        <p:txBody>
          <a:bodyPr/>
          <a:lstStyle/>
          <a:p>
            <a:pPr algn="ctr">
              <a:defRPr/>
            </a:pPr>
            <a:r>
              <a:rPr lang="en-US" b="1" dirty="0" smtClean="0">
                <a:solidFill>
                  <a:srgbClr val="FF0000"/>
                </a:solidFill>
                <a:latin typeface="+mn-lt"/>
              </a:rPr>
              <a:t>Part two: </a:t>
            </a:r>
            <a:br>
              <a:rPr lang="en-US" b="1" dirty="0" smtClean="0">
                <a:solidFill>
                  <a:srgbClr val="FF0000"/>
                </a:solidFill>
                <a:latin typeface="+mn-lt"/>
              </a:rPr>
            </a:br>
            <a:r>
              <a:rPr lang="en-US" b="1" dirty="0" smtClean="0">
                <a:solidFill>
                  <a:srgbClr val="FF0000"/>
                </a:solidFill>
                <a:latin typeface="+mn-lt"/>
              </a:rPr>
              <a:t>creation of new venture</a:t>
            </a:r>
            <a:endParaRPr lang="en-MY" sz="4800" dirty="0"/>
          </a:p>
        </p:txBody>
      </p:sp>
      <p:sp>
        <p:nvSpPr>
          <p:cNvPr id="77827" name="Content Placeholder 2"/>
          <p:cNvSpPr>
            <a:spLocks noGrp="1"/>
          </p:cNvSpPr>
          <p:nvPr>
            <p:ph sz="quarter" idx="1"/>
          </p:nvPr>
        </p:nvSpPr>
        <p:spPr>
          <a:xfrm>
            <a:off x="1066800" y="2667000"/>
            <a:ext cx="7848600" cy="2667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MY" altLang="en-US" sz="2800" dirty="0" smtClean="0"/>
              <a:t>3.1 </a:t>
            </a:r>
            <a:r>
              <a:rPr lang="en-MY" altLang="en-US" sz="3200" dirty="0" smtClean="0"/>
              <a:t>Small Business as Basic components of Economy</a:t>
            </a:r>
          </a:p>
          <a:p>
            <a:pPr>
              <a:buFont typeface="Wingdings 2" pitchFamily="18" charset="2"/>
              <a:buNone/>
            </a:pPr>
            <a:r>
              <a:rPr lang="en-MY" altLang="en-US" sz="3200" dirty="0" smtClean="0"/>
              <a:t>3.2  What is basic business idea </a:t>
            </a:r>
          </a:p>
          <a:p>
            <a:pPr>
              <a:buFont typeface="Wingdings 2" pitchFamily="18" charset="2"/>
              <a:buNone/>
            </a:pPr>
            <a:r>
              <a:rPr lang="en-MY" altLang="en-US" sz="3200" dirty="0" smtClean="0"/>
              <a:t>3.3 Steps in business setting</a:t>
            </a:r>
          </a:p>
          <a:p>
            <a:pPr>
              <a:buFont typeface="Wingdings 2" pitchFamily="18" charset="2"/>
              <a:buNone/>
            </a:pPr>
            <a:r>
              <a:rPr lang="en-MY" altLang="en-US" sz="3200" dirty="0" smtClean="0"/>
              <a:t>3.4 Developing a Business Plan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1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07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05800" cy="563562"/>
          </a:xfrm>
        </p:spPr>
        <p:txBody>
          <a:bodyPr/>
          <a:lstStyle/>
          <a:p>
            <a:pPr algn="ctr"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+mn-lt"/>
              </a:rPr>
              <a:t>Strength and weakness of small business</a:t>
            </a:r>
            <a:endParaRPr lang="en-MY" sz="3200" b="1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632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143000"/>
            <a:ext cx="8458200" cy="5562600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</a:rPr>
              <a:t>Strength</a:t>
            </a:r>
            <a:endParaRPr lang="en-US" sz="800" dirty="0" smtClean="0"/>
          </a:p>
          <a:p>
            <a:pPr marL="96838" indent="0">
              <a:buNone/>
              <a:defRPr/>
            </a:pPr>
            <a:r>
              <a:rPr lang="en-US" b="1" dirty="0" smtClean="0"/>
              <a:t>1. Independence</a:t>
            </a:r>
            <a:endParaRPr lang="en-MY" b="1" dirty="0" smtClean="0"/>
          </a:p>
          <a:p>
            <a:pPr marL="914400" indent="-457200">
              <a:buFont typeface="Wingdings" pitchFamily="2" charset="2"/>
              <a:buChar char="Ø"/>
              <a:defRPr/>
            </a:pPr>
            <a:r>
              <a:rPr lang="en-US" dirty="0" smtClean="0"/>
              <a:t>Most small business </a:t>
            </a:r>
            <a:r>
              <a:rPr lang="en-US" dirty="0" smtClean="0">
                <a:solidFill>
                  <a:srgbClr val="FF0000"/>
                </a:solidFill>
              </a:rPr>
              <a:t>owners enjoy being their own boss</a:t>
            </a:r>
            <a:r>
              <a:rPr lang="en-US" dirty="0" smtClean="0"/>
              <a:t>, they </a:t>
            </a:r>
            <a:r>
              <a:rPr lang="en-US" dirty="0" smtClean="0">
                <a:solidFill>
                  <a:srgbClr val="FF0000"/>
                </a:solidFill>
              </a:rPr>
              <a:t>like the freedom </a:t>
            </a:r>
            <a:r>
              <a:rPr lang="en-US" dirty="0" smtClean="0"/>
              <a:t>to do things than way.</a:t>
            </a:r>
            <a:endParaRPr lang="en-MY" dirty="0" smtClean="0"/>
          </a:p>
          <a:p>
            <a:pPr marL="96838" indent="0">
              <a:buNone/>
              <a:defRPr/>
            </a:pPr>
            <a:r>
              <a:rPr lang="en-US" b="1" dirty="0" smtClean="0"/>
              <a:t>2. Financial opportunities</a:t>
            </a:r>
            <a:endParaRPr lang="en-MY" b="1" dirty="0" smtClean="0"/>
          </a:p>
          <a:p>
            <a:pPr marL="914400" indent="-457200">
              <a:buFont typeface="Wingdings" pitchFamily="2" charset="2"/>
              <a:buChar char="Ø"/>
              <a:defRPr/>
            </a:pPr>
            <a:r>
              <a:rPr lang="en-US" dirty="0" smtClean="0"/>
              <a:t>Many small business owners </a:t>
            </a:r>
            <a:r>
              <a:rPr lang="en-US" dirty="0" smtClean="0">
                <a:solidFill>
                  <a:srgbClr val="FF0000"/>
                </a:solidFill>
              </a:rPr>
              <a:t>make more money running their own company</a:t>
            </a:r>
            <a:r>
              <a:rPr lang="en-US" dirty="0" smtClean="0"/>
              <a:t> than they would be working for someone else.</a:t>
            </a:r>
            <a:endParaRPr lang="en-MY" dirty="0" smtClean="0"/>
          </a:p>
          <a:p>
            <a:pPr marL="96838" indent="0">
              <a:buNone/>
              <a:defRPr/>
            </a:pPr>
            <a:r>
              <a:rPr lang="en-US" b="1" dirty="0" smtClean="0"/>
              <a:t>3. Community services</a:t>
            </a:r>
            <a:endParaRPr lang="en-MY" b="1" dirty="0" smtClean="0"/>
          </a:p>
          <a:p>
            <a:pPr marL="914400" indent="-457200">
              <a:buFont typeface="Wingdings" pitchFamily="2" charset="2"/>
              <a:buChar char="Ø"/>
              <a:defRPr/>
            </a:pPr>
            <a:r>
              <a:rPr lang="en-US" dirty="0" smtClean="0"/>
              <a:t>if the person has reason to believe the public will pay for such output, he/she will start a company to provide it.</a:t>
            </a:r>
            <a:endParaRPr lang="en-MY" dirty="0" smtClean="0"/>
          </a:p>
          <a:p>
            <a:pPr>
              <a:defRPr/>
            </a:pPr>
            <a:endParaRPr lang="en-MY" dirty="0" smtClean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10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94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714" y="377371"/>
            <a:ext cx="7772400" cy="609600"/>
          </a:xfrm>
        </p:spPr>
        <p:txBody>
          <a:bodyPr/>
          <a:lstStyle/>
          <a:p>
            <a:r>
              <a:rPr lang="en-US" sz="3200" b="1" dirty="0">
                <a:solidFill>
                  <a:srgbClr val="FF0000"/>
                </a:solidFill>
                <a:latin typeface="Perpetua"/>
              </a:rPr>
              <a:t>Strength and weakness of small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66800"/>
            <a:ext cx="8305800" cy="5562600"/>
          </a:xfrm>
        </p:spPr>
        <p:txBody>
          <a:bodyPr/>
          <a:lstStyle/>
          <a:p>
            <a:pPr marL="625475" lvl="0" indent="-457200">
              <a:buClr>
                <a:srgbClr val="D34817"/>
              </a:buClr>
              <a:buNone/>
              <a:defRPr/>
            </a:pPr>
            <a:r>
              <a:rPr lang="en-US" b="1" dirty="0">
                <a:solidFill>
                  <a:prstClr val="black"/>
                </a:solidFill>
              </a:rPr>
              <a:t>4. Job security</a:t>
            </a:r>
            <a:endParaRPr lang="en-MY" b="1" dirty="0">
              <a:solidFill>
                <a:prstClr val="black"/>
              </a:solidFill>
            </a:endParaRPr>
          </a:p>
          <a:p>
            <a:pPr marL="985837" lvl="0" indent="-457200">
              <a:buClr>
                <a:srgbClr val="D34817"/>
              </a:buClr>
              <a:buFont typeface="Wingdings" pitchFamily="2" charset="2"/>
              <a:buChar char="Ø"/>
              <a:defRPr/>
            </a:pPr>
            <a:r>
              <a:rPr lang="en-US" dirty="0">
                <a:solidFill>
                  <a:prstClr val="black"/>
                </a:solidFill>
              </a:rPr>
              <a:t>when one owns a business, job security is ensured.</a:t>
            </a:r>
            <a:endParaRPr lang="en-MY" dirty="0">
              <a:solidFill>
                <a:prstClr val="black"/>
              </a:solidFill>
            </a:endParaRPr>
          </a:p>
          <a:p>
            <a:pPr marL="625475" lvl="0" indent="-457200">
              <a:buClr>
                <a:srgbClr val="D34817"/>
              </a:buClr>
              <a:buNone/>
              <a:defRPr/>
            </a:pPr>
            <a:r>
              <a:rPr lang="en-US" b="1" dirty="0">
                <a:solidFill>
                  <a:prstClr val="black"/>
                </a:solidFill>
              </a:rPr>
              <a:t>5. Family employment (benefits)</a:t>
            </a:r>
            <a:endParaRPr lang="en-MY" b="1" dirty="0">
              <a:solidFill>
                <a:prstClr val="black"/>
              </a:solidFill>
            </a:endParaRPr>
          </a:p>
          <a:p>
            <a:pPr marL="985837" lvl="0" indent="-457200">
              <a:buClr>
                <a:srgbClr val="D34817"/>
              </a:buClr>
              <a:buFont typeface="Wingdings" pitchFamily="2" charset="2"/>
              <a:buChar char="Ø"/>
              <a:defRPr/>
            </a:pPr>
            <a:r>
              <a:rPr lang="en-US" dirty="0">
                <a:solidFill>
                  <a:prstClr val="black"/>
                </a:solidFill>
              </a:rPr>
              <a:t>create the employment in the </a:t>
            </a:r>
            <a:r>
              <a:rPr lang="en-US" dirty="0" smtClean="0">
                <a:solidFill>
                  <a:prstClr val="black"/>
                </a:solidFill>
              </a:rPr>
              <a:t>family</a:t>
            </a:r>
            <a:endParaRPr lang="en-MY" dirty="0" smtClean="0">
              <a:solidFill>
                <a:prstClr val="black"/>
              </a:solidFill>
            </a:endParaRPr>
          </a:p>
          <a:p>
            <a:pPr marL="985837" lvl="0" indent="-457200">
              <a:buClr>
                <a:srgbClr val="D34817"/>
              </a:buClr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prstClr val="black"/>
                </a:solidFill>
              </a:rPr>
              <a:t>higher </a:t>
            </a:r>
            <a:r>
              <a:rPr lang="en-US" dirty="0">
                <a:solidFill>
                  <a:prstClr val="black"/>
                </a:solidFill>
              </a:rPr>
              <a:t>moral and trust occur in family-run </a:t>
            </a:r>
            <a:r>
              <a:rPr lang="en-US" dirty="0" smtClean="0">
                <a:solidFill>
                  <a:prstClr val="black"/>
                </a:solidFill>
              </a:rPr>
              <a:t>business</a:t>
            </a:r>
            <a:endParaRPr lang="en-MY" dirty="0" smtClean="0">
              <a:solidFill>
                <a:prstClr val="black"/>
              </a:solidFill>
            </a:endParaRPr>
          </a:p>
          <a:p>
            <a:pPr marL="625475" lvl="0" indent="-457200">
              <a:buClr>
                <a:srgbClr val="D34817"/>
              </a:buClr>
              <a:buNone/>
              <a:defRPr/>
            </a:pPr>
            <a:r>
              <a:rPr lang="en-US" b="1" dirty="0" smtClean="0">
                <a:solidFill>
                  <a:prstClr val="black"/>
                </a:solidFill>
              </a:rPr>
              <a:t>6</a:t>
            </a:r>
            <a:r>
              <a:rPr lang="en-US" b="1" dirty="0">
                <a:solidFill>
                  <a:prstClr val="black"/>
                </a:solidFill>
              </a:rPr>
              <a:t>. Challenge.</a:t>
            </a:r>
            <a:endParaRPr lang="en-MY" b="1" dirty="0">
              <a:solidFill>
                <a:prstClr val="black"/>
              </a:solidFill>
            </a:endParaRPr>
          </a:p>
          <a:p>
            <a:pPr marL="985837" indent="-457200">
              <a:buClr>
                <a:srgbClr val="D34817"/>
              </a:buClr>
              <a:buFont typeface="Wingdings" pitchFamily="2" charset="2"/>
              <a:buChar char="Ø"/>
              <a:defRPr/>
            </a:pPr>
            <a:r>
              <a:rPr lang="en-US" dirty="0">
                <a:solidFill>
                  <a:prstClr val="black"/>
                </a:solidFill>
              </a:rPr>
              <a:t>They want to win or lose on their own abilities the challenge gives them psychological satisfaction</a:t>
            </a:r>
            <a:endParaRPr lang="en-MY" dirty="0">
              <a:solidFill>
                <a:prstClr val="black"/>
              </a:solidFill>
            </a:endParaRP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11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20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9762"/>
          </a:xfrm>
        </p:spPr>
        <p:txBody>
          <a:bodyPr/>
          <a:lstStyle/>
          <a:p>
            <a:pPr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+mn-lt"/>
              </a:rPr>
              <a:t>Weaknesses</a:t>
            </a:r>
            <a:endParaRPr lang="en-MY" sz="3200" b="1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8371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66800"/>
            <a:ext cx="8686800" cy="5410200"/>
          </a:xfrm>
        </p:spPr>
        <p:txBody>
          <a:bodyPr/>
          <a:lstStyle/>
          <a:p>
            <a:pPr marL="514350" indent="-514350">
              <a:buFont typeface="Wingdings 2" pitchFamily="18" charset="2"/>
              <a:buNone/>
              <a:defRPr/>
            </a:pPr>
            <a:r>
              <a:rPr lang="en-US" b="1" dirty="0" smtClean="0"/>
              <a:t>1.  Sales fluctuations</a:t>
            </a:r>
          </a:p>
          <a:p>
            <a:pPr marL="514350" indent="-514350">
              <a:buFont typeface="Wingdings 2" pitchFamily="18" charset="2"/>
              <a:buNone/>
              <a:defRPr/>
            </a:pPr>
            <a:r>
              <a:rPr lang="en-US" dirty="0" smtClean="0"/>
              <a:t>       </a:t>
            </a:r>
            <a:r>
              <a:rPr lang="en-US" dirty="0" smtClean="0"/>
              <a:t>in </a:t>
            </a:r>
            <a:r>
              <a:rPr lang="en-US" dirty="0" smtClean="0"/>
              <a:t>some months sales are very high, while in other they drop off dramatically. The individual must balance cash inflows with cash outflows.</a:t>
            </a:r>
          </a:p>
          <a:p>
            <a:pPr marL="514350" indent="-514350">
              <a:buFont typeface="Wingdings 2" pitchFamily="18" charset="2"/>
              <a:buNone/>
              <a:defRPr/>
            </a:pPr>
            <a:endParaRPr lang="en-US" sz="800" dirty="0" smtClean="0"/>
          </a:p>
          <a:p>
            <a:pPr marL="514350" indent="-514350">
              <a:buFont typeface="Wingdings 2" pitchFamily="18" charset="2"/>
              <a:buNone/>
              <a:defRPr/>
            </a:pPr>
            <a:r>
              <a:rPr lang="en-US" b="1" dirty="0" smtClean="0"/>
              <a:t>2. Competition- </a:t>
            </a:r>
            <a:r>
              <a:rPr lang="en-US" dirty="0" smtClean="0"/>
              <a:t>Owning a business is the risk of competition (</a:t>
            </a:r>
            <a:r>
              <a:rPr lang="en-US" dirty="0" err="1" smtClean="0"/>
              <a:t>eg</a:t>
            </a:r>
            <a:r>
              <a:rPr lang="en-US" dirty="0" smtClean="0"/>
              <a:t>. Restaurants)</a:t>
            </a:r>
          </a:p>
          <a:p>
            <a:pPr marL="514350" indent="-514350">
              <a:buFont typeface="Wingdings 2" pitchFamily="18" charset="2"/>
              <a:buNone/>
              <a:defRPr/>
            </a:pPr>
            <a:endParaRPr lang="en-US" sz="800" dirty="0" smtClean="0"/>
          </a:p>
          <a:p>
            <a:pPr marL="514350" indent="-514350">
              <a:buFont typeface="Wingdings 2" pitchFamily="18" charset="2"/>
              <a:buNone/>
              <a:defRPr/>
            </a:pPr>
            <a:r>
              <a:rPr lang="en-US" b="1" dirty="0" smtClean="0"/>
              <a:t>3. Increased responsibilities- </a:t>
            </a:r>
            <a:r>
              <a:rPr lang="en-US" dirty="0" smtClean="0"/>
              <a:t>owner is often a bookkeeper, accountant sales person, personnel manager.</a:t>
            </a:r>
          </a:p>
          <a:p>
            <a:pPr marL="514350" indent="-514350">
              <a:buFont typeface="Wingdings 2" pitchFamily="18" charset="2"/>
              <a:buNone/>
              <a:defRPr/>
            </a:pPr>
            <a:endParaRPr lang="en-US" sz="800" dirty="0" smtClean="0"/>
          </a:p>
          <a:p>
            <a:pPr marL="514350" indent="-514350">
              <a:buFont typeface="Wingdings 2" pitchFamily="18" charset="2"/>
              <a:buNone/>
              <a:defRPr/>
            </a:pPr>
            <a:r>
              <a:rPr lang="en-US" b="1" dirty="0" smtClean="0"/>
              <a:t>4. Financial loses- </a:t>
            </a:r>
            <a:r>
              <a:rPr lang="en-US" dirty="0" smtClean="0"/>
              <a:t>when the owner makes all major decisions</a:t>
            </a:r>
          </a:p>
          <a:p>
            <a:pPr marL="514350" indent="-514350">
              <a:buFont typeface="Wingdings 2" pitchFamily="18" charset="2"/>
              <a:buNone/>
              <a:defRPr/>
            </a:pPr>
            <a:endParaRPr lang="en-US" sz="800" dirty="0" smtClean="0"/>
          </a:p>
          <a:p>
            <a:pPr marL="514350" indent="-514350">
              <a:buFont typeface="Wingdings 2" pitchFamily="18" charset="2"/>
              <a:buNone/>
              <a:defRPr/>
            </a:pPr>
            <a:r>
              <a:rPr lang="en-US" b="1" dirty="0" smtClean="0"/>
              <a:t>6. Risk of failure- </a:t>
            </a:r>
            <a:r>
              <a:rPr lang="en-US" dirty="0" smtClean="0"/>
              <a:t>the ultimate risk the small business owner manger faces is failure.</a:t>
            </a:r>
            <a:endParaRPr lang="en-MY" dirty="0" smtClean="0"/>
          </a:p>
          <a:p>
            <a:pPr marL="514350" indent="-514350">
              <a:buFont typeface="Wingdings 2" pitchFamily="18" charset="2"/>
              <a:buNone/>
              <a:defRPr/>
            </a:pPr>
            <a:endParaRPr lang="en-US" dirty="0" smtClean="0"/>
          </a:p>
          <a:p>
            <a:pPr>
              <a:buFont typeface="Wingdings 2" pitchFamily="18" charset="2"/>
              <a:buNone/>
              <a:defRPr/>
            </a:pPr>
            <a:endParaRPr lang="en-MY" dirty="0" smtClean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12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78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772400" cy="475343"/>
          </a:xfrm>
        </p:spPr>
        <p:txBody>
          <a:bodyPr/>
          <a:lstStyle/>
          <a:p>
            <a:pPr algn="ctr"/>
            <a:r>
              <a:rPr lang="en-GB" b="1" dirty="0">
                <a:solidFill>
                  <a:srgbClr val="FF0000"/>
                </a:solidFill>
                <a:latin typeface="+mn-lt"/>
              </a:rPr>
              <a:t>What </a:t>
            </a:r>
            <a:r>
              <a:rPr lang="en-GB" b="1" dirty="0" smtClean="0">
                <a:solidFill>
                  <a:srgbClr val="FF0000"/>
                </a:solidFill>
                <a:latin typeface="+mn-lt"/>
              </a:rPr>
              <a:t>is </a:t>
            </a:r>
            <a:r>
              <a:rPr lang="en-GB" b="1" dirty="0">
                <a:solidFill>
                  <a:srgbClr val="FF0000"/>
                </a:solidFill>
                <a:latin typeface="+mn-lt"/>
              </a:rPr>
              <a:t>Business Idea?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38200"/>
            <a:ext cx="8382000" cy="5410200"/>
          </a:xfrm>
        </p:spPr>
        <p:txBody>
          <a:bodyPr/>
          <a:lstStyle/>
          <a:p>
            <a:pPr lvl="0" algn="just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</a:pPr>
            <a:r>
              <a:rPr lang="en-GB" sz="2800" dirty="0">
                <a:solidFill>
                  <a:srgbClr val="C00000"/>
                </a:solidFill>
              </a:rPr>
              <a:t>A business idea </a:t>
            </a:r>
            <a:r>
              <a:rPr lang="en-GB" sz="2800" dirty="0">
                <a:solidFill>
                  <a:prstClr val="black"/>
                </a:solidFill>
              </a:rPr>
              <a:t>is the </a:t>
            </a:r>
            <a:r>
              <a:rPr lang="en-GB" sz="2800" dirty="0">
                <a:solidFill>
                  <a:srgbClr val="FF0000"/>
                </a:solidFill>
              </a:rPr>
              <a:t>response of a </a:t>
            </a:r>
            <a:r>
              <a:rPr lang="en-GB" sz="2800" dirty="0" smtClean="0">
                <a:solidFill>
                  <a:srgbClr val="FF0000"/>
                </a:solidFill>
              </a:rPr>
              <a:t>person/</a:t>
            </a:r>
            <a:r>
              <a:rPr lang="en-GB" sz="2800" dirty="0" smtClean="0">
                <a:solidFill>
                  <a:prstClr val="black"/>
                </a:solidFill>
              </a:rPr>
              <a:t>organization </a:t>
            </a:r>
            <a:r>
              <a:rPr lang="en-GB" sz="2800" dirty="0">
                <a:solidFill>
                  <a:prstClr val="black"/>
                </a:solidFill>
              </a:rPr>
              <a:t>to </a:t>
            </a:r>
            <a:r>
              <a:rPr lang="en-GB" sz="2800" dirty="0">
                <a:solidFill>
                  <a:srgbClr val="FF0000"/>
                </a:solidFill>
              </a:rPr>
              <a:t>solving an identified problem </a:t>
            </a:r>
            <a:r>
              <a:rPr lang="en-GB" sz="2800" dirty="0">
                <a:solidFill>
                  <a:prstClr val="black"/>
                </a:solidFill>
              </a:rPr>
              <a:t>or to meeting perceived needs in the environment (markets, community, etc</a:t>
            </a:r>
            <a:r>
              <a:rPr lang="en-GB" sz="2800" dirty="0" smtClean="0">
                <a:solidFill>
                  <a:prstClr val="black"/>
                </a:solidFill>
              </a:rPr>
              <a:t>.).</a:t>
            </a:r>
          </a:p>
          <a:p>
            <a:pPr lvl="0" algn="just">
              <a:lnSpc>
                <a:spcPct val="150000"/>
              </a:lnSpc>
              <a:buClr>
                <a:srgbClr val="D34817"/>
              </a:buClr>
              <a:buFont typeface="Wingdings" pitchFamily="2" charset="2"/>
              <a:buChar char="q"/>
            </a:pPr>
            <a:r>
              <a:rPr lang="en-US" altLang="en-US" sz="2800" dirty="0" smtClean="0">
                <a:solidFill>
                  <a:srgbClr val="C00000"/>
                </a:solidFill>
              </a:rPr>
              <a:t>Business </a:t>
            </a:r>
            <a:r>
              <a:rPr lang="en-US" altLang="en-US" sz="2800" dirty="0" smtClean="0">
                <a:solidFill>
                  <a:srgbClr val="C00000"/>
                </a:solidFill>
              </a:rPr>
              <a:t>idea: </a:t>
            </a:r>
            <a:r>
              <a:rPr lang="en-US" altLang="en-US" sz="2800" dirty="0" smtClean="0">
                <a:solidFill>
                  <a:prstClr val="black"/>
                </a:solidFill>
              </a:rPr>
              <a:t>thinking </a:t>
            </a:r>
            <a:r>
              <a:rPr lang="en-US" altLang="en-US" sz="2800" dirty="0">
                <a:solidFill>
                  <a:prstClr val="black"/>
                </a:solidFill>
              </a:rPr>
              <a:t>of a goal for the unit in </a:t>
            </a:r>
            <a:r>
              <a:rPr lang="en-US" altLang="en-US" sz="2800" dirty="0">
                <a:solidFill>
                  <a:srgbClr val="FF0000"/>
                </a:solidFill>
              </a:rPr>
              <a:t>long run rather than to look for the immediate tomorrow. </a:t>
            </a:r>
            <a:r>
              <a:rPr lang="en-US" altLang="en-US" sz="2800" dirty="0">
                <a:solidFill>
                  <a:prstClr val="black"/>
                </a:solidFill>
              </a:rPr>
              <a:t>This long-term thinking is called </a:t>
            </a:r>
            <a:r>
              <a:rPr lang="en-US" altLang="en-US" sz="2800" b="1" i="1" dirty="0" smtClean="0">
                <a:solidFill>
                  <a:prstClr val="black"/>
                </a:solidFill>
              </a:rPr>
              <a:t>business </a:t>
            </a:r>
            <a:r>
              <a:rPr lang="en-US" altLang="en-US" sz="2800" b="1" i="1" dirty="0" smtClean="0">
                <a:solidFill>
                  <a:prstClr val="black"/>
                </a:solidFill>
              </a:rPr>
              <a:t>idea.</a:t>
            </a:r>
            <a:endParaRPr lang="en-US" sz="2800" dirty="0">
              <a:solidFill>
                <a:prstClr val="black"/>
              </a:solidFill>
            </a:endParaRPr>
          </a:p>
          <a:p>
            <a:pPr lvl="0" algn="just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</a:pPr>
            <a:r>
              <a:rPr lang="en-GB" sz="2800" dirty="0">
                <a:solidFill>
                  <a:srgbClr val="C00000"/>
                </a:solidFill>
              </a:rPr>
              <a:t>Finding a good idea </a:t>
            </a:r>
            <a:r>
              <a:rPr lang="en-GB" sz="2800" dirty="0">
                <a:solidFill>
                  <a:prstClr val="black"/>
                </a:solidFill>
              </a:rPr>
              <a:t>is the first step in transforming the entrepreneur’s desire and creativity into a business opportunity</a:t>
            </a:r>
            <a:r>
              <a:rPr lang="en-GB" sz="2800" dirty="0" smtClean="0">
                <a:solidFill>
                  <a:prstClr val="black"/>
                </a:solidFill>
              </a:rPr>
              <a:t>.</a:t>
            </a: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13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78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6858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n-lt"/>
              </a:rPr>
              <a:t>Cont…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838200"/>
            <a:ext cx="76962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14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68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28170"/>
            <a:ext cx="7772400" cy="609600"/>
          </a:xfrm>
        </p:spPr>
        <p:txBody>
          <a:bodyPr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Perpetua"/>
              </a:rPr>
              <a:t>What is basic business idea?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19200"/>
            <a:ext cx="8382000" cy="5304970"/>
          </a:xfrm>
        </p:spPr>
        <p:txBody>
          <a:bodyPr/>
          <a:lstStyle/>
          <a:p>
            <a:pPr lvl="0" algn="just">
              <a:lnSpc>
                <a:spcPct val="150000"/>
              </a:lnSpc>
              <a:buClr>
                <a:srgbClr val="D34817"/>
              </a:buClr>
              <a:buFont typeface="Wingdings" pitchFamily="2" charset="2"/>
              <a:buChar char="q"/>
            </a:pPr>
            <a:r>
              <a:rPr lang="en-US" altLang="en-US" dirty="0" smtClean="0">
                <a:solidFill>
                  <a:prstClr val="black"/>
                </a:solidFill>
              </a:rPr>
              <a:t> Businessmen/businesswomen </a:t>
            </a:r>
            <a:r>
              <a:rPr lang="en-US" altLang="en-US" dirty="0">
                <a:solidFill>
                  <a:prstClr val="black"/>
                </a:solidFill>
              </a:rPr>
              <a:t>should think of </a:t>
            </a:r>
            <a:r>
              <a:rPr lang="en-US" altLang="en-US" dirty="0">
                <a:solidFill>
                  <a:srgbClr val="FF0000"/>
                </a:solidFill>
              </a:rPr>
              <a:t>long-term </a:t>
            </a:r>
            <a:r>
              <a:rPr lang="en-US" altLang="en-US" dirty="0" smtClean="0">
                <a:solidFill>
                  <a:srgbClr val="FF0000"/>
                </a:solidFill>
              </a:rPr>
              <a:t>goal/</a:t>
            </a:r>
            <a:r>
              <a:rPr lang="en-US" altLang="en-US" dirty="0" smtClean="0">
                <a:solidFill>
                  <a:prstClr val="black"/>
                </a:solidFill>
              </a:rPr>
              <a:t>profit. </a:t>
            </a:r>
            <a:endParaRPr lang="en-US" altLang="en-US" sz="800" dirty="0">
              <a:solidFill>
                <a:prstClr val="black"/>
              </a:solidFill>
            </a:endParaRPr>
          </a:p>
          <a:p>
            <a:pPr lvl="0" algn="just">
              <a:lnSpc>
                <a:spcPct val="150000"/>
              </a:lnSpc>
              <a:buClr>
                <a:srgbClr val="D34817"/>
              </a:buClr>
              <a:buFont typeface="Wingdings" pitchFamily="2" charset="2"/>
              <a:buChar char="q"/>
            </a:pPr>
            <a:r>
              <a:rPr lang="en-US" altLang="en-US" dirty="0" smtClean="0">
                <a:solidFill>
                  <a:prstClr val="black"/>
                </a:solidFill>
              </a:rPr>
              <a:t> The </a:t>
            </a:r>
            <a:r>
              <a:rPr lang="en-US" altLang="en-US" dirty="0">
                <a:solidFill>
                  <a:srgbClr val="002060"/>
                </a:solidFill>
              </a:rPr>
              <a:t>basic business </a:t>
            </a:r>
            <a:r>
              <a:rPr lang="en-US" altLang="en-US" dirty="0" smtClean="0">
                <a:solidFill>
                  <a:srgbClr val="002060"/>
                </a:solidFill>
              </a:rPr>
              <a:t>idea</a:t>
            </a:r>
            <a:r>
              <a:rPr lang="en-US" altLang="en-US" dirty="0">
                <a:solidFill>
                  <a:prstClr val="black"/>
                </a:solidFill>
              </a:rPr>
              <a:t> </a:t>
            </a:r>
            <a:r>
              <a:rPr lang="en-US" altLang="en-US" dirty="0" smtClean="0">
                <a:solidFill>
                  <a:prstClr val="black"/>
                </a:solidFill>
              </a:rPr>
              <a:t>is </a:t>
            </a:r>
            <a:r>
              <a:rPr lang="en-US" altLang="en-US" dirty="0">
                <a:solidFill>
                  <a:prstClr val="black"/>
                </a:solidFill>
              </a:rPr>
              <a:t>to meet the broadest needs of the customers, and has the long life perhaps from 5-50 years. </a:t>
            </a:r>
            <a:endParaRPr lang="en-US" altLang="en-US" sz="800" dirty="0">
              <a:solidFill>
                <a:prstClr val="black"/>
              </a:solidFill>
            </a:endParaRPr>
          </a:p>
          <a:p>
            <a:pPr lvl="0" algn="just">
              <a:lnSpc>
                <a:spcPct val="150000"/>
              </a:lnSpc>
              <a:buClr>
                <a:srgbClr val="D34817"/>
              </a:buClr>
              <a:buFont typeface="Wingdings" pitchFamily="2" charset="2"/>
              <a:buChar char="q"/>
            </a:pPr>
            <a:r>
              <a:rPr lang="en-US" altLang="en-US" dirty="0" smtClean="0">
                <a:solidFill>
                  <a:prstClr val="black"/>
                </a:solidFill>
              </a:rPr>
              <a:t> The </a:t>
            </a:r>
            <a:r>
              <a:rPr lang="en-US" altLang="en-US" dirty="0">
                <a:solidFill>
                  <a:prstClr val="black"/>
                </a:solidFill>
              </a:rPr>
              <a:t>basic business idea facilitates choice of </a:t>
            </a:r>
            <a:r>
              <a:rPr lang="en-US" altLang="en-US" dirty="0">
                <a:solidFill>
                  <a:srgbClr val="002060"/>
                </a:solidFill>
              </a:rPr>
              <a:t>product</a:t>
            </a:r>
            <a:r>
              <a:rPr lang="en-US" altLang="en-US" dirty="0">
                <a:solidFill>
                  <a:prstClr val="black"/>
                </a:solidFill>
              </a:rPr>
              <a:t> under an overall plan</a:t>
            </a:r>
            <a:r>
              <a:rPr lang="en-US" altLang="en-US" dirty="0" smtClean="0">
                <a:solidFill>
                  <a:prstClr val="black"/>
                </a:solidFill>
              </a:rPr>
              <a:t>.</a:t>
            </a:r>
            <a:endParaRPr lang="en-US" altLang="en-US" sz="80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15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685800"/>
          </a:xfrm>
        </p:spPr>
        <p:txBody>
          <a:bodyPr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Perpetua"/>
              </a:rPr>
              <a:t>What is basic business idea?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838200"/>
            <a:ext cx="8610600" cy="5791200"/>
          </a:xfrm>
        </p:spPr>
        <p:txBody>
          <a:bodyPr/>
          <a:lstStyle/>
          <a:p>
            <a:pPr lvl="0" algn="just">
              <a:buClr>
                <a:srgbClr val="D34817"/>
              </a:buClr>
              <a:buFont typeface="Wingdings" pitchFamily="2" charset="2"/>
              <a:buChar char="q"/>
              <a:defRPr/>
            </a:pPr>
            <a:r>
              <a:rPr lang="en-US" sz="2800" dirty="0">
                <a:solidFill>
                  <a:prstClr val="black"/>
                </a:solidFill>
              </a:rPr>
              <a:t>The </a:t>
            </a:r>
            <a:r>
              <a:rPr lang="en-US" sz="2800" dirty="0">
                <a:solidFill>
                  <a:srgbClr val="002060"/>
                </a:solidFill>
              </a:rPr>
              <a:t>product line </a:t>
            </a:r>
            <a:r>
              <a:rPr lang="en-US" sz="2800" dirty="0">
                <a:solidFill>
                  <a:prstClr val="black"/>
                </a:solidFill>
              </a:rPr>
              <a:t>is relatively narrow and has a shorter life. </a:t>
            </a:r>
            <a:endParaRPr lang="en-US" sz="2800" dirty="0" smtClean="0">
              <a:solidFill>
                <a:prstClr val="black"/>
              </a:solidFill>
            </a:endParaRPr>
          </a:p>
          <a:p>
            <a:pPr lvl="0" algn="just">
              <a:buClr>
                <a:srgbClr val="D34817"/>
              </a:buClr>
              <a:buFont typeface="Wingdings" pitchFamily="2" charset="2"/>
              <a:buChar char="q"/>
              <a:defRPr/>
            </a:pPr>
            <a:r>
              <a:rPr lang="en-US" sz="2800" dirty="0" smtClean="0">
                <a:solidFill>
                  <a:prstClr val="black"/>
                </a:solidFill>
              </a:rPr>
              <a:t>The </a:t>
            </a:r>
            <a:r>
              <a:rPr lang="en-US" sz="2800" dirty="0">
                <a:solidFill>
                  <a:prstClr val="black"/>
                </a:solidFill>
              </a:rPr>
              <a:t>product line consists of </a:t>
            </a:r>
            <a:r>
              <a:rPr lang="en-US" sz="2800" dirty="0">
                <a:solidFill>
                  <a:srgbClr val="0070C0"/>
                </a:solidFill>
              </a:rPr>
              <a:t>different families of product</a:t>
            </a:r>
            <a:r>
              <a:rPr lang="en-US" sz="2800" dirty="0">
                <a:solidFill>
                  <a:prstClr val="black"/>
                </a:solidFill>
              </a:rPr>
              <a:t>. </a:t>
            </a:r>
          </a:p>
          <a:p>
            <a:pPr lvl="0" algn="just">
              <a:buClr>
                <a:srgbClr val="D34817"/>
              </a:buClr>
              <a:buFont typeface="Wingdings" pitchFamily="2" charset="2"/>
              <a:buChar char="q"/>
              <a:defRPr/>
            </a:pPr>
            <a:r>
              <a:rPr lang="en-US" sz="2800" dirty="0" smtClean="0">
                <a:solidFill>
                  <a:prstClr val="black"/>
                </a:solidFill>
              </a:rPr>
              <a:t>A unit </a:t>
            </a:r>
            <a:r>
              <a:rPr lang="en-US" sz="2800" dirty="0">
                <a:solidFill>
                  <a:prstClr val="black"/>
                </a:solidFill>
              </a:rPr>
              <a:t>with a basic business idea for example packaging can manufacture any of the following groups of the products: </a:t>
            </a:r>
            <a:endParaRPr lang="en-US" sz="1000" dirty="0">
              <a:solidFill>
                <a:prstClr val="black"/>
              </a:solidFill>
            </a:endParaRPr>
          </a:p>
          <a:p>
            <a:pPr lvl="3" algn="just">
              <a:buClr>
                <a:srgbClr val="9B2D1F"/>
              </a:buClr>
              <a:buFont typeface="Wingdings" pitchFamily="2" charset="2"/>
              <a:buChar char="Ø"/>
              <a:defRPr/>
            </a:pPr>
            <a:r>
              <a:rPr lang="en-US" sz="2600" dirty="0" smtClean="0">
                <a:solidFill>
                  <a:prstClr val="black"/>
                </a:solidFill>
              </a:rPr>
              <a:t> </a:t>
            </a:r>
            <a:r>
              <a:rPr lang="en-US" sz="2800" dirty="0" smtClean="0">
                <a:solidFill>
                  <a:prstClr val="black"/>
                </a:solidFill>
              </a:rPr>
              <a:t>Glass </a:t>
            </a:r>
            <a:r>
              <a:rPr lang="en-US" sz="2800" dirty="0" smtClean="0">
                <a:solidFill>
                  <a:prstClr val="black"/>
                </a:solidFill>
              </a:rPr>
              <a:t>bottles </a:t>
            </a:r>
            <a:endParaRPr lang="en-US" sz="2800" dirty="0">
              <a:solidFill>
                <a:prstClr val="black"/>
              </a:solidFill>
            </a:endParaRPr>
          </a:p>
          <a:p>
            <a:pPr lvl="3" algn="just">
              <a:buClr>
                <a:srgbClr val="9B2D1F"/>
              </a:buClr>
              <a:buFont typeface="Wingdings" pitchFamily="2" charset="2"/>
              <a:buChar char="Ø"/>
              <a:defRPr/>
            </a:pPr>
            <a:r>
              <a:rPr lang="en-US" sz="2800" dirty="0" smtClean="0">
                <a:solidFill>
                  <a:prstClr val="black"/>
                </a:solidFill>
              </a:rPr>
              <a:t> Plastic </a:t>
            </a:r>
            <a:r>
              <a:rPr lang="en-US" sz="2800" dirty="0" smtClean="0">
                <a:solidFill>
                  <a:prstClr val="black"/>
                </a:solidFill>
              </a:rPr>
              <a:t>packages </a:t>
            </a:r>
            <a:endParaRPr lang="en-US" sz="2800" dirty="0">
              <a:solidFill>
                <a:prstClr val="black"/>
              </a:solidFill>
            </a:endParaRPr>
          </a:p>
          <a:p>
            <a:pPr lvl="3" algn="just">
              <a:buClr>
                <a:srgbClr val="9B2D1F"/>
              </a:buClr>
              <a:buFont typeface="Wingdings" pitchFamily="2" charset="2"/>
              <a:buChar char="Ø"/>
              <a:defRPr/>
            </a:pPr>
            <a:r>
              <a:rPr lang="en-US" sz="2800" dirty="0" smtClean="0">
                <a:solidFill>
                  <a:prstClr val="black"/>
                </a:solidFill>
              </a:rPr>
              <a:t> Metal </a:t>
            </a:r>
            <a:r>
              <a:rPr lang="en-US" sz="2800" dirty="0" smtClean="0">
                <a:solidFill>
                  <a:prstClr val="black"/>
                </a:solidFill>
              </a:rPr>
              <a:t>packages </a:t>
            </a:r>
            <a:endParaRPr lang="en-US" sz="2800" dirty="0">
              <a:solidFill>
                <a:prstClr val="black"/>
              </a:solidFill>
            </a:endParaRPr>
          </a:p>
          <a:p>
            <a:pPr lvl="3" algn="just">
              <a:buClr>
                <a:srgbClr val="9B2D1F"/>
              </a:buClr>
              <a:buFont typeface="Wingdings" pitchFamily="2" charset="2"/>
              <a:buChar char="Ø"/>
              <a:defRPr/>
            </a:pPr>
            <a:r>
              <a:rPr lang="en-US" sz="2800" dirty="0" smtClean="0">
                <a:solidFill>
                  <a:prstClr val="black"/>
                </a:solidFill>
              </a:rPr>
              <a:t> Aluminum </a:t>
            </a:r>
            <a:r>
              <a:rPr lang="en-US" sz="2800" dirty="0" smtClean="0">
                <a:solidFill>
                  <a:prstClr val="black"/>
                </a:solidFill>
              </a:rPr>
              <a:t>packages </a:t>
            </a:r>
            <a:endParaRPr lang="en-US" sz="2800" dirty="0">
              <a:solidFill>
                <a:prstClr val="black"/>
              </a:solidFill>
            </a:endParaRPr>
          </a:p>
          <a:p>
            <a:pPr lvl="3" algn="just">
              <a:buClr>
                <a:srgbClr val="9B2D1F"/>
              </a:buClr>
              <a:buFont typeface="Wingdings" pitchFamily="2" charset="2"/>
              <a:buChar char="Ø"/>
              <a:defRPr/>
            </a:pPr>
            <a:r>
              <a:rPr lang="en-US" sz="2800" dirty="0" smtClean="0">
                <a:solidFill>
                  <a:prstClr val="black"/>
                </a:solidFill>
              </a:rPr>
              <a:t> Paper </a:t>
            </a:r>
            <a:r>
              <a:rPr lang="en-US" sz="2800" dirty="0">
                <a:solidFill>
                  <a:prstClr val="black"/>
                </a:solidFill>
              </a:rPr>
              <a:t>or wood packages.</a:t>
            </a:r>
            <a:endParaRPr lang="en-MY" sz="2800" dirty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Font typeface="Wingdings" pitchFamily="2" charset="2"/>
              <a:buChar char="q"/>
              <a:defRPr/>
            </a:pPr>
            <a:r>
              <a:rPr lang="en-US" dirty="0" smtClean="0">
                <a:solidFill>
                  <a:prstClr val="black"/>
                </a:solidFill>
              </a:rPr>
              <a:t> The </a:t>
            </a:r>
            <a:r>
              <a:rPr lang="en-US" dirty="0">
                <a:solidFill>
                  <a:srgbClr val="002060"/>
                </a:solidFill>
              </a:rPr>
              <a:t>product range </a:t>
            </a:r>
            <a:r>
              <a:rPr lang="en-US" dirty="0">
                <a:solidFill>
                  <a:prstClr val="black"/>
                </a:solidFill>
              </a:rPr>
              <a:t>includes different size of the product with in the product line, in the examples given above </a:t>
            </a:r>
            <a:r>
              <a:rPr lang="en-US" dirty="0">
                <a:solidFill>
                  <a:srgbClr val="FF0000"/>
                </a:solidFill>
              </a:rPr>
              <a:t>different size of glass</a:t>
            </a:r>
            <a:r>
              <a:rPr lang="en-US" dirty="0">
                <a:solidFill>
                  <a:prstClr val="black"/>
                </a:solidFill>
              </a:rPr>
              <a:t> bottles can be manufactured for varied applications.</a:t>
            </a:r>
            <a:endParaRPr lang="en-MY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16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76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685800"/>
          </a:xfrm>
        </p:spPr>
        <p:txBody>
          <a:bodyPr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Perpetua"/>
              </a:rPr>
              <a:t>What is basic business idea?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38200"/>
            <a:ext cx="8305800" cy="5562600"/>
          </a:xfrm>
        </p:spPr>
        <p:txBody>
          <a:bodyPr/>
          <a:lstStyle/>
          <a:p>
            <a:pPr lvl="0">
              <a:buClr>
                <a:srgbClr val="D34817"/>
              </a:buClr>
              <a:buFont typeface="Wingdings" pitchFamily="2" charset="2"/>
              <a:buChar char="q"/>
              <a:defRPr/>
            </a:pPr>
            <a:r>
              <a:rPr lang="en-US" dirty="0" smtClean="0">
                <a:solidFill>
                  <a:prstClr val="black"/>
                </a:solidFill>
              </a:rPr>
              <a:t> The </a:t>
            </a:r>
            <a:r>
              <a:rPr lang="en-US" dirty="0">
                <a:solidFill>
                  <a:srgbClr val="002060"/>
                </a:solidFill>
              </a:rPr>
              <a:t>product</a:t>
            </a:r>
            <a:r>
              <a:rPr lang="en-US" dirty="0">
                <a:solidFill>
                  <a:prstClr val="black"/>
                </a:solidFill>
              </a:rPr>
              <a:t> is one item of the product range having </a:t>
            </a:r>
            <a:r>
              <a:rPr lang="en-US" dirty="0">
                <a:solidFill>
                  <a:srgbClr val="C00000"/>
                </a:solidFill>
              </a:rPr>
              <a:t>different specifications </a:t>
            </a:r>
            <a:r>
              <a:rPr lang="en-US" dirty="0">
                <a:solidFill>
                  <a:prstClr val="black"/>
                </a:solidFill>
              </a:rPr>
              <a:t>like </a:t>
            </a:r>
          </a:p>
          <a:p>
            <a:pPr lvl="1">
              <a:buClr>
                <a:srgbClr val="D34817">
                  <a:tint val="60000"/>
                </a:srgbClr>
              </a:buClr>
              <a:buFont typeface="Wingdings" pitchFamily="2" charset="2"/>
              <a:buChar char="Ø"/>
              <a:defRPr/>
            </a:pPr>
            <a:r>
              <a:rPr lang="en-US" sz="3000" dirty="0" smtClean="0">
                <a:solidFill>
                  <a:prstClr val="black"/>
                </a:solidFill>
              </a:rPr>
              <a:t> size</a:t>
            </a:r>
            <a:r>
              <a:rPr lang="en-US" sz="3000" dirty="0">
                <a:solidFill>
                  <a:prstClr val="black"/>
                </a:solidFill>
              </a:rPr>
              <a:t>, </a:t>
            </a:r>
          </a:p>
          <a:p>
            <a:pPr lvl="1">
              <a:buClr>
                <a:srgbClr val="D34817">
                  <a:tint val="60000"/>
                </a:srgbClr>
              </a:buClr>
              <a:buFont typeface="Wingdings" pitchFamily="2" charset="2"/>
              <a:buChar char="Ø"/>
              <a:defRPr/>
            </a:pPr>
            <a:r>
              <a:rPr lang="en-US" sz="3000" dirty="0" smtClean="0">
                <a:solidFill>
                  <a:prstClr val="black"/>
                </a:solidFill>
              </a:rPr>
              <a:t> material </a:t>
            </a:r>
            <a:r>
              <a:rPr lang="en-US" sz="3000" dirty="0">
                <a:solidFill>
                  <a:prstClr val="black"/>
                </a:solidFill>
              </a:rPr>
              <a:t>used and </a:t>
            </a:r>
          </a:p>
          <a:p>
            <a:pPr lvl="1">
              <a:buClr>
                <a:srgbClr val="D34817">
                  <a:tint val="60000"/>
                </a:srgbClr>
              </a:buClr>
              <a:buFont typeface="Wingdings" pitchFamily="2" charset="2"/>
              <a:buChar char="Ø"/>
              <a:defRPr/>
            </a:pPr>
            <a:r>
              <a:rPr lang="en-US" sz="3000" dirty="0" smtClean="0">
                <a:solidFill>
                  <a:prstClr val="black"/>
                </a:solidFill>
              </a:rPr>
              <a:t> weight</a:t>
            </a:r>
            <a:r>
              <a:rPr lang="en-US" sz="3000" dirty="0">
                <a:solidFill>
                  <a:prstClr val="black"/>
                </a:solidFill>
              </a:rPr>
              <a:t>, etc.</a:t>
            </a:r>
            <a:endParaRPr lang="en-MY" sz="3000" dirty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Font typeface="Wingdings" pitchFamily="2" charset="2"/>
              <a:buChar char="q"/>
            </a:pPr>
            <a:r>
              <a:rPr lang="en-US" altLang="en-US" dirty="0" smtClean="0">
                <a:solidFill>
                  <a:prstClr val="black"/>
                </a:solidFill>
              </a:rPr>
              <a:t> In </a:t>
            </a:r>
            <a:r>
              <a:rPr lang="en-US" altLang="en-US" dirty="0">
                <a:solidFill>
                  <a:prstClr val="black"/>
                </a:solidFill>
              </a:rPr>
              <a:t>a dynamic business scheme, one has to carefully watch is one of the basic idea degenerating as </a:t>
            </a:r>
            <a:r>
              <a:rPr lang="en-US" altLang="en-US" dirty="0" smtClean="0">
                <a:solidFill>
                  <a:prstClr val="black"/>
                </a:solidFill>
              </a:rPr>
              <a:t>regards.</a:t>
            </a:r>
            <a:endParaRPr lang="en-MY" altLang="en-US" sz="1400" dirty="0">
              <a:solidFill>
                <a:prstClr val="black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altLang="en-US" sz="2800" i="1" dirty="0">
                <a:solidFill>
                  <a:prstClr val="black"/>
                </a:solidFill>
              </a:rPr>
              <a:t>Its ability to generate quick returns.</a:t>
            </a:r>
            <a:endParaRPr lang="en-MY" altLang="en-US" sz="2800" dirty="0">
              <a:solidFill>
                <a:prstClr val="black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altLang="en-US" sz="2800" i="1" dirty="0">
                <a:solidFill>
                  <a:prstClr val="black"/>
                </a:solidFill>
              </a:rPr>
              <a:t>Its ability to permit quick changes in the products</a:t>
            </a:r>
            <a:r>
              <a:rPr lang="en-US" altLang="en-US" sz="2800" i="1" dirty="0" smtClean="0">
                <a:solidFill>
                  <a:prstClr val="black"/>
                </a:solidFill>
              </a:rPr>
              <a:t>.</a:t>
            </a:r>
            <a:endParaRPr lang="en-MY" altLang="en-US" sz="28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17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64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762000"/>
          </a:xfrm>
        </p:spPr>
        <p:txBody>
          <a:bodyPr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+mn-lt"/>
              </a:rPr>
              <a:t>CONT…</a:t>
            </a:r>
            <a:endParaRPr lang="en-US" sz="3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914400"/>
            <a:ext cx="8610600" cy="5334000"/>
          </a:xfrm>
        </p:spPr>
        <p:txBody>
          <a:bodyPr/>
          <a:lstStyle/>
          <a:p>
            <a:pPr>
              <a:buClr>
                <a:srgbClr val="D34817"/>
              </a:buClr>
              <a:buFont typeface="Wingdings" pitchFamily="2" charset="2"/>
              <a:buChar char="q"/>
              <a:defRPr/>
            </a:pPr>
            <a:r>
              <a:rPr lang="en-US" sz="2800" dirty="0">
                <a:solidFill>
                  <a:prstClr val="black"/>
                </a:solidFill>
              </a:rPr>
              <a:t>To be a successful entrepreneur, one major determinant factor is the </a:t>
            </a:r>
            <a:r>
              <a:rPr lang="en-US" sz="2800" i="1" dirty="0">
                <a:solidFill>
                  <a:srgbClr val="7030A0"/>
                </a:solidFill>
              </a:rPr>
              <a:t>choice of a good business idea</a:t>
            </a:r>
            <a:r>
              <a:rPr lang="en-US" sz="2800" dirty="0">
                <a:solidFill>
                  <a:prstClr val="black"/>
                </a:solidFill>
              </a:rPr>
              <a:t>. To select the best business idea, the following steps needs to be pursued</a:t>
            </a:r>
            <a:r>
              <a:rPr lang="en-US" sz="2800" dirty="0" smtClean="0">
                <a:solidFill>
                  <a:prstClr val="black"/>
                </a:solidFill>
              </a:rPr>
              <a:t>.</a:t>
            </a:r>
            <a:endParaRPr lang="en-MY" sz="2800" dirty="0">
              <a:solidFill>
                <a:srgbClr val="D34817"/>
              </a:solidFill>
            </a:endParaRPr>
          </a:p>
          <a:p>
            <a:pPr marL="890588" lvl="0" indent="-168275">
              <a:buClr>
                <a:srgbClr val="D34817"/>
              </a:buClr>
              <a:buFont typeface="+mj-lt"/>
              <a:buAutoNum type="alphaLcPeriod"/>
              <a:tabLst>
                <a:tab pos="890588" algn="l"/>
              </a:tabLst>
              <a:defRPr/>
            </a:pPr>
            <a:r>
              <a:rPr lang="en-US" sz="2800" i="1" dirty="0" smtClean="0">
                <a:solidFill>
                  <a:prstClr val="black"/>
                </a:solidFill>
              </a:rPr>
              <a:t> Identify </a:t>
            </a:r>
            <a:r>
              <a:rPr lang="en-US" sz="2800" i="1" dirty="0">
                <a:solidFill>
                  <a:prstClr val="black"/>
                </a:solidFill>
              </a:rPr>
              <a:t>your problem</a:t>
            </a:r>
          </a:p>
          <a:p>
            <a:pPr marL="890588" lvl="0" indent="-168275">
              <a:buClr>
                <a:srgbClr val="D34817"/>
              </a:buClr>
              <a:buFont typeface="+mj-lt"/>
              <a:buAutoNum type="alphaLcPeriod"/>
              <a:tabLst>
                <a:tab pos="890588" algn="l"/>
              </a:tabLst>
              <a:defRPr/>
            </a:pPr>
            <a:r>
              <a:rPr lang="en-US" sz="2800" i="1" dirty="0" smtClean="0">
                <a:solidFill>
                  <a:prstClr val="black"/>
                </a:solidFill>
              </a:rPr>
              <a:t> Define </a:t>
            </a:r>
            <a:r>
              <a:rPr lang="en-US" sz="2800" i="1" dirty="0">
                <a:solidFill>
                  <a:prstClr val="black"/>
                </a:solidFill>
              </a:rPr>
              <a:t>your objectives</a:t>
            </a:r>
            <a:endParaRPr lang="en-MY" sz="2800" dirty="0">
              <a:solidFill>
                <a:prstClr val="black"/>
              </a:solidFill>
            </a:endParaRPr>
          </a:p>
          <a:p>
            <a:pPr marL="890588" lvl="0" indent="-168275">
              <a:buClr>
                <a:srgbClr val="D34817"/>
              </a:buClr>
              <a:buFont typeface="+mj-lt"/>
              <a:buAutoNum type="alphaLcPeriod"/>
              <a:tabLst>
                <a:tab pos="890588" algn="l"/>
              </a:tabLst>
              <a:defRPr/>
            </a:pPr>
            <a:r>
              <a:rPr lang="en-US" sz="2800" i="1" dirty="0" smtClean="0">
                <a:solidFill>
                  <a:prstClr val="black"/>
                </a:solidFill>
              </a:rPr>
              <a:t> Identify</a:t>
            </a:r>
            <a:r>
              <a:rPr lang="en-US" sz="2800" i="1" dirty="0">
                <a:solidFill>
                  <a:prstClr val="black"/>
                </a:solidFill>
              </a:rPr>
              <a:t>, develop and analyze the possible alternative</a:t>
            </a:r>
            <a:endParaRPr lang="en-MY" sz="2800" dirty="0">
              <a:solidFill>
                <a:prstClr val="black"/>
              </a:solidFill>
            </a:endParaRPr>
          </a:p>
          <a:p>
            <a:pPr marL="890588" lvl="0" indent="-168275">
              <a:buClr>
                <a:srgbClr val="D34817"/>
              </a:buClr>
              <a:buFont typeface="+mj-lt"/>
              <a:buAutoNum type="alphaLcPeriod"/>
              <a:tabLst>
                <a:tab pos="890588" algn="l"/>
              </a:tabLst>
              <a:defRPr/>
            </a:pPr>
            <a:r>
              <a:rPr lang="en-US" sz="2800" i="1" dirty="0" smtClean="0">
                <a:solidFill>
                  <a:prstClr val="black"/>
                </a:solidFill>
              </a:rPr>
              <a:t> Select </a:t>
            </a:r>
            <a:r>
              <a:rPr lang="en-US" sz="2800" i="1" dirty="0">
                <a:solidFill>
                  <a:prstClr val="black"/>
                </a:solidFill>
              </a:rPr>
              <a:t>the best alternative in light of the </a:t>
            </a:r>
            <a:r>
              <a:rPr lang="en-US" sz="2800" i="1" dirty="0">
                <a:solidFill>
                  <a:srgbClr val="7030A0"/>
                </a:solidFill>
              </a:rPr>
              <a:t>specific criteria set </a:t>
            </a:r>
            <a:r>
              <a:rPr lang="en-US" sz="2800" i="1" dirty="0">
                <a:solidFill>
                  <a:prstClr val="black"/>
                </a:solidFill>
              </a:rPr>
              <a:t>to the better fulfillment of the objective.</a:t>
            </a:r>
            <a:endParaRPr lang="en-MY" sz="28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18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4701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533400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+mn-lt"/>
              </a:rPr>
              <a:t>Why Generate Business Ideas?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990600"/>
            <a:ext cx="8458200" cy="5715000"/>
          </a:xfrm>
        </p:spPr>
        <p:txBody>
          <a:bodyPr/>
          <a:lstStyle/>
          <a:p>
            <a:pPr lvl="0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</a:pPr>
            <a:r>
              <a:rPr lang="en-GB" sz="2500" dirty="0" smtClean="0">
                <a:solidFill>
                  <a:prstClr val="black"/>
                </a:solidFill>
              </a:rPr>
              <a:t>Business </a:t>
            </a:r>
            <a:r>
              <a:rPr lang="en-GB" sz="2500" dirty="0">
                <a:solidFill>
                  <a:prstClr val="black"/>
                </a:solidFill>
              </a:rPr>
              <a:t>ideas need to </a:t>
            </a:r>
            <a:r>
              <a:rPr lang="en-GB" sz="2500" dirty="0">
                <a:solidFill>
                  <a:srgbClr val="FF0000"/>
                </a:solidFill>
              </a:rPr>
              <a:t>respond to market </a:t>
            </a:r>
            <a:r>
              <a:rPr lang="en-GB" sz="2500" dirty="0">
                <a:solidFill>
                  <a:srgbClr val="FF0000"/>
                </a:solidFill>
              </a:rPr>
              <a:t>needs/consumer </a:t>
            </a:r>
            <a:r>
              <a:rPr lang="en-GB" sz="2500" dirty="0" smtClean="0">
                <a:solidFill>
                  <a:srgbClr val="FF0000"/>
                </a:solidFill>
              </a:rPr>
              <a:t>needs</a:t>
            </a:r>
            <a:endParaRPr lang="en-US" sz="2500" dirty="0" smtClean="0">
              <a:solidFill>
                <a:srgbClr val="FF0000"/>
              </a:solidFill>
            </a:endParaRPr>
          </a:p>
          <a:p>
            <a:pPr lvl="0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</a:pPr>
            <a:r>
              <a:rPr lang="en-GB" sz="2500" dirty="0" smtClean="0">
                <a:solidFill>
                  <a:prstClr val="black"/>
                </a:solidFill>
              </a:rPr>
              <a:t>Business </a:t>
            </a:r>
            <a:r>
              <a:rPr lang="en-GB" sz="2500" dirty="0">
                <a:solidFill>
                  <a:prstClr val="black"/>
                </a:solidFill>
              </a:rPr>
              <a:t>ideas help entrepreneurs to stay </a:t>
            </a:r>
            <a:r>
              <a:rPr lang="en-GB" sz="2500" dirty="0">
                <a:solidFill>
                  <a:srgbClr val="FF0000"/>
                </a:solidFill>
              </a:rPr>
              <a:t>ahead of the </a:t>
            </a:r>
            <a:r>
              <a:rPr lang="en-GB" sz="2500" dirty="0" smtClean="0">
                <a:solidFill>
                  <a:srgbClr val="FF0000"/>
                </a:solidFill>
              </a:rPr>
              <a:t>competition</a:t>
            </a:r>
            <a:endParaRPr lang="en-US" sz="2500" dirty="0" smtClean="0">
              <a:solidFill>
                <a:srgbClr val="FF0000"/>
              </a:solidFill>
            </a:endParaRPr>
          </a:p>
          <a:p>
            <a:pPr lvl="0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</a:pPr>
            <a:r>
              <a:rPr lang="en-GB" sz="2500" dirty="0" smtClean="0">
                <a:solidFill>
                  <a:prstClr val="black"/>
                </a:solidFill>
              </a:rPr>
              <a:t> Business </a:t>
            </a:r>
            <a:r>
              <a:rPr lang="en-GB" sz="2500" dirty="0">
                <a:solidFill>
                  <a:prstClr val="black"/>
                </a:solidFill>
              </a:rPr>
              <a:t>ideas use technology to </a:t>
            </a:r>
            <a:r>
              <a:rPr lang="en-GB" sz="2500" dirty="0">
                <a:solidFill>
                  <a:srgbClr val="FF0000"/>
                </a:solidFill>
              </a:rPr>
              <a:t>do things </a:t>
            </a:r>
            <a:r>
              <a:rPr lang="en-GB" sz="2500" dirty="0" smtClean="0">
                <a:solidFill>
                  <a:srgbClr val="FF0000"/>
                </a:solidFill>
              </a:rPr>
              <a:t>better</a:t>
            </a:r>
            <a:endParaRPr lang="en-US" sz="2500" dirty="0" smtClean="0">
              <a:solidFill>
                <a:srgbClr val="FF0000"/>
              </a:solidFill>
            </a:endParaRPr>
          </a:p>
          <a:p>
            <a:pPr lvl="0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</a:pPr>
            <a:r>
              <a:rPr lang="en-GB" sz="2500" dirty="0" smtClean="0">
                <a:solidFill>
                  <a:prstClr val="black"/>
                </a:solidFill>
              </a:rPr>
              <a:t> Business </a:t>
            </a:r>
            <a:r>
              <a:rPr lang="en-GB" sz="2500" dirty="0">
                <a:solidFill>
                  <a:prstClr val="black"/>
                </a:solidFill>
              </a:rPr>
              <a:t>ideas are needed because the </a:t>
            </a:r>
            <a:r>
              <a:rPr lang="en-GB" sz="2500" dirty="0">
                <a:solidFill>
                  <a:srgbClr val="FF0000"/>
                </a:solidFill>
              </a:rPr>
              <a:t>life cycles of products are </a:t>
            </a:r>
            <a:r>
              <a:rPr lang="en-GB" sz="2500" dirty="0" smtClean="0">
                <a:solidFill>
                  <a:srgbClr val="FF0000"/>
                </a:solidFill>
              </a:rPr>
              <a:t>limited</a:t>
            </a:r>
            <a:endParaRPr lang="en-US" sz="2500" dirty="0" smtClean="0">
              <a:solidFill>
                <a:srgbClr val="FF0000"/>
              </a:solidFill>
            </a:endParaRPr>
          </a:p>
          <a:p>
            <a:pPr lvl="0" algn="just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</a:pPr>
            <a:r>
              <a:rPr lang="en-GB" sz="2500" dirty="0" smtClean="0">
                <a:solidFill>
                  <a:prstClr val="black"/>
                </a:solidFill>
              </a:rPr>
              <a:t>Business </a:t>
            </a:r>
            <a:r>
              <a:rPr lang="en-GB" sz="2500" dirty="0">
                <a:solidFill>
                  <a:prstClr val="black"/>
                </a:solidFill>
              </a:rPr>
              <a:t>ideas can help specific groups of people (</a:t>
            </a:r>
            <a:r>
              <a:rPr lang="en-GB" sz="2500" dirty="0">
                <a:solidFill>
                  <a:srgbClr val="FF0000"/>
                </a:solidFill>
              </a:rPr>
              <a:t>elderly, disadvantaged, those with </a:t>
            </a:r>
            <a:r>
              <a:rPr lang="en-GB" sz="2500" dirty="0" smtClean="0">
                <a:solidFill>
                  <a:srgbClr val="FF0000"/>
                </a:solidFill>
              </a:rPr>
              <a:t>disabilities</a:t>
            </a:r>
            <a:r>
              <a:rPr lang="en-GB" sz="2500" dirty="0" smtClean="0">
                <a:solidFill>
                  <a:prstClr val="black"/>
                </a:solidFill>
              </a:rPr>
              <a:t>)</a:t>
            </a:r>
            <a:endParaRPr lang="en-US" sz="2500" dirty="0" smtClean="0">
              <a:solidFill>
                <a:prstClr val="black"/>
              </a:solidFill>
            </a:endParaRPr>
          </a:p>
          <a:p>
            <a:pPr lvl="0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</a:pPr>
            <a:r>
              <a:rPr lang="en-GB" sz="2500" dirty="0" smtClean="0">
                <a:solidFill>
                  <a:prstClr val="black"/>
                </a:solidFill>
              </a:rPr>
              <a:t> Business </a:t>
            </a:r>
            <a:r>
              <a:rPr lang="en-GB" sz="2500" dirty="0">
                <a:solidFill>
                  <a:prstClr val="black"/>
                </a:solidFill>
              </a:rPr>
              <a:t>ideas help to solve natural resource scarcity, pollution and depletion/reduction </a:t>
            </a:r>
            <a:endParaRPr lang="en-US" sz="25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19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48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609600"/>
          </a:xfrm>
        </p:spPr>
        <p:txBody>
          <a:bodyPr/>
          <a:lstStyle/>
          <a:p>
            <a:pPr algn="ctr"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+mn-lt"/>
              </a:rPr>
              <a:t>What is small business?</a:t>
            </a:r>
            <a:endParaRPr lang="en-MY" sz="3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7107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762000"/>
            <a:ext cx="8458200" cy="5638800"/>
          </a:xfrm>
        </p:spPr>
        <p:txBody>
          <a:bodyPr/>
          <a:lstStyle/>
          <a:p>
            <a:pPr>
              <a:buFont typeface="Wingdings" pitchFamily="2" charset="2"/>
              <a:buChar char="q"/>
              <a:defRPr/>
            </a:pPr>
            <a:r>
              <a:rPr lang="en-US" dirty="0" smtClean="0"/>
              <a:t>There are two approaches to define small Business. They are:</a:t>
            </a:r>
            <a:endParaRPr lang="en-MY" dirty="0" smtClean="0"/>
          </a:p>
          <a:p>
            <a:pPr>
              <a:buFont typeface="Wingdings 2" pitchFamily="18" charset="2"/>
              <a:buNone/>
              <a:defRPr/>
            </a:pPr>
            <a:r>
              <a:rPr lang="en-US" dirty="0" smtClean="0"/>
              <a:t>       1. By some measure of size</a:t>
            </a:r>
            <a:endParaRPr lang="en-MY" dirty="0" smtClean="0"/>
          </a:p>
          <a:p>
            <a:pPr>
              <a:buFont typeface="Wingdings 2" pitchFamily="18" charset="2"/>
              <a:buNone/>
              <a:defRPr/>
            </a:pPr>
            <a:r>
              <a:rPr lang="en-US" dirty="0" smtClean="0"/>
              <a:t>       2. using an economic /control definitions/criteria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en-US" dirty="0">
                <a:solidFill>
                  <a:schemeClr val="accent1"/>
                </a:solidFill>
              </a:rPr>
              <a:t>A small business </a:t>
            </a:r>
            <a:r>
              <a:rPr lang="en-US" dirty="0"/>
              <a:t>is a privately owned and operated </a:t>
            </a:r>
            <a:r>
              <a:rPr lang="en-US" dirty="0" smtClean="0"/>
              <a:t>business or </a:t>
            </a:r>
            <a:endParaRPr lang="en-US" dirty="0" smtClean="0"/>
          </a:p>
          <a:p>
            <a:pPr>
              <a:buFont typeface="Wingdings" pitchFamily="2" charset="2"/>
              <a:buChar char="q"/>
              <a:defRPr/>
            </a:pPr>
            <a:r>
              <a:rPr lang="en-US" dirty="0" smtClean="0"/>
              <a:t>A </a:t>
            </a:r>
            <a:r>
              <a:rPr lang="en-US" dirty="0"/>
              <a:t>small business typically has a small number of employees. </a:t>
            </a:r>
            <a:endParaRPr lang="en-US" dirty="0" smtClean="0"/>
          </a:p>
          <a:p>
            <a:pPr marL="0" indent="0">
              <a:buNone/>
              <a:defRPr/>
            </a:pPr>
            <a:endParaRPr lang="en-MY" dirty="0" smtClean="0"/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2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124200"/>
            <a:ext cx="41148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580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7772400" cy="685800"/>
          </a:xfrm>
        </p:spPr>
        <p:txBody>
          <a:bodyPr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+mn-lt"/>
              </a:rPr>
              <a:t>Sources of Business Ideas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14400"/>
            <a:ext cx="8686800" cy="57912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sz="2800" dirty="0">
                <a:solidFill>
                  <a:srgbClr val="C00000"/>
                </a:solidFill>
              </a:rPr>
              <a:t>Good business ideas </a:t>
            </a:r>
            <a:r>
              <a:rPr lang="en-US" sz="2800" dirty="0"/>
              <a:t>are a </a:t>
            </a:r>
            <a:r>
              <a:rPr lang="en-US" sz="2800" dirty="0">
                <a:solidFill>
                  <a:srgbClr val="FF0000"/>
                </a:solidFill>
              </a:rPr>
              <a:t>prerequisite</a:t>
            </a:r>
            <a:r>
              <a:rPr lang="en-US" sz="2800" dirty="0"/>
              <a:t> for initiating a new business venture. </a:t>
            </a:r>
            <a:r>
              <a:rPr lang="en-US" sz="2800" dirty="0" smtClean="0"/>
              <a:t>Sources</a:t>
            </a:r>
            <a:r>
              <a:rPr lang="en-US" sz="2800" dirty="0"/>
              <a:t>: </a:t>
            </a:r>
          </a:p>
          <a:p>
            <a:pPr lvl="2">
              <a:buFont typeface="Wingdings" pitchFamily="2" charset="2"/>
              <a:buChar char="Ø"/>
            </a:pPr>
            <a:r>
              <a:rPr lang="en-GB" sz="2400" dirty="0"/>
              <a:t>Hobbies/Personal Interests</a:t>
            </a:r>
            <a:endParaRPr lang="en-US" sz="2400" dirty="0"/>
          </a:p>
          <a:p>
            <a:pPr lvl="2">
              <a:buFont typeface="Wingdings" pitchFamily="2" charset="2"/>
              <a:buChar char="Ø"/>
            </a:pPr>
            <a:r>
              <a:rPr lang="en-GB" sz="2400" dirty="0"/>
              <a:t>Personal Skills and Experience</a:t>
            </a:r>
            <a:r>
              <a:rPr lang="en-US" sz="2400" dirty="0"/>
              <a:t> </a:t>
            </a:r>
            <a:endParaRPr lang="en-US" sz="2400" dirty="0" smtClean="0"/>
          </a:p>
          <a:p>
            <a:pPr lvl="2">
              <a:buFont typeface="Wingdings" pitchFamily="2" charset="2"/>
              <a:buChar char="Ø"/>
            </a:pPr>
            <a:r>
              <a:rPr lang="en-GB" sz="2400" dirty="0" smtClean="0"/>
              <a:t>Media </a:t>
            </a:r>
            <a:r>
              <a:rPr lang="en-GB" sz="2400" dirty="0"/>
              <a:t>(newspapers, magazines, TV, Internet) </a:t>
            </a:r>
            <a:endParaRPr lang="en-US" sz="2400" dirty="0" smtClean="0"/>
          </a:p>
          <a:p>
            <a:pPr lvl="2">
              <a:buFont typeface="Wingdings" pitchFamily="2" charset="2"/>
              <a:buChar char="Ø"/>
            </a:pPr>
            <a:r>
              <a:rPr lang="en-GB" sz="2400" dirty="0" smtClean="0"/>
              <a:t>Business Exhibitions</a:t>
            </a:r>
            <a:endParaRPr lang="en-US" sz="2400" dirty="0" smtClean="0"/>
          </a:p>
          <a:p>
            <a:pPr lvl="2">
              <a:buFont typeface="Wingdings" pitchFamily="2" charset="2"/>
              <a:buChar char="Ø"/>
            </a:pPr>
            <a:r>
              <a:rPr lang="en-GB" sz="2400" dirty="0" smtClean="0"/>
              <a:t>Surveys</a:t>
            </a:r>
            <a:endParaRPr lang="en-US" sz="2400" dirty="0" smtClean="0"/>
          </a:p>
          <a:p>
            <a:pPr lvl="2">
              <a:buFont typeface="Wingdings" pitchFamily="2" charset="2"/>
              <a:buChar char="Ø"/>
            </a:pPr>
            <a:r>
              <a:rPr lang="en-GB" sz="2400" dirty="0" smtClean="0"/>
              <a:t>Customer Complaints</a:t>
            </a:r>
            <a:endParaRPr lang="en-US" sz="2400" dirty="0" smtClean="0"/>
          </a:p>
          <a:p>
            <a:pPr lvl="2">
              <a:buFont typeface="Wingdings" pitchFamily="2" charset="2"/>
              <a:buChar char="Ø"/>
            </a:pPr>
            <a:r>
              <a:rPr lang="en-GB" sz="2400" dirty="0" smtClean="0"/>
              <a:t>Natural </a:t>
            </a:r>
            <a:r>
              <a:rPr lang="en-GB" sz="2400" dirty="0"/>
              <a:t>scarcities and </a:t>
            </a:r>
            <a:r>
              <a:rPr lang="en-GB" sz="2400" dirty="0" smtClean="0"/>
              <a:t>pollution</a:t>
            </a:r>
            <a:endParaRPr lang="en-US" sz="2400" dirty="0" smtClean="0"/>
          </a:p>
          <a:p>
            <a:pPr lvl="2">
              <a:buFont typeface="Wingdings" pitchFamily="2" charset="2"/>
              <a:buChar char="Ø"/>
            </a:pPr>
            <a:r>
              <a:rPr lang="en-GB" sz="2400" dirty="0" smtClean="0"/>
              <a:t>Changes </a:t>
            </a:r>
            <a:r>
              <a:rPr lang="en-GB" sz="2400" dirty="0"/>
              <a:t>in </a:t>
            </a:r>
            <a:r>
              <a:rPr lang="en-GB" sz="2400" dirty="0" smtClean="0"/>
              <a:t>Society</a:t>
            </a:r>
            <a:endParaRPr lang="en-US" sz="2400" dirty="0" smtClean="0"/>
          </a:p>
          <a:p>
            <a:pPr lvl="2">
              <a:buFont typeface="Wingdings" pitchFamily="2" charset="2"/>
              <a:buChar char="Ø"/>
            </a:pPr>
            <a:r>
              <a:rPr lang="en-GB" sz="2400" dirty="0" smtClean="0"/>
              <a:t>Brainstorming</a:t>
            </a:r>
            <a:endParaRPr lang="en-US" sz="2400" dirty="0" smtClean="0"/>
          </a:p>
          <a:p>
            <a:pPr lvl="2">
              <a:buFont typeface="Wingdings" pitchFamily="2" charset="2"/>
              <a:buChar char="Ø"/>
            </a:pPr>
            <a:r>
              <a:rPr lang="en-GB" sz="2400" dirty="0" smtClean="0"/>
              <a:t>Being Creative</a:t>
            </a:r>
            <a:endParaRPr lang="en-US" sz="2400" dirty="0" smtClean="0"/>
          </a:p>
          <a:p>
            <a:pPr lvl="2">
              <a:buFont typeface="Wingdings" pitchFamily="2" charset="2"/>
              <a:buChar char="Ø"/>
            </a:pPr>
            <a:r>
              <a:rPr lang="en-GB" sz="2400" dirty="0" smtClean="0"/>
              <a:t>Ideas </a:t>
            </a:r>
            <a:r>
              <a:rPr lang="en-GB" sz="2400" dirty="0"/>
              <a:t>from overseas (Global) Potential Imports</a:t>
            </a:r>
            <a:endParaRPr lang="en-US" sz="2400" dirty="0"/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20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8383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685800"/>
          </a:xfrm>
        </p:spPr>
        <p:txBody>
          <a:bodyPr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+mn-lt"/>
              </a:rPr>
              <a:t>Evaluating a Business Idea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685800"/>
            <a:ext cx="8382000" cy="6019800"/>
          </a:xfrm>
        </p:spPr>
        <p:txBody>
          <a:bodyPr/>
          <a:lstStyle/>
          <a:p>
            <a:pPr lvl="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</a:pPr>
            <a:r>
              <a:rPr lang="en-US" sz="25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dirty="0" smtClean="0">
                <a:solidFill>
                  <a:srgbClr val="0070C0"/>
                </a:solidFill>
              </a:rPr>
              <a:t>Each </a:t>
            </a:r>
            <a:r>
              <a:rPr lang="en-US" sz="3200" dirty="0">
                <a:solidFill>
                  <a:srgbClr val="0070C0"/>
                </a:solidFill>
              </a:rPr>
              <a:t>business idea should be evaluated in terms of: </a:t>
            </a:r>
            <a:r>
              <a:rPr lang="en-US" dirty="0">
                <a:solidFill>
                  <a:srgbClr val="0070C0"/>
                </a:solidFill>
              </a:rPr>
              <a:t> </a:t>
            </a:r>
          </a:p>
          <a:p>
            <a:pPr lvl="0" algn="just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</a:pPr>
            <a:r>
              <a:rPr lang="en-US" b="1" dirty="0">
                <a:solidFill>
                  <a:srgbClr val="C00000"/>
                </a:solidFill>
              </a:rPr>
              <a:t>Present </a:t>
            </a:r>
            <a:r>
              <a:rPr lang="en-US" b="1" dirty="0" smtClean="0">
                <a:solidFill>
                  <a:srgbClr val="C00000"/>
                </a:solidFill>
              </a:rPr>
              <a:t>market: </a:t>
            </a:r>
            <a:r>
              <a:rPr lang="en-US" dirty="0" smtClean="0">
                <a:solidFill>
                  <a:prstClr val="black"/>
                </a:solidFill>
              </a:rPr>
              <a:t>the </a:t>
            </a:r>
            <a:r>
              <a:rPr lang="en-US" dirty="0">
                <a:solidFill>
                  <a:prstClr val="black"/>
                </a:solidFill>
              </a:rPr>
              <a:t>size of the presently available market must provide prospects of immediate sales volume to support </a:t>
            </a:r>
            <a:r>
              <a:rPr lang="en-US" dirty="0" smtClean="0">
                <a:solidFill>
                  <a:prstClr val="black"/>
                </a:solidFill>
              </a:rPr>
              <a:t>operations</a:t>
            </a:r>
            <a:endParaRPr lang="en-US" b="1" dirty="0" smtClean="0">
              <a:solidFill>
                <a:prstClr val="black"/>
              </a:solidFill>
            </a:endParaRPr>
          </a:p>
          <a:p>
            <a:pPr lvl="0" algn="just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</a:pPr>
            <a:r>
              <a:rPr lang="en-US" b="1" dirty="0" smtClean="0">
                <a:solidFill>
                  <a:srgbClr val="C00000"/>
                </a:solidFill>
              </a:rPr>
              <a:t>Market growth</a:t>
            </a:r>
            <a:r>
              <a:rPr lang="en-US" dirty="0" smtClean="0">
                <a:solidFill>
                  <a:srgbClr val="C00000"/>
                </a:solidFill>
              </a:rPr>
              <a:t>:  </a:t>
            </a:r>
            <a:r>
              <a:rPr lang="en-US" dirty="0">
                <a:solidFill>
                  <a:prstClr val="black"/>
                </a:solidFill>
              </a:rPr>
              <a:t>There should be prospects for rapid growth and high return on invested </a:t>
            </a:r>
            <a:r>
              <a:rPr lang="en-US" dirty="0" smtClean="0">
                <a:solidFill>
                  <a:prstClr val="black"/>
                </a:solidFill>
              </a:rPr>
              <a:t>capital</a:t>
            </a:r>
          </a:p>
          <a:p>
            <a:pPr lvl="0" algn="just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</a:pPr>
            <a:r>
              <a:rPr lang="en-US" b="1" dirty="0" smtClean="0">
                <a:solidFill>
                  <a:srgbClr val="C00000"/>
                </a:solidFill>
              </a:rPr>
              <a:t>Costs</a:t>
            </a:r>
            <a:r>
              <a:rPr lang="en-US" dirty="0">
                <a:solidFill>
                  <a:srgbClr val="C00000"/>
                </a:solidFill>
              </a:rPr>
              <a:t>: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Some of the costs of production will include: a) </a:t>
            </a:r>
            <a:r>
              <a:rPr lang="en-US" dirty="0">
                <a:solidFill>
                  <a:srgbClr val="FF0000"/>
                </a:solidFill>
              </a:rPr>
              <a:t>start up </a:t>
            </a:r>
            <a:r>
              <a:rPr lang="en-US" dirty="0">
                <a:solidFill>
                  <a:prstClr val="black"/>
                </a:solidFill>
              </a:rPr>
              <a:t>costs, b) </a:t>
            </a:r>
            <a:r>
              <a:rPr lang="en-US" dirty="0">
                <a:solidFill>
                  <a:srgbClr val="FF0000"/>
                </a:solidFill>
              </a:rPr>
              <a:t>costs of raw material </a:t>
            </a:r>
            <a:r>
              <a:rPr lang="en-US" dirty="0">
                <a:solidFill>
                  <a:prstClr val="black"/>
                </a:solidFill>
              </a:rPr>
              <a:t>inputs, c) </a:t>
            </a:r>
            <a:r>
              <a:rPr lang="en-US" dirty="0">
                <a:solidFill>
                  <a:srgbClr val="FF0000"/>
                </a:solidFill>
              </a:rPr>
              <a:t>labor costs</a:t>
            </a:r>
            <a:r>
              <a:rPr lang="en-US" dirty="0">
                <a:solidFill>
                  <a:prstClr val="black"/>
                </a:solidFill>
              </a:rPr>
              <a:t>, d) selling costs, e) efficiency of production processes, f) service, warranty, customer complaints and g) patents and licenses.  </a:t>
            </a:r>
            <a:endParaRPr lang="en-US" dirty="0" smtClean="0">
              <a:solidFill>
                <a:prstClr val="black"/>
              </a:solidFill>
            </a:endParaRPr>
          </a:p>
          <a:p>
            <a:pPr lvl="0" algn="just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</a:pPr>
            <a:r>
              <a:rPr lang="en-US" b="1" dirty="0" smtClean="0">
                <a:solidFill>
                  <a:srgbClr val="C00000"/>
                </a:solidFill>
              </a:rPr>
              <a:t>Business </a:t>
            </a:r>
            <a:r>
              <a:rPr lang="en-US" b="1" dirty="0" smtClean="0">
                <a:solidFill>
                  <a:srgbClr val="C00000"/>
                </a:solidFill>
              </a:rPr>
              <a:t>risks</a:t>
            </a:r>
            <a:r>
              <a:rPr lang="en-US" dirty="0" smtClean="0">
                <a:solidFill>
                  <a:srgbClr val="C00000"/>
                </a:solidFill>
              </a:rPr>
              <a:t>: </a:t>
            </a:r>
            <a:r>
              <a:rPr lang="en-US" dirty="0" smtClean="0">
                <a:solidFill>
                  <a:prstClr val="black"/>
                </a:solidFill>
              </a:rPr>
              <a:t>Market </a:t>
            </a:r>
            <a:r>
              <a:rPr lang="en-US" dirty="0">
                <a:solidFill>
                  <a:prstClr val="black"/>
                </a:solidFill>
              </a:rPr>
              <a:t>stability in economic </a:t>
            </a:r>
            <a:r>
              <a:rPr lang="en-US" dirty="0" smtClean="0">
                <a:solidFill>
                  <a:prstClr val="black"/>
                </a:solidFill>
              </a:rPr>
              <a:t>cycles, </a:t>
            </a:r>
            <a:r>
              <a:rPr lang="en-US" dirty="0">
                <a:solidFill>
                  <a:prstClr val="black"/>
                </a:solidFill>
              </a:rPr>
              <a:t>Technological </a:t>
            </a:r>
            <a:r>
              <a:rPr lang="en-US" dirty="0" smtClean="0">
                <a:solidFill>
                  <a:prstClr val="black"/>
                </a:solidFill>
              </a:rPr>
              <a:t>risks, </a:t>
            </a:r>
            <a:r>
              <a:rPr lang="en-US" dirty="0">
                <a:solidFill>
                  <a:prstClr val="black"/>
                </a:solidFill>
              </a:rPr>
              <a:t>Import competition  Size and power of </a:t>
            </a:r>
            <a:r>
              <a:rPr lang="en-US" dirty="0" smtClean="0">
                <a:solidFill>
                  <a:prstClr val="black"/>
                </a:solidFill>
              </a:rPr>
              <a:t>competitors, </a:t>
            </a:r>
            <a:r>
              <a:rPr lang="en-US" dirty="0">
                <a:solidFill>
                  <a:prstClr val="black"/>
                </a:solidFill>
              </a:rPr>
              <a:t>Legislation and </a:t>
            </a:r>
            <a:r>
              <a:rPr lang="en-US" dirty="0" smtClean="0">
                <a:solidFill>
                  <a:prstClr val="black"/>
                </a:solidFill>
              </a:rPr>
              <a:t>controls, </a:t>
            </a:r>
            <a:r>
              <a:rPr lang="en-US" dirty="0">
                <a:solidFill>
                  <a:prstClr val="black"/>
                </a:solidFill>
              </a:rPr>
              <a:t>Time required to generate profit</a:t>
            </a:r>
          </a:p>
          <a:p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21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9198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533400"/>
          </a:xfrm>
        </p:spPr>
        <p:txBody>
          <a:bodyPr/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+mn-lt"/>
              </a:rPr>
              <a:t>SWOT analysis</a:t>
            </a:r>
            <a:endParaRPr lang="en-US" sz="3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10029" y="856343"/>
            <a:ext cx="8382000" cy="5791200"/>
          </a:xfrm>
        </p:spPr>
        <p:txBody>
          <a:bodyPr/>
          <a:lstStyle/>
          <a:p>
            <a:pPr algn="just">
              <a:lnSpc>
                <a:spcPct val="150000"/>
              </a:lnSpc>
              <a:buClr>
                <a:srgbClr val="D34817"/>
              </a:buClr>
              <a:buFont typeface="Wingdings" pitchFamily="2" charset="2"/>
              <a:buChar char="q"/>
            </a:pPr>
            <a:r>
              <a:rPr lang="en-US" altLang="en-US" dirty="0" smtClean="0"/>
              <a:t>The </a:t>
            </a:r>
            <a:r>
              <a:rPr lang="en-US" altLang="en-US" b="1" dirty="0"/>
              <a:t>SWOT</a:t>
            </a:r>
            <a:r>
              <a:rPr lang="en-US" altLang="en-US" dirty="0"/>
              <a:t> approach compels individuals </a:t>
            </a:r>
            <a:r>
              <a:rPr lang="en-US" altLang="en-US" dirty="0">
                <a:solidFill>
                  <a:srgbClr val="FF0000"/>
                </a:solidFill>
              </a:rPr>
              <a:t>to think or reason out systematically and analytically</a:t>
            </a:r>
            <a:r>
              <a:rPr lang="en-US" altLang="en-US" dirty="0"/>
              <a:t> the important factors strengths, weakness, opportunities, and threats.</a:t>
            </a:r>
            <a:endParaRPr lang="en-MY" altLang="en-US" dirty="0"/>
          </a:p>
          <a:p>
            <a:pPr lvl="0" algn="just">
              <a:lnSpc>
                <a:spcPct val="150000"/>
              </a:lnSpc>
              <a:buClr>
                <a:srgbClr val="D34817"/>
              </a:buClr>
              <a:buFont typeface="Wingdings" pitchFamily="2" charset="2"/>
              <a:buChar char="q"/>
            </a:pPr>
            <a:r>
              <a:rPr lang="en-US" altLang="en-US" b="1" dirty="0" smtClean="0">
                <a:solidFill>
                  <a:prstClr val="black"/>
                </a:solidFill>
                <a:cs typeface="Times New Roman" pitchFamily="18" charset="0"/>
              </a:rPr>
              <a:t>Strength</a:t>
            </a:r>
            <a:r>
              <a:rPr lang="en-US" altLang="en-US" b="1" dirty="0">
                <a:solidFill>
                  <a:prstClr val="black"/>
                </a:solidFill>
                <a:cs typeface="Times New Roman" pitchFamily="18" charset="0"/>
              </a:rPr>
              <a:t>:</a:t>
            </a:r>
            <a:r>
              <a:rPr lang="en-US" altLang="en-US" dirty="0">
                <a:solidFill>
                  <a:prstClr val="black"/>
                </a:solidFill>
                <a:cs typeface="Times New Roman" pitchFamily="18" charset="0"/>
              </a:rPr>
              <a:t> is an inherent capacity, which an organization can use 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to gain strategic advantage over its competitors</a:t>
            </a:r>
            <a:r>
              <a:rPr lang="en-US" altLang="en-US" dirty="0">
                <a:solidFill>
                  <a:prstClr val="black"/>
                </a:solidFill>
                <a:cs typeface="Times New Roman" pitchFamily="18" charset="0"/>
              </a:rPr>
              <a:t>.</a:t>
            </a:r>
            <a:endParaRPr lang="en-MY" altLang="en-US" dirty="0">
              <a:solidFill>
                <a:prstClr val="black"/>
              </a:solidFill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  <a:buClr>
                <a:srgbClr val="D34817"/>
              </a:buClr>
              <a:buFont typeface="Wingdings" pitchFamily="2" charset="2"/>
              <a:buChar char="q"/>
            </a:pPr>
            <a:r>
              <a:rPr lang="en-US" altLang="en-US" b="1" dirty="0">
                <a:solidFill>
                  <a:prstClr val="black"/>
                </a:solidFill>
                <a:cs typeface="Times New Roman" pitchFamily="18" charset="0"/>
              </a:rPr>
              <a:t>Weakness:</a:t>
            </a:r>
            <a:r>
              <a:rPr lang="en-US" altLang="en-US" dirty="0">
                <a:solidFill>
                  <a:prstClr val="black"/>
                </a:solidFill>
                <a:cs typeface="Times New Roman" pitchFamily="18" charset="0"/>
              </a:rPr>
              <a:t> is an inherent limitation or constraint, which creates a 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strategic disadvantage</a:t>
            </a:r>
          </a:p>
          <a:p>
            <a:pPr lvl="0" algn="just">
              <a:lnSpc>
                <a:spcPct val="150000"/>
              </a:lnSpc>
              <a:buClr>
                <a:srgbClr val="D34817"/>
              </a:buClr>
              <a:buFont typeface="Wingdings" pitchFamily="2" charset="2"/>
              <a:buChar char="q"/>
            </a:pPr>
            <a:r>
              <a:rPr lang="en-US" altLang="en-US" b="1" dirty="0">
                <a:solidFill>
                  <a:prstClr val="black"/>
                </a:solidFill>
                <a:cs typeface="Times New Roman" pitchFamily="18" charset="0"/>
              </a:rPr>
              <a:t>Opportunity</a:t>
            </a:r>
            <a:r>
              <a:rPr lang="en-US" altLang="en-US" dirty="0">
                <a:solidFill>
                  <a:prstClr val="black"/>
                </a:solidFill>
                <a:cs typeface="Times New Roman" pitchFamily="18" charset="0"/>
              </a:rPr>
              <a:t>: refers to any factor that offer promise or potential for moving closer or more quickly towards the firms </a:t>
            </a:r>
            <a:r>
              <a:rPr lang="en-US" altLang="en-US" dirty="0" smtClean="0">
                <a:solidFill>
                  <a:prstClr val="black"/>
                </a:solidFill>
                <a:cs typeface="Times New Roman" pitchFamily="18" charset="0"/>
              </a:rPr>
              <a:t>goal</a:t>
            </a:r>
            <a:endParaRPr lang="en-MY" altLang="en-US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22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63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algn="just">
              <a:lnSpc>
                <a:spcPct val="150000"/>
              </a:lnSpc>
              <a:buClr>
                <a:srgbClr val="D34817"/>
              </a:buClr>
              <a:buFont typeface="Wingdings" pitchFamily="2" charset="2"/>
              <a:buChar char="q"/>
            </a:pPr>
            <a:r>
              <a:rPr lang="en-US" altLang="en-US" b="1" dirty="0">
                <a:solidFill>
                  <a:prstClr val="black"/>
                </a:solidFill>
                <a:cs typeface="Times New Roman" pitchFamily="18" charset="0"/>
              </a:rPr>
              <a:t>Threat</a:t>
            </a:r>
            <a:r>
              <a:rPr lang="en-US" altLang="en-US" dirty="0">
                <a:solidFill>
                  <a:prstClr val="black"/>
                </a:solidFill>
                <a:cs typeface="Times New Roman" pitchFamily="18" charset="0"/>
              </a:rPr>
              <a:t>: is any factor that may limit or impede the business in the pursuit of its goals. </a:t>
            </a:r>
          </a:p>
          <a:p>
            <a:pPr lvl="0">
              <a:lnSpc>
                <a:spcPct val="150000"/>
              </a:lnSpc>
              <a:buClr>
                <a:srgbClr val="D34817"/>
              </a:buClr>
              <a:buFont typeface="Wingdings" pitchFamily="2" charset="2"/>
              <a:buChar char="q"/>
            </a:pPr>
            <a:r>
              <a:rPr lang="en-US" altLang="en-US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C00000"/>
                </a:solidFill>
                <a:cs typeface="Times New Roman" pitchFamily="18" charset="0"/>
              </a:rPr>
              <a:t>Threats can result from</a:t>
            </a:r>
            <a:r>
              <a:rPr lang="en-US" altLang="en-US" dirty="0">
                <a:solidFill>
                  <a:prstClr val="black"/>
                </a:solidFill>
                <a:cs typeface="Times New Roman" pitchFamily="18" charset="0"/>
              </a:rPr>
              <a:t>:</a:t>
            </a:r>
          </a:p>
          <a:p>
            <a:pPr lvl="3">
              <a:lnSpc>
                <a:spcPct val="150000"/>
              </a:lnSpc>
              <a:buClr>
                <a:srgbClr val="D34817"/>
              </a:buClr>
              <a:buFont typeface="Wingdings" pitchFamily="2" charset="2"/>
              <a:buChar char="v"/>
            </a:pPr>
            <a:r>
              <a:rPr lang="en-US" altLang="en-US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800" dirty="0">
                <a:solidFill>
                  <a:prstClr val="black"/>
                </a:solidFill>
                <a:cs typeface="Times New Roman" pitchFamily="18" charset="0"/>
              </a:rPr>
              <a:t>inability to get access to new technology</a:t>
            </a:r>
          </a:p>
          <a:p>
            <a:pPr lvl="3">
              <a:lnSpc>
                <a:spcPct val="150000"/>
              </a:lnSpc>
              <a:buClr>
                <a:srgbClr val="D34817"/>
              </a:buClr>
              <a:buFont typeface="Wingdings" pitchFamily="2" charset="2"/>
              <a:buChar char="v"/>
            </a:pPr>
            <a:r>
              <a:rPr lang="en-US" altLang="en-US" sz="2800" dirty="0">
                <a:solidFill>
                  <a:prstClr val="black"/>
                </a:solidFill>
                <a:cs typeface="Times New Roman" pitchFamily="18" charset="0"/>
              </a:rPr>
              <a:t> industry entry or exit barriers</a:t>
            </a:r>
          </a:p>
          <a:p>
            <a:pPr lvl="3">
              <a:lnSpc>
                <a:spcPct val="150000"/>
              </a:lnSpc>
              <a:buClr>
                <a:srgbClr val="D34817"/>
              </a:buClr>
              <a:buFont typeface="Wingdings" pitchFamily="2" charset="2"/>
              <a:buChar char="v"/>
            </a:pPr>
            <a:r>
              <a:rPr lang="en-US" altLang="en-US" sz="2800" dirty="0">
                <a:solidFill>
                  <a:prstClr val="black"/>
                </a:solidFill>
                <a:cs typeface="Times New Roman" pitchFamily="18" charset="0"/>
              </a:rPr>
              <a:t>Legislation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8753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762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n-lt"/>
              </a:rPr>
              <a:t>Cont…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4" name="Content Placeholder 6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295400"/>
            <a:ext cx="7924799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3318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610600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25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05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533400"/>
          </a:xfrm>
        </p:spPr>
        <p:txBody>
          <a:bodyPr/>
          <a:lstStyle/>
          <a:p>
            <a:pPr algn="ctr"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+mn-lt"/>
              </a:rPr>
              <a:t>Steps in business setting</a:t>
            </a:r>
            <a:endParaRPr lang="en-MY" sz="4400" dirty="0" smtClean="0"/>
          </a:p>
        </p:txBody>
      </p:sp>
      <p:sp>
        <p:nvSpPr>
          <p:cNvPr id="99331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609600"/>
            <a:ext cx="8458200" cy="6096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altLang="en-US" sz="2800" dirty="0" smtClean="0"/>
              <a:t>1. The first key to success in any manufacturing activity is to </a:t>
            </a:r>
            <a:r>
              <a:rPr lang="en-US" altLang="en-US" sz="2800" dirty="0" smtClean="0">
                <a:solidFill>
                  <a:srgbClr val="0070C0"/>
                </a:solidFill>
              </a:rPr>
              <a:t>select the right product.</a:t>
            </a:r>
            <a:r>
              <a:rPr lang="en-US" altLang="en-US" sz="2800" dirty="0" smtClean="0">
                <a:solidFill>
                  <a:srgbClr val="00B050"/>
                </a:solidFill>
              </a:rPr>
              <a:t> </a:t>
            </a:r>
            <a:r>
              <a:rPr lang="en-US" altLang="en-US" sz="2800" dirty="0" smtClean="0"/>
              <a:t>These must be examined with a view to assess:</a:t>
            </a:r>
            <a:endParaRPr lang="en-MY" altLang="en-US" sz="2800" dirty="0" smtClean="0"/>
          </a:p>
          <a:p>
            <a:pPr marL="776288" lvl="1" indent="-150813">
              <a:buFont typeface="Franklin Gothic Book" pitchFamily="34" charset="0"/>
              <a:buAutoNum type="alphaLcPeriod"/>
            </a:pPr>
            <a:r>
              <a:rPr lang="en-US" altLang="en-US" sz="2800" i="1" dirty="0" smtClean="0">
                <a:solidFill>
                  <a:srgbClr val="C00000"/>
                </a:solidFill>
              </a:rPr>
              <a:t>The marketing aspects</a:t>
            </a:r>
            <a:endParaRPr lang="en-MY" altLang="en-US" sz="2800" dirty="0" smtClean="0">
              <a:solidFill>
                <a:srgbClr val="C00000"/>
              </a:solidFill>
            </a:endParaRPr>
          </a:p>
          <a:p>
            <a:pPr marL="776288" lvl="1" indent="-150813">
              <a:buFont typeface="Franklin Gothic Book" pitchFamily="34" charset="0"/>
              <a:buAutoNum type="alphaLcPeriod"/>
            </a:pPr>
            <a:r>
              <a:rPr lang="en-US" altLang="en-US" sz="2800" i="1" dirty="0" smtClean="0">
                <a:solidFill>
                  <a:srgbClr val="C00000"/>
                </a:solidFill>
              </a:rPr>
              <a:t>Technical aspects</a:t>
            </a:r>
            <a:endParaRPr lang="en-MY" altLang="en-US" sz="2800" dirty="0" smtClean="0">
              <a:solidFill>
                <a:srgbClr val="C00000"/>
              </a:solidFill>
            </a:endParaRPr>
          </a:p>
          <a:p>
            <a:pPr marL="776288" lvl="1" indent="-150813">
              <a:buFont typeface="Franklin Gothic Book" pitchFamily="34" charset="0"/>
              <a:buAutoNum type="alphaLcPeriod"/>
            </a:pPr>
            <a:r>
              <a:rPr lang="en-US" altLang="en-US" sz="2800" i="1" dirty="0" smtClean="0">
                <a:solidFill>
                  <a:srgbClr val="C00000"/>
                </a:solidFill>
              </a:rPr>
              <a:t> Financial aspects</a:t>
            </a:r>
            <a:endParaRPr lang="en-MY" altLang="en-US" sz="2800" dirty="0" smtClean="0">
              <a:solidFill>
                <a:srgbClr val="C00000"/>
              </a:solidFill>
            </a:endParaRPr>
          </a:p>
          <a:p>
            <a:pPr lvl="0">
              <a:buClr>
                <a:srgbClr val="D34817"/>
              </a:buClr>
              <a:buNone/>
            </a:pPr>
            <a:r>
              <a:rPr lang="en-US" altLang="en-US" sz="2800" dirty="0" smtClean="0">
                <a:solidFill>
                  <a:prstClr val="black"/>
                </a:solidFill>
              </a:rPr>
              <a:t>2. Having </a:t>
            </a:r>
            <a:r>
              <a:rPr lang="en-US" altLang="en-US" sz="2800" dirty="0">
                <a:solidFill>
                  <a:prstClr val="black"/>
                </a:solidFill>
              </a:rPr>
              <a:t>selected a product, a </a:t>
            </a:r>
            <a:r>
              <a:rPr lang="en-US" altLang="en-US" sz="2800" dirty="0">
                <a:solidFill>
                  <a:srgbClr val="0070C0"/>
                </a:solidFill>
              </a:rPr>
              <a:t>detailed project report </a:t>
            </a:r>
            <a:r>
              <a:rPr lang="en-US" altLang="en-US" sz="2800" dirty="0">
                <a:solidFill>
                  <a:prstClr val="black"/>
                </a:solidFill>
              </a:rPr>
              <a:t>to be prepared. This will cover the following aspects.</a:t>
            </a:r>
            <a:endParaRPr lang="en-MY" altLang="en-US" sz="2800" dirty="0">
              <a:solidFill>
                <a:prstClr val="black"/>
              </a:solidFill>
            </a:endParaRPr>
          </a:p>
          <a:p>
            <a:pPr marL="890588" lvl="1" indent="-265113">
              <a:buClr>
                <a:srgbClr val="9B2D1F"/>
              </a:buClr>
              <a:buFont typeface="Franklin Gothic Book" pitchFamily="34" charset="0"/>
              <a:buAutoNum type="alphaLcPeriod"/>
            </a:pPr>
            <a:r>
              <a:rPr lang="en-US" altLang="en-US" sz="2800" i="1" dirty="0">
                <a:solidFill>
                  <a:srgbClr val="C00000"/>
                </a:solidFill>
              </a:rPr>
              <a:t>A detailed estimate of demand is to be made.</a:t>
            </a:r>
            <a:endParaRPr lang="en-MY" altLang="en-US" sz="2800" dirty="0">
              <a:solidFill>
                <a:srgbClr val="C00000"/>
              </a:solidFill>
            </a:endParaRPr>
          </a:p>
          <a:p>
            <a:pPr marL="890588" lvl="1" indent="-265113">
              <a:buClr>
                <a:srgbClr val="9B2D1F"/>
              </a:buClr>
              <a:buFont typeface="Franklin Gothic Book" pitchFamily="34" charset="0"/>
              <a:buAutoNum type="alphaLcPeriod"/>
            </a:pPr>
            <a:r>
              <a:rPr lang="en-US" altLang="en-US" sz="2800" i="1" dirty="0">
                <a:solidFill>
                  <a:srgbClr val="C00000"/>
                </a:solidFill>
              </a:rPr>
              <a:t>Technical specifications of the process should be carefully studied.</a:t>
            </a:r>
            <a:endParaRPr lang="en-MY" altLang="en-US" sz="2800" dirty="0">
              <a:solidFill>
                <a:srgbClr val="C00000"/>
              </a:solidFill>
            </a:endParaRPr>
          </a:p>
          <a:p>
            <a:pPr marL="890588" lvl="1" indent="-265113">
              <a:buClr>
                <a:srgbClr val="9B2D1F"/>
              </a:buClr>
              <a:buFont typeface="Franklin Gothic Book" pitchFamily="34" charset="0"/>
              <a:buAutoNum type="alphaLcPeriod"/>
            </a:pPr>
            <a:r>
              <a:rPr lang="en-US" altLang="en-US" sz="2800" i="1" dirty="0">
                <a:solidFill>
                  <a:srgbClr val="C00000"/>
                </a:solidFill>
              </a:rPr>
              <a:t>The equipment required and their sources are to be specified</a:t>
            </a:r>
            <a:endParaRPr lang="en-MY" altLang="en-US" sz="2800" dirty="0">
              <a:solidFill>
                <a:srgbClr val="C00000"/>
              </a:solidFill>
            </a:endParaRPr>
          </a:p>
          <a:p>
            <a:pPr marL="890588" lvl="1" indent="-265113">
              <a:buClr>
                <a:srgbClr val="9B2D1F"/>
              </a:buClr>
              <a:buFont typeface="Franklin Gothic Book" pitchFamily="34" charset="0"/>
              <a:buAutoNum type="alphaLcPeriod"/>
            </a:pPr>
            <a:r>
              <a:rPr lang="en-US" altLang="en-US" sz="2800" i="1" dirty="0">
                <a:solidFill>
                  <a:srgbClr val="C00000"/>
                </a:solidFill>
              </a:rPr>
              <a:t>Requirement of space</a:t>
            </a:r>
            <a:r>
              <a:rPr lang="en-US" altLang="en-US" i="1" dirty="0">
                <a:solidFill>
                  <a:prstClr val="black"/>
                </a:solidFill>
              </a:rPr>
              <a:t>.</a:t>
            </a:r>
            <a:endParaRPr lang="en-MY" altLang="en-US" dirty="0">
              <a:solidFill>
                <a:prstClr val="black"/>
              </a:solidFill>
            </a:endParaRPr>
          </a:p>
          <a:p>
            <a:endParaRPr lang="en-MY" altLang="en-US" dirty="0" smtClean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26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53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6096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n-lt"/>
              </a:rPr>
              <a:t>Cont…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685800"/>
            <a:ext cx="8763000" cy="5943600"/>
          </a:xfrm>
        </p:spPr>
        <p:txBody>
          <a:bodyPr/>
          <a:lstStyle/>
          <a:p>
            <a:pPr lvl="0">
              <a:buClr>
                <a:srgbClr val="D34817"/>
              </a:buClr>
              <a:buNone/>
              <a:defRPr/>
            </a:pPr>
            <a:r>
              <a:rPr lang="en-US" sz="2800" dirty="0" smtClean="0">
                <a:solidFill>
                  <a:srgbClr val="0070C0"/>
                </a:solidFill>
              </a:rPr>
              <a:t>3. </a:t>
            </a:r>
            <a:r>
              <a:rPr lang="en-US" sz="2800" dirty="0" smtClean="0">
                <a:solidFill>
                  <a:srgbClr val="00B050"/>
                </a:solidFill>
              </a:rPr>
              <a:t>Implementation </a:t>
            </a:r>
            <a:r>
              <a:rPr lang="en-US" sz="2800" dirty="0">
                <a:solidFill>
                  <a:prstClr val="black"/>
                </a:solidFill>
              </a:rPr>
              <a:t>of the detailed project report. Includes:</a:t>
            </a:r>
            <a:endParaRPr lang="en-MY" sz="2800" dirty="0">
              <a:solidFill>
                <a:prstClr val="black"/>
              </a:solidFill>
            </a:endParaRPr>
          </a:p>
          <a:p>
            <a:pPr marL="890588" lvl="0" indent="-265113">
              <a:buClr>
                <a:srgbClr val="D34817"/>
              </a:buClr>
              <a:buFont typeface="+mj-lt"/>
              <a:buAutoNum type="alphaLcPeriod"/>
              <a:defRPr/>
            </a:pPr>
            <a:r>
              <a:rPr lang="en-US" sz="2800" i="1" dirty="0">
                <a:solidFill>
                  <a:srgbClr val="C00000"/>
                </a:solidFill>
              </a:rPr>
              <a:t>Deciding on form of ownership and registration</a:t>
            </a:r>
            <a:endParaRPr lang="en-MY" sz="2800" dirty="0">
              <a:solidFill>
                <a:srgbClr val="C00000"/>
              </a:solidFill>
            </a:endParaRPr>
          </a:p>
          <a:p>
            <a:pPr marL="890588" lvl="0" indent="-265113">
              <a:buClr>
                <a:srgbClr val="D34817"/>
              </a:buClr>
              <a:buFont typeface="+mj-lt"/>
              <a:buAutoNum type="alphaLcPeriod"/>
              <a:defRPr/>
            </a:pPr>
            <a:r>
              <a:rPr lang="en-US" sz="2800" i="1" dirty="0">
                <a:solidFill>
                  <a:srgbClr val="C00000"/>
                </a:solidFill>
              </a:rPr>
              <a:t>Obtaining finance ,Obtaining license</a:t>
            </a:r>
            <a:endParaRPr lang="en-MY" sz="2800" dirty="0">
              <a:solidFill>
                <a:srgbClr val="C00000"/>
              </a:solidFill>
            </a:endParaRPr>
          </a:p>
          <a:p>
            <a:pPr marL="890588" lvl="0" indent="-265113">
              <a:buClr>
                <a:srgbClr val="D34817"/>
              </a:buClr>
              <a:buFont typeface="+mj-lt"/>
              <a:buAutoNum type="alphaLcPeriod"/>
              <a:defRPr/>
            </a:pPr>
            <a:r>
              <a:rPr lang="en-US" sz="2800" i="1" dirty="0">
                <a:solidFill>
                  <a:srgbClr val="C00000"/>
                </a:solidFill>
              </a:rPr>
              <a:t>Establishing necessary </a:t>
            </a:r>
            <a:r>
              <a:rPr lang="en-US" sz="2800" i="1" dirty="0" smtClean="0">
                <a:solidFill>
                  <a:srgbClr val="C00000"/>
                </a:solidFill>
              </a:rPr>
              <a:t>infrastructures</a:t>
            </a:r>
            <a:endParaRPr lang="en-MY" sz="900" dirty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  <a:defRPr/>
            </a:pPr>
            <a:r>
              <a:rPr lang="en-US" sz="2400" dirty="0">
                <a:solidFill>
                  <a:prstClr val="black"/>
                </a:solidFill>
              </a:rPr>
              <a:t>4. </a:t>
            </a:r>
            <a:r>
              <a:rPr lang="en-US" sz="2800" dirty="0"/>
              <a:t>Once all the required authorizations and sanctions have been obtained, simultaneous action is to be taken for the following. </a:t>
            </a:r>
            <a:r>
              <a:rPr lang="en-US" sz="2800" dirty="0">
                <a:solidFill>
                  <a:srgbClr val="00B050"/>
                </a:solidFill>
              </a:rPr>
              <a:t>Pre-commissioning requirement</a:t>
            </a:r>
            <a:endParaRPr lang="en-MY" sz="2800" dirty="0">
              <a:solidFill>
                <a:srgbClr val="00B050"/>
              </a:solidFill>
            </a:endParaRPr>
          </a:p>
          <a:p>
            <a:pPr marL="896938" lvl="1" indent="-271463">
              <a:buClr>
                <a:srgbClr val="9B2D1F"/>
              </a:buClr>
              <a:buFont typeface="+mj-lt"/>
              <a:buAutoNum type="alphaLcPeriod"/>
              <a:defRPr/>
            </a:pPr>
            <a:r>
              <a:rPr lang="en-US" i="1" dirty="0">
                <a:solidFill>
                  <a:srgbClr val="C00000"/>
                </a:solidFill>
              </a:rPr>
              <a:t>Ordering machinery from suppliers</a:t>
            </a:r>
            <a:endParaRPr lang="en-MY" dirty="0">
              <a:solidFill>
                <a:srgbClr val="C00000"/>
              </a:solidFill>
            </a:endParaRPr>
          </a:p>
          <a:p>
            <a:pPr marL="896938" lvl="1" indent="-271463">
              <a:buClr>
                <a:srgbClr val="9B2D1F"/>
              </a:buClr>
              <a:buFont typeface="+mj-lt"/>
              <a:buAutoNum type="alphaLcPeriod"/>
              <a:defRPr/>
            </a:pPr>
            <a:r>
              <a:rPr lang="en-US" i="1" dirty="0">
                <a:solidFill>
                  <a:srgbClr val="C00000"/>
                </a:solidFill>
              </a:rPr>
              <a:t>Obtaining utilities like power and water connections after constructions of shed, if necessary.</a:t>
            </a:r>
            <a:endParaRPr lang="en-MY" dirty="0">
              <a:solidFill>
                <a:srgbClr val="C00000"/>
              </a:solidFill>
            </a:endParaRPr>
          </a:p>
          <a:p>
            <a:pPr marL="896938" lvl="1" indent="-271463">
              <a:buClr>
                <a:srgbClr val="9B2D1F"/>
              </a:buClr>
              <a:buFont typeface="+mj-lt"/>
              <a:buAutoNum type="alphaLcPeriod"/>
              <a:defRPr/>
            </a:pPr>
            <a:r>
              <a:rPr lang="en-US" i="1" dirty="0">
                <a:solidFill>
                  <a:srgbClr val="C00000"/>
                </a:solidFill>
              </a:rPr>
              <a:t>  Recruitment of staff,</a:t>
            </a:r>
            <a:endParaRPr lang="en-MY" dirty="0">
              <a:solidFill>
                <a:srgbClr val="C00000"/>
              </a:solidFill>
            </a:endParaRPr>
          </a:p>
          <a:p>
            <a:pPr marL="896938" lvl="1" indent="-271463">
              <a:buClr>
                <a:srgbClr val="9B2D1F"/>
              </a:buClr>
              <a:buFont typeface="+mj-lt"/>
              <a:buAutoNum type="alphaLcPeriod"/>
              <a:defRPr/>
            </a:pPr>
            <a:r>
              <a:rPr lang="en-US" i="1" dirty="0">
                <a:solidFill>
                  <a:srgbClr val="C00000"/>
                </a:solidFill>
              </a:rPr>
              <a:t>Arranging supplies of materials</a:t>
            </a:r>
            <a:endParaRPr lang="en-MY" dirty="0">
              <a:solidFill>
                <a:srgbClr val="C00000"/>
              </a:solidFill>
            </a:endParaRPr>
          </a:p>
          <a:p>
            <a:pPr marL="896938" lvl="1" indent="-271463">
              <a:buClr>
                <a:srgbClr val="9B2D1F"/>
              </a:buClr>
              <a:buFont typeface="+mj-lt"/>
              <a:buAutoNum type="alphaLcPeriod"/>
              <a:defRPr/>
            </a:pPr>
            <a:r>
              <a:rPr lang="en-US" i="1" dirty="0">
                <a:solidFill>
                  <a:srgbClr val="C00000"/>
                </a:solidFill>
              </a:rPr>
              <a:t>  Arranging for distribution of the products</a:t>
            </a:r>
            <a:endParaRPr lang="en-MY" dirty="0">
              <a:solidFill>
                <a:srgbClr val="C00000"/>
              </a:solidFill>
            </a:endParaRPr>
          </a:p>
          <a:p>
            <a:pPr marL="625475" lvl="1" indent="0">
              <a:buClr>
                <a:srgbClr val="9B2D1F"/>
              </a:buClr>
              <a:buNone/>
            </a:pPr>
            <a:endParaRPr lang="en-US" altLang="en-US" i="1" dirty="0" smtClean="0">
              <a:solidFill>
                <a:prstClr val="black"/>
              </a:solidFill>
            </a:endParaRP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27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39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6858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n-lt"/>
              </a:rPr>
              <a:t>Cont…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914400"/>
            <a:ext cx="8077200" cy="5562600"/>
          </a:xfrm>
        </p:spPr>
        <p:txBody>
          <a:bodyPr/>
          <a:lstStyle/>
          <a:p>
            <a:pPr lvl="0" algn="just">
              <a:buClr>
                <a:srgbClr val="D34817"/>
              </a:buClr>
              <a:buNone/>
              <a:defRPr/>
            </a:pPr>
            <a:r>
              <a:rPr lang="en-US" dirty="0" smtClean="0">
                <a:solidFill>
                  <a:prstClr val="black"/>
                </a:solidFill>
              </a:rPr>
              <a:t>5. </a:t>
            </a:r>
            <a:r>
              <a:rPr lang="en-US" sz="2800" dirty="0" smtClean="0">
                <a:solidFill>
                  <a:prstClr val="black"/>
                </a:solidFill>
              </a:rPr>
              <a:t>Once </a:t>
            </a:r>
            <a:r>
              <a:rPr lang="en-US" sz="2800" dirty="0">
                <a:solidFill>
                  <a:prstClr val="black"/>
                </a:solidFill>
              </a:rPr>
              <a:t>these are complete, the plant is ready for commissioning </a:t>
            </a:r>
            <a:r>
              <a:rPr lang="en-US" sz="2800" dirty="0">
                <a:solidFill>
                  <a:srgbClr val="0070C0"/>
                </a:solidFill>
              </a:rPr>
              <a:t>trial run</a:t>
            </a:r>
            <a:r>
              <a:rPr lang="en-US" sz="2800" dirty="0">
                <a:solidFill>
                  <a:prstClr val="black"/>
                </a:solidFill>
              </a:rPr>
              <a:t> may be made. </a:t>
            </a:r>
            <a:r>
              <a:rPr lang="en-US" sz="2800" dirty="0">
                <a:solidFill>
                  <a:srgbClr val="0070C0"/>
                </a:solidFill>
              </a:rPr>
              <a:t>Commissioning of plant</a:t>
            </a:r>
            <a:r>
              <a:rPr lang="en-US" sz="2800" dirty="0">
                <a:solidFill>
                  <a:prstClr val="black"/>
                </a:solidFill>
              </a:rPr>
              <a:t>, Includes</a:t>
            </a:r>
            <a:r>
              <a:rPr lang="en-US" sz="2800" dirty="0" smtClean="0">
                <a:solidFill>
                  <a:prstClr val="black"/>
                </a:solidFill>
              </a:rPr>
              <a:t>:</a:t>
            </a:r>
            <a:endParaRPr lang="en-MY" sz="2800" dirty="0">
              <a:solidFill>
                <a:prstClr val="black"/>
              </a:solidFill>
            </a:endParaRPr>
          </a:p>
          <a:p>
            <a:pPr marL="995363" lvl="0" indent="-177800" algn="just">
              <a:buClr>
                <a:srgbClr val="D34817"/>
              </a:buClr>
              <a:buFont typeface="+mj-lt"/>
              <a:buAutoNum type="alphaLcPeriod"/>
              <a:defRPr/>
            </a:pPr>
            <a:r>
              <a:rPr lang="en-US" i="1" dirty="0">
                <a:solidFill>
                  <a:srgbClr val="C00000"/>
                </a:solidFill>
              </a:rPr>
              <a:t>Trial run of machineries</a:t>
            </a:r>
            <a:endParaRPr lang="en-MY" dirty="0">
              <a:solidFill>
                <a:srgbClr val="C00000"/>
              </a:solidFill>
            </a:endParaRPr>
          </a:p>
          <a:p>
            <a:pPr marL="995363" lvl="0" indent="-177800" algn="just">
              <a:buClr>
                <a:srgbClr val="D34817"/>
              </a:buClr>
              <a:buFont typeface="+mj-lt"/>
              <a:buAutoNum type="alphaLcPeriod"/>
              <a:defRPr/>
            </a:pPr>
            <a:r>
              <a:rPr lang="en-US" i="1" dirty="0">
                <a:solidFill>
                  <a:srgbClr val="C00000"/>
                </a:solidFill>
              </a:rPr>
              <a:t>Promotional activity for the product</a:t>
            </a:r>
            <a:endParaRPr lang="en-MY" dirty="0">
              <a:solidFill>
                <a:srgbClr val="C00000"/>
              </a:solidFill>
            </a:endParaRPr>
          </a:p>
          <a:p>
            <a:pPr marL="995363" lvl="0" indent="-177800" algn="just">
              <a:buClr>
                <a:srgbClr val="D34817"/>
              </a:buClr>
              <a:buFont typeface="+mj-lt"/>
              <a:buAutoNum type="alphaLcPeriod"/>
              <a:defRPr/>
            </a:pPr>
            <a:r>
              <a:rPr lang="en-US" i="1" dirty="0">
                <a:solidFill>
                  <a:srgbClr val="C00000"/>
                </a:solidFill>
              </a:rPr>
              <a:t>Introduce the product to the market and obtain feedback</a:t>
            </a:r>
          </a:p>
          <a:p>
            <a:pPr marL="995363" lvl="0" indent="-177800" algn="just">
              <a:buClr>
                <a:srgbClr val="D34817"/>
              </a:buClr>
              <a:buNone/>
              <a:defRPr/>
            </a:pPr>
            <a:endParaRPr lang="en-MY" sz="1100" dirty="0">
              <a:solidFill>
                <a:prstClr val="black"/>
              </a:solidFill>
            </a:endParaRPr>
          </a:p>
          <a:p>
            <a:pPr lvl="0" algn="just">
              <a:buClr>
                <a:srgbClr val="D34817"/>
              </a:buClr>
              <a:buNone/>
              <a:defRPr/>
            </a:pPr>
            <a:r>
              <a:rPr lang="en-US" dirty="0">
                <a:solidFill>
                  <a:prstClr val="black"/>
                </a:solidFill>
              </a:rPr>
              <a:t>6. </a:t>
            </a:r>
            <a:r>
              <a:rPr lang="en-US" sz="2800" dirty="0">
                <a:solidFill>
                  <a:prstClr val="black"/>
                </a:solidFill>
              </a:rPr>
              <a:t>The unit is then </a:t>
            </a:r>
            <a:r>
              <a:rPr lang="en-US" sz="2800" dirty="0">
                <a:solidFill>
                  <a:srgbClr val="0070C0"/>
                </a:solidFill>
              </a:rPr>
              <a:t>ready for commercial production</a:t>
            </a:r>
            <a:r>
              <a:rPr lang="en-US" sz="2800" dirty="0">
                <a:solidFill>
                  <a:prstClr val="black"/>
                </a:solidFill>
              </a:rPr>
              <a:t>.</a:t>
            </a:r>
            <a:endParaRPr lang="en-MY" sz="2800" dirty="0">
              <a:solidFill>
                <a:prstClr val="black"/>
              </a:solidFill>
            </a:endParaRPr>
          </a:p>
          <a:p>
            <a:pPr marL="817562" lvl="2" indent="0" algn="just">
              <a:buNone/>
              <a:tabLst>
                <a:tab pos="2238375" algn="l"/>
              </a:tabLst>
              <a:defRPr/>
            </a:pPr>
            <a:r>
              <a:rPr lang="en-US" sz="2800" dirty="0" smtClean="0">
                <a:solidFill>
                  <a:prstClr val="black"/>
                </a:solidFill>
              </a:rPr>
              <a:t>a.  </a:t>
            </a:r>
            <a:r>
              <a:rPr lang="en-US" sz="2800" dirty="0">
                <a:solidFill>
                  <a:prstClr val="black"/>
                </a:solidFill>
              </a:rPr>
              <a:t>Commercial </a:t>
            </a:r>
            <a:r>
              <a:rPr lang="en-US" sz="2800" dirty="0" smtClean="0">
                <a:solidFill>
                  <a:prstClr val="black"/>
                </a:solidFill>
              </a:rPr>
              <a:t>production</a:t>
            </a:r>
            <a:endParaRPr lang="en-US" sz="2800" dirty="0">
              <a:solidFill>
                <a:prstClr val="black"/>
              </a:solidFill>
            </a:endParaRPr>
          </a:p>
          <a:p>
            <a:pPr marL="1063625" lvl="2" indent="-246063" algn="just">
              <a:buNone/>
              <a:tabLst>
                <a:tab pos="2238375" algn="l"/>
              </a:tabLst>
              <a:defRPr/>
            </a:pPr>
            <a:r>
              <a:rPr lang="en-US" sz="2400" i="1" dirty="0">
                <a:solidFill>
                  <a:srgbClr val="9B2D1F"/>
                </a:solidFill>
              </a:rPr>
              <a:t>This is all about the feasibility study +</a:t>
            </a:r>
            <a:r>
              <a:rPr lang="en-US" sz="2400" i="1" dirty="0" smtClean="0">
                <a:solidFill>
                  <a:srgbClr val="9B2D1F"/>
                </a:solidFill>
              </a:rPr>
              <a:t>pre &amp; after </a:t>
            </a:r>
            <a:r>
              <a:rPr lang="en-US" sz="2400" i="1" dirty="0">
                <a:solidFill>
                  <a:srgbClr val="9B2D1F"/>
                </a:solidFill>
              </a:rPr>
              <a:t>implementation</a:t>
            </a:r>
            <a:endParaRPr lang="en-MY" sz="2400" i="1" dirty="0">
              <a:solidFill>
                <a:srgbClr val="9B2D1F"/>
              </a:solidFill>
            </a:endParaRPr>
          </a:p>
          <a:p>
            <a:pPr marL="625475" lvl="1" indent="0">
              <a:buClr>
                <a:srgbClr val="9B2D1F"/>
              </a:buClr>
              <a:buNone/>
            </a:pPr>
            <a:endParaRPr lang="en-US" altLang="en-US" i="1" dirty="0" smtClean="0">
              <a:solidFill>
                <a:prstClr val="black"/>
              </a:solidFill>
            </a:endParaRP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28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57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533400"/>
          </a:xfrm>
        </p:spPr>
        <p:txBody>
          <a:bodyPr/>
          <a:lstStyle/>
          <a:p>
            <a:pPr algn="ctr"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+mn-lt"/>
              </a:rPr>
              <a:t>Developing </a:t>
            </a:r>
            <a:r>
              <a:rPr lang="en-US" sz="3200" b="1" dirty="0" smtClean="0">
                <a:solidFill>
                  <a:srgbClr val="FF0000"/>
                </a:solidFill>
                <a:latin typeface="+mn-lt"/>
              </a:rPr>
              <a:t>a </a:t>
            </a:r>
            <a:r>
              <a:rPr lang="en-US" sz="3200" b="1" dirty="0" smtClean="0">
                <a:solidFill>
                  <a:srgbClr val="FF0000"/>
                </a:solidFill>
                <a:latin typeface="+mn-lt"/>
              </a:rPr>
              <a:t>Business Plan</a:t>
            </a:r>
            <a:endParaRPr lang="en-MY" dirty="0" smtClean="0"/>
          </a:p>
        </p:txBody>
      </p:sp>
      <p:sp>
        <p:nvSpPr>
          <p:cNvPr id="103427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914400"/>
            <a:ext cx="8458200" cy="5715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altLang="en-US" b="1" dirty="0" smtClean="0"/>
              <a:t>WHAT IS A BUSINESS PLAN?</a:t>
            </a:r>
            <a:endParaRPr lang="en-MY" altLang="en-US" sz="900" b="1" dirty="0" smtClean="0"/>
          </a:p>
          <a:p>
            <a:pPr algn="just">
              <a:buFont typeface="Wingdings" pitchFamily="2" charset="2"/>
              <a:buChar char="q"/>
            </a:pPr>
            <a:r>
              <a:rPr lang="en-US" altLang="en-US" sz="2800" dirty="0" smtClean="0"/>
              <a:t>A </a:t>
            </a:r>
            <a:r>
              <a:rPr lang="en-US" altLang="en-US" sz="2800" dirty="0" smtClean="0">
                <a:solidFill>
                  <a:srgbClr val="7030A0"/>
                </a:solidFill>
              </a:rPr>
              <a:t>business plan </a:t>
            </a:r>
            <a:r>
              <a:rPr lang="en-US" altLang="en-US" sz="2800" dirty="0" smtClean="0"/>
              <a:t>is a comprehensive </a:t>
            </a:r>
            <a:r>
              <a:rPr lang="en-US" altLang="en-US" sz="2800" dirty="0" smtClean="0">
                <a:solidFill>
                  <a:srgbClr val="002060"/>
                </a:solidFill>
              </a:rPr>
              <a:t>set of guidelines </a:t>
            </a:r>
            <a:r>
              <a:rPr lang="en-US" altLang="en-US" sz="2800" dirty="0" smtClean="0"/>
              <a:t>for a new venture. </a:t>
            </a:r>
          </a:p>
          <a:p>
            <a:pPr algn="just">
              <a:buFont typeface="Wingdings" pitchFamily="2" charset="2"/>
              <a:buChar char="q"/>
            </a:pPr>
            <a:r>
              <a:rPr lang="en-US" altLang="en-US" sz="2800" dirty="0" smtClean="0"/>
              <a:t>A business plan is </a:t>
            </a:r>
            <a:r>
              <a:rPr lang="en-US" altLang="en-US" sz="2800" dirty="0" smtClean="0">
                <a:solidFill>
                  <a:srgbClr val="FF0000"/>
                </a:solidFill>
              </a:rPr>
              <a:t>also called a feasibility plan </a:t>
            </a:r>
            <a:r>
              <a:rPr lang="en-US" altLang="en-US" sz="2800" dirty="0" smtClean="0">
                <a:solidFill>
                  <a:srgbClr val="002060"/>
                </a:solidFill>
              </a:rPr>
              <a:t>that encompasses the full range of business planning </a:t>
            </a:r>
            <a:r>
              <a:rPr lang="en-US" altLang="en-US" sz="2800" dirty="0" smtClean="0">
                <a:solidFill>
                  <a:srgbClr val="002060"/>
                </a:solidFill>
              </a:rPr>
              <a:t>activities</a:t>
            </a:r>
            <a:r>
              <a:rPr lang="en-US" altLang="en-US" sz="2800" dirty="0"/>
              <a:t>.</a:t>
            </a:r>
            <a:endParaRPr lang="en-MY" altLang="en-US" sz="2800" dirty="0" smtClean="0"/>
          </a:p>
          <a:p>
            <a:pPr algn="just">
              <a:buFont typeface="Wingdings" pitchFamily="2" charset="2"/>
              <a:buChar char="q"/>
            </a:pPr>
            <a:r>
              <a:rPr lang="en-US" altLang="en-US" sz="2800" dirty="0" smtClean="0"/>
              <a:t>A business plan would present your basic business idea and all related </a:t>
            </a:r>
            <a:r>
              <a:rPr lang="en-US" altLang="en-US" sz="2800" dirty="0" smtClean="0">
                <a:solidFill>
                  <a:srgbClr val="FF0000"/>
                </a:solidFill>
              </a:rPr>
              <a:t>operating, marketing, financial and managerial </a:t>
            </a:r>
            <a:r>
              <a:rPr lang="en-US" altLang="en-US" sz="2800" dirty="0" smtClean="0">
                <a:solidFill>
                  <a:srgbClr val="FF0000"/>
                </a:solidFill>
              </a:rPr>
              <a:t>considerations.</a:t>
            </a:r>
          </a:p>
          <a:p>
            <a:pPr algn="just">
              <a:buFont typeface="Wingdings" pitchFamily="2" charset="2"/>
              <a:buChar char="q"/>
            </a:pPr>
            <a:r>
              <a:rPr lang="en-US" altLang="en-US" dirty="0" smtClean="0">
                <a:solidFill>
                  <a:prstClr val="black"/>
                </a:solidFill>
              </a:rPr>
              <a:t>What </a:t>
            </a:r>
            <a:r>
              <a:rPr lang="en-US" altLang="en-US" dirty="0">
                <a:solidFill>
                  <a:prstClr val="black"/>
                </a:solidFill>
              </a:rPr>
              <a:t>ever the name, it should lay out </a:t>
            </a:r>
            <a:r>
              <a:rPr lang="en-US" altLang="en-US" dirty="0">
                <a:solidFill>
                  <a:srgbClr val="FF0000"/>
                </a:solidFill>
              </a:rPr>
              <a:t>your idea</a:t>
            </a:r>
            <a:r>
              <a:rPr lang="en-US" altLang="en-US" dirty="0">
                <a:solidFill>
                  <a:prstClr val="black"/>
                </a:solidFill>
              </a:rPr>
              <a:t>, describe </a:t>
            </a:r>
            <a:r>
              <a:rPr lang="en-US" altLang="en-US" dirty="0">
                <a:solidFill>
                  <a:srgbClr val="FF0000"/>
                </a:solidFill>
              </a:rPr>
              <a:t>where you are</a:t>
            </a:r>
            <a:r>
              <a:rPr lang="en-US" altLang="en-US" dirty="0">
                <a:solidFill>
                  <a:prstClr val="black"/>
                </a:solidFill>
              </a:rPr>
              <a:t>, point out </a:t>
            </a:r>
            <a:r>
              <a:rPr lang="en-US" altLang="en-US" dirty="0">
                <a:solidFill>
                  <a:srgbClr val="FF0000"/>
                </a:solidFill>
              </a:rPr>
              <a:t>where you want to go</a:t>
            </a:r>
            <a:r>
              <a:rPr lang="en-US" altLang="en-US" dirty="0">
                <a:solidFill>
                  <a:prstClr val="black"/>
                </a:solidFill>
              </a:rPr>
              <a:t>, and how you </a:t>
            </a:r>
            <a:r>
              <a:rPr lang="en-US" altLang="en-US" dirty="0">
                <a:solidFill>
                  <a:srgbClr val="FF0000"/>
                </a:solidFill>
              </a:rPr>
              <a:t>propose to go there.</a:t>
            </a:r>
          </a:p>
          <a:p>
            <a:endParaRPr lang="en-US" altLang="en-US" sz="800" dirty="0" smtClean="0"/>
          </a:p>
          <a:p>
            <a:pPr>
              <a:buFont typeface="Wingdings 2" pitchFamily="18" charset="2"/>
              <a:buNone/>
            </a:pPr>
            <a:endParaRPr lang="en-MY" altLang="en-US" dirty="0" smtClean="0"/>
          </a:p>
          <a:p>
            <a:endParaRPr lang="en-MY" altLang="en-US" dirty="0" smtClean="0">
              <a:solidFill>
                <a:srgbClr val="FF0000"/>
              </a:solidFill>
            </a:endParaRPr>
          </a:p>
          <a:p>
            <a:endParaRPr lang="en-MY" altLang="en-US" dirty="0" smtClean="0"/>
          </a:p>
          <a:p>
            <a:endParaRPr lang="en-MY" altLang="en-US" dirty="0" smtClean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29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62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7772400" cy="609600"/>
          </a:xfrm>
        </p:spPr>
        <p:txBody>
          <a:bodyPr/>
          <a:lstStyle/>
          <a:p>
            <a:pPr algn="ctr"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+mn-lt"/>
              </a:rPr>
              <a:t>Measure of Size Criteria</a:t>
            </a:r>
            <a:endParaRPr lang="en-MY" sz="4400" dirty="0" smtClean="0"/>
          </a:p>
        </p:txBody>
      </p:sp>
      <p:sp>
        <p:nvSpPr>
          <p:cNvPr id="79875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990600"/>
            <a:ext cx="8229600" cy="53340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altLang="en-US" dirty="0" smtClean="0"/>
              <a:t>Examples of criteria used to measure size are:</a:t>
            </a:r>
            <a:endParaRPr lang="en-MY" altLang="en-US" dirty="0" smtClean="0"/>
          </a:p>
          <a:p>
            <a:pPr>
              <a:buFont typeface="Wingdings 2" pitchFamily="18" charset="2"/>
              <a:buNone/>
            </a:pPr>
            <a:r>
              <a:rPr lang="en-US" altLang="en-US" dirty="0" smtClean="0">
                <a:solidFill>
                  <a:srgbClr val="C00000"/>
                </a:solidFill>
              </a:rPr>
              <a:t>     1. Number of employees		</a:t>
            </a:r>
          </a:p>
          <a:p>
            <a:pPr>
              <a:buFont typeface="Wingdings 2" pitchFamily="18" charset="2"/>
              <a:buNone/>
            </a:pPr>
            <a:r>
              <a:rPr lang="en-US" altLang="en-US" dirty="0">
                <a:solidFill>
                  <a:srgbClr val="C00000"/>
                </a:solidFill>
              </a:rPr>
              <a:t> </a:t>
            </a:r>
            <a:r>
              <a:rPr lang="en-US" altLang="en-US" dirty="0" smtClean="0">
                <a:solidFill>
                  <a:srgbClr val="C00000"/>
                </a:solidFill>
              </a:rPr>
              <a:t>    2. Sales volume</a:t>
            </a:r>
            <a:endParaRPr lang="en-MY" altLang="en-US" dirty="0" smtClean="0">
              <a:solidFill>
                <a:srgbClr val="C00000"/>
              </a:solidFill>
            </a:endParaRPr>
          </a:p>
          <a:p>
            <a:pPr>
              <a:buFont typeface="Wingdings 2" pitchFamily="18" charset="2"/>
              <a:buNone/>
            </a:pPr>
            <a:r>
              <a:rPr lang="en-US" altLang="en-US" dirty="0" smtClean="0">
                <a:solidFill>
                  <a:srgbClr val="C00000"/>
                </a:solidFill>
              </a:rPr>
              <a:t>     3. Asset size				</a:t>
            </a:r>
          </a:p>
          <a:p>
            <a:pPr>
              <a:buFont typeface="Wingdings 2" pitchFamily="18" charset="2"/>
              <a:buNone/>
            </a:pPr>
            <a:r>
              <a:rPr lang="en-US" altLang="en-US" dirty="0">
                <a:solidFill>
                  <a:srgbClr val="C00000"/>
                </a:solidFill>
              </a:rPr>
              <a:t> </a:t>
            </a:r>
            <a:r>
              <a:rPr lang="en-US" altLang="en-US" dirty="0" smtClean="0">
                <a:solidFill>
                  <a:srgbClr val="C00000"/>
                </a:solidFill>
              </a:rPr>
              <a:t>    4. Insurance enforce</a:t>
            </a:r>
            <a:endParaRPr lang="en-MY" altLang="en-US" dirty="0" smtClean="0">
              <a:solidFill>
                <a:srgbClr val="C00000"/>
              </a:solidFill>
            </a:endParaRPr>
          </a:p>
          <a:p>
            <a:pPr>
              <a:buFont typeface="Wingdings 2" pitchFamily="18" charset="2"/>
              <a:buNone/>
            </a:pPr>
            <a:r>
              <a:rPr lang="en-US" altLang="en-US" dirty="0" smtClean="0">
                <a:solidFill>
                  <a:srgbClr val="C00000"/>
                </a:solidFill>
              </a:rPr>
              <a:t>     5. Volume of deposits</a:t>
            </a:r>
            <a:endParaRPr lang="en-MY" altLang="en-US" dirty="0" smtClean="0">
              <a:solidFill>
                <a:srgbClr val="C00000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n-US" altLang="en-US" dirty="0" smtClean="0"/>
              <a:t>Although the first criteria located above, employee, is the most widely used yardstick; the best criteria in any given case depends upon the user’s purpose.</a:t>
            </a:r>
            <a:endParaRPr lang="en-MY" altLang="en-US" dirty="0" smtClean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3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28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>
          <a:xfrm>
            <a:off x="800100" y="381000"/>
            <a:ext cx="7772400" cy="609600"/>
          </a:xfrm>
        </p:spPr>
        <p:txBody>
          <a:bodyPr/>
          <a:lstStyle/>
          <a:p>
            <a:pPr algn="ctr"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+mn-lt"/>
              </a:rPr>
              <a:t>The Purpose </a:t>
            </a:r>
            <a:r>
              <a:rPr lang="en-US" sz="3200" b="1" dirty="0" smtClean="0">
                <a:solidFill>
                  <a:srgbClr val="FF0000"/>
                </a:solidFill>
                <a:latin typeface="+mn-lt"/>
              </a:rPr>
              <a:t>of </a:t>
            </a:r>
            <a:r>
              <a:rPr lang="en-US" sz="3200" b="1" dirty="0" smtClean="0">
                <a:solidFill>
                  <a:srgbClr val="FF0000"/>
                </a:solidFill>
                <a:latin typeface="+mn-lt"/>
              </a:rPr>
              <a:t>Business Plan</a:t>
            </a:r>
            <a:endParaRPr lang="en-MY" sz="3200" b="1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05475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990600"/>
            <a:ext cx="8153400" cy="5715000"/>
          </a:xfrm>
        </p:spPr>
        <p:txBody>
          <a:bodyPr/>
          <a:lstStyle/>
          <a:p>
            <a:pPr marL="265113" indent="-265113" algn="just">
              <a:lnSpc>
                <a:spcPct val="150000"/>
              </a:lnSpc>
              <a:buFont typeface="Franklin Gothic Book" pitchFamily="34" charset="0"/>
              <a:buAutoNum type="arabicPeriod"/>
            </a:pPr>
            <a:r>
              <a:rPr lang="en-US" altLang="en-US" sz="2800" dirty="0" smtClean="0"/>
              <a:t>It can help the </a:t>
            </a:r>
            <a:r>
              <a:rPr lang="en-US" altLang="en-US" sz="2800" dirty="0" smtClean="0"/>
              <a:t>owner/manager </a:t>
            </a:r>
            <a:r>
              <a:rPr lang="en-US" altLang="en-US" sz="2800" dirty="0" smtClean="0">
                <a:solidFill>
                  <a:srgbClr val="FF0000"/>
                </a:solidFill>
              </a:rPr>
              <a:t>crystallize/focus </a:t>
            </a:r>
            <a:r>
              <a:rPr lang="en-US" altLang="en-US" sz="2800" dirty="0" smtClean="0">
                <a:solidFill>
                  <a:srgbClr val="FF0000"/>
                </a:solidFill>
              </a:rPr>
              <a:t>his/her </a:t>
            </a:r>
            <a:r>
              <a:rPr lang="en-US" altLang="en-US" sz="2800" dirty="0" smtClean="0">
                <a:solidFill>
                  <a:srgbClr val="FF0000"/>
                </a:solidFill>
              </a:rPr>
              <a:t>idea</a:t>
            </a:r>
            <a:r>
              <a:rPr lang="en-US" altLang="en-US" sz="2800" dirty="0" smtClean="0"/>
              <a:t> </a:t>
            </a:r>
            <a:r>
              <a:rPr lang="en-US" altLang="en-US" sz="2800" dirty="0"/>
              <a:t>and quantified on paper.</a:t>
            </a:r>
            <a:endParaRPr lang="en-MY" altLang="en-US" sz="2800" dirty="0"/>
          </a:p>
          <a:p>
            <a:pPr marL="265113" indent="-265113" algn="just">
              <a:lnSpc>
                <a:spcPct val="150000"/>
              </a:lnSpc>
              <a:buFont typeface="Franklin Gothic Book" pitchFamily="34" charset="0"/>
              <a:buAutoNum type="arabicPeriod"/>
            </a:pPr>
            <a:r>
              <a:rPr lang="en-US" altLang="en-US" sz="2800" dirty="0" smtClean="0"/>
              <a:t>It </a:t>
            </a:r>
            <a:r>
              <a:rPr lang="en-US" altLang="en-US" sz="2800" dirty="0" smtClean="0"/>
              <a:t>can help the owner/manager </a:t>
            </a:r>
            <a:r>
              <a:rPr lang="en-US" altLang="en-US" sz="2800" dirty="0" smtClean="0">
                <a:solidFill>
                  <a:srgbClr val="FF0000"/>
                </a:solidFill>
              </a:rPr>
              <a:t>set objectives and give him a yardstick against which to monitor performance.</a:t>
            </a:r>
            <a:endParaRPr lang="en-MY" altLang="en-US" sz="2800" dirty="0" smtClean="0">
              <a:solidFill>
                <a:srgbClr val="FF0000"/>
              </a:solidFill>
            </a:endParaRPr>
          </a:p>
          <a:p>
            <a:pPr marL="265113" indent="-265113" algn="just">
              <a:lnSpc>
                <a:spcPct val="150000"/>
              </a:lnSpc>
              <a:buFont typeface="Franklin Gothic Book" pitchFamily="34" charset="0"/>
              <a:buAutoNum type="arabicPeriod"/>
            </a:pPr>
            <a:r>
              <a:rPr lang="en-US" altLang="en-US" sz="2800" dirty="0" smtClean="0"/>
              <a:t>It can also </a:t>
            </a:r>
            <a:r>
              <a:rPr lang="en-US" altLang="en-US" sz="2800" dirty="0" smtClean="0">
                <a:solidFill>
                  <a:srgbClr val="FF0000"/>
                </a:solidFill>
              </a:rPr>
              <a:t>use as a vehicle to attract any external finance needed by the business</a:t>
            </a:r>
            <a:r>
              <a:rPr lang="en-US" altLang="en-US" sz="2800" dirty="0" smtClean="0"/>
              <a:t>. E.g. </a:t>
            </a:r>
            <a:r>
              <a:rPr lang="en-US" altLang="en-US" sz="2800" dirty="0" smtClean="0"/>
              <a:t>to </a:t>
            </a:r>
            <a:r>
              <a:rPr lang="en-US" altLang="en-US" sz="2800" dirty="0" smtClean="0"/>
              <a:t>get fund…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30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61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304800"/>
            <a:ext cx="8382000" cy="6248400"/>
          </a:xfrm>
        </p:spPr>
        <p:txBody>
          <a:bodyPr/>
          <a:lstStyle/>
          <a:p>
            <a:pPr marL="0" lvl="0" indent="0" algn="just">
              <a:lnSpc>
                <a:spcPct val="150000"/>
              </a:lnSpc>
              <a:buClr>
                <a:srgbClr val="D34817"/>
              </a:buClr>
              <a:buNone/>
            </a:pPr>
            <a:r>
              <a:rPr lang="en-US" altLang="en-US" sz="3200" dirty="0" smtClean="0">
                <a:solidFill>
                  <a:srgbClr val="C00000"/>
                </a:solidFill>
              </a:rPr>
              <a:t>5</a:t>
            </a:r>
            <a:r>
              <a:rPr lang="en-US" altLang="en-US" sz="3200" dirty="0" smtClean="0">
                <a:solidFill>
                  <a:prstClr val="black"/>
                </a:solidFill>
              </a:rPr>
              <a:t>. It </a:t>
            </a:r>
            <a:r>
              <a:rPr lang="en-US" altLang="en-US" sz="3200" dirty="0">
                <a:solidFill>
                  <a:prstClr val="black"/>
                </a:solidFill>
              </a:rPr>
              <a:t>can </a:t>
            </a:r>
            <a:r>
              <a:rPr lang="en-US" altLang="en-US" sz="3200" dirty="0">
                <a:solidFill>
                  <a:srgbClr val="FF0000"/>
                </a:solidFill>
              </a:rPr>
              <a:t>convince investors </a:t>
            </a:r>
            <a:r>
              <a:rPr lang="en-US" altLang="en-US" sz="3200" dirty="0">
                <a:solidFill>
                  <a:prstClr val="black"/>
                </a:solidFill>
              </a:rPr>
              <a:t>that the owner/manager has identified high growth </a:t>
            </a:r>
            <a:r>
              <a:rPr lang="en-US" altLang="en-US" sz="3200" dirty="0" smtClean="0">
                <a:solidFill>
                  <a:prstClr val="black"/>
                </a:solidFill>
              </a:rPr>
              <a:t>opportunities.</a:t>
            </a:r>
            <a:endParaRPr lang="en-MY" altLang="en-US" sz="3200" dirty="0" smtClean="0">
              <a:solidFill>
                <a:prstClr val="black"/>
              </a:solidFill>
            </a:endParaRPr>
          </a:p>
          <a:p>
            <a:pPr marL="0" lvl="0" indent="0" algn="just">
              <a:lnSpc>
                <a:spcPct val="150000"/>
              </a:lnSpc>
              <a:buClr>
                <a:srgbClr val="D34817"/>
              </a:buClr>
              <a:buNone/>
            </a:pPr>
            <a:r>
              <a:rPr lang="en-MY" altLang="en-US" sz="3200" dirty="0" smtClean="0">
                <a:solidFill>
                  <a:srgbClr val="C00000"/>
                </a:solidFill>
              </a:rPr>
              <a:t>6</a:t>
            </a:r>
            <a:r>
              <a:rPr lang="en-MY" altLang="en-US" sz="3200" dirty="0" smtClean="0">
                <a:solidFill>
                  <a:prstClr val="black"/>
                </a:solidFill>
              </a:rPr>
              <a:t>. </a:t>
            </a:r>
            <a:r>
              <a:rPr lang="en-US" altLang="en-US" sz="3200" dirty="0" smtClean="0">
                <a:solidFill>
                  <a:prstClr val="black"/>
                </a:solidFill>
              </a:rPr>
              <a:t>It </a:t>
            </a:r>
            <a:r>
              <a:rPr lang="en-US" altLang="en-US" sz="3200" dirty="0">
                <a:solidFill>
                  <a:prstClr val="black"/>
                </a:solidFill>
              </a:rPr>
              <a:t>entails taking </a:t>
            </a:r>
            <a:r>
              <a:rPr lang="en-US" altLang="en-US" sz="3200" dirty="0">
                <a:solidFill>
                  <a:srgbClr val="FF0000"/>
                </a:solidFill>
              </a:rPr>
              <a:t>a long-term view of the </a:t>
            </a:r>
            <a:r>
              <a:rPr lang="en-US" altLang="en-US" sz="3200" dirty="0" smtClean="0">
                <a:solidFill>
                  <a:srgbClr val="FF0000"/>
                </a:solidFill>
              </a:rPr>
              <a:t>business</a:t>
            </a:r>
            <a:endParaRPr lang="en-MY" altLang="en-US" sz="3200" dirty="0" smtClean="0">
              <a:solidFill>
                <a:prstClr val="black"/>
              </a:solidFill>
            </a:endParaRPr>
          </a:p>
          <a:p>
            <a:pPr marL="0" lvl="0" indent="0" algn="just">
              <a:lnSpc>
                <a:spcPct val="150000"/>
              </a:lnSpc>
              <a:buClr>
                <a:srgbClr val="D34817"/>
              </a:buClr>
              <a:buNone/>
            </a:pPr>
            <a:r>
              <a:rPr lang="en-US" altLang="en-US" sz="2800" dirty="0" smtClean="0">
                <a:solidFill>
                  <a:prstClr val="black"/>
                </a:solidFill>
              </a:rPr>
              <a:t> </a:t>
            </a:r>
            <a:r>
              <a:rPr lang="en-US" altLang="en-US" sz="3200" dirty="0">
                <a:solidFill>
                  <a:srgbClr val="C00000"/>
                </a:solidFill>
              </a:rPr>
              <a:t>7</a:t>
            </a:r>
            <a:r>
              <a:rPr lang="en-US" altLang="en-US" sz="3200" dirty="0">
                <a:solidFill>
                  <a:prstClr val="black"/>
                </a:solidFill>
              </a:rPr>
              <a:t>. It </a:t>
            </a:r>
            <a:r>
              <a:rPr lang="en-US" altLang="en-US" sz="3200" dirty="0">
                <a:solidFill>
                  <a:srgbClr val="FF0000"/>
                </a:solidFill>
              </a:rPr>
              <a:t>emphasizes the strengths and recognizes the weaknesses </a:t>
            </a:r>
            <a:r>
              <a:rPr lang="en-US" altLang="en-US" sz="3200" dirty="0" smtClean="0">
                <a:solidFill>
                  <a:prstClr val="black"/>
                </a:solidFill>
              </a:rPr>
              <a:t>of the </a:t>
            </a:r>
            <a:r>
              <a:rPr lang="en-US" altLang="en-US" sz="3200" dirty="0">
                <a:solidFill>
                  <a:prstClr val="black"/>
                </a:solidFill>
              </a:rPr>
              <a:t>proposed venture. </a:t>
            </a:r>
            <a:endParaRPr lang="en-MY" altLang="en-US" sz="3200" dirty="0">
              <a:solidFill>
                <a:prstClr val="black"/>
              </a:solidFill>
            </a:endParaRPr>
          </a:p>
          <a:p>
            <a:pPr marL="265113" lvl="0" indent="-265113" algn="just">
              <a:lnSpc>
                <a:spcPct val="150000"/>
              </a:lnSpc>
              <a:buClr>
                <a:srgbClr val="D34817"/>
              </a:buClr>
              <a:buNone/>
            </a:pPr>
            <a:r>
              <a:rPr lang="en-US" altLang="en-US" sz="3200" dirty="0">
                <a:solidFill>
                  <a:srgbClr val="C00000"/>
                </a:solidFill>
              </a:rPr>
              <a:t>8</a:t>
            </a:r>
            <a:r>
              <a:rPr lang="en-US" altLang="en-US" sz="3200" dirty="0">
                <a:solidFill>
                  <a:prstClr val="black"/>
                </a:solidFill>
              </a:rPr>
              <a:t>. The plan can </a:t>
            </a:r>
            <a:r>
              <a:rPr lang="en-US" altLang="en-US" sz="3200" dirty="0" smtClean="0">
                <a:solidFill>
                  <a:srgbClr val="FF0000"/>
                </a:solidFill>
              </a:rPr>
              <a:t>alert </a:t>
            </a:r>
            <a:r>
              <a:rPr lang="en-US" altLang="en-US" sz="3200" dirty="0">
                <a:solidFill>
                  <a:srgbClr val="FF0000"/>
                </a:solidFill>
              </a:rPr>
              <a:t>the entrepreneur to sources of possible danger</a:t>
            </a:r>
            <a:endParaRPr lang="en-MY" altLang="en-US" sz="2800" dirty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31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8149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/>
          <a:lstStyle/>
          <a:p>
            <a:pPr marL="273050" lvl="0" indent="-273050">
              <a:spcBef>
                <a:spcPts val="575"/>
              </a:spcBef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Perpetua"/>
                <a:ea typeface="+mn-ea"/>
                <a:cs typeface="+mn-cs"/>
              </a:rPr>
              <a:t>Who </a:t>
            </a:r>
            <a:r>
              <a:rPr lang="en-US" sz="3600" b="1" dirty="0" smtClean="0">
                <a:solidFill>
                  <a:srgbClr val="FF0000"/>
                </a:solidFill>
                <a:latin typeface="Perpetua"/>
                <a:ea typeface="+mn-ea"/>
                <a:cs typeface="+mn-cs"/>
              </a:rPr>
              <a:t>Produce </a:t>
            </a:r>
            <a:r>
              <a:rPr lang="en-US" sz="3600" b="1" dirty="0" smtClean="0">
                <a:solidFill>
                  <a:srgbClr val="FF0000"/>
                </a:solidFill>
                <a:latin typeface="Perpetua"/>
                <a:ea typeface="+mn-ea"/>
                <a:cs typeface="+mn-cs"/>
              </a:rPr>
              <a:t>the Business Plan?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762000"/>
            <a:ext cx="8458200" cy="5943600"/>
          </a:xfrm>
        </p:spPr>
        <p:txBody>
          <a:bodyPr/>
          <a:lstStyle/>
          <a:p>
            <a:pPr lvl="4">
              <a:buFont typeface="Wingdings" pitchFamily="2" charset="2"/>
              <a:buChar char="v"/>
              <a:defRPr/>
            </a:pPr>
            <a:r>
              <a:rPr lang="en-US" sz="2800" dirty="0">
                <a:solidFill>
                  <a:srgbClr val="C00000"/>
                </a:solidFill>
              </a:rPr>
              <a:t>Managers:, </a:t>
            </a:r>
          </a:p>
          <a:p>
            <a:pPr lvl="4"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rgbClr val="C00000"/>
                </a:solidFill>
              </a:rPr>
              <a:t>Owners</a:t>
            </a:r>
            <a:r>
              <a:rPr lang="en-US" sz="2800" dirty="0">
                <a:solidFill>
                  <a:srgbClr val="C00000"/>
                </a:solidFill>
              </a:rPr>
              <a:t>:, </a:t>
            </a:r>
          </a:p>
          <a:p>
            <a:pPr lvl="4"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rgbClr val="C00000"/>
                </a:solidFill>
              </a:rPr>
              <a:t>Lenders:</a:t>
            </a:r>
            <a:endParaRPr lang="en-US" sz="2800" dirty="0">
              <a:solidFill>
                <a:srgbClr val="C00000"/>
              </a:solidFill>
            </a:endParaRPr>
          </a:p>
          <a:p>
            <a:pPr marL="265113" lvl="4" indent="-168275">
              <a:buNone/>
              <a:defRPr/>
            </a:pPr>
            <a:r>
              <a:rPr lang="en-US" sz="2800" b="1" i="1" dirty="0">
                <a:solidFill>
                  <a:srgbClr val="FF0000"/>
                </a:solidFill>
              </a:rPr>
              <a:t>WHY THE BUSINESS PLANS ARE PRODUCED?</a:t>
            </a:r>
          </a:p>
          <a:p>
            <a:pPr lvl="0">
              <a:buClr>
                <a:srgbClr val="D34817"/>
              </a:buClr>
              <a:buFont typeface="Wingdings" pitchFamily="2" charset="2"/>
              <a:buChar char="q"/>
              <a:defRPr/>
            </a:pPr>
            <a:r>
              <a:rPr lang="en-US" sz="2800" i="1" dirty="0">
                <a:solidFill>
                  <a:srgbClr val="C00000"/>
                </a:solidFill>
              </a:rPr>
              <a:t>Assessing the feasibility and viability of the business/project</a:t>
            </a:r>
            <a:r>
              <a:rPr lang="en-US" sz="2800" dirty="0">
                <a:solidFill>
                  <a:srgbClr val="C00000"/>
                </a:solidFill>
              </a:rPr>
              <a:t>: </a:t>
            </a:r>
            <a:r>
              <a:rPr lang="en-US" sz="2800" dirty="0">
                <a:solidFill>
                  <a:prstClr val="black"/>
                </a:solidFill>
              </a:rPr>
              <a:t>it is in every ones interests to make mistakes on paper, hypothetically testing for feasibility, before trying the real thing</a:t>
            </a:r>
            <a:r>
              <a:rPr lang="en-US" sz="2800" dirty="0" smtClean="0">
                <a:solidFill>
                  <a:prstClr val="black"/>
                </a:solidFill>
              </a:rPr>
              <a:t>.</a:t>
            </a:r>
            <a:endParaRPr lang="en-MY" sz="2800" dirty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Font typeface="Wingdings" pitchFamily="2" charset="2"/>
              <a:buChar char="q"/>
              <a:defRPr/>
            </a:pPr>
            <a:r>
              <a:rPr lang="en-US" sz="2800" i="1" dirty="0">
                <a:solidFill>
                  <a:srgbClr val="C00000"/>
                </a:solidFill>
              </a:rPr>
              <a:t>Setting objectives and budgets</a:t>
            </a:r>
            <a:r>
              <a:rPr lang="en-US" sz="2800" dirty="0">
                <a:solidFill>
                  <a:srgbClr val="C00000"/>
                </a:solidFill>
              </a:rPr>
              <a:t>: </a:t>
            </a:r>
            <a:r>
              <a:rPr lang="en-US" sz="2800" dirty="0">
                <a:solidFill>
                  <a:prstClr val="black"/>
                </a:solidFill>
              </a:rPr>
              <a:t>having a clear financial vision with believable budgets is a basic requirement of everyone involved in a plan</a:t>
            </a:r>
            <a:r>
              <a:rPr lang="en-US" sz="2800" dirty="0" smtClean="0">
                <a:solidFill>
                  <a:prstClr val="black"/>
                </a:solidFill>
              </a:rPr>
              <a:t>.</a:t>
            </a:r>
            <a:endParaRPr lang="en-MY" sz="2800" dirty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Font typeface="Wingdings" pitchFamily="2" charset="2"/>
              <a:buChar char="q"/>
              <a:defRPr/>
            </a:pPr>
            <a:r>
              <a:rPr lang="en-US" sz="2800" i="1" dirty="0">
                <a:solidFill>
                  <a:srgbClr val="C00000"/>
                </a:solidFill>
              </a:rPr>
              <a:t>Calculating how much money is needed</a:t>
            </a:r>
            <a:r>
              <a:rPr lang="en-US" sz="2800" dirty="0">
                <a:solidFill>
                  <a:srgbClr val="C00000"/>
                </a:solidFill>
              </a:rPr>
              <a:t>: </a:t>
            </a:r>
            <a:r>
              <a:rPr lang="en-US" sz="2800" dirty="0">
                <a:solidFill>
                  <a:prstClr val="black"/>
                </a:solidFill>
              </a:rPr>
              <a:t>a detailed cash flow with assumptions is vital ingredient to precisely quantify earlier the likely funds required.</a:t>
            </a:r>
            <a:endParaRPr lang="en-MY" sz="28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32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0069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3562"/>
          </a:xfrm>
        </p:spPr>
        <p:txBody>
          <a:bodyPr/>
          <a:lstStyle/>
          <a:p>
            <a:pPr algn="ctr"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+mn-lt"/>
              </a:rPr>
              <a:t>The Format of </a:t>
            </a:r>
            <a:r>
              <a:rPr lang="en-US" sz="3200" b="1" dirty="0" smtClean="0">
                <a:solidFill>
                  <a:srgbClr val="FF0000"/>
                </a:solidFill>
                <a:latin typeface="+mn-lt"/>
              </a:rPr>
              <a:t>a </a:t>
            </a:r>
            <a:r>
              <a:rPr lang="en-US" sz="3200" b="1" dirty="0" smtClean="0">
                <a:solidFill>
                  <a:srgbClr val="FF0000"/>
                </a:solidFill>
                <a:latin typeface="+mn-lt"/>
              </a:rPr>
              <a:t>Business Plan </a:t>
            </a:r>
            <a:endParaRPr lang="en-MY" sz="3200" b="1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0957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229600" cy="55626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altLang="en-US" b="1" dirty="0" smtClean="0"/>
              <a:t>1. </a:t>
            </a:r>
            <a:r>
              <a:rPr lang="en-US" altLang="en-US" sz="2800" b="1" dirty="0" smtClean="0"/>
              <a:t>Where are we now?</a:t>
            </a:r>
            <a:r>
              <a:rPr lang="en-US" altLang="en-US" sz="2800" dirty="0" smtClean="0"/>
              <a:t> </a:t>
            </a:r>
            <a:endParaRPr lang="en-MY" altLang="en-US" dirty="0" smtClean="0"/>
          </a:p>
          <a:p>
            <a:pPr>
              <a:buFont typeface="Wingdings" pitchFamily="2" charset="2"/>
              <a:buChar char="v"/>
            </a:pPr>
            <a:r>
              <a:rPr lang="en-US" altLang="en-US" dirty="0" smtClean="0"/>
              <a:t>An </a:t>
            </a:r>
            <a:r>
              <a:rPr lang="en-US" altLang="en-US" b="1" i="1" dirty="0" smtClean="0"/>
              <a:t>analysis of the current situations</a:t>
            </a:r>
            <a:r>
              <a:rPr lang="en-US" altLang="en-US" dirty="0" smtClean="0"/>
              <a:t> of the </a:t>
            </a:r>
            <a:r>
              <a:rPr lang="en-US" altLang="en-US" dirty="0" smtClean="0">
                <a:solidFill>
                  <a:srgbClr val="FF0000"/>
                </a:solidFill>
              </a:rPr>
              <a:t>market place, the competitions, the business concept and the people involved</a:t>
            </a:r>
            <a:r>
              <a:rPr lang="en-US" altLang="en-US" dirty="0" smtClean="0"/>
              <a:t>. It will include any historical background relevant to the positions to date.</a:t>
            </a:r>
            <a:endParaRPr lang="en-MY" altLang="en-US" dirty="0" smtClean="0"/>
          </a:p>
          <a:p>
            <a:pPr>
              <a:buFont typeface="Wingdings 2" pitchFamily="18" charset="2"/>
              <a:buNone/>
            </a:pPr>
            <a:r>
              <a:rPr lang="en-US" altLang="en-US" b="1" dirty="0" smtClean="0"/>
              <a:t>2. </a:t>
            </a:r>
            <a:r>
              <a:rPr lang="en-US" altLang="en-US" sz="2800" b="1" dirty="0" smtClean="0"/>
              <a:t>Where do we intend going?</a:t>
            </a:r>
            <a:r>
              <a:rPr lang="en-US" altLang="en-US" sz="2800" dirty="0" smtClean="0"/>
              <a:t> </a:t>
            </a:r>
            <a:endParaRPr lang="en-MY" altLang="en-US" sz="2800" dirty="0" smtClean="0"/>
          </a:p>
          <a:p>
            <a:pPr>
              <a:buFont typeface="Wingdings" pitchFamily="2" charset="2"/>
              <a:buChar char="v"/>
            </a:pPr>
            <a:r>
              <a:rPr lang="en-US" altLang="en-US" dirty="0" smtClean="0"/>
              <a:t>Qualitative expression of the objectives, </a:t>
            </a:r>
            <a:r>
              <a:rPr lang="en-US" altLang="en-US" dirty="0" smtClean="0">
                <a:solidFill>
                  <a:srgbClr val="FF0000"/>
                </a:solidFill>
              </a:rPr>
              <a:t>quantifiable targets will clarify </a:t>
            </a:r>
            <a:r>
              <a:rPr lang="en-US" altLang="en-US" dirty="0" smtClean="0"/>
              <a:t>and </a:t>
            </a:r>
            <a:r>
              <a:rPr lang="en-US" altLang="en-US" dirty="0" smtClean="0">
                <a:solidFill>
                  <a:srgbClr val="FF0000"/>
                </a:solidFill>
              </a:rPr>
              <a:t>measure progress</a:t>
            </a:r>
            <a:r>
              <a:rPr lang="en-US" altLang="en-US" dirty="0" smtClean="0"/>
              <a:t> towards the intended goals.</a:t>
            </a:r>
            <a:r>
              <a:rPr lang="en-US" altLang="en-US" b="1" dirty="0" smtClean="0"/>
              <a:t>                                                                                    </a:t>
            </a:r>
            <a:endParaRPr lang="en-MY" altLang="en-US" dirty="0" smtClean="0"/>
          </a:p>
          <a:p>
            <a:pPr>
              <a:buFont typeface="Wingdings 2" pitchFamily="18" charset="2"/>
              <a:buNone/>
            </a:pPr>
            <a:r>
              <a:rPr lang="en-US" altLang="en-US" b="1" dirty="0" smtClean="0"/>
              <a:t>3. </a:t>
            </a:r>
            <a:r>
              <a:rPr lang="en-US" altLang="en-US" sz="2800" b="1" dirty="0" smtClean="0"/>
              <a:t>How do we get there?</a:t>
            </a:r>
            <a:endParaRPr lang="en-MY" altLang="en-US" sz="2800" dirty="0" smtClean="0"/>
          </a:p>
          <a:p>
            <a:pPr>
              <a:buFont typeface="Wingdings" pitchFamily="2" charset="2"/>
              <a:buChar char="v"/>
            </a:pPr>
            <a:r>
              <a:rPr lang="en-US" altLang="en-US" dirty="0" smtClean="0"/>
              <a:t>Implementing of accepted aims is what all the parties to a plan are interested in as a final result.</a:t>
            </a:r>
            <a:endParaRPr lang="en-MY" altLang="en-US" dirty="0" smtClean="0"/>
          </a:p>
          <a:p>
            <a:endParaRPr lang="en-MY" altLang="en-US" dirty="0" smtClean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33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772400" cy="609600"/>
          </a:xfrm>
        </p:spPr>
        <p:txBody>
          <a:bodyPr/>
          <a:lstStyle/>
          <a:p>
            <a:pPr algn="ctr"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+mn-lt"/>
              </a:rPr>
              <a:t>Components of Business Plan</a:t>
            </a:r>
            <a:endParaRPr lang="en-MY" sz="5400" b="1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10595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914400"/>
            <a:ext cx="8534400" cy="5562600"/>
          </a:xfrm>
        </p:spPr>
        <p:txBody>
          <a:bodyPr/>
          <a:lstStyle/>
          <a:p>
            <a:pPr marL="265113" lvl="0" indent="-265113" algn="ctr" eaLnBrk="1" hangingPunct="1">
              <a:spcBef>
                <a:spcPct val="0"/>
              </a:spcBef>
              <a:buClrTx/>
              <a:buSzTx/>
              <a:buFontTx/>
              <a:buAutoNum type="romanUcPeriod"/>
              <a:defRPr/>
            </a:pPr>
            <a:r>
              <a:rPr lang="en-US" sz="2800" b="1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smtClean="0">
                <a:solidFill>
                  <a:srgbClr val="00B050"/>
                </a:solidFill>
                <a:cs typeface="Arial" charset="0"/>
              </a:rPr>
              <a:t>Analysis </a:t>
            </a:r>
            <a:r>
              <a:rPr lang="en-US" sz="2800" b="1" dirty="0">
                <a:solidFill>
                  <a:srgbClr val="00B050"/>
                </a:solidFill>
                <a:cs typeface="Arial" charset="0"/>
              </a:rPr>
              <a:t>of the current situation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cs typeface="Arial" charset="0"/>
              </a:rPr>
              <a:t>(</a:t>
            </a:r>
            <a:r>
              <a:rPr lang="en-US" sz="2800" b="1" i="1" dirty="0">
                <a:solidFill>
                  <a:srgbClr val="002060"/>
                </a:solidFill>
                <a:cs typeface="Arial" charset="0"/>
              </a:rPr>
              <a:t>where are we now</a:t>
            </a:r>
            <a:r>
              <a:rPr lang="en-US" sz="2800" b="1" i="1" dirty="0" smtClean="0">
                <a:solidFill>
                  <a:srgbClr val="002060"/>
                </a:solidFill>
                <a:cs typeface="Arial" charset="0"/>
              </a:rPr>
              <a:t>?</a:t>
            </a:r>
            <a:r>
              <a:rPr lang="en-US" sz="2800" b="1" dirty="0" smtClean="0">
                <a:solidFill>
                  <a:srgbClr val="002060"/>
                </a:solidFill>
                <a:cs typeface="Arial" charset="0"/>
              </a:rPr>
              <a:t>)</a:t>
            </a:r>
            <a:endParaRPr lang="en-US" altLang="en-US" sz="2800" b="1" dirty="0" smtClean="0"/>
          </a:p>
          <a:p>
            <a:pPr>
              <a:buFont typeface="Wingdings 2" pitchFamily="18" charset="2"/>
              <a:buNone/>
            </a:pPr>
            <a:r>
              <a:rPr lang="en-US" altLang="en-US" sz="2800" b="1" dirty="0" smtClean="0">
                <a:solidFill>
                  <a:srgbClr val="00B0F0"/>
                </a:solidFill>
              </a:rPr>
              <a:t>1.</a:t>
            </a:r>
            <a:r>
              <a:rPr lang="en-US" altLang="en-US" sz="2800" b="1" dirty="0" smtClean="0"/>
              <a:t> </a:t>
            </a:r>
            <a:r>
              <a:rPr lang="en-US" altLang="en-US" sz="2800" b="1" dirty="0" smtClean="0">
                <a:solidFill>
                  <a:srgbClr val="002060"/>
                </a:solidFill>
              </a:rPr>
              <a:t>Identification of the business</a:t>
            </a:r>
            <a:endParaRPr lang="en-MY" altLang="en-US" sz="2800" b="1" dirty="0" smtClean="0">
              <a:solidFill>
                <a:srgbClr val="002060"/>
              </a:solidFill>
            </a:endParaRPr>
          </a:p>
          <a:p>
            <a:pPr>
              <a:buFont typeface="Wingdings 2" pitchFamily="18" charset="2"/>
              <a:buNone/>
            </a:pPr>
            <a:r>
              <a:rPr lang="en-US" altLang="en-US" sz="2400" b="1" dirty="0" smtClean="0"/>
              <a:t>     a. Introduction</a:t>
            </a:r>
            <a:r>
              <a:rPr lang="en-US" altLang="en-US" sz="2400" dirty="0" smtClean="0"/>
              <a:t>	</a:t>
            </a:r>
          </a:p>
          <a:p>
            <a:pPr>
              <a:buFont typeface="Wingdings 2" pitchFamily="18" charset="2"/>
              <a:buNone/>
            </a:pPr>
            <a:r>
              <a:rPr lang="en-US" altLang="en-US" sz="2400" dirty="0" smtClean="0"/>
              <a:t>           - relevant history and background                                           </a:t>
            </a:r>
            <a:endParaRPr lang="en-MY" altLang="en-US" sz="2400" dirty="0" smtClean="0"/>
          </a:p>
          <a:p>
            <a:pPr>
              <a:buFont typeface="Wingdings 2" pitchFamily="18" charset="2"/>
              <a:buNone/>
            </a:pPr>
            <a:r>
              <a:rPr lang="en-US" altLang="en-US" sz="2400" dirty="0" smtClean="0"/>
              <a:t>           - Proposed date for commencement of trading /beginning of   a plan</a:t>
            </a:r>
            <a:endParaRPr lang="en-MY" altLang="en-US" sz="2400" dirty="0" smtClean="0"/>
          </a:p>
          <a:p>
            <a:pPr>
              <a:buFont typeface="Wingdings 2" pitchFamily="18" charset="2"/>
              <a:buNone/>
            </a:pPr>
            <a:r>
              <a:rPr lang="en-US" altLang="en-US" sz="2400" b="1" dirty="0" smtClean="0"/>
              <a:t>     b. Names   </a:t>
            </a:r>
          </a:p>
          <a:p>
            <a:pPr>
              <a:buFont typeface="Wingdings 2" pitchFamily="18" charset="2"/>
              <a:buNone/>
            </a:pPr>
            <a:r>
              <a:rPr lang="en-US" altLang="en-US" sz="2400" dirty="0" smtClean="0"/>
              <a:t>           - name of the business and trading name        </a:t>
            </a:r>
          </a:p>
          <a:p>
            <a:pPr>
              <a:buFont typeface="Wingdings 2" pitchFamily="18" charset="2"/>
              <a:buNone/>
            </a:pPr>
            <a:r>
              <a:rPr lang="en-US" altLang="en-US" sz="2400" dirty="0" smtClean="0"/>
              <a:t>           - name of the managers/owners</a:t>
            </a:r>
            <a:endParaRPr lang="en-MY" altLang="en-US" sz="2400" dirty="0" smtClean="0"/>
          </a:p>
          <a:p>
            <a:pPr>
              <a:buFont typeface="Wingdings 2" pitchFamily="18" charset="2"/>
              <a:buNone/>
            </a:pPr>
            <a:r>
              <a:rPr lang="en-US" altLang="en-US" sz="2400" b="1" dirty="0" smtClean="0"/>
              <a:t>      c. Legal identity</a:t>
            </a:r>
            <a:r>
              <a:rPr lang="en-US" altLang="en-US" sz="2400" dirty="0" smtClean="0"/>
              <a:t>	</a:t>
            </a:r>
          </a:p>
          <a:p>
            <a:pPr>
              <a:buFont typeface="Wingdings 2" pitchFamily="18" charset="2"/>
              <a:buNone/>
            </a:pPr>
            <a:r>
              <a:rPr lang="en-US" altLang="en-US" sz="2400" dirty="0" smtClean="0"/>
              <a:t>            - company/partnership/sole-trade/cooperative      </a:t>
            </a:r>
          </a:p>
          <a:p>
            <a:pPr>
              <a:buFont typeface="Wingdings 2" pitchFamily="18" charset="2"/>
              <a:buNone/>
            </a:pPr>
            <a:r>
              <a:rPr lang="en-US" altLang="en-US" sz="2400" dirty="0" smtClean="0"/>
              <a:t>            - details of share or capital structure</a:t>
            </a:r>
            <a:endParaRPr lang="en-MY" altLang="en-US" sz="2400" dirty="0" smtClean="0"/>
          </a:p>
          <a:p>
            <a:pPr>
              <a:buFont typeface="Wingdings 2" pitchFamily="18" charset="2"/>
              <a:buNone/>
            </a:pPr>
            <a:endParaRPr lang="en-MY" altLang="en-US" dirty="0" smtClean="0"/>
          </a:p>
          <a:p>
            <a:endParaRPr lang="en-MY" altLang="en-US" dirty="0" smtClean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34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54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6096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n-lt"/>
              </a:rPr>
              <a:t>Cont…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838200"/>
            <a:ext cx="8458200" cy="5791200"/>
          </a:xfrm>
        </p:spPr>
        <p:txBody>
          <a:bodyPr/>
          <a:lstStyle/>
          <a:p>
            <a:pPr lvl="0">
              <a:buClr>
                <a:srgbClr val="D34817"/>
              </a:buClr>
              <a:buNone/>
            </a:pPr>
            <a:r>
              <a:rPr lang="en-US" altLang="en-US" sz="2800" b="1" dirty="0">
                <a:solidFill>
                  <a:prstClr val="black"/>
                </a:solidFill>
              </a:rPr>
              <a:t>d. Location</a:t>
            </a:r>
            <a:r>
              <a:rPr lang="en-US" altLang="en-US" sz="2800" dirty="0">
                <a:solidFill>
                  <a:prstClr val="black"/>
                </a:solidFill>
              </a:rPr>
              <a:t>	   </a:t>
            </a:r>
          </a:p>
          <a:p>
            <a:pPr lvl="0">
              <a:buClr>
                <a:srgbClr val="D34817"/>
              </a:buClr>
              <a:buNone/>
            </a:pPr>
            <a:r>
              <a:rPr lang="en-US" altLang="en-US" sz="2800" dirty="0">
                <a:solidFill>
                  <a:prstClr val="black"/>
                </a:solidFill>
              </a:rPr>
              <a:t>     </a:t>
            </a:r>
            <a:r>
              <a:rPr lang="en-US" altLang="en-US" sz="2800" dirty="0" smtClean="0">
                <a:solidFill>
                  <a:prstClr val="black"/>
                </a:solidFill>
              </a:rPr>
              <a:t>   -</a:t>
            </a:r>
            <a:r>
              <a:rPr lang="en-US" altLang="en-US" sz="2800" dirty="0">
                <a:solidFill>
                  <a:prstClr val="black"/>
                </a:solidFill>
              </a:rPr>
              <a:t>address-registered and operational   </a:t>
            </a:r>
          </a:p>
          <a:p>
            <a:pPr lvl="0">
              <a:buClr>
                <a:srgbClr val="D34817"/>
              </a:buClr>
              <a:buNone/>
            </a:pPr>
            <a:r>
              <a:rPr lang="en-US" altLang="en-US" sz="2800" dirty="0">
                <a:solidFill>
                  <a:prstClr val="black"/>
                </a:solidFill>
              </a:rPr>
              <a:t>     </a:t>
            </a:r>
            <a:r>
              <a:rPr lang="en-US" altLang="en-US" sz="2800" dirty="0" smtClean="0">
                <a:solidFill>
                  <a:prstClr val="black"/>
                </a:solidFill>
              </a:rPr>
              <a:t>   - </a:t>
            </a:r>
            <a:r>
              <a:rPr lang="en-US" altLang="en-US" sz="2800" dirty="0">
                <a:solidFill>
                  <a:prstClr val="black"/>
                </a:solidFill>
              </a:rPr>
              <a:t>brief details of premises.  </a:t>
            </a:r>
            <a:endParaRPr lang="en-MY" altLang="en-US" sz="2800" dirty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</a:pPr>
            <a:r>
              <a:rPr lang="en-US" altLang="en-US" sz="2800" b="1" dirty="0">
                <a:solidFill>
                  <a:prstClr val="black"/>
                </a:solidFill>
              </a:rPr>
              <a:t>e. Professional advisers,  </a:t>
            </a:r>
            <a:r>
              <a:rPr lang="en-US" altLang="en-US" sz="2800" dirty="0">
                <a:solidFill>
                  <a:prstClr val="black"/>
                </a:solidFill>
              </a:rPr>
              <a:t>-Accountants, solicitors, bank </a:t>
            </a:r>
            <a:endParaRPr lang="en-US" altLang="en-US" sz="3200" b="1" dirty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</a:pPr>
            <a:r>
              <a:rPr lang="en-US" altLang="en-US" sz="2800" b="1" dirty="0">
                <a:solidFill>
                  <a:srgbClr val="FF0000"/>
                </a:solidFill>
              </a:rPr>
              <a:t>2. The key people</a:t>
            </a:r>
            <a:endParaRPr lang="en-MY" altLang="en-US" sz="2800" dirty="0">
              <a:solidFill>
                <a:srgbClr val="FF0000"/>
              </a:solidFill>
            </a:endParaRPr>
          </a:p>
          <a:p>
            <a:pPr lvl="0">
              <a:buClr>
                <a:srgbClr val="D34817"/>
              </a:buClr>
              <a:buNone/>
            </a:pPr>
            <a:r>
              <a:rPr lang="en-US" altLang="en-US" b="1" dirty="0">
                <a:solidFill>
                  <a:prstClr val="black"/>
                </a:solidFill>
              </a:rPr>
              <a:t>a. Existing management</a:t>
            </a:r>
            <a:r>
              <a:rPr lang="en-US" altLang="en-US" dirty="0">
                <a:solidFill>
                  <a:prstClr val="black"/>
                </a:solidFill>
              </a:rPr>
              <a:t>- Outline of background </a:t>
            </a:r>
            <a:r>
              <a:rPr lang="en-US" altLang="en-US" dirty="0" smtClean="0">
                <a:solidFill>
                  <a:prstClr val="black"/>
                </a:solidFill>
              </a:rPr>
              <a:t>experience, skills and knowledge.</a:t>
            </a:r>
            <a:endParaRPr lang="en-MY" altLang="en-US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</a:pPr>
            <a:r>
              <a:rPr lang="en-US" altLang="en-US" dirty="0" smtClean="0">
                <a:solidFill>
                  <a:prstClr val="black"/>
                </a:solidFill>
              </a:rPr>
              <a:t>         </a:t>
            </a:r>
            <a:r>
              <a:rPr lang="en-US" altLang="en-US" dirty="0">
                <a:solidFill>
                  <a:prstClr val="black"/>
                </a:solidFill>
              </a:rPr>
              <a:t>-Names of the management team</a:t>
            </a:r>
            <a:endParaRPr lang="en-MY" altLang="en-US" dirty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</a:pPr>
            <a:r>
              <a:rPr lang="en-US" altLang="en-US" b="1" dirty="0">
                <a:solidFill>
                  <a:prstClr val="black"/>
                </a:solidFill>
              </a:rPr>
              <a:t>b. Future requirement </a:t>
            </a:r>
            <a:r>
              <a:rPr lang="en-US" altLang="en-US" dirty="0">
                <a:solidFill>
                  <a:prstClr val="black"/>
                </a:solidFill>
              </a:rPr>
              <a:t>-gaps in skills and experience and how   they will be filled </a:t>
            </a:r>
            <a:endParaRPr lang="en-US" altLang="en-US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</a:pPr>
            <a:r>
              <a:rPr lang="en-US" altLang="en-US" dirty="0" smtClean="0">
                <a:solidFill>
                  <a:prstClr val="black"/>
                </a:solidFill>
              </a:rPr>
              <a:t>         - </a:t>
            </a:r>
            <a:r>
              <a:rPr lang="en-US" altLang="en-US" dirty="0">
                <a:solidFill>
                  <a:prstClr val="black"/>
                </a:solidFill>
              </a:rPr>
              <a:t>future recruitment intentions</a:t>
            </a:r>
            <a:endParaRPr lang="en-MY" altLang="en-US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35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024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6858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n-lt"/>
              </a:rPr>
              <a:t>Cont…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66800"/>
            <a:ext cx="8305800" cy="5562600"/>
          </a:xfrm>
        </p:spPr>
        <p:txBody>
          <a:bodyPr/>
          <a:lstStyle/>
          <a:p>
            <a:pPr lvl="0">
              <a:buClr>
                <a:srgbClr val="D34817"/>
              </a:buClr>
              <a:buNone/>
            </a:pPr>
            <a:r>
              <a:rPr lang="en-US" altLang="en-US" sz="2800" b="1" dirty="0">
                <a:solidFill>
                  <a:srgbClr val="002060"/>
                </a:solidFill>
              </a:rPr>
              <a:t>3</a:t>
            </a:r>
            <a:r>
              <a:rPr lang="en-US" altLang="en-US" sz="2800" b="1" dirty="0" smtClean="0">
                <a:solidFill>
                  <a:srgbClr val="002060"/>
                </a:solidFill>
              </a:rPr>
              <a:t>. The </a:t>
            </a:r>
            <a:r>
              <a:rPr lang="en-US" altLang="en-US" sz="2800" b="1" dirty="0">
                <a:solidFill>
                  <a:srgbClr val="002060"/>
                </a:solidFill>
              </a:rPr>
              <a:t>nature of the business</a:t>
            </a:r>
            <a:endParaRPr lang="en-MY" altLang="en-US" sz="2400" b="1" dirty="0">
              <a:solidFill>
                <a:srgbClr val="002060"/>
              </a:solidFill>
            </a:endParaRPr>
          </a:p>
          <a:p>
            <a:pPr lvl="0">
              <a:buClr>
                <a:srgbClr val="D34817"/>
              </a:buClr>
              <a:buNone/>
            </a:pPr>
            <a:r>
              <a:rPr lang="en-MY" altLang="en-US" sz="2400" b="1" dirty="0">
                <a:solidFill>
                  <a:prstClr val="black"/>
                </a:solidFill>
              </a:rPr>
              <a:t>          a. </a:t>
            </a:r>
            <a:r>
              <a:rPr lang="en-US" altLang="en-US" b="1" dirty="0">
                <a:solidFill>
                  <a:prstClr val="black"/>
                </a:solidFill>
              </a:rPr>
              <a:t>Product(s)or service(s)-</a:t>
            </a:r>
            <a:r>
              <a:rPr lang="en-US" altLang="en-US" dirty="0">
                <a:solidFill>
                  <a:prstClr val="black"/>
                </a:solidFill>
              </a:rPr>
              <a:t>Description and applications</a:t>
            </a:r>
            <a:endParaRPr lang="en-MY" altLang="en-US" dirty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</a:pPr>
            <a:r>
              <a:rPr lang="en-US" altLang="en-US" sz="2800" dirty="0">
                <a:solidFill>
                  <a:prstClr val="black"/>
                </a:solidFill>
              </a:rPr>
              <a:t>                      -Key suppliers</a:t>
            </a:r>
            <a:endParaRPr lang="en-MY" altLang="en-US" sz="2800" dirty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</a:pPr>
            <a:r>
              <a:rPr lang="en-US" altLang="en-US" sz="2800" dirty="0">
                <a:solidFill>
                  <a:prstClr val="black"/>
                </a:solidFill>
              </a:rPr>
              <a:t>                      -Planned developments of product or service</a:t>
            </a:r>
            <a:endParaRPr lang="en-MY" altLang="en-US" sz="2800" dirty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</a:pPr>
            <a:r>
              <a:rPr lang="en-MY" altLang="en-US" sz="2800" b="1" dirty="0">
                <a:solidFill>
                  <a:prstClr val="black"/>
                </a:solidFill>
              </a:rPr>
              <a:t>         b. </a:t>
            </a:r>
            <a:r>
              <a:rPr lang="en-US" altLang="en-US" b="1" dirty="0">
                <a:solidFill>
                  <a:prstClr val="black"/>
                </a:solidFill>
              </a:rPr>
              <a:t>Market and customers</a:t>
            </a:r>
          </a:p>
          <a:p>
            <a:pPr lvl="0">
              <a:buClr>
                <a:srgbClr val="D34817"/>
              </a:buClr>
              <a:buNone/>
            </a:pPr>
            <a:r>
              <a:rPr lang="en-US" altLang="en-US" b="1" dirty="0">
                <a:solidFill>
                  <a:prstClr val="black"/>
                </a:solidFill>
              </a:rPr>
              <a:t>                       </a:t>
            </a:r>
            <a:r>
              <a:rPr lang="en-US" altLang="en-US" dirty="0">
                <a:solidFill>
                  <a:prstClr val="black"/>
                </a:solidFill>
              </a:rPr>
              <a:t>–Definition of target market, classification of customers</a:t>
            </a:r>
            <a:endParaRPr lang="en-MY" altLang="en-US" dirty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</a:pPr>
            <a:r>
              <a:rPr lang="en-US" altLang="en-US" sz="2800" dirty="0">
                <a:solidFill>
                  <a:prstClr val="black"/>
                </a:solidFill>
              </a:rPr>
              <a:t>                     - Trend in market place</a:t>
            </a:r>
            <a:endParaRPr lang="en-MY" altLang="en-US" sz="2800" dirty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</a:pPr>
            <a:r>
              <a:rPr lang="en-MY" altLang="en-US" sz="2800" b="1" dirty="0">
                <a:solidFill>
                  <a:prstClr val="black"/>
                </a:solidFill>
              </a:rPr>
              <a:t>        c. </a:t>
            </a:r>
            <a:r>
              <a:rPr lang="en-US" altLang="en-US" b="1" dirty="0">
                <a:solidFill>
                  <a:prstClr val="black"/>
                </a:solidFill>
              </a:rPr>
              <a:t>Competition</a:t>
            </a:r>
            <a:r>
              <a:rPr lang="en-US" altLang="en-US" dirty="0">
                <a:solidFill>
                  <a:prstClr val="black"/>
                </a:solidFill>
              </a:rPr>
              <a:t>- description of competitors; strength and weakness of the  major competitors.</a:t>
            </a:r>
            <a:endParaRPr lang="en-MY" altLang="en-US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36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5548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pPr algn="ctr">
              <a:defRPr/>
            </a:pPr>
            <a:r>
              <a:rPr lang="en-MY" b="1" dirty="0" smtClean="0">
                <a:solidFill>
                  <a:srgbClr val="FF0000"/>
                </a:solidFill>
                <a:latin typeface="+mn-lt"/>
              </a:rPr>
              <a:t>Cont…</a:t>
            </a:r>
            <a:endParaRPr lang="en-MY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8305800" cy="5867400"/>
          </a:xfrm>
          <a:ln>
            <a:miter lim="800000"/>
            <a:headEnd/>
            <a:tailEnd/>
          </a:ln>
          <a:extLst/>
        </p:spPr>
        <p:txBody>
          <a:bodyPr/>
          <a:lstStyle/>
          <a:p>
            <a:pPr>
              <a:buNone/>
              <a:defRPr/>
            </a:pPr>
            <a:r>
              <a:rPr lang="en-US" sz="2800" b="1" dirty="0">
                <a:solidFill>
                  <a:srgbClr val="FF0000"/>
                </a:solidFill>
                <a:ea typeface="+mj-ea"/>
                <a:cs typeface="+mj-cs"/>
              </a:rPr>
              <a:t>II. </a:t>
            </a:r>
            <a:r>
              <a:rPr lang="en-US" sz="2800" b="1" dirty="0" smtClean="0">
                <a:solidFill>
                  <a:srgbClr val="FF0000"/>
                </a:solidFill>
                <a:ea typeface="+mj-ea"/>
                <a:cs typeface="+mj-cs"/>
              </a:rPr>
              <a:t>Future Direction</a:t>
            </a:r>
            <a:r>
              <a:rPr lang="en-US" sz="2800" b="1" dirty="0" smtClean="0">
                <a:solidFill>
                  <a:srgbClr val="696464"/>
                </a:solidFill>
                <a:ea typeface="+mj-ea"/>
                <a:cs typeface="+mj-cs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ea typeface="+mj-ea"/>
                <a:cs typeface="+mj-cs"/>
              </a:rPr>
              <a:t>(</a:t>
            </a:r>
            <a:r>
              <a:rPr lang="en-US" sz="2800" b="1" dirty="0">
                <a:solidFill>
                  <a:srgbClr val="002060"/>
                </a:solidFill>
                <a:ea typeface="+mj-ea"/>
                <a:cs typeface="+mj-cs"/>
              </a:rPr>
              <a:t>where do we intend going?)</a:t>
            </a:r>
            <a:endParaRPr lang="en-US" sz="2800" dirty="0" smtClean="0"/>
          </a:p>
          <a:p>
            <a:pPr>
              <a:buFont typeface="Wingdings 2" pitchFamily="18" charset="2"/>
              <a:buNone/>
              <a:defRPr/>
            </a:pPr>
            <a:r>
              <a:rPr lang="en-US" sz="2800" dirty="0" smtClean="0">
                <a:solidFill>
                  <a:srgbClr val="C00000"/>
                </a:solidFill>
              </a:rPr>
              <a:t>i. Strategic Influence </a:t>
            </a:r>
            <a:r>
              <a:rPr lang="en-US" sz="2800" dirty="0" smtClean="0"/>
              <a:t>-</a:t>
            </a:r>
            <a:r>
              <a:rPr lang="en-US" sz="2800" b="1" dirty="0" smtClean="0"/>
              <a:t>SWOT </a:t>
            </a:r>
            <a:r>
              <a:rPr lang="en-US" sz="2800" dirty="0" smtClean="0"/>
              <a:t>Analysis</a:t>
            </a:r>
            <a:endParaRPr lang="en-MY" sz="2800" dirty="0" smtClean="0"/>
          </a:p>
          <a:p>
            <a:pPr marL="457200" indent="-457200">
              <a:buFont typeface="Wingdings 2" pitchFamily="18" charset="2"/>
              <a:buAutoNum type="arabicPeriod"/>
              <a:defRPr/>
            </a:pPr>
            <a:r>
              <a:rPr lang="en-US" sz="2800" dirty="0" smtClean="0">
                <a:solidFill>
                  <a:srgbClr val="00B050"/>
                </a:solidFill>
              </a:rPr>
              <a:t>Opportunities and threats in the business environment</a:t>
            </a:r>
          </a:p>
          <a:p>
            <a:pPr lvl="1">
              <a:buClr>
                <a:srgbClr val="9B2D1F"/>
              </a:buClr>
              <a:buFont typeface="Wingdings" pitchFamily="2" charset="2"/>
              <a:buChar char="ü"/>
              <a:defRPr/>
            </a:pP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sz="3000" i="1" dirty="0">
                <a:solidFill>
                  <a:prstClr val="black"/>
                </a:solidFill>
              </a:rPr>
              <a:t>Socio-economic </a:t>
            </a:r>
            <a:r>
              <a:rPr lang="en-US" sz="3000" i="1" dirty="0" smtClean="0">
                <a:solidFill>
                  <a:prstClr val="black"/>
                </a:solidFill>
              </a:rPr>
              <a:t>and Technological </a:t>
            </a:r>
            <a:r>
              <a:rPr lang="en-US" sz="3000" i="1" dirty="0">
                <a:solidFill>
                  <a:prstClr val="black"/>
                </a:solidFill>
              </a:rPr>
              <a:t>trends</a:t>
            </a:r>
          </a:p>
          <a:p>
            <a:pPr lvl="1">
              <a:buClr>
                <a:srgbClr val="9B2D1F"/>
              </a:buClr>
              <a:buFont typeface="Wingdings" pitchFamily="2" charset="2"/>
              <a:buChar char="ü"/>
              <a:defRPr/>
            </a:pPr>
            <a:r>
              <a:rPr lang="en-US" sz="3000" i="1" dirty="0" smtClean="0">
                <a:solidFill>
                  <a:prstClr val="black"/>
                </a:solidFill>
              </a:rPr>
              <a:t>Legislation, politics</a:t>
            </a:r>
            <a:r>
              <a:rPr lang="en-US" sz="3000" i="1" dirty="0">
                <a:solidFill>
                  <a:prstClr val="black"/>
                </a:solidFill>
              </a:rPr>
              <a:t> </a:t>
            </a:r>
            <a:r>
              <a:rPr lang="en-US" sz="3000" i="1" dirty="0" smtClean="0">
                <a:solidFill>
                  <a:prstClr val="black"/>
                </a:solidFill>
              </a:rPr>
              <a:t>and Competition</a:t>
            </a:r>
            <a:endParaRPr lang="en-MY" dirty="0">
              <a:solidFill>
                <a:prstClr val="black"/>
              </a:solidFill>
            </a:endParaRPr>
          </a:p>
          <a:p>
            <a:pPr marL="457200" indent="-457200">
              <a:buFont typeface="Wingdings 2" pitchFamily="18" charset="2"/>
              <a:buAutoNum type="arabicPeriod"/>
              <a:defRPr/>
            </a:pPr>
            <a:r>
              <a:rPr lang="en-US" sz="2800" dirty="0">
                <a:solidFill>
                  <a:srgbClr val="00B050"/>
                </a:solidFill>
              </a:rPr>
              <a:t>Strengths and weaknesses</a:t>
            </a:r>
            <a:r>
              <a:rPr lang="en-MY" sz="2800" dirty="0" smtClean="0">
                <a:solidFill>
                  <a:srgbClr val="00B050"/>
                </a:solidFill>
              </a:rPr>
              <a:t> 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en-US" sz="2800" dirty="0" smtClean="0"/>
              <a:t>In its industry,    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en-US" sz="2800" dirty="0" smtClean="0"/>
              <a:t>In the general environment</a:t>
            </a:r>
            <a:r>
              <a:rPr lang="en-US" dirty="0" smtClean="0"/>
              <a:t>:</a:t>
            </a:r>
          </a:p>
          <a:p>
            <a:pPr>
              <a:buFont typeface="Wingdings 2" pitchFamily="18" charset="2"/>
              <a:buNone/>
              <a:defRPr/>
            </a:pPr>
            <a:r>
              <a:rPr lang="en-US" dirty="0" smtClean="0">
                <a:solidFill>
                  <a:srgbClr val="C00000"/>
                </a:solidFill>
              </a:rPr>
              <a:t>ii. Strategic direction</a:t>
            </a:r>
            <a:r>
              <a:rPr lang="en-US" dirty="0" smtClean="0"/>
              <a:t>:</a:t>
            </a:r>
            <a:endParaRPr lang="en-MY" dirty="0" smtClean="0"/>
          </a:p>
          <a:p>
            <a:pPr>
              <a:buFont typeface="Wingdings 2" pitchFamily="18" charset="2"/>
              <a:buNone/>
              <a:defRPr/>
            </a:pPr>
            <a:r>
              <a:rPr lang="en-US" dirty="0" smtClean="0"/>
              <a:t>	      1. Objectives- general and specific</a:t>
            </a:r>
            <a:endParaRPr lang="en-MY" dirty="0" smtClean="0"/>
          </a:p>
          <a:p>
            <a:pPr>
              <a:buFont typeface="Wingdings 2" pitchFamily="18" charset="2"/>
              <a:buNone/>
              <a:defRPr/>
            </a:pPr>
            <a:r>
              <a:rPr lang="en-US" dirty="0" smtClean="0"/>
              <a:t>          2. Policies- guidelines and rules</a:t>
            </a:r>
            <a:endParaRPr lang="en-MY" dirty="0" smtClean="0"/>
          </a:p>
          <a:p>
            <a:pPr>
              <a:buFont typeface="Wingdings 2" pitchFamily="18" charset="2"/>
              <a:buNone/>
              <a:defRPr/>
            </a:pPr>
            <a:r>
              <a:rPr lang="en-US" dirty="0" smtClean="0"/>
              <a:t>          3.Activities- action plans and timetable of key activities</a:t>
            </a:r>
            <a:endParaRPr lang="en-MY" dirty="0" smtClean="0"/>
          </a:p>
          <a:p>
            <a:pPr>
              <a:defRPr/>
            </a:pPr>
            <a:endParaRPr lang="en-MY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37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36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6858000" cy="533400"/>
          </a:xfrm>
        </p:spPr>
        <p:txBody>
          <a:bodyPr/>
          <a:lstStyle/>
          <a:p>
            <a:pPr algn="ctr">
              <a:defRPr/>
            </a:pPr>
            <a:r>
              <a:rPr lang="en-US" sz="2800" b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US" sz="2800" b="1" dirty="0" smtClean="0">
                <a:solidFill>
                  <a:srgbClr val="FF0000"/>
                </a:solidFill>
                <a:latin typeface="+mn-lt"/>
              </a:rPr>
            </a:br>
            <a:r>
              <a:rPr lang="en-US" sz="2800" b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US" sz="2800" b="1" dirty="0" smtClean="0">
                <a:solidFill>
                  <a:srgbClr val="FF0000"/>
                </a:solidFill>
                <a:latin typeface="+mn-lt"/>
              </a:rPr>
            </a:br>
            <a:r>
              <a:rPr lang="en-US" sz="3600" b="1" dirty="0" smtClean="0">
                <a:solidFill>
                  <a:srgbClr val="FF0000"/>
                </a:solidFill>
                <a:latin typeface="+mn-lt"/>
              </a:rPr>
              <a:t>Cont…</a:t>
            </a:r>
            <a:endParaRPr lang="en-MY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14691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685800"/>
            <a:ext cx="8458200" cy="5867400"/>
          </a:xfrm>
        </p:spPr>
        <p:txBody>
          <a:bodyPr/>
          <a:lstStyle/>
          <a:p>
            <a:pPr>
              <a:buNone/>
            </a:pPr>
            <a:r>
              <a:rPr lang="en-US" altLang="en-US" sz="2800" b="1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  <a:ea typeface="+mj-ea"/>
                <a:cs typeface="+mj-cs"/>
              </a:rPr>
              <a:t>III. Implementation of Aim </a:t>
            </a:r>
            <a:r>
              <a:rPr lang="en-US" sz="2800" b="1" dirty="0" smtClean="0">
                <a:solidFill>
                  <a:srgbClr val="002060"/>
                </a:solidFill>
                <a:ea typeface="+mj-ea"/>
                <a:cs typeface="+mj-cs"/>
              </a:rPr>
              <a:t>(</a:t>
            </a:r>
            <a:r>
              <a:rPr lang="en-US" sz="2800" b="1" dirty="0">
                <a:solidFill>
                  <a:srgbClr val="002060"/>
                </a:solidFill>
                <a:ea typeface="+mj-ea"/>
                <a:cs typeface="+mj-cs"/>
              </a:rPr>
              <a:t>how do we get there?)</a:t>
            </a:r>
            <a:endParaRPr lang="en-US" altLang="en-US" sz="2800" b="1" dirty="0" smtClean="0"/>
          </a:p>
          <a:p>
            <a:pPr>
              <a:buFont typeface="Wingdings 2" pitchFamily="18" charset="2"/>
              <a:buNone/>
            </a:pPr>
            <a:r>
              <a:rPr lang="en-US" altLang="en-US" sz="2800" b="1" dirty="0" smtClean="0"/>
              <a:t>1. Management of resources</a:t>
            </a:r>
            <a:endParaRPr lang="en-MY" altLang="en-US" sz="2400" dirty="0" smtClean="0"/>
          </a:p>
          <a:p>
            <a:pPr lvl="1">
              <a:buFont typeface="Wingdings 2" pitchFamily="18" charset="2"/>
              <a:buNone/>
            </a:pPr>
            <a:r>
              <a:rPr lang="en-US" altLang="en-US" b="1" dirty="0" smtClean="0"/>
              <a:t>a) Operation:-</a:t>
            </a:r>
            <a:r>
              <a:rPr lang="en-US" altLang="en-US" dirty="0" smtClean="0"/>
              <a:t>premises, materials, equipment, insurance, management information system.</a:t>
            </a:r>
            <a:endParaRPr lang="en-MY" altLang="en-US" dirty="0" smtClean="0"/>
          </a:p>
          <a:p>
            <a:pPr lvl="1">
              <a:buFont typeface="Wingdings 2" pitchFamily="18" charset="2"/>
              <a:buNone/>
            </a:pPr>
            <a:r>
              <a:rPr lang="en-US" altLang="en-US" b="1" dirty="0" smtClean="0"/>
              <a:t>b) People</a:t>
            </a:r>
            <a:r>
              <a:rPr lang="en-US" altLang="en-US" dirty="0" smtClean="0"/>
              <a:t>/Human resource/- employment practices, recruitment, team management, training etc.</a:t>
            </a:r>
            <a:r>
              <a:rPr lang="en-MY" altLang="en-US" dirty="0" smtClean="0"/>
              <a:t>.</a:t>
            </a:r>
            <a:endParaRPr lang="en-US" altLang="en-US" dirty="0" smtClean="0"/>
          </a:p>
          <a:p>
            <a:pPr>
              <a:buFont typeface="Wingdings 2" pitchFamily="18" charset="2"/>
              <a:buNone/>
            </a:pPr>
            <a:r>
              <a:rPr lang="en-US" altLang="en-US" sz="2800" b="1" dirty="0" smtClean="0"/>
              <a:t>2. Marketing plan</a:t>
            </a:r>
            <a:endParaRPr lang="en-MY" altLang="en-US" sz="2400" dirty="0" smtClean="0"/>
          </a:p>
          <a:p>
            <a:pPr lvl="1">
              <a:buFont typeface="Wingdings 2" pitchFamily="18" charset="2"/>
              <a:buNone/>
            </a:pPr>
            <a:r>
              <a:rPr lang="en-US" altLang="en-US" b="1" dirty="0" smtClean="0"/>
              <a:t>a)Competitive edge</a:t>
            </a:r>
            <a:r>
              <a:rPr lang="en-US" altLang="en-US" dirty="0" smtClean="0"/>
              <a:t>- unique selling point of business (Critical products or service characteristics or uniqueness in relation to competitors)</a:t>
            </a:r>
            <a:endParaRPr lang="en-MY" altLang="en-US" dirty="0" smtClean="0"/>
          </a:p>
          <a:p>
            <a:pPr lvl="1">
              <a:buFont typeface="Wingdings 2" pitchFamily="18" charset="2"/>
              <a:buNone/>
            </a:pPr>
            <a:r>
              <a:rPr lang="en-US" altLang="en-US" b="1" dirty="0" smtClean="0"/>
              <a:t>b) Marketing objectives</a:t>
            </a:r>
            <a:r>
              <a:rPr lang="en-US" altLang="en-US" dirty="0" smtClean="0"/>
              <a:t> - specific aims for product or service in the market place</a:t>
            </a:r>
            <a:endParaRPr lang="en-MY" altLang="en-US" dirty="0" smtClean="0"/>
          </a:p>
          <a:p>
            <a:pPr lvl="1">
              <a:buFont typeface="Wingdings 2" pitchFamily="18" charset="2"/>
              <a:buNone/>
            </a:pPr>
            <a:r>
              <a:rPr lang="en-US" altLang="en-US" b="1" dirty="0" smtClean="0"/>
              <a:t>c) Marketing methods</a:t>
            </a:r>
            <a:r>
              <a:rPr lang="en-US" altLang="en-US" dirty="0" smtClean="0"/>
              <a:t>- product, pricing, promotion, distributions=4ps</a:t>
            </a:r>
            <a:endParaRPr lang="en-MY" altLang="en-US" dirty="0" smtClean="0"/>
          </a:p>
          <a:p>
            <a:pPr>
              <a:buFont typeface="Wingdings 2" pitchFamily="18" charset="2"/>
              <a:buNone/>
            </a:pPr>
            <a:endParaRPr lang="en-MY" altLang="en-US" dirty="0" smtClean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38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97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6858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n-lt"/>
              </a:rPr>
              <a:t>Cont…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229600" cy="4800600"/>
          </a:xfrm>
        </p:spPr>
        <p:txBody>
          <a:bodyPr/>
          <a:lstStyle/>
          <a:p>
            <a:pPr lvl="0">
              <a:buClr>
                <a:srgbClr val="D34817"/>
              </a:buClr>
              <a:buNone/>
            </a:pPr>
            <a:r>
              <a:rPr lang="en-US" altLang="en-US" sz="2800" b="1" dirty="0">
                <a:solidFill>
                  <a:prstClr val="black"/>
                </a:solidFill>
              </a:rPr>
              <a:t>3.  Money: financial analysis</a:t>
            </a:r>
            <a:endParaRPr lang="en-MY" altLang="en-US" sz="2400" dirty="0">
              <a:solidFill>
                <a:prstClr val="black"/>
              </a:solidFill>
            </a:endParaRPr>
          </a:p>
          <a:p>
            <a:pPr lvl="1">
              <a:buClr>
                <a:srgbClr val="9B2D1F"/>
              </a:buClr>
              <a:buNone/>
            </a:pPr>
            <a:r>
              <a:rPr lang="en-US" altLang="en-US" b="1" dirty="0">
                <a:solidFill>
                  <a:prstClr val="black"/>
                </a:solidFill>
              </a:rPr>
              <a:t>a. Funding requirement</a:t>
            </a:r>
            <a:r>
              <a:rPr lang="en-US" altLang="en-US" dirty="0">
                <a:solidFill>
                  <a:prstClr val="black"/>
                </a:solidFill>
              </a:rPr>
              <a:t>- start up capital, working capital, asset capital, timing of funds required, security offered.</a:t>
            </a:r>
            <a:endParaRPr lang="en-MY" altLang="en-US" dirty="0">
              <a:solidFill>
                <a:prstClr val="black"/>
              </a:solidFill>
            </a:endParaRPr>
          </a:p>
          <a:p>
            <a:pPr lvl="1">
              <a:buClr>
                <a:srgbClr val="9B2D1F"/>
              </a:buClr>
              <a:buNone/>
            </a:pPr>
            <a:r>
              <a:rPr lang="en-US" altLang="en-US" b="1" dirty="0">
                <a:solidFill>
                  <a:prstClr val="black"/>
                </a:solidFill>
              </a:rPr>
              <a:t>b. Profit and loss:-</a:t>
            </a:r>
            <a:r>
              <a:rPr lang="en-US" altLang="en-US" dirty="0">
                <a:solidFill>
                  <a:prstClr val="black"/>
                </a:solidFill>
              </a:rPr>
              <a:t>- 3 years forecast, sales variable costs, profit, overheads, net profit</a:t>
            </a:r>
            <a:endParaRPr lang="en-MY" altLang="en-US" dirty="0">
              <a:solidFill>
                <a:prstClr val="black"/>
              </a:solidFill>
            </a:endParaRPr>
          </a:p>
          <a:p>
            <a:pPr lvl="1">
              <a:buClr>
                <a:srgbClr val="9B2D1F"/>
              </a:buClr>
              <a:buNone/>
            </a:pPr>
            <a:r>
              <a:rPr lang="en-US" altLang="en-US" b="1" dirty="0">
                <a:solidFill>
                  <a:prstClr val="black"/>
                </a:solidFill>
              </a:rPr>
              <a:t>c. Cash flow:-</a:t>
            </a:r>
            <a:r>
              <a:rPr lang="en-US" altLang="en-US" dirty="0">
                <a:solidFill>
                  <a:prstClr val="black"/>
                </a:solidFill>
              </a:rPr>
              <a:t>- 3 years forecast, receipts, payments, monthly and cumulative cash flow</a:t>
            </a:r>
            <a:endParaRPr lang="en-MY" altLang="en-US" dirty="0">
              <a:solidFill>
                <a:prstClr val="black"/>
              </a:solidFill>
            </a:endParaRPr>
          </a:p>
          <a:p>
            <a:pPr lvl="1">
              <a:buClr>
                <a:srgbClr val="9B2D1F"/>
              </a:buClr>
              <a:buNone/>
            </a:pPr>
            <a:r>
              <a:rPr lang="en-US" altLang="en-US" b="1" dirty="0">
                <a:solidFill>
                  <a:prstClr val="black"/>
                </a:solidFill>
              </a:rPr>
              <a:t>d. Balance sheet</a:t>
            </a:r>
            <a:r>
              <a:rPr lang="en-US" altLang="en-US" dirty="0">
                <a:solidFill>
                  <a:prstClr val="black"/>
                </a:solidFill>
              </a:rPr>
              <a:t>	- use of funds, source funds</a:t>
            </a:r>
            <a:endParaRPr lang="en-MY" altLang="en-US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39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177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19314"/>
            <a:ext cx="7772400" cy="685800"/>
          </a:xfrm>
        </p:spPr>
        <p:txBody>
          <a:bodyPr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Perpetua"/>
              </a:rPr>
              <a:t>Measure of Size </a:t>
            </a:r>
            <a:r>
              <a:rPr lang="en-US" sz="3600" b="1" dirty="0">
                <a:solidFill>
                  <a:srgbClr val="FF0000"/>
                </a:solidFill>
                <a:latin typeface="Perpetua"/>
              </a:rPr>
              <a:t>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382000" cy="5410200"/>
          </a:xfrm>
        </p:spPr>
        <p:txBody>
          <a:bodyPr/>
          <a:lstStyle/>
          <a:p>
            <a:pPr lvl="0">
              <a:buClr>
                <a:srgbClr val="D34817"/>
              </a:buClr>
              <a:buFont typeface="Wingdings" pitchFamily="2" charset="2"/>
              <a:buChar char="q"/>
              <a:defRPr/>
            </a:pPr>
            <a:r>
              <a:rPr lang="en-US" dirty="0">
                <a:solidFill>
                  <a:prstClr val="black"/>
                </a:solidFill>
              </a:rPr>
              <a:t>To provide a clear image of the small firms, the following </a:t>
            </a:r>
            <a:r>
              <a:rPr lang="en-US" i="1" dirty="0">
                <a:solidFill>
                  <a:srgbClr val="D34817"/>
                </a:solidFill>
              </a:rPr>
              <a:t>general criteria</a:t>
            </a:r>
            <a:r>
              <a:rPr lang="en-US" dirty="0">
                <a:solidFill>
                  <a:prstClr val="black"/>
                </a:solidFill>
              </a:rPr>
              <a:t> for defining a small business are suggested</a:t>
            </a:r>
            <a:r>
              <a:rPr lang="en-US" dirty="0" smtClean="0">
                <a:solidFill>
                  <a:prstClr val="black"/>
                </a:solidFill>
              </a:rPr>
              <a:t>:</a:t>
            </a:r>
            <a:endParaRPr lang="en-MY" dirty="0">
              <a:solidFill>
                <a:prstClr val="black"/>
              </a:solidFill>
            </a:endParaRPr>
          </a:p>
          <a:p>
            <a:pPr marL="528638" lvl="0" indent="-528638">
              <a:buClr>
                <a:srgbClr val="D34817"/>
              </a:buClr>
              <a:buNone/>
              <a:defRPr/>
            </a:pPr>
            <a:r>
              <a:rPr lang="en-US" dirty="0">
                <a:solidFill>
                  <a:prstClr val="black"/>
                </a:solidFill>
              </a:rPr>
              <a:t>  A). Financing of the business is supplied by one individual or a small group.</a:t>
            </a:r>
            <a:endParaRPr lang="en-MY" dirty="0">
              <a:solidFill>
                <a:prstClr val="black"/>
              </a:solidFill>
            </a:endParaRPr>
          </a:p>
          <a:p>
            <a:pPr marL="528638" lvl="0" indent="-528638">
              <a:buClr>
                <a:srgbClr val="D34817"/>
              </a:buClr>
              <a:buNone/>
              <a:defRPr/>
            </a:pPr>
            <a:r>
              <a:rPr lang="en-US" dirty="0">
                <a:solidFill>
                  <a:prstClr val="black"/>
                </a:solidFill>
              </a:rPr>
              <a:t>  b) Except for its marketing function, the firm’s operations are geographically localized.</a:t>
            </a:r>
            <a:endParaRPr lang="en-MY" dirty="0">
              <a:solidFill>
                <a:prstClr val="black"/>
              </a:solidFill>
            </a:endParaRPr>
          </a:p>
          <a:p>
            <a:pPr marL="528638" lvl="0" indent="-528638">
              <a:buClr>
                <a:srgbClr val="D34817"/>
              </a:buClr>
              <a:buNone/>
              <a:defRPr/>
            </a:pPr>
            <a:r>
              <a:rPr lang="en-US" dirty="0">
                <a:solidFill>
                  <a:prstClr val="black"/>
                </a:solidFill>
              </a:rPr>
              <a:t>  c) Compared to the biggest firms in the industry is small </a:t>
            </a:r>
            <a:endParaRPr lang="en-MY" dirty="0">
              <a:solidFill>
                <a:prstClr val="black"/>
              </a:solidFill>
            </a:endParaRPr>
          </a:p>
          <a:p>
            <a:pPr marL="528638" lvl="0" indent="-528638">
              <a:buClr>
                <a:srgbClr val="D34817"/>
              </a:buClr>
              <a:buNone/>
              <a:defRPr/>
            </a:pPr>
            <a:r>
              <a:rPr lang="en-US" dirty="0">
                <a:solidFill>
                  <a:prstClr val="black"/>
                </a:solidFill>
              </a:rPr>
              <a:t>  d) The number of employees in the business is usually fewer than 100</a:t>
            </a:r>
            <a:endParaRPr lang="en-MY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4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13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442686" y="381000"/>
            <a:ext cx="8610600" cy="533400"/>
          </a:xfrm>
        </p:spPr>
        <p:txBody>
          <a:bodyPr/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Creativity, innovation and  Entrepreneurship</a:t>
            </a:r>
            <a:endParaRPr lang="en-GB" altLang="en-US" sz="3200" b="1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915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305800" cy="5410200"/>
          </a:xfrm>
        </p:spPr>
        <p:txBody>
          <a:bodyPr/>
          <a:lstStyle/>
          <a:p>
            <a:pPr lvl="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defRPr/>
            </a:pPr>
            <a:r>
              <a:rPr lang="en-US" sz="2800" dirty="0"/>
              <a:t>Creativity is thinking new things, and </a:t>
            </a:r>
            <a:endParaRPr lang="en-US" sz="2800" dirty="0" smtClean="0"/>
          </a:p>
          <a:p>
            <a:pPr lvl="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defRPr/>
            </a:pPr>
            <a:r>
              <a:rPr lang="en-US" sz="2800" dirty="0" smtClean="0"/>
              <a:t>innovation </a:t>
            </a:r>
            <a:r>
              <a:rPr lang="en-US" sz="2800" dirty="0"/>
              <a:t>is doing new </a:t>
            </a:r>
            <a:r>
              <a:rPr lang="en-US" sz="2800" dirty="0" smtClean="0"/>
              <a:t>things</a:t>
            </a:r>
            <a:endParaRPr lang="en-US" sz="2800" dirty="0"/>
          </a:p>
          <a:p>
            <a:pPr lvl="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defRPr/>
            </a:pPr>
            <a:r>
              <a:rPr lang="en-US" sz="2800" dirty="0" smtClean="0"/>
              <a:t> Researchers </a:t>
            </a:r>
            <a:r>
              <a:rPr lang="en-US" sz="2800" dirty="0"/>
              <a:t>believe that entrepreneurs succeed by thinking and doing new things or old things in new ways</a:t>
            </a:r>
            <a:r>
              <a:rPr lang="en-AU" sz="2800" dirty="0"/>
              <a:t> </a:t>
            </a:r>
            <a:r>
              <a:rPr lang="en-US" sz="2800" dirty="0" smtClean="0"/>
              <a:t>.</a:t>
            </a:r>
          </a:p>
          <a:p>
            <a:pPr marL="800100" lvl="2" indent="0"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Tx/>
              <a:buNone/>
              <a:defRPr/>
            </a:pPr>
            <a:r>
              <a:rPr lang="en-US" sz="2800" dirty="0"/>
              <a:t> </a:t>
            </a:r>
            <a:r>
              <a:rPr lang="en-US" sz="2800" dirty="0" smtClean="0"/>
              <a:t>           </a:t>
            </a:r>
            <a:r>
              <a:rPr lang="en-US" sz="2400" b="1" i="1" dirty="0"/>
              <a:t>Entrepreneurship = creativity + </a:t>
            </a:r>
            <a:r>
              <a:rPr lang="en-US" sz="2400" b="1" i="1" dirty="0" smtClean="0"/>
              <a:t>innovation</a:t>
            </a:r>
            <a:endParaRPr lang="en-GB" altLang="en-US" sz="3200" dirty="0" smtClean="0"/>
          </a:p>
          <a:p>
            <a:pPr>
              <a:buFont typeface="Wingdings" pitchFamily="2" charset="2"/>
              <a:buChar char="q"/>
            </a:pPr>
            <a:r>
              <a:rPr lang="en-US" altLang="en-US" dirty="0" smtClean="0"/>
              <a:t>The </a:t>
            </a:r>
            <a:r>
              <a:rPr lang="en-US" altLang="en-US" dirty="0" smtClean="0"/>
              <a:t>nurturing of small firm formation and growth has become increasingly important to the health of developed economies in general, and to the creation of new innovative industrial sectors in particular.</a:t>
            </a:r>
            <a:endParaRPr lang="en-GB" altLang="en-US" dirty="0" smtClean="0"/>
          </a:p>
          <a:p>
            <a:pPr marL="0" indent="0">
              <a:buNone/>
            </a:pPr>
            <a:endParaRPr lang="en-GB" altLang="en-US" dirty="0" smtClean="0"/>
          </a:p>
          <a:p>
            <a:endParaRPr lang="en-GB" altLang="en-US" dirty="0" smtClean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46050" y="62103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40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2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4636"/>
            <a:ext cx="7772400" cy="8382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n-lt"/>
              </a:rPr>
              <a:t>Cont…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7035" y="1462817"/>
            <a:ext cx="5566130" cy="4937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41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98850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685800"/>
          </a:xfrm>
        </p:spPr>
        <p:txBody>
          <a:bodyPr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+mn-lt"/>
              </a:rPr>
              <a:t>What does it take to be creative ?</a:t>
            </a:r>
            <a:endParaRPr lang="en-GB" altLang="en-US" sz="3200" b="1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0179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838200"/>
            <a:ext cx="8382000" cy="5791200"/>
          </a:xfrm>
        </p:spPr>
        <p:txBody>
          <a:bodyPr/>
          <a:lstStyle/>
          <a:p>
            <a:pPr marL="231775" lvl="1" indent="-231775" algn="just"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</a:pPr>
            <a:r>
              <a:rPr lang="en-US" sz="3200" b="1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cs typeface="Arial" pitchFamily="34" charset="0"/>
              </a:rPr>
              <a:t>Initial </a:t>
            </a:r>
            <a:r>
              <a:rPr lang="en-US" sz="2800" b="1" dirty="0">
                <a:solidFill>
                  <a:srgbClr val="FF0000"/>
                </a:solidFill>
                <a:cs typeface="Arial" pitchFamily="34" charset="0"/>
              </a:rPr>
              <a:t>Idea</a:t>
            </a:r>
          </a:p>
          <a:p>
            <a:pPr marL="231775" lvl="1" indent="-231775" algn="just"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</a:pPr>
            <a:r>
              <a:rPr lang="en-US" sz="2800" b="1" dirty="0" smtClean="0">
                <a:solidFill>
                  <a:prstClr val="black"/>
                </a:solidFill>
                <a:cs typeface="Arial" pitchFamily="34" charset="0"/>
              </a:rPr>
              <a:t> A </a:t>
            </a:r>
            <a:r>
              <a:rPr lang="en-US" sz="2800" b="1" dirty="0">
                <a:solidFill>
                  <a:srgbClr val="FF0000"/>
                </a:solidFill>
                <a:cs typeface="Arial" pitchFamily="34" charset="0"/>
              </a:rPr>
              <a:t>Willingness </a:t>
            </a:r>
            <a:r>
              <a:rPr lang="en-US" sz="2800" b="1" dirty="0">
                <a:solidFill>
                  <a:prstClr val="black"/>
                </a:solidFill>
                <a:cs typeface="Arial" pitchFamily="34" charset="0"/>
              </a:rPr>
              <a:t>to </a:t>
            </a:r>
            <a:r>
              <a:rPr lang="en-US" sz="2800" b="1" dirty="0">
                <a:solidFill>
                  <a:srgbClr val="FF0000"/>
                </a:solidFill>
                <a:cs typeface="Arial" pitchFamily="34" charset="0"/>
              </a:rPr>
              <a:t>engage</a:t>
            </a:r>
            <a:r>
              <a:rPr lang="en-US" sz="2800" b="1" dirty="0">
                <a:solidFill>
                  <a:prstClr val="black"/>
                </a:solidFill>
                <a:cs typeface="Arial" pitchFamily="34" charset="0"/>
              </a:rPr>
              <a:t> in</a:t>
            </a:r>
            <a:r>
              <a:rPr lang="en-US" sz="2800" b="1" dirty="0">
                <a:solidFill>
                  <a:srgbClr val="FF0000"/>
                </a:solidFill>
                <a:cs typeface="Arial" pitchFamily="34" charset="0"/>
              </a:rPr>
              <a:t> difficult </a:t>
            </a:r>
            <a:r>
              <a:rPr lang="en-US" sz="2800" b="1" dirty="0">
                <a:solidFill>
                  <a:prstClr val="black"/>
                </a:solidFill>
                <a:cs typeface="Arial" pitchFamily="34" charset="0"/>
              </a:rPr>
              <a:t>work</a:t>
            </a:r>
          </a:p>
          <a:p>
            <a:pPr marL="231775" lvl="1" indent="-231775" algn="just"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FF0000"/>
                </a:solidFill>
                <a:cs typeface="Arial" pitchFamily="34" charset="0"/>
              </a:rPr>
              <a:t> Customers </a:t>
            </a:r>
            <a:r>
              <a:rPr lang="en-US" sz="2800" b="1" dirty="0">
                <a:solidFill>
                  <a:prstClr val="black"/>
                </a:solidFill>
                <a:cs typeface="Arial" pitchFamily="34" charset="0"/>
              </a:rPr>
              <a:t>who are willing to </a:t>
            </a:r>
            <a:r>
              <a:rPr lang="en-US" sz="2800" b="1" dirty="0">
                <a:solidFill>
                  <a:srgbClr val="FF0000"/>
                </a:solidFill>
                <a:cs typeface="Arial" pitchFamily="34" charset="0"/>
              </a:rPr>
              <a:t>buy</a:t>
            </a:r>
            <a:r>
              <a:rPr lang="en-US" sz="2800" b="1" dirty="0">
                <a:solidFill>
                  <a:prstClr val="black"/>
                </a:solidFill>
                <a:cs typeface="Arial" pitchFamily="34" charset="0"/>
              </a:rPr>
              <a:t> your </a:t>
            </a:r>
            <a:r>
              <a:rPr lang="en-US" sz="2800" b="1" dirty="0">
                <a:solidFill>
                  <a:srgbClr val="FF0000"/>
                </a:solidFill>
                <a:cs typeface="Arial" pitchFamily="34" charset="0"/>
              </a:rPr>
              <a:t>idea</a:t>
            </a:r>
          </a:p>
          <a:p>
            <a:pPr marL="0" indent="0">
              <a:buNone/>
            </a:pPr>
            <a:endParaRPr lang="en-GB" altLang="en-US" dirty="0" smtClean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46050" y="62103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42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657600"/>
            <a:ext cx="41910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4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685800"/>
          </a:xfrm>
        </p:spPr>
        <p:txBody>
          <a:bodyPr/>
          <a:lstStyle/>
          <a:p>
            <a:pPr algn="ctr"/>
            <a:r>
              <a:rPr lang="en-US" sz="4400" b="1" dirty="0">
                <a:solidFill>
                  <a:srgbClr val="FF0000"/>
                </a:solidFill>
                <a:latin typeface="+mn-lt"/>
              </a:rPr>
              <a:t>The creative process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914400"/>
            <a:ext cx="8534400" cy="57150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sz="3200" b="1" dirty="0" smtClean="0">
                <a:solidFill>
                  <a:srgbClr val="C00000"/>
                </a:solidFill>
              </a:rPr>
              <a:t>Idea Germination:</a:t>
            </a:r>
          </a:p>
          <a:p>
            <a:pPr lvl="1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</a:pPr>
            <a:r>
              <a:rPr lang="en-US" sz="3000" dirty="0">
                <a:solidFill>
                  <a:prstClr val="black"/>
                </a:solidFill>
              </a:rPr>
              <a:t>This is the </a:t>
            </a:r>
            <a:r>
              <a:rPr lang="en-US" sz="3000" dirty="0">
                <a:solidFill>
                  <a:srgbClr val="FF0000"/>
                </a:solidFill>
              </a:rPr>
              <a:t>seeding stage of a new idea</a:t>
            </a:r>
            <a:r>
              <a:rPr lang="en-US" sz="3000" dirty="0">
                <a:solidFill>
                  <a:prstClr val="black"/>
                </a:solidFill>
              </a:rPr>
              <a:t>. </a:t>
            </a:r>
            <a:endParaRPr lang="en-US" sz="3000" dirty="0" smtClean="0">
              <a:solidFill>
                <a:prstClr val="black"/>
              </a:solidFill>
            </a:endParaRPr>
          </a:p>
          <a:p>
            <a:pPr lvl="1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</a:pPr>
            <a:r>
              <a:rPr lang="en-US" sz="3000" dirty="0" smtClean="0">
                <a:solidFill>
                  <a:prstClr val="black"/>
                </a:solidFill>
              </a:rPr>
              <a:t>It </a:t>
            </a:r>
            <a:r>
              <a:rPr lang="en-US" sz="3000" dirty="0">
                <a:solidFill>
                  <a:prstClr val="black"/>
                </a:solidFill>
              </a:rPr>
              <a:t>is the stage where the entrepreneur </a:t>
            </a:r>
            <a:r>
              <a:rPr lang="en-US" sz="3000" dirty="0" smtClean="0">
                <a:solidFill>
                  <a:prstClr val="black"/>
                </a:solidFill>
              </a:rPr>
              <a:t>recognizes </a:t>
            </a:r>
            <a:r>
              <a:rPr lang="en-US" sz="3000" dirty="0">
                <a:solidFill>
                  <a:prstClr val="black"/>
                </a:solidFill>
              </a:rPr>
              <a:t>that an opportunity </a:t>
            </a:r>
            <a:r>
              <a:rPr lang="en-US" sz="3000" dirty="0" smtClean="0">
                <a:solidFill>
                  <a:prstClr val="black"/>
                </a:solidFill>
              </a:rPr>
              <a:t>exists.</a:t>
            </a:r>
          </a:p>
          <a:p>
            <a:pPr lvl="1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</a:pPr>
            <a:r>
              <a:rPr lang="en-US" sz="3000" dirty="0" smtClean="0">
                <a:solidFill>
                  <a:prstClr val="black"/>
                </a:solidFill>
              </a:rPr>
              <a:t>The </a:t>
            </a:r>
            <a:r>
              <a:rPr lang="en-US" sz="3000" dirty="0">
                <a:solidFill>
                  <a:prstClr val="black"/>
                </a:solidFill>
              </a:rPr>
              <a:t>idea germination takes place according to interest, curiosity of the entrepreneur</a:t>
            </a:r>
          </a:p>
          <a:p>
            <a:pPr marL="0" indent="0">
              <a:buNone/>
            </a:pPr>
            <a:endParaRPr lang="en-US" sz="2800" dirty="0">
              <a:solidFill>
                <a:srgbClr val="C0000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143000"/>
            <a:ext cx="8229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46050" y="62103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43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76036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685800"/>
          </a:xfrm>
        </p:spPr>
        <p:txBody>
          <a:bodyPr/>
          <a:lstStyle/>
          <a:p>
            <a:pPr algn="ctr"/>
            <a:r>
              <a:rPr lang="en-US" sz="4400" b="1" dirty="0">
                <a:solidFill>
                  <a:srgbClr val="FF0000"/>
                </a:solidFill>
                <a:latin typeface="+mn-lt"/>
              </a:rPr>
              <a:t>The creative process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382000" cy="533400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sz="3200" b="1" dirty="0" smtClean="0">
                <a:solidFill>
                  <a:srgbClr val="C00000"/>
                </a:solidFill>
              </a:rPr>
              <a:t>Preparation:</a:t>
            </a:r>
          </a:p>
          <a:p>
            <a:pPr lvl="1" algn="just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</a:pPr>
            <a:r>
              <a:rPr lang="en-US" sz="2800" dirty="0" smtClean="0">
                <a:solidFill>
                  <a:prstClr val="black"/>
                </a:solidFill>
              </a:rPr>
              <a:t>On </a:t>
            </a:r>
            <a:r>
              <a:rPr lang="en-US" sz="2800" dirty="0">
                <a:solidFill>
                  <a:prstClr val="black"/>
                </a:solidFill>
              </a:rPr>
              <a:t>the basis of the idea, </a:t>
            </a:r>
            <a:r>
              <a:rPr lang="en-US" sz="2800" dirty="0" smtClean="0">
                <a:solidFill>
                  <a:prstClr val="black"/>
                </a:solidFill>
              </a:rPr>
              <a:t>the entrepreneur </a:t>
            </a:r>
            <a:r>
              <a:rPr lang="en-US" sz="2800" dirty="0" smtClean="0">
                <a:solidFill>
                  <a:srgbClr val="FF0000"/>
                </a:solidFill>
              </a:rPr>
              <a:t>starts </a:t>
            </a:r>
            <a:r>
              <a:rPr lang="en-US" sz="2800" dirty="0">
                <a:solidFill>
                  <a:srgbClr val="FF0000"/>
                </a:solidFill>
              </a:rPr>
              <a:t>looking for the answer to implement the </a:t>
            </a:r>
            <a:r>
              <a:rPr lang="en-US" sz="2800" dirty="0" smtClean="0">
                <a:solidFill>
                  <a:srgbClr val="FF0000"/>
                </a:solidFill>
              </a:rPr>
              <a:t>idea.</a:t>
            </a:r>
          </a:p>
          <a:p>
            <a:pPr lvl="1" algn="just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</a:pPr>
            <a:r>
              <a:rPr lang="en-US" sz="2800" dirty="0" smtClean="0">
                <a:solidFill>
                  <a:prstClr val="black"/>
                </a:solidFill>
              </a:rPr>
              <a:t>If </a:t>
            </a:r>
            <a:r>
              <a:rPr lang="en-US" sz="2800" dirty="0">
                <a:solidFill>
                  <a:prstClr val="black"/>
                </a:solidFill>
              </a:rPr>
              <a:t>the idea is to launch a new product or service then </a:t>
            </a:r>
            <a:r>
              <a:rPr lang="en-US" sz="2800" dirty="0">
                <a:solidFill>
                  <a:srgbClr val="FF0000"/>
                </a:solidFill>
              </a:rPr>
              <a:t>market research is </a:t>
            </a:r>
            <a:r>
              <a:rPr lang="en-US" sz="2800" dirty="0" smtClean="0">
                <a:solidFill>
                  <a:srgbClr val="FF0000"/>
                </a:solidFill>
              </a:rPr>
              <a:t>conducted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smtClean="0">
                <a:solidFill>
                  <a:prstClr val="black"/>
                </a:solidFill>
              </a:rPr>
              <a:t>and </a:t>
            </a:r>
            <a:r>
              <a:rPr lang="en-US" sz="2800" dirty="0" smtClean="0">
                <a:solidFill>
                  <a:prstClr val="black"/>
                </a:solidFill>
              </a:rPr>
              <a:t>the </a:t>
            </a:r>
            <a:r>
              <a:rPr lang="en-US" sz="2800" dirty="0">
                <a:solidFill>
                  <a:prstClr val="black"/>
                </a:solidFill>
              </a:rPr>
              <a:t>entrepreneurs </a:t>
            </a:r>
            <a:r>
              <a:rPr lang="en-US" sz="2800" dirty="0">
                <a:solidFill>
                  <a:srgbClr val="FF0000"/>
                </a:solidFill>
              </a:rPr>
              <a:t>foresee the future of the product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46050" y="62103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44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04042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153400" cy="685800"/>
          </a:xfrm>
        </p:spPr>
        <p:txBody>
          <a:bodyPr/>
          <a:lstStyle/>
          <a:p>
            <a:pPr algn="ctr"/>
            <a:r>
              <a:rPr lang="en-US" sz="4400" b="1" dirty="0">
                <a:solidFill>
                  <a:srgbClr val="FF0000"/>
                </a:solidFill>
                <a:latin typeface="Perpetua"/>
              </a:rPr>
              <a:t>The creative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914400"/>
            <a:ext cx="8839200" cy="5715000"/>
          </a:xfrm>
        </p:spPr>
        <p:txBody>
          <a:bodyPr/>
          <a:lstStyle/>
          <a:p>
            <a:pPr marL="342900" lvl="0" indent="-342900" algn="just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</a:pPr>
            <a:r>
              <a:rPr lang="en-US" sz="2800" dirty="0" smtClean="0">
                <a:solidFill>
                  <a:srgbClr val="C00000"/>
                </a:solidFill>
                <a:latin typeface="Calibri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</a:rPr>
              <a:t>Incubation Process: </a:t>
            </a:r>
          </a:p>
          <a:p>
            <a:pPr lvl="1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</a:pPr>
            <a:r>
              <a:rPr lang="en-US" sz="3200" dirty="0" smtClean="0">
                <a:solidFill>
                  <a:prstClr val="black"/>
                </a:solidFill>
              </a:rPr>
              <a:t>Give </a:t>
            </a:r>
            <a:r>
              <a:rPr lang="en-US" sz="3200" dirty="0">
                <a:solidFill>
                  <a:prstClr val="black"/>
                </a:solidFill>
              </a:rPr>
              <a:t>the subconscious time to reflect on the </a:t>
            </a:r>
            <a:r>
              <a:rPr lang="en-US" sz="3200" dirty="0">
                <a:solidFill>
                  <a:srgbClr val="FF0000"/>
                </a:solidFill>
              </a:rPr>
              <a:t>information </a:t>
            </a:r>
            <a:r>
              <a:rPr lang="en-US" sz="3200" dirty="0">
                <a:solidFill>
                  <a:prstClr val="black"/>
                </a:solidFill>
              </a:rPr>
              <a:t>(daydream, relax, </a:t>
            </a:r>
            <a:r>
              <a:rPr lang="en-US" sz="3200" dirty="0" smtClean="0">
                <a:solidFill>
                  <a:prstClr val="black"/>
                </a:solidFill>
              </a:rPr>
              <a:t>etc.) </a:t>
            </a:r>
          </a:p>
          <a:p>
            <a:pPr lvl="1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</a:pPr>
            <a:r>
              <a:rPr lang="en-US" sz="3200" dirty="0" smtClean="0">
                <a:solidFill>
                  <a:prstClr val="black"/>
                </a:solidFill>
              </a:rPr>
              <a:t>The </a:t>
            </a:r>
            <a:r>
              <a:rPr lang="en-US" sz="3200" dirty="0">
                <a:solidFill>
                  <a:prstClr val="black"/>
                </a:solidFill>
              </a:rPr>
              <a:t>entrepreneur starts thinking about the idea and implementation in his sub-conscious </a:t>
            </a:r>
            <a:r>
              <a:rPr lang="en-US" sz="3200" dirty="0" smtClean="0">
                <a:solidFill>
                  <a:prstClr val="black"/>
                </a:solidFill>
              </a:rPr>
              <a:t>mind</a:t>
            </a:r>
          </a:p>
          <a:p>
            <a:pPr lvl="1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</a:pPr>
            <a:r>
              <a:rPr lang="en-US" sz="3200" dirty="0" smtClean="0">
                <a:solidFill>
                  <a:prstClr val="black"/>
                </a:solidFill>
              </a:rPr>
              <a:t>Study </a:t>
            </a:r>
            <a:r>
              <a:rPr lang="en-US" sz="3200" dirty="0">
                <a:solidFill>
                  <a:prstClr val="black"/>
                </a:solidFill>
              </a:rPr>
              <a:t>the problem/opportunity in a wholly different </a:t>
            </a:r>
            <a:r>
              <a:rPr lang="en-US" sz="3200" dirty="0" smtClean="0">
                <a:solidFill>
                  <a:prstClr val="black"/>
                </a:solidFill>
              </a:rPr>
              <a:t>environment</a:t>
            </a:r>
          </a:p>
          <a:p>
            <a:pPr lvl="3" eaLnBrk="1" fontAlgn="auto" hangingPunct="1">
              <a:spcBef>
                <a:spcPct val="20000"/>
              </a:spcBef>
              <a:spcAft>
                <a:spcPts val="0"/>
              </a:spcAft>
              <a:buClrTx/>
              <a:buFont typeface="Wingdings" pitchFamily="2" charset="2"/>
              <a:buChar char="§"/>
            </a:pPr>
            <a:r>
              <a:rPr lang="en-US" sz="2800" dirty="0" smtClean="0">
                <a:solidFill>
                  <a:prstClr val="black"/>
                </a:solidFill>
              </a:rPr>
              <a:t>E.g. </a:t>
            </a:r>
            <a:r>
              <a:rPr lang="en-US" sz="2800" dirty="0">
                <a:solidFill>
                  <a:srgbClr val="FF0000"/>
                </a:solidFill>
              </a:rPr>
              <a:t>studying the pros and cons </a:t>
            </a:r>
            <a:r>
              <a:rPr lang="en-US" sz="2800" dirty="0">
                <a:solidFill>
                  <a:prstClr val="black"/>
                </a:solidFill>
              </a:rPr>
              <a:t>of manufacturing the product before he had launched it.</a:t>
            </a:r>
          </a:p>
          <a:p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46050" y="62103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45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50469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609600"/>
          </a:xfrm>
        </p:spPr>
        <p:txBody>
          <a:bodyPr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Perpetua"/>
              </a:rPr>
              <a:t>The creative process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685800"/>
            <a:ext cx="8763000" cy="6019800"/>
          </a:xfrm>
        </p:spPr>
        <p:txBody>
          <a:bodyPr/>
          <a:lstStyle/>
          <a:p>
            <a:pPr lvl="0" algn="just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</a:pPr>
            <a:r>
              <a:rPr lang="en-US" sz="3200" b="1" dirty="0" smtClean="0">
                <a:solidFill>
                  <a:srgbClr val="C00000"/>
                </a:solidFill>
              </a:rPr>
              <a:t> Illumination</a:t>
            </a:r>
          </a:p>
          <a:p>
            <a:pPr lvl="0" algn="just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</a:pPr>
            <a:r>
              <a:rPr lang="en-US" dirty="0" smtClean="0">
                <a:solidFill>
                  <a:prstClr val="black"/>
                </a:solidFill>
              </a:rPr>
              <a:t>In </a:t>
            </a:r>
            <a:r>
              <a:rPr lang="en-US" dirty="0">
                <a:solidFill>
                  <a:prstClr val="black"/>
                </a:solidFill>
              </a:rPr>
              <a:t>this </a:t>
            </a:r>
            <a:r>
              <a:rPr lang="en-US" dirty="0" smtClean="0">
                <a:solidFill>
                  <a:prstClr val="black"/>
                </a:solidFill>
              </a:rPr>
              <a:t>period, the </a:t>
            </a:r>
            <a:r>
              <a:rPr lang="en-US" dirty="0">
                <a:solidFill>
                  <a:prstClr val="black"/>
                </a:solidFill>
              </a:rPr>
              <a:t>idea </a:t>
            </a:r>
            <a:r>
              <a:rPr lang="en-US" dirty="0">
                <a:solidFill>
                  <a:srgbClr val="FF0000"/>
                </a:solidFill>
              </a:rPr>
              <a:t>re-surfaces in realistic way</a:t>
            </a:r>
            <a:r>
              <a:rPr lang="en-US" dirty="0">
                <a:solidFill>
                  <a:prstClr val="black"/>
                </a:solidFill>
              </a:rPr>
              <a:t>.</a:t>
            </a:r>
          </a:p>
          <a:p>
            <a:pPr lvl="0" algn="just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</a:pPr>
            <a:r>
              <a:rPr lang="en-US" dirty="0">
                <a:solidFill>
                  <a:prstClr val="black"/>
                </a:solidFill>
              </a:rPr>
              <a:t>The entrepreneur comes out with viable plan to give practical shape by collecting </a:t>
            </a:r>
            <a:r>
              <a:rPr lang="en-US" dirty="0" smtClean="0">
                <a:solidFill>
                  <a:prstClr val="black"/>
                </a:solidFill>
              </a:rPr>
              <a:t>raw material</a:t>
            </a:r>
            <a:r>
              <a:rPr lang="en-US" dirty="0">
                <a:solidFill>
                  <a:prstClr val="black"/>
                </a:solidFill>
              </a:rPr>
              <a:t>, arranging funds, policy–making for the implementation of idea</a:t>
            </a:r>
            <a:r>
              <a:rPr lang="en-US" dirty="0" smtClean="0">
                <a:solidFill>
                  <a:prstClr val="black"/>
                </a:solidFill>
              </a:rPr>
              <a:t>.</a:t>
            </a:r>
          </a:p>
          <a:p>
            <a:pPr lvl="0" algn="just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</a:pPr>
            <a:r>
              <a:rPr lang="en-US" sz="3200" b="1" dirty="0" smtClean="0">
                <a:solidFill>
                  <a:srgbClr val="C00000"/>
                </a:solidFill>
              </a:rPr>
              <a:t> Verification</a:t>
            </a:r>
          </a:p>
          <a:p>
            <a:pPr lvl="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</a:pPr>
            <a:r>
              <a:rPr lang="en-US" b="1" dirty="0" smtClean="0">
                <a:solidFill>
                  <a:prstClr val="black"/>
                </a:solidFill>
              </a:rPr>
              <a:t>Also </a:t>
            </a:r>
            <a:r>
              <a:rPr lang="en-US" b="1" dirty="0">
                <a:solidFill>
                  <a:prstClr val="black"/>
                </a:solidFill>
              </a:rPr>
              <a:t>called the </a:t>
            </a:r>
            <a:r>
              <a:rPr lang="en-US" b="1" dirty="0">
                <a:solidFill>
                  <a:srgbClr val="FF0000"/>
                </a:solidFill>
              </a:rPr>
              <a:t>validation or testing </a:t>
            </a:r>
            <a:r>
              <a:rPr lang="en-US" b="1" dirty="0" smtClean="0">
                <a:solidFill>
                  <a:srgbClr val="FF0000"/>
                </a:solidFill>
              </a:rPr>
              <a:t>stage</a:t>
            </a:r>
            <a:r>
              <a:rPr lang="en-US" b="1" dirty="0" smtClean="0">
                <a:solidFill>
                  <a:prstClr val="black"/>
                </a:solidFill>
              </a:rPr>
              <a:t>.</a:t>
            </a:r>
          </a:p>
          <a:p>
            <a:pPr lvl="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</a:pPr>
            <a:r>
              <a:rPr lang="en-US" dirty="0" smtClean="0">
                <a:solidFill>
                  <a:prstClr val="black"/>
                </a:solidFill>
              </a:rPr>
              <a:t>Validate </a:t>
            </a:r>
            <a:r>
              <a:rPr lang="en-US" dirty="0">
                <a:solidFill>
                  <a:prstClr val="black"/>
                </a:solidFill>
              </a:rPr>
              <a:t>the idea is </a:t>
            </a:r>
            <a:r>
              <a:rPr lang="en-US" dirty="0" smtClean="0">
                <a:solidFill>
                  <a:prstClr val="black"/>
                </a:solidFill>
              </a:rPr>
              <a:t>useful </a:t>
            </a:r>
            <a:r>
              <a:rPr lang="en-US" dirty="0">
                <a:solidFill>
                  <a:prstClr val="black"/>
                </a:solidFill>
              </a:rPr>
              <a:t>(conduct </a:t>
            </a:r>
            <a:r>
              <a:rPr lang="en-US" dirty="0" smtClean="0">
                <a:solidFill>
                  <a:prstClr val="black"/>
                </a:solidFill>
              </a:rPr>
              <a:t>experiments, </a:t>
            </a:r>
            <a:r>
              <a:rPr lang="en-US" dirty="0" smtClean="0">
                <a:solidFill>
                  <a:srgbClr val="FF0000"/>
                </a:solidFill>
              </a:rPr>
              <a:t>prototypes</a:t>
            </a:r>
            <a:r>
              <a:rPr lang="en-US" dirty="0">
                <a:solidFill>
                  <a:prstClr val="black"/>
                </a:solidFill>
              </a:rPr>
              <a:t>, </a:t>
            </a:r>
            <a:r>
              <a:rPr lang="en-US" dirty="0" smtClean="0">
                <a:solidFill>
                  <a:prstClr val="black"/>
                </a:solidFill>
              </a:rPr>
              <a:t>etc.)  </a:t>
            </a:r>
          </a:p>
          <a:p>
            <a:pPr lvl="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</a:pPr>
            <a:r>
              <a:rPr lang="en-US" dirty="0" smtClean="0">
                <a:solidFill>
                  <a:prstClr val="black"/>
                </a:solidFill>
              </a:rPr>
              <a:t>This </a:t>
            </a:r>
            <a:r>
              <a:rPr lang="en-US" dirty="0">
                <a:solidFill>
                  <a:prstClr val="black"/>
                </a:solidFill>
              </a:rPr>
              <a:t>is the most difficult phase of creativity as obstacles begin to </a:t>
            </a:r>
            <a:r>
              <a:rPr lang="en-US" dirty="0" smtClean="0">
                <a:solidFill>
                  <a:prstClr val="black"/>
                </a:solidFill>
              </a:rPr>
              <a:t>appear.</a:t>
            </a:r>
          </a:p>
          <a:p>
            <a:pPr lvl="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</a:pPr>
            <a:r>
              <a:rPr lang="en-US" dirty="0" smtClean="0">
                <a:solidFill>
                  <a:prstClr val="black"/>
                </a:solidFill>
              </a:rPr>
              <a:t>This </a:t>
            </a:r>
            <a:r>
              <a:rPr lang="en-US" dirty="0">
                <a:solidFill>
                  <a:prstClr val="black"/>
                </a:solidFill>
              </a:rPr>
              <a:t>is the developing stage in which knowledge is developed into </a:t>
            </a:r>
            <a:r>
              <a:rPr lang="en-US" dirty="0" smtClean="0">
                <a:solidFill>
                  <a:prstClr val="black"/>
                </a:solidFill>
              </a:rPr>
              <a:t>    application</a:t>
            </a:r>
            <a:endParaRPr lang="en-US" b="1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62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46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30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017446">
            <a:off x="1118851" y="2808987"/>
            <a:ext cx="6299981" cy="1152331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THANK YOU</a:t>
            </a:r>
            <a:endParaRPr lang="en-US" sz="6000" b="1" dirty="0">
              <a:ln w="1905"/>
              <a:solidFill>
                <a:srgbClr val="00B0F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46050" y="62103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5B313-3D9D-4A70-A591-1C1250C82D51}" type="slidenum">
              <a:rPr kumimoji="0" lang="ar-SA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" pitchFamily="18" charset="0"/>
                <a:ea typeface="+mj-ea"/>
                <a:cs typeface="Tahoma" panose="020B0604030504040204" pitchFamily="34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47</a:t>
            </a:fld>
            <a:endParaRPr kumimoji="0" lang="th-TH" alt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" pitchFamily="18" charset="0"/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00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86231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>
          <a:xfrm>
            <a:off x="304800" y="304801"/>
            <a:ext cx="8610600" cy="457200"/>
          </a:xfrm>
        </p:spPr>
        <p:txBody>
          <a:bodyPr/>
          <a:lstStyle/>
          <a:p>
            <a:pPr algn="ctr"/>
            <a:r>
              <a:rPr lang="en-US" altLang="en-US" sz="2800" b="1" dirty="0" smtClean="0"/>
              <a:t/>
            </a:r>
            <a:br>
              <a:rPr lang="en-US" altLang="en-US" sz="2800" b="1" dirty="0" smtClean="0"/>
            </a:br>
            <a:r>
              <a:rPr lang="en-US" altLang="en-US" sz="2800" b="1" dirty="0" smtClean="0"/>
              <a:t/>
            </a:r>
            <a:br>
              <a:rPr lang="en-US" altLang="en-US" sz="2800" b="1" dirty="0" smtClean="0"/>
            </a:br>
            <a:r>
              <a:rPr lang="en-US" altLang="en-US" sz="2800" b="1" dirty="0" smtClean="0"/>
              <a:t/>
            </a:r>
            <a:br>
              <a:rPr lang="en-US" altLang="en-US" sz="2800" b="1" dirty="0" smtClean="0"/>
            </a:br>
            <a:r>
              <a:rPr lang="en-US" altLang="en-US" sz="2800" b="1" dirty="0" smtClean="0"/>
              <a:t/>
            </a:r>
            <a:br>
              <a:rPr lang="en-US" altLang="en-US" sz="2800" b="1" dirty="0" smtClean="0"/>
            </a:br>
            <a:r>
              <a:rPr lang="en-US" altLang="en-US" sz="2800" b="1" dirty="0" smtClean="0"/>
              <a:t> </a:t>
            </a:r>
            <a:br>
              <a:rPr lang="en-US" altLang="en-US" sz="2800" b="1" dirty="0" smtClean="0"/>
            </a:br>
            <a:r>
              <a:rPr lang="en-US" altLang="en-US" sz="2800" b="1" dirty="0" smtClean="0"/>
              <a:t/>
            </a:r>
            <a:br>
              <a:rPr lang="en-US" altLang="en-US" sz="2800" b="1" dirty="0" smtClean="0"/>
            </a:br>
            <a:r>
              <a:rPr lang="en-US" altLang="en-US" sz="2800" b="1" dirty="0" smtClean="0"/>
              <a:t/>
            </a:r>
            <a:br>
              <a:rPr lang="en-US" altLang="en-US" sz="2800" b="1" dirty="0" smtClean="0"/>
            </a:br>
            <a:r>
              <a:rPr lang="en-US" altLang="en-US" sz="2800" b="1" dirty="0" smtClean="0"/>
              <a:t/>
            </a:r>
            <a:br>
              <a:rPr lang="en-US" altLang="en-US" sz="2800" b="1" dirty="0" smtClean="0"/>
            </a:br>
            <a:r>
              <a:rPr lang="en-US" altLang="en-US" sz="2800" b="1" dirty="0" smtClean="0"/>
              <a:t/>
            </a:r>
            <a:br>
              <a:rPr lang="en-US" altLang="en-US" sz="2800" b="1" dirty="0" smtClean="0"/>
            </a:br>
            <a:r>
              <a:rPr lang="en-US" altLang="en-US" sz="2800" b="1" dirty="0" smtClean="0"/>
              <a:t/>
            </a:r>
            <a:br>
              <a:rPr lang="en-US" altLang="en-US" sz="2800" b="1" dirty="0" smtClean="0"/>
            </a:br>
            <a:r>
              <a:rPr lang="en-US" altLang="en-US" sz="2800" b="1" dirty="0" smtClean="0"/>
              <a:t/>
            </a:r>
            <a:br>
              <a:rPr lang="en-US" altLang="en-US" sz="2800" b="1" dirty="0" smtClean="0"/>
            </a:br>
            <a:r>
              <a:rPr lang="en-GB" altLang="en-US" sz="2800" b="1" dirty="0" smtClean="0"/>
              <a:t/>
            </a:r>
            <a:br>
              <a:rPr lang="en-GB" altLang="en-US" sz="2800" b="1" dirty="0" smtClean="0"/>
            </a:br>
            <a:r>
              <a:rPr lang="en-US" altLang="en-US" sz="2800" b="1" dirty="0">
                <a:solidFill>
                  <a:srgbClr val="FF0000"/>
                </a:solidFill>
                <a:latin typeface="Perpetua"/>
              </a:rPr>
              <a:t>How to form and develop Technology based ventures?</a:t>
            </a:r>
            <a:endParaRPr lang="en-GB" altLang="en-US" sz="2800" dirty="0" smtClean="0"/>
          </a:p>
        </p:txBody>
      </p:sp>
      <p:sp>
        <p:nvSpPr>
          <p:cNvPr id="5120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762000"/>
            <a:ext cx="8534400" cy="5791200"/>
          </a:xfrm>
        </p:spPr>
        <p:txBody>
          <a:bodyPr/>
          <a:lstStyle/>
          <a:p>
            <a:endParaRPr lang="en-GB" altLang="en-US" dirty="0" smtClean="0"/>
          </a:p>
          <a:p>
            <a:endParaRPr lang="en-GB" altLang="en-US" dirty="0" smtClean="0"/>
          </a:p>
          <a:p>
            <a:endParaRPr lang="en-GB" altLang="en-US" dirty="0" smtClean="0"/>
          </a:p>
          <a:p>
            <a:pPr marL="0" indent="0">
              <a:buNone/>
            </a:pPr>
            <a:endParaRPr lang="en-GB" altLang="en-US" dirty="0" smtClean="0"/>
          </a:p>
          <a:p>
            <a:pPr marL="0" lvl="0" indent="0">
              <a:buClr>
                <a:srgbClr val="D34817"/>
              </a:buClr>
              <a:buNone/>
            </a:pPr>
            <a:endParaRPr lang="en-US" altLang="en-US" sz="2400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Font typeface="Wingdings" pitchFamily="2" charset="2"/>
              <a:buChar char="q"/>
            </a:pPr>
            <a:r>
              <a:rPr lang="en-US" altLang="en-US" sz="2800" b="1" dirty="0" smtClean="0">
                <a:solidFill>
                  <a:prstClr val="black"/>
                </a:solidFill>
              </a:rPr>
              <a:t>Government </a:t>
            </a:r>
            <a:r>
              <a:rPr lang="en-US" altLang="en-US" sz="2800" b="1" dirty="0">
                <a:solidFill>
                  <a:prstClr val="black"/>
                </a:solidFill>
              </a:rPr>
              <a:t>policies:</a:t>
            </a:r>
            <a:endParaRPr lang="en-GB" altLang="en-US" sz="2800" b="1" dirty="0">
              <a:solidFill>
                <a:prstClr val="black"/>
              </a:solidFill>
            </a:endParaRPr>
          </a:p>
          <a:p>
            <a:pPr lvl="2">
              <a:buClr>
                <a:srgbClr val="D34817"/>
              </a:buClr>
              <a:buFont typeface="Wingdings" pitchFamily="2" charset="2"/>
              <a:buChar char="v"/>
            </a:pPr>
            <a:r>
              <a:rPr lang="en-US" altLang="en-US" sz="2400" dirty="0" smtClean="0">
                <a:solidFill>
                  <a:prstClr val="black"/>
                </a:solidFill>
              </a:rPr>
              <a:t> Credit </a:t>
            </a:r>
            <a:r>
              <a:rPr lang="en-US" altLang="en-US" sz="2400" dirty="0">
                <a:solidFill>
                  <a:prstClr val="black"/>
                </a:solidFill>
              </a:rPr>
              <a:t>programs with State-subsidized rates</a:t>
            </a:r>
            <a:endParaRPr lang="en-GB" altLang="en-US" sz="2400" dirty="0">
              <a:solidFill>
                <a:prstClr val="black"/>
              </a:solidFill>
            </a:endParaRPr>
          </a:p>
          <a:p>
            <a:pPr lvl="2">
              <a:buClr>
                <a:srgbClr val="D34817"/>
              </a:buClr>
              <a:buFont typeface="Wingdings" pitchFamily="2" charset="2"/>
              <a:buChar char="v"/>
            </a:pPr>
            <a:r>
              <a:rPr lang="en-US" altLang="en-US" sz="2400" dirty="0" smtClean="0">
                <a:solidFill>
                  <a:prstClr val="black"/>
                </a:solidFill>
              </a:rPr>
              <a:t> Share </a:t>
            </a:r>
            <a:r>
              <a:rPr lang="en-US" altLang="en-US" sz="2400" dirty="0">
                <a:solidFill>
                  <a:prstClr val="black"/>
                </a:solidFill>
              </a:rPr>
              <a:t>programs by Government venture-capital companies</a:t>
            </a:r>
            <a:endParaRPr lang="en-GB" altLang="en-US" sz="2400" dirty="0">
              <a:solidFill>
                <a:prstClr val="black"/>
              </a:solidFill>
            </a:endParaRPr>
          </a:p>
          <a:p>
            <a:pPr lvl="2">
              <a:buClr>
                <a:srgbClr val="D34817"/>
              </a:buClr>
              <a:buFont typeface="Wingdings" pitchFamily="2" charset="2"/>
              <a:buChar char="v"/>
            </a:pPr>
            <a:r>
              <a:rPr lang="en-US" altLang="en-US" sz="2400" dirty="0">
                <a:solidFill>
                  <a:prstClr val="black"/>
                </a:solidFill>
              </a:rPr>
              <a:t> Grants by the Government, especially for creating jobs and for research</a:t>
            </a:r>
            <a:endParaRPr lang="en-GB" altLang="en-US" sz="2400" dirty="0">
              <a:solidFill>
                <a:prstClr val="black"/>
              </a:solidFill>
            </a:endParaRPr>
          </a:p>
          <a:p>
            <a:pPr lvl="2">
              <a:buClr>
                <a:srgbClr val="D34817"/>
              </a:buClr>
              <a:buFont typeface="Wingdings" pitchFamily="2" charset="2"/>
              <a:buChar char="v"/>
            </a:pPr>
            <a:r>
              <a:rPr lang="en-US" altLang="en-US" sz="2400" dirty="0" smtClean="0">
                <a:solidFill>
                  <a:prstClr val="black"/>
                </a:solidFill>
              </a:rPr>
              <a:t> Security </a:t>
            </a:r>
            <a:r>
              <a:rPr lang="en-US" altLang="en-US" sz="2400" dirty="0">
                <a:solidFill>
                  <a:prstClr val="black"/>
                </a:solidFill>
              </a:rPr>
              <a:t>programs by the Government for taking over part of the risk of the credit institutions for enterprises</a:t>
            </a:r>
            <a:endParaRPr lang="en-GB" altLang="en-US" sz="2400" dirty="0">
              <a:solidFill>
                <a:prstClr val="black"/>
              </a:solidFill>
            </a:endParaRPr>
          </a:p>
          <a:p>
            <a:pPr lvl="2">
              <a:buClr>
                <a:srgbClr val="D34817"/>
              </a:buClr>
              <a:buFont typeface="Wingdings" pitchFamily="2" charset="2"/>
              <a:buChar char="v"/>
            </a:pPr>
            <a:r>
              <a:rPr lang="en-US" altLang="en-US" sz="2400" dirty="0" smtClean="0">
                <a:solidFill>
                  <a:prstClr val="black"/>
                </a:solidFill>
              </a:rPr>
              <a:t> Advisory </a:t>
            </a:r>
            <a:r>
              <a:rPr lang="en-US" altLang="en-US" sz="2400" dirty="0">
                <a:solidFill>
                  <a:prstClr val="black"/>
                </a:solidFill>
              </a:rPr>
              <a:t>services.</a:t>
            </a:r>
            <a:endParaRPr lang="en-GB" altLang="en-US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GB" alt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762000"/>
            <a:ext cx="50292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46050" y="62103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49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27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685800"/>
          </a:xfrm>
        </p:spPr>
        <p:txBody>
          <a:bodyPr/>
          <a:lstStyle/>
          <a:p>
            <a:pPr algn="ctr"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+mn-lt"/>
              </a:rPr>
              <a:t>Economic /Control Criteria</a:t>
            </a:r>
            <a:endParaRPr lang="en-MY" sz="4400" dirty="0" smtClean="0">
              <a:solidFill>
                <a:srgbClr val="FF0000"/>
              </a:solidFill>
            </a:endParaRPr>
          </a:p>
        </p:txBody>
      </p:sp>
      <p:sp>
        <p:nvSpPr>
          <p:cNvPr id="8192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838200"/>
            <a:ext cx="8458200" cy="57912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altLang="en-US" sz="2800" dirty="0" smtClean="0"/>
              <a:t> The economic /control definition cover: </a:t>
            </a:r>
            <a:endParaRPr lang="en-MY" altLang="en-US" sz="2800" dirty="0" smtClean="0"/>
          </a:p>
          <a:p>
            <a:pPr marL="539750" lvl="1" indent="-265113">
              <a:buFont typeface="Franklin Gothic Book" pitchFamily="34" charset="0"/>
              <a:buAutoNum type="alphaLcParenR"/>
            </a:pPr>
            <a:r>
              <a:rPr lang="en-US" altLang="en-US" sz="2800" b="1" dirty="0" smtClean="0">
                <a:solidFill>
                  <a:srgbClr val="C00000"/>
                </a:solidFill>
              </a:rPr>
              <a:t>Market shar</a:t>
            </a:r>
            <a:r>
              <a:rPr lang="en-US" altLang="en-US" sz="2800" dirty="0" smtClean="0">
                <a:solidFill>
                  <a:srgbClr val="C00000"/>
                </a:solidFill>
              </a:rPr>
              <a:t>e:- </a:t>
            </a:r>
            <a:r>
              <a:rPr lang="en-US" altLang="en-US" sz="2600" dirty="0" smtClean="0"/>
              <a:t>The characteristics of a small firm’s share of the market is that it is </a:t>
            </a:r>
            <a:r>
              <a:rPr lang="en-US" altLang="en-US" sz="2600" dirty="0" smtClean="0">
                <a:solidFill>
                  <a:schemeClr val="accent2"/>
                </a:solidFill>
              </a:rPr>
              <a:t>not large enough </a:t>
            </a:r>
            <a:r>
              <a:rPr lang="en-US" altLang="en-US" sz="2600" dirty="0"/>
              <a:t>to </a:t>
            </a:r>
            <a:r>
              <a:rPr lang="en-US" altLang="en-US" sz="2600" dirty="0" smtClean="0"/>
              <a:t>influence </a:t>
            </a:r>
            <a:r>
              <a:rPr lang="en-US" altLang="en-US" sz="2600" dirty="0"/>
              <a:t>the prices of national quantities of goods sold to any significant extent. </a:t>
            </a:r>
          </a:p>
          <a:p>
            <a:pPr marL="539750" lvl="1" indent="-265113">
              <a:buFont typeface="Franklin Gothic Book" pitchFamily="34" charset="0"/>
              <a:buAutoNum type="alphaLcParenR"/>
            </a:pPr>
            <a:r>
              <a:rPr lang="en-US" altLang="en-US" sz="2800" b="1" dirty="0" smtClean="0">
                <a:solidFill>
                  <a:srgbClr val="C00000"/>
                </a:solidFill>
              </a:rPr>
              <a:t>Independence:</a:t>
            </a:r>
            <a:r>
              <a:rPr lang="en-US" altLang="en-US" sz="2800" dirty="0" smtClean="0">
                <a:solidFill>
                  <a:srgbClr val="C00000"/>
                </a:solidFill>
              </a:rPr>
              <a:t>-</a:t>
            </a:r>
            <a:r>
              <a:rPr lang="en-US" altLang="en-US" sz="2800" dirty="0" smtClean="0"/>
              <a:t> </a:t>
            </a:r>
            <a:r>
              <a:rPr lang="en-US" altLang="en-US" sz="2600" dirty="0" smtClean="0"/>
              <a:t>Means that the </a:t>
            </a:r>
            <a:r>
              <a:rPr lang="en-US" altLang="en-US" sz="2600" dirty="0" smtClean="0">
                <a:solidFill>
                  <a:srgbClr val="FF0000"/>
                </a:solidFill>
              </a:rPr>
              <a:t>owner has control </a:t>
            </a:r>
            <a:r>
              <a:rPr lang="en-US" altLang="en-US" sz="2600" dirty="0" smtClean="0"/>
              <a:t>of the business himself.</a:t>
            </a:r>
            <a:endParaRPr lang="en-MY" altLang="en-US" sz="2600" dirty="0" smtClean="0"/>
          </a:p>
          <a:p>
            <a:pPr marL="539750" lvl="1" indent="-265113">
              <a:buFont typeface="Franklin Gothic Book" pitchFamily="34" charset="0"/>
              <a:buAutoNum type="alphaLcParenR"/>
            </a:pPr>
            <a:r>
              <a:rPr lang="en-US" altLang="en-US" sz="2800" b="1" dirty="0" smtClean="0">
                <a:solidFill>
                  <a:srgbClr val="C00000"/>
                </a:solidFill>
              </a:rPr>
              <a:t>Personalized management:</a:t>
            </a:r>
            <a:r>
              <a:rPr lang="en-US" altLang="en-US" sz="2800" dirty="0" smtClean="0">
                <a:solidFill>
                  <a:srgbClr val="C00000"/>
                </a:solidFill>
              </a:rPr>
              <a:t>- </a:t>
            </a:r>
            <a:r>
              <a:rPr lang="en-US" altLang="en-US" sz="2600" dirty="0" smtClean="0"/>
              <a:t>It </a:t>
            </a:r>
            <a:r>
              <a:rPr lang="en-US" altLang="en-US" sz="2600" dirty="0" smtClean="0"/>
              <a:t>implies that </a:t>
            </a:r>
            <a:r>
              <a:rPr lang="en-US" altLang="en-US" sz="2600" dirty="0" smtClean="0">
                <a:solidFill>
                  <a:srgbClr val="FF0000"/>
                </a:solidFill>
              </a:rPr>
              <a:t>the owner activity participates in all aspects </a:t>
            </a:r>
            <a:r>
              <a:rPr lang="en-US" altLang="en-US" sz="2600" dirty="0" smtClean="0"/>
              <a:t>of the managements of the business, and in all major decisions-making processes. There is no delegation of authority.</a:t>
            </a:r>
            <a:endParaRPr lang="en-MY" altLang="en-US" sz="2600" dirty="0" smtClean="0"/>
          </a:p>
          <a:p>
            <a:pPr>
              <a:buFont typeface="Wingdings" pitchFamily="2" charset="2"/>
              <a:buChar char="q"/>
            </a:pPr>
            <a:r>
              <a:rPr lang="en-US" altLang="en-US" sz="2800" dirty="0" smtClean="0"/>
              <a:t> All three of these characteristics must be satisfied if the business is to rank as a small business.</a:t>
            </a:r>
            <a:endParaRPr lang="en-MY" altLang="en-US" sz="2800" dirty="0" smtClean="0"/>
          </a:p>
          <a:p>
            <a:endParaRPr lang="en-MY" altLang="en-US" dirty="0" smtClean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5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18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609600"/>
          </a:xfrm>
        </p:spPr>
        <p:txBody>
          <a:bodyPr/>
          <a:lstStyle/>
          <a:p>
            <a:pPr algn="ctr"/>
            <a:r>
              <a:rPr lang="en-US" altLang="en-US" sz="2800" b="1" dirty="0">
                <a:solidFill>
                  <a:srgbClr val="FF0000"/>
                </a:solidFill>
                <a:latin typeface="Perpetua"/>
              </a:rPr>
              <a:t>How to form and develop Technology based ventures?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838200"/>
            <a:ext cx="8305800" cy="5791200"/>
          </a:xfrm>
        </p:spPr>
        <p:txBody>
          <a:bodyPr/>
          <a:lstStyle/>
          <a:p>
            <a:pPr lvl="0">
              <a:buClr>
                <a:srgbClr val="D34817"/>
              </a:buClr>
              <a:buFont typeface="Wingdings" pitchFamily="2" charset="2"/>
              <a:buChar char="q"/>
            </a:pPr>
            <a:r>
              <a:rPr lang="en-US" altLang="en-US" sz="2800" dirty="0" smtClean="0">
                <a:solidFill>
                  <a:prstClr val="black"/>
                </a:solidFill>
              </a:rPr>
              <a:t> Other </a:t>
            </a:r>
            <a:r>
              <a:rPr lang="en-US" altLang="en-US" sz="2800" dirty="0">
                <a:solidFill>
                  <a:prstClr val="black"/>
                </a:solidFill>
              </a:rPr>
              <a:t>support activities for enterprises with both public and private sector involvement, include:</a:t>
            </a:r>
          </a:p>
          <a:p>
            <a:pPr lvl="0">
              <a:buClr>
                <a:srgbClr val="D34817"/>
              </a:buClr>
              <a:buFont typeface="Wingdings" pitchFamily="2" charset="2"/>
              <a:buChar char="q"/>
            </a:pPr>
            <a:r>
              <a:rPr lang="en-US" altLang="en-US" sz="2800" b="1" dirty="0">
                <a:solidFill>
                  <a:prstClr val="black"/>
                </a:solidFill>
              </a:rPr>
              <a:t> </a:t>
            </a:r>
            <a:r>
              <a:rPr lang="en-US" altLang="en-US" sz="2800" b="1" dirty="0" smtClean="0">
                <a:solidFill>
                  <a:prstClr val="black"/>
                </a:solidFill>
              </a:rPr>
              <a:t>Business </a:t>
            </a:r>
            <a:r>
              <a:rPr lang="en-US" altLang="en-US" sz="2800" b="1" dirty="0">
                <a:solidFill>
                  <a:prstClr val="black"/>
                </a:solidFill>
              </a:rPr>
              <a:t>consulting services:</a:t>
            </a:r>
            <a:r>
              <a:rPr lang="en-US" altLang="en-US" sz="2800" dirty="0">
                <a:solidFill>
                  <a:prstClr val="black"/>
                </a:solidFill>
              </a:rPr>
              <a:t> </a:t>
            </a:r>
            <a:endParaRPr lang="en-US" altLang="en-US" sz="2800" dirty="0" smtClean="0">
              <a:solidFill>
                <a:prstClr val="black"/>
              </a:solidFill>
            </a:endParaRPr>
          </a:p>
          <a:p>
            <a:pPr lvl="1">
              <a:buClr>
                <a:srgbClr val="D34817"/>
              </a:buClr>
              <a:buFont typeface="Wingdings" pitchFamily="2" charset="2"/>
              <a:buChar char="ü"/>
            </a:pPr>
            <a:r>
              <a:rPr lang="en-US" altLang="en-US" sz="3200" i="1" dirty="0" smtClean="0">
                <a:solidFill>
                  <a:prstClr val="black"/>
                </a:solidFill>
              </a:rPr>
              <a:t>Assistance </a:t>
            </a:r>
            <a:r>
              <a:rPr lang="en-US" altLang="en-US" sz="3200" i="1" dirty="0">
                <a:solidFill>
                  <a:prstClr val="black"/>
                </a:solidFill>
              </a:rPr>
              <a:t>with business development, developing business plans, tax advice, and so forth</a:t>
            </a:r>
            <a:r>
              <a:rPr lang="en-US" altLang="en-US" sz="3200" i="1" dirty="0" smtClean="0">
                <a:solidFill>
                  <a:prstClr val="black"/>
                </a:solidFill>
              </a:rPr>
              <a:t>;</a:t>
            </a:r>
          </a:p>
          <a:p>
            <a:pPr>
              <a:buClr>
                <a:srgbClr val="9B2D1F"/>
              </a:buClr>
              <a:buFont typeface="Wingdings" pitchFamily="2" charset="2"/>
              <a:buChar char="q"/>
            </a:pPr>
            <a:r>
              <a:rPr lang="en-US" altLang="en-US" sz="2800" b="1" dirty="0" smtClean="0">
                <a:solidFill>
                  <a:prstClr val="black"/>
                </a:solidFill>
              </a:rPr>
              <a:t> Technical </a:t>
            </a:r>
            <a:r>
              <a:rPr lang="en-US" altLang="en-US" sz="2800" b="1" dirty="0">
                <a:solidFill>
                  <a:prstClr val="black"/>
                </a:solidFill>
              </a:rPr>
              <a:t>consulting services:</a:t>
            </a:r>
            <a:r>
              <a:rPr lang="en-US" altLang="en-US" sz="2800" dirty="0">
                <a:solidFill>
                  <a:prstClr val="black"/>
                </a:solidFill>
              </a:rPr>
              <a:t> </a:t>
            </a:r>
            <a:endParaRPr lang="en-US" altLang="en-US" sz="2800" dirty="0" smtClean="0">
              <a:solidFill>
                <a:prstClr val="black"/>
              </a:solidFill>
            </a:endParaRPr>
          </a:p>
          <a:p>
            <a:pPr lvl="1">
              <a:buClr>
                <a:srgbClr val="9B2D1F"/>
              </a:buClr>
              <a:buFont typeface="Wingdings" pitchFamily="2" charset="2"/>
              <a:buChar char="ü"/>
            </a:pPr>
            <a:r>
              <a:rPr lang="en-US" altLang="en-US" sz="2800" dirty="0" smtClean="0">
                <a:solidFill>
                  <a:prstClr val="black"/>
                </a:solidFill>
              </a:rPr>
              <a:t>More </a:t>
            </a:r>
            <a:r>
              <a:rPr lang="en-US" altLang="en-US" sz="2800" dirty="0">
                <a:solidFill>
                  <a:prstClr val="black"/>
                </a:solidFill>
              </a:rPr>
              <a:t>specialized services are provided such </a:t>
            </a:r>
            <a:r>
              <a:rPr lang="en-US" altLang="en-US" sz="2800" dirty="0" smtClean="0">
                <a:solidFill>
                  <a:prstClr val="black"/>
                </a:solidFill>
              </a:rPr>
              <a:t>as: </a:t>
            </a:r>
          </a:p>
          <a:p>
            <a:pPr lvl="2">
              <a:buClr>
                <a:srgbClr val="9B2D1F"/>
              </a:buClr>
              <a:buFont typeface="Wingdings" pitchFamily="2" charset="2"/>
              <a:buChar char="§"/>
            </a:pPr>
            <a:r>
              <a:rPr lang="en-US" altLang="en-US" sz="2800" dirty="0">
                <a:solidFill>
                  <a:prstClr val="black"/>
                </a:solidFill>
              </a:rPr>
              <a:t>N</a:t>
            </a:r>
            <a:r>
              <a:rPr lang="en-US" altLang="en-US" sz="2800" dirty="0" smtClean="0">
                <a:solidFill>
                  <a:prstClr val="black"/>
                </a:solidFill>
              </a:rPr>
              <a:t>etworking </a:t>
            </a:r>
            <a:r>
              <a:rPr lang="en-US" altLang="en-US" sz="2800" dirty="0">
                <a:solidFill>
                  <a:prstClr val="black"/>
                </a:solidFill>
              </a:rPr>
              <a:t>assistance between enterprises and science </a:t>
            </a:r>
            <a:endParaRPr lang="en-US" altLang="en-US" sz="2800" dirty="0" smtClean="0">
              <a:solidFill>
                <a:prstClr val="black"/>
              </a:solidFill>
            </a:endParaRPr>
          </a:p>
          <a:p>
            <a:pPr lvl="2">
              <a:buClr>
                <a:srgbClr val="9B2D1F"/>
              </a:buClr>
              <a:buFont typeface="Wingdings" pitchFamily="2" charset="2"/>
              <a:buChar char="§"/>
            </a:pPr>
            <a:r>
              <a:rPr lang="en-US" altLang="en-US" sz="2800" dirty="0">
                <a:solidFill>
                  <a:prstClr val="black"/>
                </a:solidFill>
              </a:rPr>
              <a:t>T</a:t>
            </a:r>
            <a:r>
              <a:rPr lang="en-US" altLang="en-US" sz="2800" dirty="0" smtClean="0">
                <a:solidFill>
                  <a:prstClr val="black"/>
                </a:solidFill>
              </a:rPr>
              <a:t>echnology </a:t>
            </a:r>
            <a:r>
              <a:rPr lang="en-US" altLang="en-US" sz="2800" dirty="0">
                <a:solidFill>
                  <a:prstClr val="black"/>
                </a:solidFill>
              </a:rPr>
              <a:t>organizations</a:t>
            </a:r>
            <a:r>
              <a:rPr lang="en-US" altLang="en-US" sz="2800" dirty="0" smtClean="0">
                <a:solidFill>
                  <a:prstClr val="black"/>
                </a:solidFill>
              </a:rPr>
              <a:t>,</a:t>
            </a:r>
          </a:p>
          <a:p>
            <a:pPr lvl="2">
              <a:buClr>
                <a:srgbClr val="9B2D1F"/>
              </a:buClr>
              <a:buFont typeface="Wingdings" pitchFamily="2" charset="2"/>
              <a:buChar char="§"/>
            </a:pPr>
            <a:r>
              <a:rPr lang="en-US" altLang="en-US" sz="2800" dirty="0" smtClean="0">
                <a:solidFill>
                  <a:prstClr val="black"/>
                </a:solidFill>
              </a:rPr>
              <a:t> </a:t>
            </a:r>
            <a:r>
              <a:rPr lang="en-US" altLang="en-US" sz="2800" dirty="0">
                <a:solidFill>
                  <a:prstClr val="black"/>
                </a:solidFill>
              </a:rPr>
              <a:t>T</a:t>
            </a:r>
            <a:r>
              <a:rPr lang="en-US" altLang="en-US" sz="2800" dirty="0" smtClean="0">
                <a:solidFill>
                  <a:prstClr val="black"/>
                </a:solidFill>
              </a:rPr>
              <a:t>echnology </a:t>
            </a:r>
            <a:r>
              <a:rPr lang="en-US" altLang="en-US" sz="2800" dirty="0">
                <a:solidFill>
                  <a:prstClr val="black"/>
                </a:solidFill>
              </a:rPr>
              <a:t>transfer, </a:t>
            </a:r>
            <a:endParaRPr lang="en-US" altLang="en-US" sz="2800" dirty="0" smtClean="0">
              <a:solidFill>
                <a:prstClr val="black"/>
              </a:solidFill>
            </a:endParaRPr>
          </a:p>
          <a:p>
            <a:pPr lvl="2">
              <a:buClr>
                <a:srgbClr val="9B2D1F"/>
              </a:buClr>
              <a:buFont typeface="Wingdings" pitchFamily="2" charset="2"/>
              <a:buChar char="§"/>
            </a:pPr>
            <a:r>
              <a:rPr lang="en-US" altLang="en-US" sz="2800" dirty="0">
                <a:solidFill>
                  <a:prstClr val="black"/>
                </a:solidFill>
              </a:rPr>
              <a:t>T</a:t>
            </a:r>
            <a:r>
              <a:rPr lang="en-US" altLang="en-US" sz="2800" dirty="0" smtClean="0">
                <a:solidFill>
                  <a:prstClr val="black"/>
                </a:solidFill>
              </a:rPr>
              <a:t>he </a:t>
            </a:r>
            <a:r>
              <a:rPr lang="en-US" altLang="en-US" sz="2800" dirty="0">
                <a:solidFill>
                  <a:prstClr val="black"/>
                </a:solidFill>
              </a:rPr>
              <a:t>exchange of similar experiences </a:t>
            </a:r>
            <a:r>
              <a:rPr lang="en-US" altLang="en-US" sz="2800" dirty="0" smtClean="0">
                <a:solidFill>
                  <a:prstClr val="black"/>
                </a:solidFill>
              </a:rPr>
              <a:t>and</a:t>
            </a:r>
          </a:p>
          <a:p>
            <a:pPr lvl="2">
              <a:buClr>
                <a:srgbClr val="9B2D1F"/>
              </a:buClr>
              <a:buFont typeface="Wingdings" pitchFamily="2" charset="2"/>
              <a:buChar char="§"/>
            </a:pPr>
            <a:r>
              <a:rPr lang="en-US" altLang="en-US" sz="2800" dirty="0" smtClean="0">
                <a:solidFill>
                  <a:prstClr val="black"/>
                </a:solidFill>
              </a:rPr>
              <a:t> </a:t>
            </a:r>
            <a:r>
              <a:rPr lang="en-US" altLang="en-US" sz="2800" dirty="0">
                <a:solidFill>
                  <a:prstClr val="black"/>
                </a:solidFill>
              </a:rPr>
              <a:t>T</a:t>
            </a:r>
            <a:r>
              <a:rPr lang="en-US" altLang="en-US" sz="2800" dirty="0" smtClean="0">
                <a:solidFill>
                  <a:prstClr val="black"/>
                </a:solidFill>
              </a:rPr>
              <a:t>he </a:t>
            </a:r>
            <a:r>
              <a:rPr lang="en-US" altLang="en-US" sz="2800" dirty="0">
                <a:solidFill>
                  <a:prstClr val="black"/>
                </a:solidFill>
              </a:rPr>
              <a:t>identification of potential for cooperation</a:t>
            </a:r>
            <a:endParaRPr lang="en-GB" altLang="en-US" sz="2800" dirty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</a:pPr>
            <a:endParaRPr lang="en-GB" altLang="en-US" sz="2400" i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46050" y="62103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50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4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609600"/>
          </a:xfrm>
        </p:spPr>
        <p:txBody>
          <a:bodyPr/>
          <a:lstStyle/>
          <a:p>
            <a:pPr algn="ctr"/>
            <a:r>
              <a:rPr lang="en-GB" altLang="en-US" sz="3600" b="1" dirty="0" smtClean="0">
                <a:solidFill>
                  <a:srgbClr val="FF0000"/>
                </a:solidFill>
                <a:latin typeface="+mn-lt"/>
              </a:rPr>
              <a:t>Cont’d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762000"/>
            <a:ext cx="8077200" cy="56388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altLang="en-US" b="1" dirty="0" smtClean="0"/>
              <a:t> </a:t>
            </a:r>
            <a:r>
              <a:rPr lang="en-US" altLang="en-US" sz="3200" b="1" dirty="0" smtClean="0"/>
              <a:t>Financing support activities:</a:t>
            </a:r>
            <a:r>
              <a:rPr lang="en-US" altLang="en-US" sz="3200" dirty="0" smtClean="0"/>
              <a:t> </a:t>
            </a:r>
            <a:endParaRPr lang="en-US" altLang="en-US" dirty="0" smtClean="0"/>
          </a:p>
          <a:p>
            <a:pPr>
              <a:buFont typeface="Wingdings" pitchFamily="2" charset="2"/>
              <a:buChar char="ü"/>
            </a:pPr>
            <a:r>
              <a:rPr lang="en-US" altLang="en-US" sz="3200" dirty="0" smtClean="0"/>
              <a:t>Offer optimal conditions to enterprises, especially SMEs, in terms of: </a:t>
            </a:r>
          </a:p>
          <a:p>
            <a:pPr lvl="2">
              <a:buFont typeface="Wingdings" pitchFamily="2" charset="2"/>
              <a:buChar char="§"/>
            </a:pPr>
            <a:r>
              <a:rPr lang="en-US" altLang="en-US" sz="2800" dirty="0" smtClean="0"/>
              <a:t>rent and costs of spaces, </a:t>
            </a:r>
          </a:p>
          <a:p>
            <a:pPr lvl="2">
              <a:buFont typeface="Wingdings" pitchFamily="2" charset="2"/>
              <a:buChar char="§"/>
            </a:pPr>
            <a:r>
              <a:rPr lang="en-US" altLang="en-US" sz="2800" dirty="0" smtClean="0"/>
              <a:t>infrastructure and services.</a:t>
            </a:r>
          </a:p>
          <a:p>
            <a:pPr>
              <a:buFont typeface="Wingdings" pitchFamily="2" charset="2"/>
              <a:buChar char="ü"/>
            </a:pPr>
            <a:r>
              <a:rPr lang="en-US" altLang="en-US" sz="3200" dirty="0" smtClean="0"/>
              <a:t>Offer also assistance with accessing and using financial sources such as: </a:t>
            </a:r>
          </a:p>
          <a:p>
            <a:pPr lvl="2">
              <a:buFont typeface="Wingdings" pitchFamily="2" charset="2"/>
              <a:buChar char="§"/>
            </a:pPr>
            <a:r>
              <a:rPr lang="en-US" altLang="en-US" sz="2800" dirty="0" smtClean="0"/>
              <a:t>corporate financing, </a:t>
            </a:r>
          </a:p>
          <a:p>
            <a:pPr lvl="2">
              <a:buFont typeface="Wingdings" pitchFamily="2" charset="2"/>
              <a:buChar char="§"/>
            </a:pPr>
            <a:r>
              <a:rPr lang="en-US" altLang="en-US" sz="2800" dirty="0" smtClean="0"/>
              <a:t>business angels, </a:t>
            </a:r>
          </a:p>
          <a:p>
            <a:pPr lvl="2">
              <a:buFont typeface="Wingdings" pitchFamily="2" charset="2"/>
              <a:buChar char="§"/>
            </a:pPr>
            <a:r>
              <a:rPr lang="en-US" altLang="en-US" sz="2800" dirty="0" smtClean="0"/>
              <a:t>venture capital, and so forth;</a:t>
            </a:r>
            <a:endParaRPr lang="en-GB" altLang="en-US" dirty="0" smtClean="0"/>
          </a:p>
          <a:p>
            <a:pPr marL="0" indent="0">
              <a:buNone/>
            </a:pPr>
            <a:endParaRPr lang="en-GB" altLang="en-US" dirty="0" smtClean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51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78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6858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n-lt"/>
              </a:rPr>
              <a:t>Cont…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85800"/>
            <a:ext cx="8305800" cy="5715000"/>
          </a:xfrm>
        </p:spPr>
        <p:txBody>
          <a:bodyPr/>
          <a:lstStyle/>
          <a:p>
            <a:pPr lvl="0">
              <a:buClr>
                <a:srgbClr val="D34817"/>
              </a:buClr>
              <a:buFont typeface="Wingdings" pitchFamily="2" charset="2"/>
              <a:buChar char="q"/>
            </a:pPr>
            <a:r>
              <a:rPr lang="en-US" altLang="en-US" b="1" dirty="0">
                <a:solidFill>
                  <a:prstClr val="black"/>
                </a:solidFill>
              </a:rPr>
              <a:t> Intellectual property assistance:</a:t>
            </a:r>
            <a:r>
              <a:rPr lang="en-US" altLang="en-US" dirty="0">
                <a:solidFill>
                  <a:prstClr val="black"/>
                </a:solidFill>
              </a:rPr>
              <a:t> </a:t>
            </a:r>
          </a:p>
          <a:p>
            <a:pPr lvl="1">
              <a:buClr>
                <a:srgbClr val="D34817"/>
              </a:buClr>
              <a:buFont typeface="Wingdings" pitchFamily="2" charset="2"/>
              <a:buChar char="ü"/>
            </a:pPr>
            <a:r>
              <a:rPr lang="en-US" altLang="en-US" sz="2800" dirty="0">
                <a:solidFill>
                  <a:prstClr val="black"/>
                </a:solidFill>
              </a:rPr>
              <a:t>Assistance with developing and patenting new and improved technology, including bringing it to the market for profit;</a:t>
            </a:r>
            <a:endParaRPr lang="en-GB" altLang="en-US" sz="2800" dirty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Font typeface="Wingdings" pitchFamily="2" charset="2"/>
              <a:buChar char="q"/>
            </a:pPr>
            <a:r>
              <a:rPr lang="en-US" altLang="en-US" b="1" dirty="0">
                <a:solidFill>
                  <a:prstClr val="black"/>
                </a:solidFill>
              </a:rPr>
              <a:t> International assistance:</a:t>
            </a:r>
            <a:r>
              <a:rPr lang="en-US" altLang="en-US" dirty="0">
                <a:solidFill>
                  <a:prstClr val="black"/>
                </a:solidFill>
              </a:rPr>
              <a:t> </a:t>
            </a:r>
          </a:p>
          <a:p>
            <a:pPr lvl="1">
              <a:buClr>
                <a:srgbClr val="D34817"/>
              </a:buClr>
              <a:buFont typeface="Wingdings" pitchFamily="2" charset="2"/>
              <a:buChar char="ü"/>
            </a:pPr>
            <a:r>
              <a:rPr lang="en-US" altLang="en-US" sz="2800" dirty="0">
                <a:solidFill>
                  <a:prstClr val="black"/>
                </a:solidFill>
              </a:rPr>
              <a:t>Assistance with the global networking of incubation and innovation centers for information exchange and technology transfer</a:t>
            </a:r>
            <a:endParaRPr lang="en-GB" altLang="en-US" sz="28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52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11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990600"/>
          </a:xfrm>
        </p:spPr>
        <p:txBody>
          <a:bodyPr/>
          <a:lstStyle/>
          <a:p>
            <a:r>
              <a:rPr lang="en-US" altLang="en-US" sz="2800" b="1" dirty="0" smtClean="0">
                <a:solidFill>
                  <a:srgbClr val="FF0000"/>
                </a:solidFill>
                <a:latin typeface="+mn-lt"/>
              </a:rPr>
              <a:t>Factors contributing to the Success of High Technology based Enterprises</a:t>
            </a:r>
            <a:endParaRPr lang="en-GB" altLang="en-US" sz="2800" dirty="0" smtClean="0"/>
          </a:p>
        </p:txBody>
      </p:sp>
      <p:sp>
        <p:nvSpPr>
          <p:cNvPr id="53251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066800"/>
            <a:ext cx="8305800" cy="57912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altLang="en-US" dirty="0" smtClean="0"/>
              <a:t>The main catalytic factors for the success of high technology-based enterprises are :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en-US" sz="3200" dirty="0" smtClean="0"/>
              <a:t> national policies,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en-US" sz="3200" dirty="0" smtClean="0"/>
              <a:t> research and development institutions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en-US" sz="3200" dirty="0" smtClean="0"/>
              <a:t> technological entrepreneur development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en-US" sz="3200" dirty="0" smtClean="0"/>
              <a:t> innovative finance support systems &amp; protecting intellectual property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en-US" sz="3200" dirty="0" smtClean="0"/>
              <a:t> science and technology parks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en-US" sz="3200" dirty="0" smtClean="0"/>
              <a:t> promoting and developing strategic business alliances and networking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en-US" sz="3200" dirty="0" smtClean="0"/>
              <a:t> standardization, quality control and marketing.</a:t>
            </a:r>
            <a:endParaRPr lang="en-GB" altLang="en-US" sz="3200" dirty="0" smtClean="0"/>
          </a:p>
          <a:p>
            <a:endParaRPr lang="en-GB" altLang="en-US" sz="3200" dirty="0" smtClean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53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91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457200"/>
          </a:xfrm>
        </p:spPr>
        <p:txBody>
          <a:bodyPr/>
          <a:lstStyle/>
          <a:p>
            <a:pPr lvl="1">
              <a:defRPr/>
            </a:pPr>
            <a:r>
              <a:rPr lang="en-GB" sz="1050" dirty="0" smtClean="0"/>
              <a:t/>
            </a:r>
            <a:br>
              <a:rPr lang="en-GB" sz="1050" dirty="0" smtClean="0"/>
            </a:b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+mn-lt"/>
              </a:rPr>
              <a:t>Technology transfer for business development </a:t>
            </a:r>
            <a:endParaRPr lang="en-GB" sz="28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427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8153400" cy="54864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altLang="en-US" sz="2800" b="1" dirty="0" smtClean="0"/>
              <a:t> </a:t>
            </a:r>
            <a:r>
              <a:rPr lang="en-US" altLang="en-US" sz="2800" b="1" dirty="0" smtClean="0">
                <a:solidFill>
                  <a:srgbClr val="C00000"/>
                </a:solidFill>
              </a:rPr>
              <a:t>Technology transfer is</a:t>
            </a:r>
            <a:r>
              <a:rPr lang="en-US" altLang="en-US" sz="2800" b="1" dirty="0" smtClean="0"/>
              <a:t>, t</a:t>
            </a:r>
            <a:r>
              <a:rPr lang="en-US" altLang="en-US" sz="2800" dirty="0" smtClean="0"/>
              <a:t>he process by which </a:t>
            </a:r>
            <a:r>
              <a:rPr lang="en-US" altLang="en-US" sz="2800" dirty="0" smtClean="0">
                <a:solidFill>
                  <a:srgbClr val="FF0000"/>
                </a:solidFill>
              </a:rPr>
              <a:t>existing</a:t>
            </a:r>
            <a:r>
              <a:rPr lang="en-US" altLang="en-US" sz="2800" dirty="0" smtClean="0"/>
              <a:t> knowledge, facilities or capabilities are utilized and marketed to fulfill public and private needs.</a:t>
            </a:r>
          </a:p>
          <a:p>
            <a:pPr>
              <a:buFont typeface="Wingdings" pitchFamily="2" charset="2"/>
              <a:buChar char="q"/>
            </a:pPr>
            <a:r>
              <a:rPr lang="en-US" altLang="en-US" sz="2800" dirty="0" smtClean="0"/>
              <a:t> It is the process by which basic science research and fundamental discoveries are developed into practical and commercially relevant applications and products.</a:t>
            </a:r>
            <a:endParaRPr lang="en-GB" altLang="en-US" sz="2400" dirty="0" smtClean="0"/>
          </a:p>
          <a:p>
            <a:pPr>
              <a:buFont typeface="Wingdings" pitchFamily="2" charset="2"/>
              <a:buChar char="q"/>
            </a:pPr>
            <a:r>
              <a:rPr lang="en-US" altLang="en-US" sz="2800" dirty="0" smtClean="0"/>
              <a:t> </a:t>
            </a:r>
            <a:r>
              <a:rPr lang="en-US" altLang="en-US" sz="2800" dirty="0" smtClean="0">
                <a:solidFill>
                  <a:srgbClr val="FF0000"/>
                </a:solidFill>
              </a:rPr>
              <a:t>Technology transfer processes </a:t>
            </a:r>
            <a:r>
              <a:rPr lang="en-US" altLang="en-US" sz="2800" dirty="0" smtClean="0"/>
              <a:t>constitutes </a:t>
            </a:r>
            <a:r>
              <a:rPr lang="en-US" altLang="en-US" sz="2800" i="1" dirty="0" smtClean="0"/>
              <a:t>technology transfer, technology promotion, technology deployment, technology innovation, technology development, technology research, technology assessment, technology information and communication, technology investment, technology collaboration and technology commercialization </a:t>
            </a:r>
            <a:endParaRPr lang="en-GB" altLang="en-US" sz="2400" i="1" dirty="0" smtClean="0"/>
          </a:p>
          <a:p>
            <a:endParaRPr lang="en-GB" altLang="en-US" dirty="0" smtClean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46050" y="62103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54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27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685800"/>
          </a:xfrm>
        </p:spPr>
        <p:txBody>
          <a:bodyPr/>
          <a:lstStyle/>
          <a:p>
            <a:pPr algn="ctr"/>
            <a:r>
              <a:rPr lang="en-US" altLang="en-US" sz="3200" b="1" dirty="0" smtClean="0">
                <a:solidFill>
                  <a:srgbClr val="FF0000"/>
                </a:solidFill>
                <a:latin typeface="+mn-lt"/>
              </a:rPr>
              <a:t>Entrepreneurship and Technological Change</a:t>
            </a:r>
            <a:endParaRPr lang="en-GB" altLang="en-US" sz="3200" b="1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7347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altLang="en-US" smtClean="0"/>
          </a:p>
        </p:txBody>
      </p:sp>
      <p:pic>
        <p:nvPicPr>
          <p:cNvPr id="57348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43000"/>
            <a:ext cx="8382000" cy="53340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46050" y="62103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55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73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017446">
            <a:off x="1118851" y="2808987"/>
            <a:ext cx="6299981" cy="1152331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THANK YOU</a:t>
            </a:r>
            <a:endParaRPr lang="en-US" sz="6000" b="1" dirty="0">
              <a:ln w="1905"/>
              <a:solidFill>
                <a:srgbClr val="00B0F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46050" y="62103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  <a:latin typeface="Times" pitchFamily="18" charset="0"/>
              </a:rPr>
              <a:pPr>
                <a:defRPr/>
              </a:pPr>
              <a:t>56</a:t>
            </a:fld>
            <a:endParaRPr lang="th-TH" altLang="en-US" sz="1800" kern="0" dirty="0" smtClean="0">
              <a:solidFill>
                <a:sysClr val="windowText" lastClr="000000"/>
              </a:solidFill>
              <a:latin typeface="Times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48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685800"/>
          </a:xfrm>
        </p:spPr>
        <p:txBody>
          <a:bodyPr/>
          <a:lstStyle/>
          <a:p>
            <a:pPr algn="ctr"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+mn-lt"/>
              </a:rPr>
              <a:t>Types of </a:t>
            </a:r>
            <a:r>
              <a:rPr lang="en-US" sz="3600" b="1" dirty="0" smtClean="0">
                <a:solidFill>
                  <a:srgbClr val="FF0000"/>
                </a:solidFill>
                <a:latin typeface="+mn-lt"/>
              </a:rPr>
              <a:t>small</a:t>
            </a:r>
            <a:r>
              <a:rPr lang="en-US" sz="3200" b="1" dirty="0" smtClean="0">
                <a:solidFill>
                  <a:srgbClr val="FF0000"/>
                </a:solidFill>
                <a:latin typeface="+mn-lt"/>
              </a:rPr>
              <a:t> business</a:t>
            </a:r>
            <a:endParaRPr lang="en-MY" dirty="0" smtClean="0"/>
          </a:p>
        </p:txBody>
      </p:sp>
      <p:sp>
        <p:nvSpPr>
          <p:cNvPr id="82947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990600"/>
            <a:ext cx="8382000" cy="5486400"/>
          </a:xfrm>
        </p:spPr>
        <p:txBody>
          <a:bodyPr/>
          <a:lstStyle/>
          <a:p>
            <a:pPr marL="273050" lvl="1" indent="-273050">
              <a:spcBef>
                <a:spcPts val="575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en-US" altLang="en-US" sz="2800" b="1" dirty="0" smtClean="0">
                <a:solidFill>
                  <a:srgbClr val="C00000"/>
                </a:solidFill>
              </a:rPr>
              <a:t>1. Family Enterprises</a:t>
            </a:r>
            <a:endParaRPr lang="en-MY" altLang="en-US" sz="2800" b="1" dirty="0" smtClean="0">
              <a:solidFill>
                <a:srgbClr val="C00000"/>
              </a:solidFill>
            </a:endParaRPr>
          </a:p>
          <a:p>
            <a:pPr marL="739775" algn="just">
              <a:buFont typeface="Wingdings" pitchFamily="2" charset="2"/>
              <a:buChar char="Ø"/>
            </a:pPr>
            <a:r>
              <a:rPr lang="en-US" altLang="en-US" sz="2400" dirty="0" smtClean="0"/>
              <a:t>Family owned business varies widely and can include retail stores, contracting businesses, small manufacturing firms, and restaurants among others. </a:t>
            </a:r>
            <a:endParaRPr lang="en-US" altLang="en-US" sz="2400" dirty="0" smtClean="0"/>
          </a:p>
          <a:p>
            <a:pPr marL="739775" algn="just">
              <a:buFont typeface="Wingdings" pitchFamily="2" charset="2"/>
              <a:buChar char="Ø"/>
            </a:pPr>
            <a:r>
              <a:rPr lang="en-US" altLang="en-US" sz="2400" dirty="0" smtClean="0"/>
              <a:t>In </a:t>
            </a:r>
            <a:r>
              <a:rPr lang="en-US" altLang="en-US" sz="2400" dirty="0" smtClean="0"/>
              <a:t>the absence of a successor, the life of a venture is limited to the working life of its founder. Succession is a serious problem.</a:t>
            </a:r>
          </a:p>
          <a:p>
            <a:pPr>
              <a:buFont typeface="Wingdings 2" pitchFamily="18" charset="2"/>
              <a:buNone/>
            </a:pPr>
            <a:r>
              <a:rPr lang="en-US" altLang="en-US" sz="2800" b="1" dirty="0" smtClean="0">
                <a:solidFill>
                  <a:srgbClr val="C00000"/>
                </a:solidFill>
              </a:rPr>
              <a:t>2. Personal service Firms(PSF)</a:t>
            </a:r>
            <a:endParaRPr lang="en-MY" altLang="en-US" sz="2800" b="1" dirty="0" smtClean="0">
              <a:solidFill>
                <a:srgbClr val="C00000"/>
              </a:solidFill>
            </a:endParaRPr>
          </a:p>
          <a:p>
            <a:pPr>
              <a:buFont typeface="Wingdings 2" pitchFamily="18" charset="2"/>
              <a:buNone/>
            </a:pPr>
            <a:r>
              <a:rPr lang="en-US" altLang="en-US" sz="2800" b="1" dirty="0" smtClean="0">
                <a:solidFill>
                  <a:srgbClr val="C00000"/>
                </a:solidFill>
              </a:rPr>
              <a:t>3. Franchise:-</a:t>
            </a:r>
            <a:r>
              <a:rPr lang="en-US" altLang="en-US" sz="2800" dirty="0" smtClean="0"/>
              <a:t>The franchisee may </a:t>
            </a:r>
            <a:r>
              <a:rPr lang="en-US" altLang="en-US" sz="2800" dirty="0" smtClean="0"/>
              <a:t>receive </a:t>
            </a:r>
            <a:r>
              <a:rPr lang="en-US" altLang="en-US" sz="2800" dirty="0" smtClean="0"/>
              <a:t>Francis help, training, a protected market, and technical assistance with matters such as site selections, purchasing, accounting, and operations management.</a:t>
            </a:r>
            <a:endParaRPr lang="en-MY" altLang="en-US" sz="2800" dirty="0" smtClean="0"/>
          </a:p>
          <a:p>
            <a:pPr>
              <a:buFont typeface="Wingdings 2" pitchFamily="18" charset="2"/>
              <a:buNone/>
            </a:pPr>
            <a:endParaRPr lang="en-MY" altLang="en-US" dirty="0" smtClean="0"/>
          </a:p>
          <a:p>
            <a:pPr>
              <a:buFont typeface="Wingdings 2" pitchFamily="18" charset="2"/>
              <a:buNone/>
            </a:pPr>
            <a:endParaRPr lang="en-MY" altLang="en-US" dirty="0" smtClean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6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87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381000" y="304801"/>
            <a:ext cx="8610600" cy="685800"/>
          </a:xfrm>
        </p:spPr>
        <p:txBody>
          <a:bodyPr/>
          <a:lstStyle/>
          <a:p>
            <a:pPr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+mn-lt"/>
              </a:rPr>
              <a:t>Why are small business important to economy?</a:t>
            </a:r>
            <a:endParaRPr lang="en-MY" sz="3200" b="1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222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229600" cy="5791200"/>
          </a:xfrm>
          <a:ln>
            <a:noFill/>
          </a:ln>
        </p:spPr>
        <p:txBody>
          <a:bodyPr/>
          <a:lstStyle/>
          <a:p>
            <a:pPr>
              <a:buFont typeface="Wingdings" pitchFamily="2" charset="2"/>
              <a:buChar char="q"/>
              <a:defRPr/>
            </a:pPr>
            <a:r>
              <a:rPr lang="en-US" dirty="0" smtClean="0">
                <a:solidFill>
                  <a:schemeClr val="accent1"/>
                </a:solidFill>
              </a:rPr>
              <a:t>They make exceptional contributions as they provide</a:t>
            </a:r>
            <a:endParaRPr lang="en-MY" dirty="0" smtClean="0">
              <a:solidFill>
                <a:schemeClr val="accent1"/>
              </a:solidFill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rgbClr val="FF0000"/>
                </a:solidFill>
              </a:rPr>
              <a:t>New </a:t>
            </a:r>
            <a:r>
              <a:rPr lang="en-US" dirty="0" smtClean="0">
                <a:solidFill>
                  <a:srgbClr val="FF0000"/>
                </a:solidFill>
              </a:rPr>
              <a:t>job opportunity</a:t>
            </a:r>
            <a:r>
              <a:rPr lang="en-US" dirty="0" smtClean="0"/>
              <a:t>.</a:t>
            </a:r>
            <a:endParaRPr lang="en-MY" dirty="0" smtClean="0"/>
          </a:p>
          <a:p>
            <a:pPr lvl="1">
              <a:buFont typeface="Wingdings" pitchFamily="2" charset="2"/>
              <a:buChar char="Ø"/>
              <a:defRPr/>
            </a:pPr>
            <a:r>
              <a:rPr lang="en-US" dirty="0" smtClean="0"/>
              <a:t>Introduce </a:t>
            </a:r>
            <a:r>
              <a:rPr lang="en-US" dirty="0" smtClean="0"/>
              <a:t>innovations-many scientific breakthrough originated with small organization. Photocopies, </a:t>
            </a:r>
            <a:r>
              <a:rPr lang="en-US" dirty="0" smtClean="0"/>
              <a:t>etc.</a:t>
            </a:r>
            <a:endParaRPr lang="en-MY" dirty="0" smtClean="0"/>
          </a:p>
          <a:p>
            <a:pPr lvl="1">
              <a:buFont typeface="Wingdings" pitchFamily="2" charset="2"/>
              <a:buChar char="Ø"/>
              <a:defRPr/>
            </a:pPr>
            <a:r>
              <a:rPr lang="en-US" dirty="0" smtClean="0"/>
              <a:t> Stimulating </a:t>
            </a:r>
            <a:r>
              <a:rPr lang="en-US" dirty="0" smtClean="0"/>
              <a:t>economic </a:t>
            </a:r>
            <a:r>
              <a:rPr lang="en-US" dirty="0" smtClean="0"/>
              <a:t>competitions.</a:t>
            </a:r>
            <a:endParaRPr lang="en-MY" dirty="0" smtClean="0"/>
          </a:p>
          <a:p>
            <a:pPr lvl="0">
              <a:buClr>
                <a:srgbClr val="D34817"/>
              </a:buClr>
              <a:buFont typeface="Wingdings" pitchFamily="2" charset="2"/>
              <a:buChar char="q"/>
              <a:defRPr/>
            </a:pPr>
            <a:r>
              <a:rPr lang="en-US" sz="2800" dirty="0">
                <a:solidFill>
                  <a:srgbClr val="C00000"/>
                </a:solidFill>
              </a:rPr>
              <a:t>Reasons </a:t>
            </a:r>
            <a:r>
              <a:rPr lang="en-US" sz="2800" dirty="0" smtClean="0">
                <a:solidFill>
                  <a:srgbClr val="C00000"/>
                </a:solidFill>
              </a:rPr>
              <a:t>for </a:t>
            </a:r>
            <a:r>
              <a:rPr lang="en-US" sz="2800" dirty="0">
                <a:solidFill>
                  <a:srgbClr val="C00000"/>
                </a:solidFill>
              </a:rPr>
              <a:t>more rapid growth of small firms in most developed countries.</a:t>
            </a:r>
          </a:p>
          <a:p>
            <a:pPr marL="265113" lvl="0" indent="-265113">
              <a:buClr>
                <a:srgbClr val="D34817"/>
              </a:buClr>
              <a:buFont typeface="+mj-lt"/>
              <a:buAutoNum type="arabicPeriod"/>
              <a:defRPr/>
            </a:pPr>
            <a:r>
              <a:rPr lang="en-US" sz="2400" dirty="0">
                <a:solidFill>
                  <a:prstClr val="black"/>
                </a:solidFill>
              </a:rPr>
              <a:t>New technologies, such as numerically controlled machine tools, may permit efficient  production on a smaller scale</a:t>
            </a:r>
            <a:endParaRPr lang="en-MY" sz="2400" dirty="0">
              <a:solidFill>
                <a:prstClr val="black"/>
              </a:solidFill>
            </a:endParaRPr>
          </a:p>
          <a:p>
            <a:pPr marL="265113" lvl="0" indent="-265113">
              <a:buClr>
                <a:srgbClr val="D34817"/>
              </a:buClr>
              <a:buFont typeface="+mj-lt"/>
              <a:buAutoNum type="arabicPeriod"/>
              <a:defRPr/>
            </a:pPr>
            <a:r>
              <a:rPr lang="en-US" sz="2400" dirty="0">
                <a:solidFill>
                  <a:prstClr val="black"/>
                </a:solidFill>
              </a:rPr>
              <a:t>Greater flexibility is required as a result of increased global competitions </a:t>
            </a:r>
          </a:p>
          <a:p>
            <a:pPr marL="265113" lvl="0" indent="-265113">
              <a:buClr>
                <a:srgbClr val="D34817"/>
              </a:buClr>
              <a:buFont typeface="+mj-lt"/>
              <a:buAutoNum type="arabicPeriod"/>
              <a:defRPr/>
            </a:pPr>
            <a:r>
              <a:rPr lang="en-US" sz="2400" dirty="0">
                <a:solidFill>
                  <a:prstClr val="black"/>
                </a:solidFill>
              </a:rPr>
              <a:t>Consumers may be coming to prefer personalized products over mass produced goods.</a:t>
            </a:r>
            <a:endParaRPr lang="en-MY" sz="2400" dirty="0">
              <a:solidFill>
                <a:prstClr val="black"/>
              </a:solidFill>
            </a:endParaRPr>
          </a:p>
          <a:p>
            <a:pPr marL="0" indent="0">
              <a:buNone/>
              <a:defRPr/>
            </a:pPr>
            <a:endParaRPr lang="en-MY" dirty="0" smtClean="0"/>
          </a:p>
          <a:p>
            <a:pPr>
              <a:defRPr/>
            </a:pPr>
            <a:endParaRPr lang="en-MY" dirty="0" smtClean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7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75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685800"/>
          </a:xfrm>
        </p:spPr>
        <p:txBody>
          <a:bodyPr/>
          <a:lstStyle/>
          <a:p>
            <a:pPr algn="ctr"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+mn-lt"/>
              </a:rPr>
              <a:t>Causes for small business failure</a:t>
            </a:r>
            <a:endParaRPr lang="en-MY" sz="3200" b="1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6019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914400"/>
            <a:ext cx="8458200" cy="5715000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US" altLang="en-US" sz="2400" b="1" dirty="0" smtClean="0"/>
              <a:t>Incompetence</a:t>
            </a:r>
            <a:r>
              <a:rPr lang="en-US" altLang="en-US" sz="2400" dirty="0" smtClean="0"/>
              <a:t>- The owners simply </a:t>
            </a:r>
            <a:r>
              <a:rPr lang="en-US" altLang="en-US" sz="2400" dirty="0" smtClean="0"/>
              <a:t>mayn’t </a:t>
            </a:r>
            <a:r>
              <a:rPr lang="en-US" altLang="en-US" sz="2400" dirty="0" smtClean="0"/>
              <a:t>know how to run the enterprise.</a:t>
            </a:r>
            <a:endParaRPr lang="en-MY" altLang="en-US" sz="2400" dirty="0" smtClean="0"/>
          </a:p>
          <a:p>
            <a:pPr algn="just">
              <a:buFont typeface="Wingdings" pitchFamily="2" charset="2"/>
              <a:buChar char="q"/>
            </a:pPr>
            <a:r>
              <a:rPr lang="en-US" altLang="en-US" sz="2400" b="1" dirty="0" smtClean="0"/>
              <a:t>Unbalanced experience- </a:t>
            </a:r>
            <a:r>
              <a:rPr lang="en-US" altLang="en-US" sz="2400" dirty="0" smtClean="0"/>
              <a:t>do not have rounded experience in the major activities of business production.</a:t>
            </a:r>
            <a:endParaRPr lang="en-MY" altLang="en-US" sz="2400" dirty="0" smtClean="0"/>
          </a:p>
          <a:p>
            <a:pPr algn="just">
              <a:buFont typeface="Wingdings" pitchFamily="2" charset="2"/>
              <a:buChar char="q"/>
            </a:pPr>
            <a:r>
              <a:rPr lang="en-US" altLang="en-US" sz="2400" b="1" dirty="0" smtClean="0"/>
              <a:t>Lack of managerial </a:t>
            </a:r>
            <a:r>
              <a:rPr lang="en-US" altLang="en-US" sz="2400" b="1" dirty="0" smtClean="0"/>
              <a:t>experience</a:t>
            </a:r>
            <a:r>
              <a:rPr lang="en-US" altLang="en-US" sz="2400" dirty="0"/>
              <a:t>-</a:t>
            </a:r>
            <a:r>
              <a:rPr lang="en-US" altLang="en-US" sz="2400" dirty="0" smtClean="0"/>
              <a:t> </a:t>
            </a:r>
            <a:r>
              <a:rPr lang="en-US" altLang="en-US" sz="2400" dirty="0" smtClean="0"/>
              <a:t>Do not know how to manage production.</a:t>
            </a:r>
            <a:endParaRPr lang="en-MY" altLang="en-US" sz="2400" dirty="0" smtClean="0"/>
          </a:p>
          <a:p>
            <a:pPr algn="just">
              <a:buFont typeface="Wingdings" pitchFamily="2" charset="2"/>
              <a:buChar char="q"/>
            </a:pPr>
            <a:r>
              <a:rPr lang="en-US" altLang="en-US" sz="2400" b="1" dirty="0" smtClean="0"/>
              <a:t>Lack of experience in the line- </a:t>
            </a:r>
            <a:r>
              <a:rPr lang="en-US" altLang="en-US" sz="2400" dirty="0" smtClean="0"/>
              <a:t>the owner has entered a business field in which he or she has very little knowledge.</a:t>
            </a:r>
            <a:endParaRPr lang="en-MY" altLang="en-US" sz="2400" dirty="0" smtClean="0"/>
          </a:p>
          <a:p>
            <a:pPr algn="just">
              <a:buFont typeface="Wingdings" pitchFamily="2" charset="2"/>
              <a:buChar char="q"/>
            </a:pPr>
            <a:r>
              <a:rPr lang="en-US" altLang="en-US" sz="2400" b="1" dirty="0" smtClean="0"/>
              <a:t>Neglect-</a:t>
            </a:r>
            <a:r>
              <a:rPr lang="en-US" altLang="en-US" sz="2400" dirty="0" smtClean="0"/>
              <a:t> the owner does not pay sufficient attention to the enterprise.</a:t>
            </a:r>
            <a:endParaRPr lang="en-MY" altLang="en-US" sz="2400" dirty="0" smtClean="0"/>
          </a:p>
          <a:p>
            <a:pPr algn="just">
              <a:buFont typeface="Wingdings" pitchFamily="2" charset="2"/>
              <a:buChar char="q"/>
            </a:pPr>
            <a:r>
              <a:rPr lang="en-US" altLang="en-US" sz="2400" b="1" dirty="0" smtClean="0"/>
              <a:t>Fraud- </a:t>
            </a:r>
            <a:r>
              <a:rPr lang="en-US" altLang="en-US" sz="2400" dirty="0" smtClean="0"/>
              <a:t>involves </a:t>
            </a:r>
            <a:r>
              <a:rPr lang="en-US" altLang="en-US" sz="2400" dirty="0" smtClean="0"/>
              <a:t>intentional misrepresentations or deception (purchasing materials or goods for </a:t>
            </a:r>
            <a:r>
              <a:rPr lang="en-US" altLang="en-US" sz="2400" dirty="0" smtClean="0"/>
              <a:t>him/herself </a:t>
            </a:r>
            <a:r>
              <a:rPr lang="en-US" altLang="en-US" sz="2400" dirty="0" smtClean="0"/>
              <a:t>with the company’s money)</a:t>
            </a:r>
            <a:endParaRPr lang="en-MY" altLang="en-US" sz="2400" dirty="0" smtClean="0"/>
          </a:p>
          <a:p>
            <a:pPr algn="just">
              <a:buFont typeface="Wingdings" pitchFamily="2" charset="2"/>
              <a:buChar char="q"/>
            </a:pPr>
            <a:r>
              <a:rPr lang="en-US" altLang="en-US" sz="2400" b="1" dirty="0" smtClean="0"/>
              <a:t>Disaster</a:t>
            </a:r>
            <a:r>
              <a:rPr lang="en-US" altLang="en-US" sz="2400" dirty="0" smtClean="0"/>
              <a:t>- refers to some unforeseen happening or ‘act of God’ (</a:t>
            </a:r>
            <a:r>
              <a:rPr lang="en-US" altLang="en-US" sz="2400" dirty="0" err="1" smtClean="0"/>
              <a:t>eg</a:t>
            </a:r>
            <a:r>
              <a:rPr lang="en-US" altLang="en-US" sz="2400" dirty="0" smtClean="0"/>
              <a:t>. Robberies and extended strikes.)</a:t>
            </a:r>
            <a:endParaRPr lang="en-MY" altLang="en-US" sz="2400" dirty="0" smtClean="0"/>
          </a:p>
          <a:p>
            <a:endParaRPr lang="en-MY" altLang="en-US" sz="2400" dirty="0" smtClean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8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67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609600"/>
            <a:ext cx="8534400" cy="6019800"/>
          </a:xfrm>
        </p:spPr>
        <p:txBody>
          <a:bodyPr/>
          <a:lstStyle/>
          <a:p>
            <a:pPr>
              <a:buFont typeface="Wingdings" pitchFamily="2" charset="2"/>
              <a:buChar char="q"/>
              <a:defRPr/>
            </a:pPr>
            <a:r>
              <a:rPr lang="en-US" dirty="0" smtClean="0"/>
              <a:t>The following are </a:t>
            </a:r>
            <a:r>
              <a:rPr lang="en-US" dirty="0" smtClean="0">
                <a:solidFill>
                  <a:srgbClr val="002060"/>
                </a:solidFill>
              </a:rPr>
              <a:t>specific managerial causes of small business failure</a:t>
            </a:r>
            <a:endParaRPr lang="en-MY" dirty="0" smtClean="0">
              <a:solidFill>
                <a:srgbClr val="002060"/>
              </a:solidFill>
            </a:endParaRPr>
          </a:p>
          <a:p>
            <a:pPr marL="817562" indent="-457200">
              <a:buFont typeface="Wingdings" pitchFamily="2" charset="2"/>
              <a:buChar char="Ø"/>
              <a:defRPr/>
            </a:pPr>
            <a:r>
              <a:rPr lang="en-US" dirty="0" smtClean="0"/>
              <a:t>Inadequate records- unable to establish an adequate record keeping system.</a:t>
            </a:r>
            <a:endParaRPr lang="en-MY" dirty="0" smtClean="0"/>
          </a:p>
          <a:p>
            <a:pPr marL="817562" indent="-457200">
              <a:buFont typeface="Wingdings" pitchFamily="2" charset="2"/>
              <a:buChar char="Ø"/>
              <a:defRPr/>
            </a:pPr>
            <a:r>
              <a:rPr lang="en-US" dirty="0" smtClean="0"/>
              <a:t>Expansion beyond resources</a:t>
            </a:r>
            <a:endParaRPr lang="en-MY" dirty="0" smtClean="0"/>
          </a:p>
          <a:p>
            <a:pPr marL="817562" indent="-457200">
              <a:buFont typeface="Wingdings" pitchFamily="2" charset="2"/>
              <a:buChar char="Ø"/>
              <a:defRPr/>
            </a:pPr>
            <a:r>
              <a:rPr lang="en-US" dirty="0" smtClean="0"/>
              <a:t>Lack of information about customer</a:t>
            </a:r>
            <a:endParaRPr lang="en-MY" dirty="0" smtClean="0"/>
          </a:p>
          <a:p>
            <a:pPr marL="817562" indent="-457200">
              <a:buFont typeface="Wingdings" pitchFamily="2" charset="2"/>
              <a:buChar char="Ø"/>
              <a:defRPr/>
            </a:pPr>
            <a:r>
              <a:rPr lang="en-US" dirty="0" smtClean="0"/>
              <a:t>Failure to diversify market</a:t>
            </a:r>
            <a:endParaRPr lang="en-MY" dirty="0" smtClean="0"/>
          </a:p>
          <a:p>
            <a:pPr marL="817562" indent="-457200">
              <a:buFont typeface="Wingdings" pitchFamily="2" charset="2"/>
              <a:buChar char="Ø"/>
              <a:defRPr/>
            </a:pPr>
            <a:r>
              <a:rPr lang="en-US" dirty="0" smtClean="0"/>
              <a:t>Lack of marketing research.</a:t>
            </a:r>
            <a:endParaRPr lang="en-MY" dirty="0" smtClean="0"/>
          </a:p>
          <a:p>
            <a:pPr marL="817562" indent="-457200">
              <a:buFont typeface="Wingdings" pitchFamily="2" charset="2"/>
              <a:buChar char="Ø"/>
              <a:defRPr/>
            </a:pPr>
            <a:r>
              <a:rPr lang="en-US" dirty="0" smtClean="0"/>
              <a:t>Legal problems</a:t>
            </a:r>
            <a:endParaRPr lang="en-MY" dirty="0" smtClean="0"/>
          </a:p>
          <a:p>
            <a:pPr marL="817562" indent="-457200">
              <a:buFont typeface="Wingdings" pitchFamily="2" charset="2"/>
              <a:buChar char="Ø"/>
              <a:defRPr/>
            </a:pPr>
            <a:r>
              <a:rPr lang="en-US" dirty="0" smtClean="0"/>
              <a:t>Nepotism- favoritism toward family members</a:t>
            </a:r>
            <a:endParaRPr lang="en-MY" dirty="0" smtClean="0"/>
          </a:p>
          <a:p>
            <a:pPr marL="817562" indent="-457200">
              <a:buFont typeface="Wingdings" pitchFamily="2" charset="2"/>
              <a:buChar char="Ø"/>
              <a:defRPr/>
            </a:pPr>
            <a:r>
              <a:rPr lang="en-US" dirty="0" smtClean="0"/>
              <a:t>One person management</a:t>
            </a:r>
            <a:endParaRPr lang="en-MY" dirty="0" smtClean="0"/>
          </a:p>
          <a:p>
            <a:pPr marL="817562" indent="-457200">
              <a:buFont typeface="Wingdings" pitchFamily="2" charset="2"/>
              <a:buChar char="Ø"/>
              <a:defRPr/>
            </a:pPr>
            <a:r>
              <a:rPr lang="en-US" dirty="0" smtClean="0"/>
              <a:t>Lack of technical competence</a:t>
            </a:r>
            <a:endParaRPr lang="en-MY" dirty="0" smtClean="0"/>
          </a:p>
          <a:p>
            <a:pPr marL="817562" indent="-457200">
              <a:buFont typeface="Wingdings" pitchFamily="2" charset="2"/>
              <a:buChar char="Ø"/>
              <a:defRPr/>
            </a:pPr>
            <a:r>
              <a:rPr lang="en-US" dirty="0" smtClean="0"/>
              <a:t>Absentee management the owner stayed away for long period </a:t>
            </a:r>
            <a:endParaRPr lang="en-MY" dirty="0" smtClean="0"/>
          </a:p>
          <a:p>
            <a:pPr>
              <a:defRPr/>
            </a:pPr>
            <a:endParaRPr lang="en-MY" dirty="0" smtClean="0"/>
          </a:p>
        </p:txBody>
      </p:sp>
      <p:sp>
        <p:nvSpPr>
          <p:cNvPr id="3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152400" y="6248400"/>
            <a:ext cx="457200" cy="457200"/>
          </a:xfrm>
          <a:prstGeom prst="ellipse">
            <a:avLst/>
          </a:prstGeom>
          <a:solidFill>
            <a:srgbClr val="D1634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285B313-3D9D-4A70-A591-1C1250C82D51}" type="slidenum">
              <a:rPr lang="ar-SA" altLang="en-US" sz="1800" kern="0" smtClean="0">
                <a:solidFill>
                  <a:sysClr val="windowText" lastClr="000000"/>
                </a:solidFill>
              </a:rPr>
              <a:pPr>
                <a:defRPr/>
              </a:pPr>
              <a:t>9</a:t>
            </a:fld>
            <a:endParaRPr lang="th-TH" alt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14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1552</TotalTime>
  <Words>3292</Words>
  <Application>Microsoft Office PowerPoint</Application>
  <PresentationFormat>On-screen Show (4:3)</PresentationFormat>
  <Paragraphs>429</Paragraphs>
  <Slides>56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56</vt:i4>
      </vt:variant>
    </vt:vector>
  </HeadingPairs>
  <TitlesOfParts>
    <vt:vector size="72" baseType="lpstr">
      <vt:lpstr>Arial</vt:lpstr>
      <vt:lpstr>Calibri</vt:lpstr>
      <vt:lpstr>EucrosiaUPC</vt:lpstr>
      <vt:lpstr>Franklin Gothic Book</vt:lpstr>
      <vt:lpstr>LilyUPC</vt:lpstr>
      <vt:lpstr>Perpetua</vt:lpstr>
      <vt:lpstr>Tahoma</vt:lpstr>
      <vt:lpstr>Times</vt:lpstr>
      <vt:lpstr>Times New Roman</vt:lpstr>
      <vt:lpstr>Wingdings</vt:lpstr>
      <vt:lpstr>Wingdings 2</vt:lpstr>
      <vt:lpstr>Equity</vt:lpstr>
      <vt:lpstr>1_Equity</vt:lpstr>
      <vt:lpstr>2_Equity</vt:lpstr>
      <vt:lpstr>3_Equity</vt:lpstr>
      <vt:lpstr>4_Equity</vt:lpstr>
      <vt:lpstr>Part two:  creation of new venture</vt:lpstr>
      <vt:lpstr>What is small business?</vt:lpstr>
      <vt:lpstr>Measure of Size Criteria</vt:lpstr>
      <vt:lpstr>Measure of Size Criteria</vt:lpstr>
      <vt:lpstr>Economic /Control Criteria</vt:lpstr>
      <vt:lpstr>Types of small business</vt:lpstr>
      <vt:lpstr>Why are small business important to economy?</vt:lpstr>
      <vt:lpstr>Causes for small business failure</vt:lpstr>
      <vt:lpstr>PowerPoint Presentation</vt:lpstr>
      <vt:lpstr>Strength and weakness of small business</vt:lpstr>
      <vt:lpstr>Strength and weakness of small business</vt:lpstr>
      <vt:lpstr>Weaknesses</vt:lpstr>
      <vt:lpstr>What is Business Idea?</vt:lpstr>
      <vt:lpstr>Cont…</vt:lpstr>
      <vt:lpstr>What is basic business idea?</vt:lpstr>
      <vt:lpstr>What is basic business idea?</vt:lpstr>
      <vt:lpstr>What is basic business idea?</vt:lpstr>
      <vt:lpstr>CONT…</vt:lpstr>
      <vt:lpstr>Why Generate Business Ideas?</vt:lpstr>
      <vt:lpstr>Sources of Business Ideas </vt:lpstr>
      <vt:lpstr>Evaluating a Business Idea</vt:lpstr>
      <vt:lpstr>SWOT analysis</vt:lpstr>
      <vt:lpstr>PowerPoint Presentation</vt:lpstr>
      <vt:lpstr>Cont…</vt:lpstr>
      <vt:lpstr>PowerPoint Presentation</vt:lpstr>
      <vt:lpstr>Steps in business setting</vt:lpstr>
      <vt:lpstr>Cont…</vt:lpstr>
      <vt:lpstr>Cont…</vt:lpstr>
      <vt:lpstr>Developing a Business Plan</vt:lpstr>
      <vt:lpstr>The Purpose of Business Plan</vt:lpstr>
      <vt:lpstr>PowerPoint Presentation</vt:lpstr>
      <vt:lpstr>Who Produce the Business Plan?</vt:lpstr>
      <vt:lpstr>The Format of a Business Plan </vt:lpstr>
      <vt:lpstr>Components of Business Plan</vt:lpstr>
      <vt:lpstr>Cont…</vt:lpstr>
      <vt:lpstr>Cont…</vt:lpstr>
      <vt:lpstr>Cont…</vt:lpstr>
      <vt:lpstr>  Cont…</vt:lpstr>
      <vt:lpstr>Cont…</vt:lpstr>
      <vt:lpstr>Creativity, innovation and  Entrepreneurship</vt:lpstr>
      <vt:lpstr>Cont…</vt:lpstr>
      <vt:lpstr>What does it take to be creative ?</vt:lpstr>
      <vt:lpstr>The creative process</vt:lpstr>
      <vt:lpstr>The creative process</vt:lpstr>
      <vt:lpstr>The creative process</vt:lpstr>
      <vt:lpstr>The creative process</vt:lpstr>
      <vt:lpstr>THANK YOU</vt:lpstr>
      <vt:lpstr>PowerPoint Presentation</vt:lpstr>
      <vt:lpstr>             How to form and develop Technology based ventures?</vt:lpstr>
      <vt:lpstr>How to form and develop Technology based ventures?</vt:lpstr>
      <vt:lpstr>Cont’d</vt:lpstr>
      <vt:lpstr>Cont…</vt:lpstr>
      <vt:lpstr>Factors contributing to the Success of High Technology based Enterprises</vt:lpstr>
      <vt:lpstr>  Technology transfer for business development </vt:lpstr>
      <vt:lpstr>Entrepreneurship and Technological Change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 Three: Setting a Business enterprise  </dc:title>
  <dc:creator>Hp</dc:creator>
  <cp:lastModifiedBy>Microsoft</cp:lastModifiedBy>
  <cp:revision>67</cp:revision>
  <dcterms:created xsi:type="dcterms:W3CDTF">2020-02-16T17:29:33Z</dcterms:created>
  <dcterms:modified xsi:type="dcterms:W3CDTF">2020-03-12T07:27:33Z</dcterms:modified>
</cp:coreProperties>
</file>