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3" r:id="rId3"/>
    <p:sldId id="257" r:id="rId4"/>
    <p:sldId id="258" r:id="rId5"/>
    <p:sldId id="259" r:id="rId6"/>
    <p:sldId id="275" r:id="rId7"/>
    <p:sldId id="262" r:id="rId8"/>
    <p:sldId id="271" r:id="rId9"/>
    <p:sldId id="263" r:id="rId10"/>
    <p:sldId id="264" r:id="rId11"/>
    <p:sldId id="274" r:id="rId12"/>
    <p:sldId id="276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5151B-97CF-45DA-A334-916663F9BC60}" type="datetimeFigureOut">
              <a:rPr lang="en-US" smtClean="0"/>
              <a:pPr/>
              <a:t>3/11/2020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C6F442B-9C6C-4232-A4FC-1013AB57CBE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5151B-97CF-45DA-A334-916663F9BC60}" type="datetimeFigureOut">
              <a:rPr lang="en-US" smtClean="0"/>
              <a:pPr/>
              <a:t>3/11/2020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F442B-9C6C-4232-A4FC-1013AB57CB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5151B-97CF-45DA-A334-916663F9BC60}" type="datetimeFigureOut">
              <a:rPr lang="en-US" smtClean="0"/>
              <a:pPr/>
              <a:t>3/11/2020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F442B-9C6C-4232-A4FC-1013AB57CB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5151B-97CF-45DA-A334-916663F9BC60}" type="datetimeFigureOut">
              <a:rPr lang="en-US" smtClean="0"/>
              <a:pPr/>
              <a:t>3/11/2020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F442B-9C6C-4232-A4FC-1013AB57CBE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5151B-97CF-45DA-A334-916663F9BC60}" type="datetimeFigureOut">
              <a:rPr lang="en-US" smtClean="0"/>
              <a:pPr/>
              <a:t>3/11/2020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C6F442B-9C6C-4232-A4FC-1013AB57CB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5151B-97CF-45DA-A334-916663F9BC60}" type="datetimeFigureOut">
              <a:rPr lang="en-US" smtClean="0"/>
              <a:pPr/>
              <a:t>3/11/2020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F442B-9C6C-4232-A4FC-1013AB57CBE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5151B-97CF-45DA-A334-916663F9BC60}" type="datetimeFigureOut">
              <a:rPr lang="en-US" smtClean="0"/>
              <a:pPr/>
              <a:t>3/11/2020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F442B-9C6C-4232-A4FC-1013AB57CBE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5151B-97CF-45DA-A334-916663F9BC60}" type="datetimeFigureOut">
              <a:rPr lang="en-US" smtClean="0"/>
              <a:pPr/>
              <a:t>3/11/2020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F442B-9C6C-4232-A4FC-1013AB57CB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5151B-97CF-45DA-A334-916663F9BC60}" type="datetimeFigureOut">
              <a:rPr lang="en-US" smtClean="0"/>
              <a:pPr/>
              <a:t>3/11/2020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F442B-9C6C-4232-A4FC-1013AB57CB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5151B-97CF-45DA-A334-916663F9BC60}" type="datetimeFigureOut">
              <a:rPr lang="en-US" smtClean="0"/>
              <a:pPr/>
              <a:t>3/11/2020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F442B-9C6C-4232-A4FC-1013AB57CBE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5151B-97CF-45DA-A334-916663F9BC60}" type="datetimeFigureOut">
              <a:rPr lang="en-US" smtClean="0"/>
              <a:pPr/>
              <a:t>3/11/2020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C6F442B-9C6C-4232-A4FC-1013AB57CBE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3A5151B-97CF-45DA-A334-916663F9BC60}" type="datetimeFigureOut">
              <a:rPr lang="en-US" smtClean="0"/>
              <a:pPr/>
              <a:t>3/11/2020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C6F442B-9C6C-4232-A4FC-1013AB57CBE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629400" cy="16002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Algerian" panose="04020705040A02060702" pitchFamily="82" charset="0"/>
              </a:rPr>
              <a:t>understanding the basics of object-oriented concepts</a:t>
            </a:r>
          </a:p>
          <a:p>
            <a:endParaRPr lang="en-US" b="1" dirty="0">
              <a:solidFill>
                <a:srgbClr val="FF0000"/>
              </a:solidFill>
              <a:latin typeface="Algerian" panose="04020705040A02060702" pitchFamily="8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- ONE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76200"/>
            <a:ext cx="9144000" cy="6629400"/>
          </a:xfrm>
        </p:spPr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 Look for similarities: </a:t>
            </a:r>
            <a:r>
              <a:rPr lang="en-US" dirty="0" smtClean="0"/>
              <a:t>go for inheritance whenever you have similarities between or among two or more classes, either similar attributes or similar methods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Look for existing classes: </a:t>
            </a:r>
            <a:r>
              <a:rPr lang="en-US" dirty="0" smtClean="0"/>
              <a:t>When you identify a new class, you might already have an existing class to which it is similar. E.g. The</a:t>
            </a:r>
            <a:r>
              <a:rPr lang="en-US" i="1" dirty="0" smtClean="0"/>
              <a:t> </a:t>
            </a:r>
            <a:r>
              <a:rPr lang="en-US" b="1" i="1" dirty="0" smtClean="0"/>
              <a:t>Person</a:t>
            </a:r>
            <a:r>
              <a:rPr lang="en-US" b="1" dirty="0" smtClean="0"/>
              <a:t> class </a:t>
            </a:r>
            <a:r>
              <a:rPr lang="en-US" dirty="0" smtClean="0"/>
              <a:t>already has many of the features an</a:t>
            </a:r>
            <a:r>
              <a:rPr lang="en-US" i="1" dirty="0" smtClean="0"/>
              <a:t> </a:t>
            </a:r>
            <a:r>
              <a:rPr lang="en-US" b="1" i="1" dirty="0" smtClean="0"/>
              <a:t>Administrator</a:t>
            </a:r>
            <a:r>
              <a:rPr lang="en-US" dirty="0" smtClean="0"/>
              <a:t> class needs 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Follow the sentence rule.</a:t>
            </a:r>
            <a:r>
              <a:rPr lang="en-US" dirty="0" smtClean="0"/>
              <a:t> One of the following sentences should make sense: "</a:t>
            </a:r>
            <a:r>
              <a:rPr lang="en-US" b="1" dirty="0" smtClean="0"/>
              <a:t>A subclass</a:t>
            </a:r>
            <a:r>
              <a:rPr lang="en-US" b="1" i="1" dirty="0" smtClean="0"/>
              <a:t> is a kind of</a:t>
            </a:r>
            <a:r>
              <a:rPr lang="en-US" b="1" dirty="0" smtClean="0"/>
              <a:t> </a:t>
            </a:r>
            <a:r>
              <a:rPr lang="en-US" b="1" dirty="0" err="1" smtClean="0"/>
              <a:t>superclass</a:t>
            </a:r>
            <a:r>
              <a:rPr lang="en-US" dirty="0" smtClean="0"/>
              <a:t>" or "</a:t>
            </a:r>
            <a:r>
              <a:rPr lang="en-US" b="1" dirty="0" smtClean="0"/>
              <a:t>A subclass</a:t>
            </a:r>
            <a:r>
              <a:rPr lang="en-US" b="1" i="1" dirty="0" smtClean="0"/>
              <a:t> is like a</a:t>
            </a:r>
            <a:r>
              <a:rPr lang="en-US" b="1" dirty="0" smtClean="0"/>
              <a:t> </a:t>
            </a:r>
            <a:r>
              <a:rPr lang="en-US" b="1" dirty="0" err="1" smtClean="0"/>
              <a:t>superclass</a:t>
            </a:r>
            <a:r>
              <a:rPr lang="en-US" dirty="0" smtClean="0"/>
              <a:t>." For example, it makes sense to say </a:t>
            </a:r>
            <a:r>
              <a:rPr lang="en-US" i="1" dirty="0" smtClean="0"/>
              <a:t>a student is a kind of person</a:t>
            </a:r>
            <a:r>
              <a:rPr lang="en-US" dirty="0" smtClean="0"/>
              <a:t> and a dragon is like a bird.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Inherit everything.</a:t>
            </a:r>
            <a:r>
              <a:rPr lang="en-US" dirty="0" smtClean="0"/>
              <a:t> The subclass should inherit everything from the super- class, a concept called </a:t>
            </a:r>
            <a:r>
              <a:rPr lang="en-US" b="1" i="1" dirty="0" smtClean="0"/>
              <a:t>pure inheritance</a:t>
            </a:r>
            <a:r>
              <a:rPr lang="en-US" dirty="0" smtClean="0"/>
              <a:t>. If it does not, the </a:t>
            </a:r>
            <a:r>
              <a:rPr lang="en-US" b="1" i="1" dirty="0" smtClean="0"/>
              <a:t>code</a:t>
            </a:r>
            <a:r>
              <a:rPr lang="en-US" dirty="0" smtClean="0"/>
              <a:t> </a:t>
            </a:r>
            <a:r>
              <a:rPr lang="en-US" dirty="0" smtClean="0"/>
              <a:t>becomes </a:t>
            </a:r>
            <a:r>
              <a:rPr lang="en-US" b="1" i="1" dirty="0" smtClean="0"/>
              <a:t>harder to understand and maintain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b="1" dirty="0" smtClean="0"/>
              <a:t>Single </a:t>
            </a:r>
            <a:r>
              <a:rPr lang="en-US" b="1" dirty="0"/>
              <a:t>and Multiple Inheritance</a:t>
            </a:r>
            <a:endParaRPr lang="en-US" dirty="0"/>
          </a:p>
          <a:p>
            <a:pPr lvl="1"/>
            <a:r>
              <a:rPr lang="en-US" b="1" i="1" dirty="0"/>
              <a:t>single inheritance</a:t>
            </a:r>
            <a:r>
              <a:rPr lang="en-US" dirty="0"/>
              <a:t>: when a class inherits from only one other class</a:t>
            </a:r>
          </a:p>
          <a:p>
            <a:pPr lvl="1"/>
            <a:r>
              <a:rPr lang="en-US" b="1" i="1" dirty="0"/>
              <a:t>multiple inheritance </a:t>
            </a:r>
            <a:r>
              <a:rPr lang="en-US" dirty="0"/>
              <a:t>: When a class inherits from two or more other classes. 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2918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Coupling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642918"/>
            <a:ext cx="9001156" cy="621508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Coupling is a measure of how two items, such as classes or methods, are interrelated.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When one class depends on another class, we say they are </a:t>
            </a:r>
            <a:r>
              <a:rPr lang="en-US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coupled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When one class interacts with another class, but does not know any of the implementation details of the other class, we say they are </a:t>
            </a:r>
            <a:r>
              <a:rPr lang="en-US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loosely coupled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When one class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relies/ depends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on the implementation (that is, it directly accesses the data attributes of the other), we say they are </a:t>
            </a:r>
            <a:r>
              <a:rPr lang="en-US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tightly coupled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For example: </a:t>
            </a:r>
            <a:r>
              <a:rPr lang="en-US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Student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could implement the </a:t>
            </a:r>
            <a:r>
              <a:rPr lang="en-US" i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enroll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method: it could directly access the attribute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listOfStudents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in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Seminar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or it could send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Seminar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objects a message asking it to enroll the student in the seminar.</a:t>
            </a:r>
            <a:endParaRPr lang="en-GB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927F-2341-4858-B158-68B2B6C89B73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31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928694"/>
          </a:xfrm>
        </p:spPr>
        <p:txBody>
          <a:bodyPr>
            <a:normAutofit/>
          </a:bodyPr>
          <a:lstStyle/>
          <a:p>
            <a:r>
              <a:rPr lang="en-US" b="1" dirty="0" smtClean="0"/>
              <a:t>Cohesion/Unity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564360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Cohesion is a measure of how much an item, such as a class or method, makes sense.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You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want to design methods and classes that are highly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cohesive,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should be very clear what a method or class is all about.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method is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highly cohesive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if it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does one thing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one thing only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dirty="0"/>
              <a:t>For example, in the class</a:t>
            </a:r>
            <a:r>
              <a:rPr lang="en-US" i="1" dirty="0"/>
              <a:t> </a:t>
            </a:r>
            <a:r>
              <a:rPr lang="en-US" b="1" i="1" dirty="0"/>
              <a:t>Student</a:t>
            </a:r>
            <a:r>
              <a:rPr lang="en-US" b="1" dirty="0"/>
              <a:t> </a:t>
            </a:r>
            <a:r>
              <a:rPr lang="en-US" dirty="0"/>
              <a:t>you would have methods to </a:t>
            </a:r>
            <a:r>
              <a:rPr lang="en-US" b="1" dirty="0">
                <a:solidFill>
                  <a:srgbClr val="FF0000"/>
                </a:solidFill>
              </a:rPr>
              <a:t>enroll </a:t>
            </a:r>
            <a:r>
              <a:rPr lang="en-US" dirty="0"/>
              <a:t>a student in a seminar and to </a:t>
            </a:r>
            <a:r>
              <a:rPr lang="en-US" b="1" dirty="0">
                <a:solidFill>
                  <a:srgbClr val="FF0000"/>
                </a:solidFill>
              </a:rPr>
              <a:t>drop</a:t>
            </a:r>
            <a:r>
              <a:rPr lang="en-US" dirty="0"/>
              <a:t> a student from a seminar. </a:t>
            </a:r>
          </a:p>
          <a:p>
            <a:r>
              <a:rPr lang="en-US" dirty="0"/>
              <a:t>Both of these methods do one thing and one thing only. </a:t>
            </a:r>
          </a:p>
          <a:p>
            <a:r>
              <a:rPr lang="en-US" dirty="0"/>
              <a:t>You could write one method to do both these </a:t>
            </a:r>
            <a:r>
              <a:rPr lang="en-US" dirty="0" smtClean="0"/>
              <a:t>functions </a:t>
            </a:r>
            <a:r>
              <a:rPr lang="en-US" b="1" i="1" dirty="0" smtClean="0">
                <a:solidFill>
                  <a:srgbClr val="FF0000"/>
                </a:solidFill>
              </a:rPr>
              <a:t>change </a:t>
            </a:r>
            <a:r>
              <a:rPr lang="en-US" b="1" i="1" dirty="0" err="1" smtClean="0">
                <a:solidFill>
                  <a:srgbClr val="FF0000"/>
                </a:solidFill>
              </a:rPr>
              <a:t>SeminarStatus</a:t>
            </a:r>
            <a:r>
              <a:rPr lang="en-US" b="1" dirty="0" smtClean="0"/>
              <a:t> </a:t>
            </a:r>
            <a:r>
              <a:rPr lang="en-US" dirty="0" smtClean="0"/>
              <a:t>the </a:t>
            </a:r>
            <a:r>
              <a:rPr lang="en-US" dirty="0"/>
              <a:t>code for this method would be more complex than the code for the separate</a:t>
            </a:r>
            <a:r>
              <a:rPr lang="en-US" i="1" dirty="0"/>
              <a:t> </a:t>
            </a:r>
            <a:r>
              <a:rPr lang="en-US" i="1" dirty="0" err="1">
                <a:solidFill>
                  <a:srgbClr val="0033CC"/>
                </a:solidFill>
              </a:rPr>
              <a:t>enrollInSeminar</a:t>
            </a:r>
            <a:r>
              <a:rPr lang="en-US" dirty="0"/>
              <a:t> or</a:t>
            </a:r>
            <a:r>
              <a:rPr lang="en-US" i="1" dirty="0"/>
              <a:t> </a:t>
            </a:r>
            <a:r>
              <a:rPr lang="en-US" i="1" dirty="0" err="1">
                <a:solidFill>
                  <a:srgbClr val="0033CC"/>
                </a:solidFill>
              </a:rPr>
              <a:t>dropSeminar</a:t>
            </a:r>
            <a:r>
              <a:rPr lang="en-US" dirty="0"/>
              <a:t> methods.</a:t>
            </a:r>
          </a:p>
          <a:p>
            <a:endParaRPr lang="en-GB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927F-2341-4858-B158-68B2B6C89B73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20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" y="228600"/>
            <a:ext cx="9067800" cy="6477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Interfaces</a:t>
            </a:r>
            <a:endParaRPr lang="en-US" dirty="0" smtClean="0"/>
          </a:p>
          <a:p>
            <a:r>
              <a:rPr lang="en-US" dirty="0" smtClean="0"/>
              <a:t>An interface is the </a:t>
            </a:r>
            <a:r>
              <a:rPr lang="en-US" b="1" i="1" dirty="0" smtClean="0"/>
              <a:t>definition of a collection of one or more methods</a:t>
            </a:r>
            <a:r>
              <a:rPr lang="en-US" dirty="0" smtClean="0"/>
              <a:t>, and zero or more attributes. </a:t>
            </a:r>
          </a:p>
          <a:p>
            <a:r>
              <a:rPr lang="en-US" dirty="0" smtClean="0"/>
              <a:t>Interfaces </a:t>
            </a:r>
            <a:r>
              <a:rPr lang="en-US" b="1" i="1" dirty="0" smtClean="0"/>
              <a:t>are implemented by classe</a:t>
            </a:r>
            <a:r>
              <a:rPr lang="en-US" dirty="0" smtClean="0"/>
              <a:t>s and components. </a:t>
            </a:r>
          </a:p>
          <a:p>
            <a:r>
              <a:rPr lang="en-US" dirty="0" smtClean="0"/>
              <a:t>To implement an interface, a </a:t>
            </a:r>
            <a:r>
              <a:rPr lang="en-US" b="1" i="1" dirty="0" smtClean="0"/>
              <a:t>class or component must include </a:t>
            </a:r>
            <a:r>
              <a:rPr lang="en-US" dirty="0" smtClean="0"/>
              <a:t>the methods defined by the interface. </a:t>
            </a:r>
          </a:p>
          <a:p>
            <a:pPr>
              <a:buNone/>
            </a:pPr>
            <a:r>
              <a:rPr lang="en-US" b="1" dirty="0" smtClean="0"/>
              <a:t>Patterns</a:t>
            </a:r>
          </a:p>
          <a:p>
            <a:r>
              <a:rPr lang="en-US" dirty="0" smtClean="0"/>
              <a:t>A pattern is a </a:t>
            </a:r>
            <a:r>
              <a:rPr lang="en-US" b="1" i="1" dirty="0" smtClean="0"/>
              <a:t>solution to a common problem</a:t>
            </a:r>
            <a:r>
              <a:rPr lang="en-US" dirty="0" smtClean="0"/>
              <a:t> taking </a:t>
            </a:r>
            <a:r>
              <a:rPr lang="en-US" dirty="0" smtClean="0"/>
              <a:t>into </a:t>
            </a:r>
            <a:r>
              <a:rPr lang="en-US" dirty="0" smtClean="0"/>
              <a:t>account, </a:t>
            </a:r>
            <a:r>
              <a:rPr lang="en-US" dirty="0" smtClean="0"/>
              <a:t>the </a:t>
            </a:r>
            <a:r>
              <a:rPr lang="en-US" b="1" i="1" dirty="0" smtClean="0"/>
              <a:t>reuse of proven techniques and approaches </a:t>
            </a:r>
            <a:r>
              <a:rPr lang="en-US" dirty="0" smtClean="0"/>
              <a:t>of other developers. </a:t>
            </a:r>
          </a:p>
          <a:p>
            <a:r>
              <a:rPr lang="en-US" b="1" i="1" dirty="0" smtClean="0"/>
              <a:t>Analysis patterns </a:t>
            </a:r>
            <a:r>
              <a:rPr lang="en-US" dirty="0" smtClean="0"/>
              <a:t>describe a </a:t>
            </a:r>
            <a:r>
              <a:rPr lang="en-US" b="1" i="1" dirty="0" smtClean="0"/>
              <a:t>solution to common problems found in </a:t>
            </a:r>
            <a:r>
              <a:rPr lang="en-US" b="1" i="1" dirty="0" smtClean="0">
                <a:solidFill>
                  <a:srgbClr val="FF0000"/>
                </a:solidFill>
              </a:rPr>
              <a:t>the analysis/business </a:t>
            </a:r>
            <a:r>
              <a:rPr lang="en-US" b="1" i="1" dirty="0" smtClean="0"/>
              <a:t>domain of an application</a:t>
            </a:r>
          </a:p>
          <a:p>
            <a:r>
              <a:rPr lang="en-US" b="1" i="1" dirty="0" smtClean="0"/>
              <a:t>Design patterns </a:t>
            </a:r>
            <a:r>
              <a:rPr lang="en-US" dirty="0" smtClean="0"/>
              <a:t>describe a </a:t>
            </a:r>
            <a:r>
              <a:rPr lang="en-US" b="1" i="1" dirty="0" smtClean="0"/>
              <a:t>solution to common problems found in the </a:t>
            </a:r>
            <a:r>
              <a:rPr lang="en-US" b="1" i="1" dirty="0" smtClean="0">
                <a:solidFill>
                  <a:srgbClr val="FF0000"/>
                </a:solidFill>
              </a:rPr>
              <a:t>design of systems </a:t>
            </a:r>
          </a:p>
          <a:p>
            <a:r>
              <a:rPr lang="en-US" b="1" i="1" dirty="0" smtClean="0"/>
              <a:t>Process patterns </a:t>
            </a:r>
            <a:r>
              <a:rPr lang="en-US" dirty="0" smtClean="0"/>
              <a:t>address </a:t>
            </a:r>
            <a:r>
              <a:rPr lang="en-US" b="1" i="1" dirty="0" smtClean="0"/>
              <a:t>software process- related </a:t>
            </a:r>
            <a:r>
              <a:rPr lang="en-US" b="1" i="1" dirty="0" smtClean="0"/>
              <a:t>issues/problems</a:t>
            </a:r>
            <a:r>
              <a:rPr lang="en-US" dirty="0" smtClean="0"/>
              <a:t>.</a:t>
            </a:r>
            <a:endParaRPr lang="en-US" b="1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Introduction</a:t>
            </a:r>
            <a:endParaRPr lang="en-GB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You need to understand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OO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concepts before you can successfully apply them to systems development.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Because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OO techniques grew, in part, out of the disciplines of software engineering, artificial intelligence, and information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modeling.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927F-2341-4858-B158-68B2B6C89B73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864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382000" cy="5635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What is OOAD?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457200"/>
            <a:ext cx="9144000" cy="5715000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3200" b="1" dirty="0" smtClean="0"/>
              <a:t>Object-oriented analysis and design: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/>
              <a:t>T</a:t>
            </a:r>
            <a:r>
              <a:rPr lang="en-US" sz="2800" dirty="0" smtClean="0"/>
              <a:t>echnical approach for </a:t>
            </a:r>
            <a:r>
              <a:rPr lang="en-US" sz="2800" b="1" dirty="0" smtClean="0"/>
              <a:t>analyzing, designing an application/ system </a:t>
            </a:r>
            <a:r>
              <a:rPr lang="en-US" sz="2800" dirty="0" smtClean="0"/>
              <a:t>by applying the </a:t>
            </a:r>
            <a:r>
              <a:rPr lang="en-US" sz="2800" b="1" dirty="0" smtClean="0"/>
              <a:t>object oriented paradigm </a:t>
            </a:r>
            <a:r>
              <a:rPr lang="en-US" sz="2800" dirty="0" smtClean="0"/>
              <a:t>and </a:t>
            </a:r>
            <a:r>
              <a:rPr lang="en-US" sz="2800" b="1" dirty="0" smtClean="0"/>
              <a:t>visual modeling </a:t>
            </a:r>
            <a:r>
              <a:rPr lang="en-US" sz="2800" dirty="0" smtClean="0"/>
              <a:t>throughout the </a:t>
            </a:r>
            <a:r>
              <a:rPr lang="en-US" sz="2800" b="1" dirty="0" smtClean="0"/>
              <a:t>development life cycle </a:t>
            </a:r>
            <a:r>
              <a:rPr lang="en-US" sz="2800" dirty="0" smtClean="0"/>
              <a:t>to promote</a:t>
            </a:r>
            <a:r>
              <a:rPr lang="en-US" sz="2800" b="1" i="1" dirty="0" smtClean="0"/>
              <a:t> </a:t>
            </a:r>
            <a:r>
              <a:rPr lang="en-US" sz="2800" b="1" dirty="0" smtClean="0"/>
              <a:t>better stakeholder communication </a:t>
            </a:r>
            <a:r>
              <a:rPr lang="en-US" sz="2800" dirty="0" smtClean="0"/>
              <a:t>and</a:t>
            </a:r>
            <a:r>
              <a:rPr lang="en-US" sz="2800" b="1" i="1" dirty="0" smtClean="0"/>
              <a:t> </a:t>
            </a:r>
            <a:r>
              <a:rPr lang="en-US" sz="2800" b="1" dirty="0" smtClean="0"/>
              <a:t>product quality</a:t>
            </a:r>
            <a:r>
              <a:rPr lang="en-US" sz="2800" dirty="0" smtClean="0"/>
              <a:t>.</a:t>
            </a:r>
          </a:p>
          <a:p>
            <a:pPr marL="274320" lvl="1" indent="-274320" algn="just">
              <a:lnSpc>
                <a:spcPct val="150000"/>
              </a:lnSpc>
              <a:spcBef>
                <a:spcPts val="580"/>
              </a:spcBef>
              <a:buClr>
                <a:schemeClr val="accent1"/>
              </a:buClr>
            </a:pPr>
            <a:r>
              <a:rPr lang="en-US" sz="2800" dirty="0"/>
              <a:t>OOAD in modern software engineering is best conducted in an </a:t>
            </a:r>
            <a:r>
              <a:rPr lang="en-US" sz="2800" b="1" dirty="0"/>
              <a:t>iterative and incremental way</a:t>
            </a:r>
            <a:r>
              <a:rPr lang="en-US" sz="2800" b="1" dirty="0" smtClean="0"/>
              <a:t>.</a:t>
            </a:r>
          </a:p>
          <a:p>
            <a:pPr marL="274320" lvl="1" indent="-274320" algn="just">
              <a:lnSpc>
                <a:spcPct val="150000"/>
              </a:lnSpc>
              <a:spcBef>
                <a:spcPts val="580"/>
              </a:spcBef>
              <a:buClr>
                <a:schemeClr val="accent1"/>
              </a:buClr>
            </a:pPr>
            <a:r>
              <a:rPr lang="en-US" sz="3200" dirty="0"/>
              <a:t>OOAD is the use of </a:t>
            </a:r>
            <a:r>
              <a:rPr lang="en-US" sz="3200" b="1" dirty="0"/>
              <a:t>modeling</a:t>
            </a:r>
            <a:r>
              <a:rPr lang="en-US" sz="3200" dirty="0"/>
              <a:t>(Class, object, use case diagrams, class diagram, sequence diagram ,etc.) to </a:t>
            </a:r>
            <a:r>
              <a:rPr lang="en-US" sz="3200" b="1" dirty="0"/>
              <a:t>define</a:t>
            </a:r>
            <a:r>
              <a:rPr lang="en-US" sz="3200" dirty="0"/>
              <a:t> and </a:t>
            </a:r>
            <a:r>
              <a:rPr lang="en-US" sz="3200" b="1" dirty="0"/>
              <a:t>analyze</a:t>
            </a:r>
            <a:r>
              <a:rPr lang="en-US" sz="3200" dirty="0"/>
              <a:t> the </a:t>
            </a:r>
            <a:r>
              <a:rPr lang="en-US" sz="3200" b="1" dirty="0"/>
              <a:t>requirements</a:t>
            </a:r>
            <a:r>
              <a:rPr lang="en-US" sz="3200" dirty="0"/>
              <a:t> necessary for success of a system.</a:t>
            </a:r>
          </a:p>
          <a:p>
            <a:pPr marL="274320" lvl="1" indent="-274320" algn="just">
              <a:lnSpc>
                <a:spcPct val="150000"/>
              </a:lnSpc>
              <a:spcBef>
                <a:spcPts val="580"/>
              </a:spcBef>
              <a:buClr>
                <a:schemeClr val="accent1"/>
              </a:buClr>
            </a:pPr>
            <a:endParaRPr lang="en-US" sz="3200" dirty="0" smtClean="0"/>
          </a:p>
          <a:p>
            <a:pPr lvl="1" algn="just">
              <a:lnSpc>
                <a:spcPct val="150000"/>
              </a:lnSpc>
            </a:pPr>
            <a:endParaRPr lang="en-US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458200" cy="639762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OO Concepts from a Structured Point of View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" y="762000"/>
            <a:ext cx="9067800" cy="57150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sz="2800" b="1" dirty="0" smtClean="0"/>
              <a:t> Objects and Classes</a:t>
            </a:r>
            <a:endParaRPr lang="en-US" sz="2800" dirty="0" smtClean="0"/>
          </a:p>
          <a:p>
            <a:pPr lvl="1" algn="just"/>
            <a:r>
              <a:rPr lang="en-US" sz="2800" dirty="0" smtClean="0"/>
              <a:t>The OO paradigm is based on </a:t>
            </a:r>
            <a:r>
              <a:rPr lang="en-US" sz="2800" b="1" dirty="0" smtClean="0"/>
              <a:t>building systems </a:t>
            </a:r>
            <a:r>
              <a:rPr lang="en-US" sz="2800" dirty="0" smtClean="0"/>
              <a:t>from items called </a:t>
            </a:r>
            <a:r>
              <a:rPr lang="en-US" sz="2800" b="1" dirty="0" smtClean="0"/>
              <a:t>objects</a:t>
            </a:r>
          </a:p>
          <a:p>
            <a:pPr lvl="1" algn="just"/>
            <a:r>
              <a:rPr lang="en-US" sz="2800" dirty="0" smtClean="0"/>
              <a:t>An </a:t>
            </a:r>
            <a:r>
              <a:rPr lang="en-US" sz="2800" b="1" dirty="0" smtClean="0"/>
              <a:t>object</a:t>
            </a:r>
            <a:r>
              <a:rPr lang="en-US" sz="2800" dirty="0" smtClean="0"/>
              <a:t> is any person, place, thing, event, concept, screen, or report.  It is an instance of a class. </a:t>
            </a:r>
          </a:p>
          <a:p>
            <a:pPr lvl="1" algn="just"/>
            <a:r>
              <a:rPr lang="en-US" sz="2800" dirty="0" smtClean="0"/>
              <a:t>A </a:t>
            </a:r>
            <a:r>
              <a:rPr lang="en-US" sz="2800" b="1" dirty="0" smtClean="0"/>
              <a:t>class</a:t>
            </a:r>
            <a:r>
              <a:rPr lang="en-US" sz="2800" dirty="0" smtClean="0"/>
              <a:t> generalizes/represents a </a:t>
            </a:r>
            <a:r>
              <a:rPr lang="en-US" sz="2800" b="1" dirty="0" smtClean="0"/>
              <a:t>collection of similar objects </a:t>
            </a:r>
            <a:r>
              <a:rPr lang="en-US" sz="2800" dirty="0" smtClean="0"/>
              <a:t>and is effectively a </a:t>
            </a:r>
            <a:r>
              <a:rPr lang="en-US" sz="2800" b="1" dirty="0" smtClean="0"/>
              <a:t>template from which objects are created</a:t>
            </a:r>
            <a:r>
              <a:rPr lang="en-US" sz="2800" dirty="0" smtClean="0"/>
              <a:t>. </a:t>
            </a:r>
            <a:endParaRPr lang="en-US" sz="2800" dirty="0" smtClean="0"/>
          </a:p>
          <a:p>
            <a:pPr lvl="1" algn="just"/>
            <a:r>
              <a:rPr lang="en-US" sz="2800" b="1" dirty="0" smtClean="0"/>
              <a:t>E.g</a:t>
            </a:r>
            <a:r>
              <a:rPr lang="en-US" sz="2800" b="1" dirty="0" smtClean="0"/>
              <a:t>. In a banking system </a:t>
            </a:r>
            <a:r>
              <a:rPr lang="en-US" sz="2800" b="1" i="1" dirty="0" err="1" smtClean="0"/>
              <a:t>Ayele</a:t>
            </a:r>
            <a:r>
              <a:rPr lang="en-US" sz="2800" dirty="0" smtClean="0"/>
              <a:t> </a:t>
            </a:r>
            <a:r>
              <a:rPr lang="en-US" sz="2800" dirty="0" smtClean="0"/>
              <a:t>is a customer object and customer is a class</a:t>
            </a:r>
            <a:r>
              <a:rPr lang="en-US" sz="2800" dirty="0" smtClean="0"/>
              <a:t>.</a:t>
            </a:r>
          </a:p>
          <a:p>
            <a:pPr algn="just"/>
            <a:r>
              <a:rPr lang="en-US" sz="2800" b="1" dirty="0"/>
              <a:t>Modeling a class: </a:t>
            </a:r>
            <a:r>
              <a:rPr lang="en-US" sz="2800" dirty="0"/>
              <a:t>either a </a:t>
            </a:r>
            <a:r>
              <a:rPr lang="en-US" sz="2800" b="1" dirty="0"/>
              <a:t>rectangle</a:t>
            </a:r>
            <a:r>
              <a:rPr lang="en-US" sz="2800" dirty="0"/>
              <a:t> that </a:t>
            </a:r>
            <a:r>
              <a:rPr lang="en-US" sz="2800" b="1" dirty="0"/>
              <a:t>lists its attributes and methods </a:t>
            </a:r>
            <a:r>
              <a:rPr lang="en-US" sz="2800" dirty="0"/>
              <a:t>or as just a </a:t>
            </a:r>
            <a:r>
              <a:rPr lang="en-US" sz="2800" b="1" dirty="0"/>
              <a:t>rectangle </a:t>
            </a:r>
          </a:p>
          <a:p>
            <a:pPr algn="just"/>
            <a:r>
              <a:rPr lang="en-US" sz="3000" dirty="0"/>
              <a:t>The first method enables reader to </a:t>
            </a:r>
            <a:r>
              <a:rPr lang="en-US" sz="3000" b="1" dirty="0"/>
              <a:t>gain better understanding of the class</a:t>
            </a:r>
            <a:r>
              <a:rPr lang="en-US" sz="3000" dirty="0"/>
              <a:t> or can </a:t>
            </a:r>
            <a:r>
              <a:rPr lang="en-US" sz="3000" b="1" dirty="0"/>
              <a:t>confuse your diagrams and unclear readability. </a:t>
            </a:r>
          </a:p>
          <a:p>
            <a:pPr lvl="1" algn="just"/>
            <a:endParaRPr lang="en-US" sz="2800" dirty="0" smtClean="0"/>
          </a:p>
          <a:p>
            <a:pPr lvl="1" algn="just"/>
            <a:endParaRPr lang="en-US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" y="3276600"/>
            <a:ext cx="9067800" cy="2743200"/>
          </a:xfrm>
        </p:spPr>
        <p:txBody>
          <a:bodyPr>
            <a:normAutofit fontScale="62500" lnSpcReduction="20000"/>
          </a:bodyPr>
          <a:lstStyle/>
          <a:p>
            <a:r>
              <a:rPr lang="en-US" sz="3800" dirty="0">
                <a:latin typeface="Times New Roman" pitchFamily="18" charset="0"/>
                <a:cs typeface="Times New Roman" pitchFamily="18" charset="0"/>
              </a:rPr>
              <a:t>A class defines both </a:t>
            </a:r>
            <a:r>
              <a:rPr lang="en-US" sz="3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data</a:t>
            </a:r>
            <a:r>
              <a:rPr lang="en-US" sz="3800" dirty="0">
                <a:latin typeface="Times New Roman" pitchFamily="18" charset="0"/>
                <a:cs typeface="Times New Roman" pitchFamily="18" charset="0"/>
              </a:rPr>
              <a:t> (attributes) and </a:t>
            </a:r>
            <a:r>
              <a:rPr lang="en-US" sz="3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code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 (operations/methods</a:t>
            </a:r>
            <a:r>
              <a:rPr lang="en-US" sz="3800" dirty="0">
                <a:latin typeface="Times New Roman" pitchFamily="18" charset="0"/>
                <a:cs typeface="Times New Roman" pitchFamily="18" charset="0"/>
              </a:rPr>
              <a:t>). </a:t>
            </a:r>
            <a:endParaRPr lang="en-US" sz="3800" b="1" dirty="0" smtClean="0"/>
          </a:p>
          <a:p>
            <a:pPr lvl="0"/>
            <a:r>
              <a:rPr lang="en-US" sz="3800" b="1" dirty="0" smtClean="0"/>
              <a:t>Class </a:t>
            </a:r>
            <a:r>
              <a:rPr lang="en-US" sz="3800" b="1" dirty="0" smtClean="0"/>
              <a:t>names: </a:t>
            </a:r>
            <a:r>
              <a:rPr lang="en-US" sz="3800" dirty="0" smtClean="0"/>
              <a:t>should be </a:t>
            </a:r>
            <a:r>
              <a:rPr lang="en-US" sz="3800" b="1" dirty="0" smtClean="0"/>
              <a:t>one or two words</a:t>
            </a:r>
            <a:r>
              <a:rPr lang="en-US" sz="3800" dirty="0" smtClean="0"/>
              <a:t>, usually a </a:t>
            </a:r>
            <a:r>
              <a:rPr lang="en-US" sz="3800" b="1" dirty="0" smtClean="0"/>
              <a:t>noun</a:t>
            </a:r>
            <a:r>
              <a:rPr lang="en-US" sz="3800" dirty="0" smtClean="0"/>
              <a:t>, and should </a:t>
            </a:r>
            <a:r>
              <a:rPr lang="en-US" sz="3800" b="1" dirty="0" smtClean="0"/>
              <a:t>accurately describe </a:t>
            </a:r>
            <a:r>
              <a:rPr lang="en-US" sz="3800" dirty="0" smtClean="0"/>
              <a:t>the class like</a:t>
            </a:r>
            <a:r>
              <a:rPr lang="en-US" sz="3800" i="1" dirty="0" smtClean="0"/>
              <a:t> Student, </a:t>
            </a:r>
            <a:r>
              <a:rPr lang="en-US" sz="3800" i="1" dirty="0" smtClean="0"/>
              <a:t>person</a:t>
            </a:r>
            <a:r>
              <a:rPr lang="en-US" sz="3800" dirty="0" smtClean="0"/>
              <a:t>, </a:t>
            </a:r>
            <a:r>
              <a:rPr lang="en-US" sz="3800" dirty="0" smtClean="0"/>
              <a:t>Book,</a:t>
            </a:r>
            <a:r>
              <a:rPr lang="en-US" sz="3800" i="1" dirty="0" smtClean="0"/>
              <a:t> Course</a:t>
            </a:r>
            <a:r>
              <a:rPr lang="en-US" sz="3800" dirty="0" smtClean="0"/>
              <a:t>, etc</a:t>
            </a:r>
            <a:r>
              <a:rPr lang="en-US" sz="3800" dirty="0" smtClean="0"/>
              <a:t>.</a:t>
            </a:r>
          </a:p>
          <a:p>
            <a:r>
              <a:rPr lang="en-US" sz="3800" b="1" dirty="0"/>
              <a:t>objects</a:t>
            </a:r>
            <a:r>
              <a:rPr lang="en-US" sz="3800" dirty="0"/>
              <a:t> have both </a:t>
            </a:r>
            <a:r>
              <a:rPr lang="en-US" sz="3800" b="1" dirty="0"/>
              <a:t>data</a:t>
            </a:r>
            <a:r>
              <a:rPr lang="en-US" sz="3800" dirty="0"/>
              <a:t> and </a:t>
            </a:r>
            <a:r>
              <a:rPr lang="en-US" sz="3800" b="1" dirty="0"/>
              <a:t>functionality</a:t>
            </a:r>
            <a:r>
              <a:rPr lang="en-US" sz="3800" dirty="0"/>
              <a:t>. </a:t>
            </a:r>
            <a:endParaRPr lang="en-US" sz="3800" dirty="0" smtClean="0"/>
          </a:p>
          <a:p>
            <a:r>
              <a:rPr lang="en-US" sz="3800" b="1" dirty="0" smtClean="0"/>
              <a:t>I.e. Attributes </a:t>
            </a:r>
            <a:r>
              <a:rPr lang="en-US" sz="3800" dirty="0"/>
              <a:t>define the </a:t>
            </a:r>
            <a:r>
              <a:rPr lang="en-US" sz="3800" b="1" dirty="0"/>
              <a:t>data</a:t>
            </a:r>
            <a:r>
              <a:rPr lang="en-US" sz="3800" b="1" i="1" dirty="0"/>
              <a:t>, </a:t>
            </a:r>
            <a:r>
              <a:rPr lang="en-US" sz="3800" dirty="0"/>
              <a:t>while</a:t>
            </a:r>
            <a:r>
              <a:rPr lang="en-US" sz="3800" b="1" i="1" dirty="0"/>
              <a:t> </a:t>
            </a:r>
            <a:r>
              <a:rPr lang="en-US" sz="3800" b="1" dirty="0"/>
              <a:t>methods</a:t>
            </a:r>
            <a:r>
              <a:rPr lang="en-US" sz="3800" b="1" i="1" dirty="0"/>
              <a:t> </a:t>
            </a:r>
            <a:r>
              <a:rPr lang="en-US" sz="3800" dirty="0"/>
              <a:t>define the </a:t>
            </a:r>
            <a:r>
              <a:rPr lang="en-US" sz="3800" b="1" dirty="0"/>
              <a:t>functionality</a:t>
            </a:r>
            <a:r>
              <a:rPr lang="en-US" sz="3800" b="1" i="1" dirty="0"/>
              <a:t>.</a:t>
            </a:r>
          </a:p>
          <a:p>
            <a:pPr lvl="0"/>
            <a:endParaRPr lang="en-US" dirty="0" smtClean="0"/>
          </a:p>
        </p:txBody>
      </p:sp>
      <p:pic>
        <p:nvPicPr>
          <p:cNvPr id="5" name="Picture 4" descr="C:\Users\Preferred Customer\Desktop\2.3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533400"/>
            <a:ext cx="6477000" cy="259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228600"/>
            <a:ext cx="8610600" cy="6477000"/>
          </a:xfrm>
        </p:spPr>
        <p:txBody>
          <a:bodyPr>
            <a:normAutofit/>
          </a:bodyPr>
          <a:lstStyle/>
          <a:p>
            <a:r>
              <a:rPr lang="en-US" b="1" dirty="0" smtClean="0"/>
              <a:t>Relationships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Is an </a:t>
            </a:r>
            <a:r>
              <a:rPr lang="en-US" b="1" dirty="0" smtClean="0"/>
              <a:t>association</a:t>
            </a:r>
            <a:r>
              <a:rPr lang="en-US" dirty="0" smtClean="0"/>
              <a:t> between two or more objects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Help us to define </a:t>
            </a:r>
            <a:r>
              <a:rPr lang="en-US" b="1" i="1" dirty="0" smtClean="0"/>
              <a:t>how objects interact </a:t>
            </a:r>
            <a:r>
              <a:rPr lang="en-US" dirty="0" smtClean="0"/>
              <a:t>with each other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For example, students</a:t>
            </a:r>
            <a:r>
              <a:rPr lang="en-US" i="1" dirty="0" smtClean="0"/>
              <a:t> </a:t>
            </a:r>
            <a:r>
              <a:rPr lang="en-US" b="1" i="1" dirty="0" smtClean="0"/>
              <a:t>take</a:t>
            </a:r>
            <a:r>
              <a:rPr lang="en-US" dirty="0" smtClean="0"/>
              <a:t> courses, professors</a:t>
            </a:r>
            <a:r>
              <a:rPr lang="en-US" i="1" dirty="0" smtClean="0"/>
              <a:t> </a:t>
            </a:r>
            <a:r>
              <a:rPr lang="en-US" b="1" i="1" dirty="0" smtClean="0"/>
              <a:t>teach</a:t>
            </a:r>
            <a:r>
              <a:rPr lang="en-US" i="1" dirty="0" smtClean="0"/>
              <a:t> </a:t>
            </a:r>
            <a:r>
              <a:rPr lang="en-US" dirty="0" smtClean="0"/>
              <a:t>courses, criminals</a:t>
            </a:r>
            <a:r>
              <a:rPr lang="en-US" i="1" dirty="0" smtClean="0"/>
              <a:t> </a:t>
            </a:r>
            <a:r>
              <a:rPr lang="en-US" b="1" i="1" dirty="0" smtClean="0"/>
              <a:t>rob</a:t>
            </a:r>
            <a:r>
              <a:rPr lang="en-US" dirty="0" smtClean="0"/>
              <a:t> banks, and driver</a:t>
            </a:r>
            <a:r>
              <a:rPr lang="en-US" i="1" dirty="0" smtClean="0"/>
              <a:t> </a:t>
            </a:r>
            <a:r>
              <a:rPr lang="en-US" b="1" i="1" dirty="0" smtClean="0"/>
              <a:t>drive</a:t>
            </a:r>
            <a:r>
              <a:rPr lang="en-US" i="1" dirty="0" smtClean="0"/>
              <a:t> </a:t>
            </a:r>
            <a:r>
              <a:rPr lang="en-US" dirty="0" smtClean="0"/>
              <a:t>cars</a:t>
            </a:r>
            <a:r>
              <a:rPr lang="en-US" i="1" dirty="0" smtClean="0"/>
              <a:t>. </a:t>
            </a:r>
            <a:r>
              <a:rPr lang="en-US" dirty="0" smtClean="0"/>
              <a:t>Association</a:t>
            </a:r>
            <a:r>
              <a:rPr lang="en-US" i="1" dirty="0" smtClean="0"/>
              <a:t> is defined by </a:t>
            </a:r>
            <a:r>
              <a:rPr lang="en-US" b="1" i="1" dirty="0" smtClean="0"/>
              <a:t>verbs</a:t>
            </a:r>
            <a:r>
              <a:rPr lang="en-US" i="1" dirty="0" smtClean="0"/>
              <a:t> such as take, teach, rob, drive etc.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Relationships are identified but must be also b</a:t>
            </a:r>
            <a:r>
              <a:rPr lang="en-US" i="1" dirty="0" smtClean="0"/>
              <a:t>e </a:t>
            </a:r>
            <a:r>
              <a:rPr lang="en-US" b="1" i="1" dirty="0" smtClean="0"/>
              <a:t>described</a:t>
            </a:r>
            <a:r>
              <a:rPr lang="en-US" i="1" dirty="0" smtClean="0"/>
              <a:t>:</a:t>
            </a:r>
          </a:p>
          <a:p>
            <a:pPr lvl="1">
              <a:buFont typeface="Wingdings" pitchFamily="2" charset="2"/>
              <a:buChar char="Ø"/>
            </a:pPr>
            <a:r>
              <a:rPr lang="en-US" i="1" dirty="0" smtClean="0"/>
              <a:t>How many seminars can students take? </a:t>
            </a:r>
            <a:r>
              <a:rPr lang="en-US" dirty="0" smtClean="0"/>
              <a:t>None, one, or several?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relationships are </a:t>
            </a:r>
            <a:r>
              <a:rPr lang="en-US" b="1" dirty="0" smtClean="0"/>
              <a:t>two-way streets</a:t>
            </a:r>
            <a:r>
              <a:rPr lang="en-US" dirty="0" smtClean="0"/>
              <a:t>: not only do </a:t>
            </a:r>
            <a:r>
              <a:rPr lang="en-US" b="1" i="1" dirty="0" smtClean="0"/>
              <a:t>students take seminars</a:t>
            </a:r>
            <a:r>
              <a:rPr lang="en-US" dirty="0" smtClean="0"/>
              <a:t>, but also </a:t>
            </a:r>
            <a:r>
              <a:rPr lang="en-US" b="1" dirty="0" smtClean="0"/>
              <a:t>seminars are taken by students</a:t>
            </a:r>
            <a:r>
              <a:rPr lang="en-US" dirty="0" smtClean="0"/>
              <a:t>. This leads to questions like </a:t>
            </a:r>
            <a:r>
              <a:rPr lang="en-US" b="1" i="1" dirty="0" smtClean="0"/>
              <a:t>how many students can be enrolled in any given seminar?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1463389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228600"/>
            <a:ext cx="8610600" cy="647700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 Abstraction</a:t>
            </a:r>
            <a:endParaRPr lang="en-US" dirty="0" smtClean="0"/>
          </a:p>
          <a:p>
            <a:pPr lvl="1"/>
            <a:r>
              <a:rPr lang="en-US" dirty="0" smtClean="0"/>
              <a:t>is a method of </a:t>
            </a:r>
            <a:r>
              <a:rPr lang="en-US" b="1" i="1" dirty="0" smtClean="0"/>
              <a:t>collecting relevant information </a:t>
            </a:r>
            <a:r>
              <a:rPr lang="en-US" dirty="0" smtClean="0"/>
              <a:t>(possible </a:t>
            </a:r>
            <a:r>
              <a:rPr lang="en-US" b="1" dirty="0" smtClean="0"/>
              <a:t>attributes, methods, responsibilities</a:t>
            </a:r>
            <a:r>
              <a:rPr lang="en-US" dirty="0" smtClean="0"/>
              <a:t>) from the </a:t>
            </a:r>
            <a:r>
              <a:rPr lang="en-US" b="1" i="1" dirty="0" smtClean="0"/>
              <a:t>given problem domain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Is an </a:t>
            </a:r>
            <a:r>
              <a:rPr lang="en-US" b="1" dirty="0" smtClean="0"/>
              <a:t>analysis issue</a:t>
            </a:r>
            <a:r>
              <a:rPr lang="en-US" dirty="0" smtClean="0"/>
              <a:t> that deals with </a:t>
            </a:r>
            <a:r>
              <a:rPr lang="en-US" b="1" dirty="0" smtClean="0"/>
              <a:t>what a class knows or does.</a:t>
            </a:r>
          </a:p>
          <a:p>
            <a:pPr lvl="1"/>
            <a:r>
              <a:rPr lang="en-US" dirty="0" smtClean="0"/>
              <a:t>Abstraction of a </a:t>
            </a:r>
            <a:r>
              <a:rPr lang="en-US" b="1" dirty="0" smtClean="0"/>
              <a:t>person</a:t>
            </a:r>
            <a:r>
              <a:rPr lang="en-US" dirty="0" smtClean="0"/>
              <a:t> from </a:t>
            </a:r>
            <a:r>
              <a:rPr lang="en-US" b="1" dirty="0" smtClean="0"/>
              <a:t>point of view of a university</a:t>
            </a:r>
          </a:p>
          <a:p>
            <a:pPr lvl="2"/>
            <a:r>
              <a:rPr lang="en-US" dirty="0" smtClean="0"/>
              <a:t>it needs to know the </a:t>
            </a:r>
            <a:r>
              <a:rPr lang="en-US" b="1" dirty="0" smtClean="0"/>
              <a:t>person's name</a:t>
            </a:r>
            <a:r>
              <a:rPr lang="en-US" dirty="0" smtClean="0"/>
              <a:t>, </a:t>
            </a:r>
            <a:r>
              <a:rPr lang="en-US" b="1" dirty="0" smtClean="0"/>
              <a:t>address, telephone number, social security number, and educational background</a:t>
            </a:r>
          </a:p>
          <a:p>
            <a:pPr lvl="1"/>
            <a:r>
              <a:rPr lang="en-US" dirty="0" smtClean="0"/>
              <a:t>Abstraction of a </a:t>
            </a:r>
            <a:r>
              <a:rPr lang="en-US" b="1" dirty="0" smtClean="0"/>
              <a:t>person</a:t>
            </a:r>
            <a:r>
              <a:rPr lang="en-US" dirty="0" smtClean="0"/>
              <a:t> from </a:t>
            </a:r>
            <a:r>
              <a:rPr lang="en-US" b="1" dirty="0" smtClean="0"/>
              <a:t>point of view of a police</a:t>
            </a:r>
          </a:p>
          <a:p>
            <a:pPr lvl="2"/>
            <a:r>
              <a:rPr lang="en-US" dirty="0" smtClean="0"/>
              <a:t>they need to know a </a:t>
            </a:r>
            <a:r>
              <a:rPr lang="en-US" b="1" dirty="0" smtClean="0"/>
              <a:t>person's name, address, phone number, weight, height, hair color, eye color</a:t>
            </a:r>
            <a:r>
              <a:rPr lang="en-US" dirty="0" smtClean="0"/>
              <a:t>, and so on</a:t>
            </a:r>
            <a:endParaRPr lang="en-US" b="1" dirty="0" smtClean="0"/>
          </a:p>
          <a:p>
            <a:r>
              <a:rPr lang="en-US" b="1" dirty="0" smtClean="0"/>
              <a:t>Encapsulation</a:t>
            </a:r>
            <a:endParaRPr lang="en-US" dirty="0" smtClean="0"/>
          </a:p>
          <a:p>
            <a:pPr lvl="1"/>
            <a:r>
              <a:rPr lang="en-US" dirty="0" smtClean="0"/>
              <a:t>is a </a:t>
            </a:r>
            <a:r>
              <a:rPr lang="en-US" b="1" dirty="0" smtClean="0"/>
              <a:t>design issue </a:t>
            </a:r>
            <a:r>
              <a:rPr lang="en-US" dirty="0" smtClean="0"/>
              <a:t>that deals with </a:t>
            </a:r>
            <a:r>
              <a:rPr lang="en-US" b="1" dirty="0" smtClean="0"/>
              <a:t>how functionality is grouped within a system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In the object-oriented world, </a:t>
            </a:r>
            <a:r>
              <a:rPr lang="en-US" b="1" dirty="0" smtClean="0"/>
              <a:t>systems are modularized into classes</a:t>
            </a:r>
            <a:r>
              <a:rPr lang="en-US" dirty="0" smtClean="0"/>
              <a:t>, which, in turn, are </a:t>
            </a:r>
            <a:r>
              <a:rPr lang="en-US" b="1" dirty="0" smtClean="0"/>
              <a:t>modularized into methods and attributes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 </a:t>
            </a:r>
            <a:r>
              <a:rPr lang="en-US" sz="2200" dirty="0" smtClean="0"/>
              <a:t>We say that </a:t>
            </a:r>
            <a:r>
              <a:rPr lang="en-US" sz="2200" b="1" dirty="0" smtClean="0"/>
              <a:t>we encapsulate behavior into a class </a:t>
            </a:r>
            <a:r>
              <a:rPr lang="en-US" sz="2200" dirty="0" smtClean="0"/>
              <a:t>or we </a:t>
            </a:r>
            <a:r>
              <a:rPr lang="en-US" sz="2200" b="1" dirty="0" smtClean="0"/>
              <a:t>encapsulate functionality into a method</a:t>
            </a:r>
            <a:r>
              <a:rPr lang="en-US" sz="2200" dirty="0" smtClean="0"/>
              <a:t>.</a:t>
            </a:r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381000"/>
            <a:ext cx="8458200" cy="624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214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228600"/>
            <a:ext cx="8610600" cy="6477000"/>
          </a:xfrm>
        </p:spPr>
        <p:txBody>
          <a:bodyPr>
            <a:normAutofit/>
          </a:bodyPr>
          <a:lstStyle/>
          <a:p>
            <a:r>
              <a:rPr lang="en-US" b="1" dirty="0" smtClean="0"/>
              <a:t> Information Hiding</a:t>
            </a:r>
            <a:endParaRPr lang="en-US" dirty="0" smtClean="0"/>
          </a:p>
          <a:p>
            <a:pPr lvl="1"/>
            <a:r>
              <a:rPr lang="en-US" dirty="0" smtClean="0"/>
              <a:t>It is just </a:t>
            </a:r>
            <a:r>
              <a:rPr lang="en-US" b="1" dirty="0" smtClean="0"/>
              <a:t>restricting access to properties of a class by another class</a:t>
            </a:r>
            <a:r>
              <a:rPr lang="en-US" dirty="0" smtClean="0"/>
              <a:t>.  Attributes of a class should be accessed by another class if and only if they have given permission.</a:t>
            </a:r>
          </a:p>
          <a:p>
            <a:pPr lvl="1"/>
            <a:r>
              <a:rPr lang="en-US" dirty="0" smtClean="0"/>
              <a:t>prevent other programmers from writing </a:t>
            </a:r>
            <a:r>
              <a:rPr lang="en-US" b="1" dirty="0" smtClean="0"/>
              <a:t>highly coupled code (</a:t>
            </a:r>
            <a:r>
              <a:rPr lang="en-US" dirty="0" smtClean="0"/>
              <a:t>a change in one part of the code forces you to make a change in another)</a:t>
            </a:r>
            <a:endParaRPr lang="en-US" b="1" dirty="0" smtClean="0"/>
          </a:p>
          <a:p>
            <a:r>
              <a:rPr lang="en-US" b="1" dirty="0" smtClean="0"/>
              <a:t>Inheritance</a:t>
            </a:r>
            <a:endParaRPr lang="en-US" dirty="0" smtClean="0"/>
          </a:p>
          <a:p>
            <a:pPr lvl="1"/>
            <a:r>
              <a:rPr lang="en-US" dirty="0" smtClean="0"/>
              <a:t>Inheritance is a technique for creating a new class (subclass) from an existing class (super class) by adding more functionality to it. </a:t>
            </a:r>
          </a:p>
          <a:p>
            <a:pPr lvl="2"/>
            <a:r>
              <a:rPr lang="en-US" sz="2200" dirty="0" smtClean="0"/>
              <a:t>A subclass is derived from a super class. Example: An Employee is a Person. </a:t>
            </a:r>
          </a:p>
          <a:p>
            <a:pPr lvl="2"/>
            <a:r>
              <a:rPr lang="en-US" sz="2200" dirty="0" smtClean="0"/>
              <a:t>The subclass inherits the attributes and behavior of the </a:t>
            </a:r>
            <a:r>
              <a:rPr lang="en-US" sz="2200" dirty="0" err="1" smtClean="0"/>
              <a:t>superclass</a:t>
            </a:r>
            <a:r>
              <a:rPr lang="en-US" sz="2200" dirty="0" smtClean="0"/>
              <a:t>. </a:t>
            </a:r>
          </a:p>
          <a:p>
            <a:pPr lvl="2"/>
            <a:r>
              <a:rPr lang="en-US" sz="2200" dirty="0" smtClean="0"/>
              <a:t>The subclass can override the behavior of the </a:t>
            </a:r>
            <a:r>
              <a:rPr lang="en-US" sz="2200" dirty="0" err="1" smtClean="0"/>
              <a:t>superclass</a:t>
            </a:r>
            <a:r>
              <a:rPr lang="en-US" sz="2200" dirty="0" smtClean="0"/>
              <a:t>. </a:t>
            </a:r>
          </a:p>
          <a:p>
            <a:pPr lvl="2"/>
            <a:r>
              <a:rPr lang="en-US" sz="2200" dirty="0" smtClean="0"/>
              <a:t>Inheritance supports code re-use. </a:t>
            </a:r>
          </a:p>
          <a:p>
            <a:pPr lvl="1"/>
            <a:r>
              <a:rPr lang="en-US" sz="2000" b="1" dirty="0" smtClean="0"/>
              <a:t>Inheritance Tips and Techniques</a:t>
            </a:r>
          </a:p>
          <a:p>
            <a:pPr lvl="2"/>
            <a:r>
              <a:rPr lang="en-US" dirty="0" smtClean="0"/>
              <a:t>The following tips and techniques should help you to apply inheritance effectively.</a:t>
            </a:r>
          </a:p>
          <a:p>
            <a:pPr lvl="2"/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878</TotalTime>
  <Words>1317</Words>
  <Application>Microsoft Office PowerPoint</Application>
  <PresentationFormat>On-screen Show (4:3)</PresentationFormat>
  <Paragraphs>83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Equity</vt:lpstr>
      <vt:lpstr>CHAPTER - ONE</vt:lpstr>
      <vt:lpstr>Introduction</vt:lpstr>
      <vt:lpstr>What is OOAD?</vt:lpstr>
      <vt:lpstr>OO Concepts from a Structured Point of 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Coupling</vt:lpstr>
      <vt:lpstr>Cohesion/Unity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Molla</dc:creator>
  <cp:lastModifiedBy>USER</cp:lastModifiedBy>
  <cp:revision>149</cp:revision>
  <dcterms:created xsi:type="dcterms:W3CDTF">2015-10-21T01:30:00Z</dcterms:created>
  <dcterms:modified xsi:type="dcterms:W3CDTF">2020-03-12T00:10:24Z</dcterms:modified>
</cp:coreProperties>
</file>