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sldIdLst>
    <p:sldId id="256" r:id="rId2"/>
    <p:sldId id="259" r:id="rId3"/>
    <p:sldId id="260" r:id="rId4"/>
    <p:sldId id="366" r:id="rId5"/>
    <p:sldId id="263" r:id="rId6"/>
    <p:sldId id="271" r:id="rId7"/>
    <p:sldId id="272" r:id="rId8"/>
    <p:sldId id="312" r:id="rId9"/>
    <p:sldId id="313" r:id="rId10"/>
    <p:sldId id="314" r:id="rId11"/>
    <p:sldId id="332" r:id="rId12"/>
    <p:sldId id="335" r:id="rId13"/>
    <p:sldId id="337" r:id="rId14"/>
    <p:sldId id="338" r:id="rId15"/>
    <p:sldId id="340" r:id="rId16"/>
    <p:sldId id="367" r:id="rId17"/>
    <p:sldId id="368" r:id="rId18"/>
    <p:sldId id="369" r:id="rId19"/>
  </p:sldIdLst>
  <p:sldSz cx="9144000" cy="6858000" type="screen4x3"/>
  <p:notesSz cx="6881813" cy="9296400"/>
  <p:defaultTextStyle>
    <a:defPPr>
      <a:defRPr lang="en-GB"/>
    </a:defPPr>
    <a:lvl1pPr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600" kern="1200">
        <a:solidFill>
          <a:schemeClr val="bg1"/>
        </a:solidFill>
        <a:latin typeface="Tahoma" charset="0"/>
        <a:ea typeface="ＭＳ Ｐゴシック" charset="-128"/>
        <a:cs typeface="+mn-cs"/>
      </a:defRPr>
    </a:lvl1pPr>
    <a:lvl2pPr marL="742950" indent="-285750"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600" kern="1200">
        <a:solidFill>
          <a:schemeClr val="bg1"/>
        </a:solidFill>
        <a:latin typeface="Tahoma" charset="0"/>
        <a:ea typeface="ＭＳ Ｐゴシック" charset="-128"/>
        <a:cs typeface="+mn-cs"/>
      </a:defRPr>
    </a:lvl2pPr>
    <a:lvl3pPr marL="1143000" indent="-228600"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600" kern="1200">
        <a:solidFill>
          <a:schemeClr val="bg1"/>
        </a:solidFill>
        <a:latin typeface="Tahoma" charset="0"/>
        <a:ea typeface="ＭＳ Ｐゴシック" charset="-128"/>
        <a:cs typeface="+mn-cs"/>
      </a:defRPr>
    </a:lvl3pPr>
    <a:lvl4pPr marL="1600200" indent="-228600"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600" kern="1200">
        <a:solidFill>
          <a:schemeClr val="bg1"/>
        </a:solidFill>
        <a:latin typeface="Tahoma" charset="0"/>
        <a:ea typeface="ＭＳ Ｐゴシック" charset="-128"/>
        <a:cs typeface="+mn-cs"/>
      </a:defRPr>
    </a:lvl4pPr>
    <a:lvl5pPr marL="2057400" indent="-228600"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600" kern="1200">
        <a:solidFill>
          <a:schemeClr val="bg1"/>
        </a:solidFill>
        <a:latin typeface="Tahoma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Tahoma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Tahoma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Tahoma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Tahom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81813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2982119" cy="46521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899694" y="0"/>
            <a:ext cx="2982119" cy="46521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7600" y="696913"/>
            <a:ext cx="4645025" cy="3484562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7576" y="4417180"/>
            <a:ext cx="5045113" cy="418218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3240" tIns="46800" rIns="9324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8832772"/>
            <a:ext cx="2982119" cy="46521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99695" y="8832771"/>
            <a:ext cx="2980569" cy="46362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3240" tIns="46800" rIns="9324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89CBDDD3-538A-4938-9A09-395D918533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0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2A17B55-AE73-44EB-9CFB-38C91744C059}" type="slidenum">
              <a:rPr lang="en-US"/>
              <a:pPr/>
              <a:t>1</a:t>
            </a:fld>
            <a:endParaRPr lang="en-US"/>
          </a:p>
        </p:txBody>
      </p:sp>
      <p:sp>
        <p:nvSpPr>
          <p:cNvPr id="1157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7575" y="4417180"/>
            <a:ext cx="5046663" cy="418377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BDFC3B-4582-4941-AC97-00966214DE88}" type="slidenum">
              <a:rPr lang="en-US"/>
              <a:pPr/>
              <a:t>11</a:t>
            </a:fld>
            <a:endParaRPr lang="en-US"/>
          </a:p>
        </p:txBody>
      </p:sp>
      <p:sp>
        <p:nvSpPr>
          <p:cNvPr id="193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7575" y="4417180"/>
            <a:ext cx="5046663" cy="418377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FA23E9-5673-4E34-9C28-C814EE8EE5C4}" type="slidenum">
              <a:rPr lang="en-US"/>
              <a:pPr/>
              <a:t>12</a:t>
            </a:fld>
            <a:endParaRPr lang="en-US"/>
          </a:p>
        </p:txBody>
      </p:sp>
      <p:sp>
        <p:nvSpPr>
          <p:cNvPr id="196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7575" y="4417180"/>
            <a:ext cx="5046663" cy="418377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97996E3-51B7-4120-9F54-E98291DD338A}" type="slidenum">
              <a:rPr lang="en-US"/>
              <a:pPr/>
              <a:t>13</a:t>
            </a:fld>
            <a:endParaRPr lang="en-US"/>
          </a:p>
        </p:txBody>
      </p:sp>
      <p:sp>
        <p:nvSpPr>
          <p:cNvPr id="198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8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7575" y="4417180"/>
            <a:ext cx="5046663" cy="418377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2EF558C-48E5-4E29-86C5-2C3AAB6C595A}" type="slidenum">
              <a:rPr lang="en-US"/>
              <a:pPr/>
              <a:t>14</a:t>
            </a:fld>
            <a:endParaRPr lang="en-US"/>
          </a:p>
        </p:txBody>
      </p:sp>
      <p:sp>
        <p:nvSpPr>
          <p:cNvPr id="199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7575" y="4417180"/>
            <a:ext cx="5046663" cy="418377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08D912-5072-4E21-87B2-5846AA9F66E9}" type="slidenum">
              <a:rPr lang="en-US"/>
              <a:pPr/>
              <a:t>15</a:t>
            </a:fld>
            <a:endParaRPr lang="en-US"/>
          </a:p>
        </p:txBody>
      </p:sp>
      <p:sp>
        <p:nvSpPr>
          <p:cNvPr id="201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7575" y="4417180"/>
            <a:ext cx="5046663" cy="418377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6373EA-FA6E-4774-8A25-7112153505A4}" type="slidenum">
              <a:rPr lang="en-US"/>
              <a:pPr/>
              <a:t>2</a:t>
            </a:fld>
            <a:endParaRPr lang="en-US"/>
          </a:p>
        </p:txBody>
      </p:sp>
      <p:sp>
        <p:nvSpPr>
          <p:cNvPr id="1187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7575" y="4417180"/>
            <a:ext cx="5046663" cy="418377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1DC6A38-CA37-474F-A41F-ABC3128767A6}" type="slidenum">
              <a:rPr lang="en-US"/>
              <a:pPr/>
              <a:t>3</a:t>
            </a:fld>
            <a:endParaRPr lang="en-US"/>
          </a:p>
        </p:txBody>
      </p:sp>
      <p:sp>
        <p:nvSpPr>
          <p:cNvPr id="1198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7575" y="4417180"/>
            <a:ext cx="5046663" cy="418377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032308C-86EE-4ADD-B655-D1C81724DD2E}" type="slidenum">
              <a:rPr lang="en-US"/>
              <a:pPr/>
              <a:t>5</a:t>
            </a:fld>
            <a:endParaRPr lang="en-US"/>
          </a:p>
        </p:txBody>
      </p:sp>
      <p:sp>
        <p:nvSpPr>
          <p:cNvPr id="1228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7575" y="4417180"/>
            <a:ext cx="5046663" cy="418377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415133-83CE-4BE3-B226-27EC4F0E2301}" type="slidenum">
              <a:rPr lang="en-US"/>
              <a:pPr/>
              <a:t>6</a:t>
            </a:fld>
            <a:endParaRPr lang="en-US"/>
          </a:p>
        </p:txBody>
      </p:sp>
      <p:sp>
        <p:nvSpPr>
          <p:cNvPr id="1310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7575" y="4417180"/>
            <a:ext cx="5046663" cy="418377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7B9EAE-050B-4DC1-8EC0-19CED1F9CDF3}" type="slidenum">
              <a:rPr lang="en-US"/>
              <a:pPr/>
              <a:t>7</a:t>
            </a:fld>
            <a:endParaRPr lang="en-US"/>
          </a:p>
        </p:txBody>
      </p:sp>
      <p:sp>
        <p:nvSpPr>
          <p:cNvPr id="132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7575" y="4417180"/>
            <a:ext cx="5046663" cy="418377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0756E43-C097-4A27-AF41-355D4D33FD29}" type="slidenum">
              <a:rPr lang="en-US"/>
              <a:pPr/>
              <a:t>8</a:t>
            </a:fld>
            <a:endParaRPr lang="en-US"/>
          </a:p>
        </p:txBody>
      </p:sp>
      <p:sp>
        <p:nvSpPr>
          <p:cNvPr id="173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7575" y="4417180"/>
            <a:ext cx="5046663" cy="418377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F1607F-9E8D-43B0-B673-840B19B04F38}" type="slidenum">
              <a:rPr lang="en-US"/>
              <a:pPr/>
              <a:t>9</a:t>
            </a:fld>
            <a:endParaRPr lang="en-US"/>
          </a:p>
        </p:txBody>
      </p:sp>
      <p:sp>
        <p:nvSpPr>
          <p:cNvPr id="1740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7575" y="4417180"/>
            <a:ext cx="5046663" cy="418377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F628C2E-1D98-433F-97C1-05FEBD929B11}" type="slidenum">
              <a:rPr lang="en-US"/>
              <a:pPr/>
              <a:t>10</a:t>
            </a:fld>
            <a:endParaRPr lang="en-US"/>
          </a:p>
        </p:txBody>
      </p:sp>
      <p:sp>
        <p:nvSpPr>
          <p:cNvPr id="175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7575" y="4417180"/>
            <a:ext cx="5046663" cy="4183777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7B38B79D-6380-4CEF-86D9-97C97F387E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4D724302-A011-49CC-9C2F-01226DC533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1513" cy="60182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82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D270124E-0D49-4F78-9B7C-E1B296299F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AEDAC47F-47E7-4C8A-A7EF-EFB0360157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11B0CE26-F250-4C89-BA93-1D0CD4720A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08413" cy="4646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4213" y="1600200"/>
            <a:ext cx="3810000" cy="4646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5D19E2EE-D3FD-4FD7-AAAF-1749DACEE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E4D81031-E619-4305-A84D-FA7F2EB030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4005A95F-6D53-47A5-9C67-FEA69291C9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4FE3CCC5-70E2-43A7-9D72-9EE0FDF00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1753CBEE-CC51-42FE-A26C-6DE2D4E3C7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1EC63B14-46F0-4AA0-963B-0DA6B11BBD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0813" cy="11414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0813" cy="4646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576888" y="6445250"/>
            <a:ext cx="2894012" cy="2857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324850" y="6462713"/>
            <a:ext cx="674688" cy="2746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3-</a:t>
            </a:r>
            <a:fld id="{CAEC7354-F3DC-4013-9828-A567DA1BB3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Gill Sans MT" charset="0"/>
          <a:ea typeface="ＭＳ Ｐゴシック" charset="-128"/>
        </a:defRPr>
      </a:lvl2pPr>
      <a:lvl3pPr marL="1143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Gill Sans MT" charset="0"/>
          <a:ea typeface="ＭＳ Ｐゴシック" charset="-128"/>
        </a:defRPr>
      </a:lvl3pPr>
      <a:lvl4pPr marL="1600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Gill Sans MT" charset="0"/>
          <a:ea typeface="ＭＳ Ｐゴシック" charset="-128"/>
        </a:defRPr>
      </a:lvl4pPr>
      <a:lvl5pPr marL="20574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Gill Sans MT" charset="0"/>
          <a:ea typeface="ＭＳ Ｐゴシック" charset="-128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Gill Sans MT" charset="0"/>
          <a:ea typeface="ＭＳ Ｐゴシック" charset="-128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Gill Sans MT" charset="0"/>
          <a:ea typeface="ＭＳ Ｐゴシック" charset="-128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Gill Sans MT" charset="0"/>
          <a:ea typeface="ＭＳ Ｐゴシック" charset="-128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Gill Sans MT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lnSpc>
          <a:spcPct val="8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8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Times New Roman" pitchFamily="16" charset="0"/>
          <a:ea typeface="+mn-ea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Times New Roman" pitchFamily="16" charset="0"/>
          <a:ea typeface="+mn-ea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Times New Roman" pitchFamily="16" charset="0"/>
          <a:ea typeface="+mn-ea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Times New Roman" pitchFamily="16" charset="0"/>
          <a:ea typeface="+mn-ea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Times New Roman" pitchFamily="16" charset="0"/>
          <a:ea typeface="+mn-ea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Times New Roman" pitchFamily="16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09600" y="2514600"/>
            <a:ext cx="8001000" cy="17240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eaLnBrk="1" hangingPunct="1">
              <a:lnSpc>
                <a:spcPct val="85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Chapter </a:t>
            </a:r>
            <a:r>
              <a:rPr lang="en-US" sz="4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Network &amp; Transport Layer</a:t>
            </a:r>
          </a:p>
          <a:p>
            <a:pPr eaLnBrk="1" hangingPunct="1">
              <a:lnSpc>
                <a:spcPct val="85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Part II Transport </a:t>
            </a:r>
            <a:r>
              <a:rPr lang="en-US" sz="4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Layer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-1995488" y="3043238"/>
            <a:ext cx="184150" cy="3381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366713" y="150813"/>
            <a:ext cx="7772400" cy="885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TCP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Seq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numbers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ACKs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355600" y="1339850"/>
            <a:ext cx="3927475" cy="4648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234950" indent="-122238" algn="l">
              <a:lnSpc>
                <a:spcPct val="85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804863" algn="l"/>
                <a:tab pos="1719263" algn="l"/>
                <a:tab pos="2633663" algn="l"/>
                <a:tab pos="3548063" algn="l"/>
                <a:tab pos="4462463" algn="l"/>
                <a:tab pos="5376863" algn="l"/>
                <a:tab pos="6291263" algn="l"/>
                <a:tab pos="7205663" algn="l"/>
                <a:tab pos="8120063" algn="l"/>
                <a:tab pos="9034463" algn="l"/>
                <a:tab pos="9948863" algn="l"/>
              </a:tabLst>
            </a:pPr>
            <a:r>
              <a:rPr lang="en-US" sz="2400" u="sng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sequence numbers:</a:t>
            </a:r>
          </a:p>
          <a:p>
            <a:pPr marL="511175" lvl="1" indent="-161925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804863" algn="l"/>
                <a:tab pos="1719263" algn="l"/>
                <a:tab pos="2633663" algn="l"/>
                <a:tab pos="3548063" algn="l"/>
                <a:tab pos="4462463" algn="l"/>
                <a:tab pos="5376863" algn="l"/>
                <a:tab pos="6291263" algn="l"/>
                <a:tab pos="7205663" algn="l"/>
                <a:tab pos="8120063" algn="l"/>
                <a:tab pos="9034463" algn="l"/>
                <a:tab pos="994886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byte stream </a:t>
            </a:r>
            <a:r>
              <a:rPr lang="ja-JP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ja-JP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of first byte in segment</a:t>
            </a:r>
            <a:r>
              <a:rPr lang="ja-JP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 data</a:t>
            </a:r>
          </a:p>
          <a:p>
            <a:pPr marL="234950" indent="-122238" algn="l">
              <a:lnSpc>
                <a:spcPct val="85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804863" algn="l"/>
                <a:tab pos="1719263" algn="l"/>
                <a:tab pos="2633663" algn="l"/>
                <a:tab pos="3548063" algn="l"/>
                <a:tab pos="4462463" algn="l"/>
                <a:tab pos="5376863" algn="l"/>
                <a:tab pos="6291263" algn="l"/>
                <a:tab pos="7205663" algn="l"/>
                <a:tab pos="8120063" algn="l"/>
                <a:tab pos="9034463" algn="l"/>
                <a:tab pos="9948863" algn="l"/>
              </a:tabLst>
            </a:pPr>
            <a:r>
              <a:rPr lang="en-US" sz="2400" u="sng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acknowledgements:</a:t>
            </a:r>
          </a:p>
          <a:p>
            <a:pPr marL="511175" lvl="1" indent="-161925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804863" algn="l"/>
                <a:tab pos="1719263" algn="l"/>
                <a:tab pos="2633663" algn="l"/>
                <a:tab pos="3548063" algn="l"/>
                <a:tab pos="4462463" algn="l"/>
                <a:tab pos="5376863" algn="l"/>
                <a:tab pos="6291263" algn="l"/>
                <a:tab pos="7205663" algn="l"/>
                <a:tab pos="8120063" algn="l"/>
                <a:tab pos="9034463" algn="l"/>
                <a:tab pos="9948863" algn="l"/>
              </a:tabLst>
            </a:pP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seq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# of next byte expected from other side</a:t>
            </a:r>
          </a:p>
          <a:p>
            <a:pPr marL="234950" indent="-122238" algn="l">
              <a:lnSpc>
                <a:spcPct val="85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804863" algn="l"/>
                <a:tab pos="1719263" algn="l"/>
                <a:tab pos="2633663" algn="l"/>
                <a:tab pos="3548063" algn="l"/>
                <a:tab pos="4462463" algn="l"/>
                <a:tab pos="5376863" algn="l"/>
                <a:tab pos="6291263" algn="l"/>
                <a:tab pos="7205663" algn="l"/>
                <a:tab pos="8120063" algn="l"/>
                <a:tab pos="9034463" algn="l"/>
                <a:tab pos="9948863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2470" name="Group 6"/>
          <p:cNvGrpSpPr>
            <a:grpSpLocks/>
          </p:cNvGrpSpPr>
          <p:nvPr/>
        </p:nvGrpSpPr>
        <p:grpSpPr bwMode="auto">
          <a:xfrm>
            <a:off x="5757863" y="3816350"/>
            <a:ext cx="3086100" cy="2541588"/>
            <a:chOff x="3627" y="2404"/>
            <a:chExt cx="1944" cy="1601"/>
          </a:xfrm>
        </p:grpSpPr>
        <p:sp>
          <p:nvSpPr>
            <p:cNvPr id="62471" name="Rectangle 7"/>
            <p:cNvSpPr>
              <a:spLocks noChangeArrowheads="1"/>
            </p:cNvSpPr>
            <p:nvPr/>
          </p:nvSpPr>
          <p:spPr bwMode="auto">
            <a:xfrm>
              <a:off x="3789" y="3587"/>
              <a:ext cx="1201" cy="129"/>
            </a:xfrm>
            <a:prstGeom prst="rect">
              <a:avLst/>
            </a:prstGeom>
            <a:solidFill>
              <a:srgbClr val="CC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2472" name="Group 8"/>
            <p:cNvGrpSpPr>
              <a:grpSpLocks/>
            </p:cNvGrpSpPr>
            <p:nvPr/>
          </p:nvGrpSpPr>
          <p:grpSpPr bwMode="auto">
            <a:xfrm>
              <a:off x="3769" y="3291"/>
              <a:ext cx="1251" cy="714"/>
              <a:chOff x="3769" y="3291"/>
              <a:chExt cx="1251" cy="714"/>
            </a:xfrm>
          </p:grpSpPr>
          <p:sp>
            <p:nvSpPr>
              <p:cNvPr id="62473" name="Rectangle 9"/>
              <p:cNvSpPr>
                <a:spLocks noChangeArrowheads="1"/>
              </p:cNvSpPr>
              <p:nvPr/>
            </p:nvSpPr>
            <p:spPr bwMode="auto">
              <a:xfrm>
                <a:off x="3787" y="3302"/>
                <a:ext cx="1209" cy="702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74" name="Text Box 10"/>
              <p:cNvSpPr txBox="1">
                <a:spLocks noChangeArrowheads="1"/>
              </p:cNvSpPr>
              <p:nvPr/>
            </p:nvSpPr>
            <p:spPr bwMode="auto">
              <a:xfrm>
                <a:off x="3794" y="3291"/>
                <a:ext cx="578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source port #</a:t>
                </a:r>
              </a:p>
            </p:txBody>
          </p:sp>
          <p:sp>
            <p:nvSpPr>
              <p:cNvPr id="62475" name="Text Box 11"/>
              <p:cNvSpPr txBox="1">
                <a:spLocks noChangeArrowheads="1"/>
              </p:cNvSpPr>
              <p:nvPr/>
            </p:nvSpPr>
            <p:spPr bwMode="auto">
              <a:xfrm>
                <a:off x="4441" y="3294"/>
                <a:ext cx="489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dest port #</a:t>
                </a:r>
              </a:p>
            </p:txBody>
          </p:sp>
          <p:sp>
            <p:nvSpPr>
              <p:cNvPr id="62476" name="Text Box 12"/>
              <p:cNvSpPr txBox="1">
                <a:spLocks noChangeArrowheads="1"/>
              </p:cNvSpPr>
              <p:nvPr/>
            </p:nvSpPr>
            <p:spPr bwMode="auto">
              <a:xfrm>
                <a:off x="3947" y="3424"/>
                <a:ext cx="911" cy="173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200">
                    <a:solidFill>
                      <a:srgbClr val="000000"/>
                    </a:solidFill>
                    <a:latin typeface="Arial" charset="0"/>
                  </a:rPr>
                  <a:t>sequence number</a:t>
                </a:r>
              </a:p>
            </p:txBody>
          </p:sp>
          <p:sp>
            <p:nvSpPr>
              <p:cNvPr id="62477" name="Text Box 13"/>
              <p:cNvSpPr txBox="1">
                <a:spLocks noChangeArrowheads="1"/>
              </p:cNvSpPr>
              <p:nvPr/>
            </p:nvSpPr>
            <p:spPr bwMode="auto">
              <a:xfrm>
                <a:off x="3769" y="3564"/>
                <a:ext cx="1251" cy="173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200">
                    <a:solidFill>
                      <a:srgbClr val="FFFFFF"/>
                    </a:solidFill>
                    <a:latin typeface="Arial" charset="0"/>
                  </a:rPr>
                  <a:t>acknowledgement number</a:t>
                </a:r>
              </a:p>
            </p:txBody>
          </p:sp>
          <p:sp>
            <p:nvSpPr>
              <p:cNvPr id="62478" name="Text Box 14"/>
              <p:cNvSpPr txBox="1">
                <a:spLocks noChangeArrowheads="1"/>
              </p:cNvSpPr>
              <p:nvPr/>
            </p:nvSpPr>
            <p:spPr bwMode="auto">
              <a:xfrm>
                <a:off x="3846" y="3851"/>
                <a:ext cx="473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checksum</a:t>
                </a:r>
              </a:p>
            </p:txBody>
          </p:sp>
          <p:sp>
            <p:nvSpPr>
              <p:cNvPr id="62479" name="Line 15"/>
              <p:cNvSpPr>
                <a:spLocks noChangeShapeType="1"/>
              </p:cNvSpPr>
              <p:nvPr/>
            </p:nvSpPr>
            <p:spPr bwMode="auto">
              <a:xfrm>
                <a:off x="3787" y="3445"/>
                <a:ext cx="1211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0" name="Line 16"/>
              <p:cNvSpPr>
                <a:spLocks noChangeShapeType="1"/>
              </p:cNvSpPr>
              <p:nvPr/>
            </p:nvSpPr>
            <p:spPr bwMode="auto">
              <a:xfrm>
                <a:off x="3787" y="3581"/>
                <a:ext cx="1211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1" name="Line 17"/>
              <p:cNvSpPr>
                <a:spLocks noChangeShapeType="1"/>
              </p:cNvSpPr>
              <p:nvPr/>
            </p:nvSpPr>
            <p:spPr bwMode="auto">
              <a:xfrm>
                <a:off x="3785" y="3721"/>
                <a:ext cx="1211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2" name="Line 18"/>
              <p:cNvSpPr>
                <a:spLocks noChangeShapeType="1"/>
              </p:cNvSpPr>
              <p:nvPr/>
            </p:nvSpPr>
            <p:spPr bwMode="auto">
              <a:xfrm>
                <a:off x="4381" y="3301"/>
                <a:ext cx="0" cy="141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3" name="Line 19"/>
              <p:cNvSpPr>
                <a:spLocks noChangeShapeType="1"/>
              </p:cNvSpPr>
              <p:nvPr/>
            </p:nvSpPr>
            <p:spPr bwMode="auto">
              <a:xfrm>
                <a:off x="4381" y="3723"/>
                <a:ext cx="0" cy="27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4" name="Line 20"/>
              <p:cNvSpPr>
                <a:spLocks noChangeShapeType="1"/>
              </p:cNvSpPr>
              <p:nvPr/>
            </p:nvSpPr>
            <p:spPr bwMode="auto">
              <a:xfrm>
                <a:off x="3787" y="3855"/>
                <a:ext cx="1211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5" name="Text Box 21"/>
              <p:cNvSpPr txBox="1">
                <a:spLocks noChangeArrowheads="1"/>
              </p:cNvSpPr>
              <p:nvPr/>
            </p:nvSpPr>
            <p:spPr bwMode="auto">
              <a:xfrm>
                <a:off x="4501" y="3697"/>
                <a:ext cx="321" cy="173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200">
                    <a:solidFill>
                      <a:srgbClr val="000000"/>
                    </a:solidFill>
                    <a:latin typeface="Arial" charset="0"/>
                  </a:rPr>
                  <a:t>rwnd</a:t>
                </a:r>
              </a:p>
            </p:txBody>
          </p:sp>
          <p:sp>
            <p:nvSpPr>
              <p:cNvPr id="62486" name="Text Box 22"/>
              <p:cNvSpPr txBox="1">
                <a:spLocks noChangeArrowheads="1"/>
              </p:cNvSpPr>
              <p:nvPr/>
            </p:nvSpPr>
            <p:spPr bwMode="auto">
              <a:xfrm>
                <a:off x="4444" y="3851"/>
                <a:ext cx="493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urg pointer</a:t>
                </a:r>
              </a:p>
            </p:txBody>
          </p:sp>
          <p:sp>
            <p:nvSpPr>
              <p:cNvPr id="62487" name="Line 23"/>
              <p:cNvSpPr>
                <a:spLocks noChangeShapeType="1"/>
              </p:cNvSpPr>
              <p:nvPr/>
            </p:nvSpPr>
            <p:spPr bwMode="auto">
              <a:xfrm>
                <a:off x="4191" y="3720"/>
                <a:ext cx="0" cy="13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8" name="Line 24"/>
              <p:cNvSpPr>
                <a:spLocks noChangeShapeType="1"/>
              </p:cNvSpPr>
              <p:nvPr/>
            </p:nvSpPr>
            <p:spPr bwMode="auto">
              <a:xfrm>
                <a:off x="3936" y="3719"/>
                <a:ext cx="0" cy="13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489" name="Text Box 25"/>
            <p:cNvSpPr txBox="1">
              <a:spLocks noChangeArrowheads="1"/>
            </p:cNvSpPr>
            <p:nvPr/>
          </p:nvSpPr>
          <p:spPr bwMode="auto">
            <a:xfrm>
              <a:off x="3627" y="3092"/>
              <a:ext cx="1944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incoming segment to sender</a:t>
              </a:r>
            </a:p>
          </p:txBody>
        </p:sp>
        <p:sp>
          <p:nvSpPr>
            <p:cNvPr id="62490" name="Freeform 26"/>
            <p:cNvSpPr>
              <a:spLocks noChangeArrowheads="1"/>
            </p:cNvSpPr>
            <p:nvPr/>
          </p:nvSpPr>
          <p:spPr bwMode="auto">
            <a:xfrm flipH="1" flipV="1">
              <a:off x="3634" y="2404"/>
              <a:ext cx="106" cy="1193"/>
            </a:xfrm>
            <a:custGeom>
              <a:avLst/>
              <a:gdLst>
                <a:gd name="G0" fmla="+- 1 0 0"/>
                <a:gd name="G1" fmla="+- 1 0 0"/>
                <a:gd name="G2" fmla="+- 1 0 0"/>
                <a:gd name="T0" fmla="*/ 0 w 107"/>
                <a:gd name="T1" fmla="*/ 0 h 910"/>
                <a:gd name="T2" fmla="*/ 107 w 107"/>
                <a:gd name="T3" fmla="*/ 0 h 910"/>
                <a:gd name="T4" fmla="*/ 107 w 107"/>
                <a:gd name="T5" fmla="*/ 4645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910">
                  <a:moveTo>
                    <a:pt x="0" y="0"/>
                  </a:moveTo>
                  <a:lnTo>
                    <a:pt x="107" y="0"/>
                  </a:lnTo>
                  <a:lnTo>
                    <a:pt x="107" y="910"/>
                  </a:lnTo>
                </a:path>
              </a:pathLst>
            </a:custGeom>
            <a:noFill/>
            <a:ln w="9360" cap="flat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2491" name="Group 27"/>
          <p:cNvGrpSpPr>
            <a:grpSpLocks/>
          </p:cNvGrpSpPr>
          <p:nvPr/>
        </p:nvGrpSpPr>
        <p:grpSpPr bwMode="auto">
          <a:xfrm>
            <a:off x="6546850" y="5849938"/>
            <a:ext cx="357188" cy="304800"/>
            <a:chOff x="4124" y="3685"/>
            <a:chExt cx="225" cy="192"/>
          </a:xfrm>
        </p:grpSpPr>
        <p:sp>
          <p:nvSpPr>
            <p:cNvPr id="62492" name="Rectangle 28"/>
            <p:cNvSpPr>
              <a:spLocks noChangeArrowheads="1"/>
            </p:cNvSpPr>
            <p:nvPr/>
          </p:nvSpPr>
          <p:spPr bwMode="auto">
            <a:xfrm>
              <a:off x="4192" y="3724"/>
              <a:ext cx="87" cy="129"/>
            </a:xfrm>
            <a:prstGeom prst="rect">
              <a:avLst/>
            </a:prstGeom>
            <a:solidFill>
              <a:srgbClr val="CC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3" name="Text Box 29"/>
            <p:cNvSpPr txBox="1">
              <a:spLocks noChangeArrowheads="1"/>
            </p:cNvSpPr>
            <p:nvPr/>
          </p:nvSpPr>
          <p:spPr bwMode="auto">
            <a:xfrm>
              <a:off x="4124" y="3685"/>
              <a:ext cx="225" cy="19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875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FFFFFF"/>
                  </a:solidFill>
                  <a:latin typeface="Arial Narrow" charset="0"/>
                </a:rPr>
                <a:t>A</a:t>
              </a:r>
            </a:p>
          </p:txBody>
        </p:sp>
      </p:grpSp>
      <p:sp>
        <p:nvSpPr>
          <p:cNvPr id="62494" name="Rectangle 30"/>
          <p:cNvSpPr>
            <a:spLocks noChangeArrowheads="1"/>
          </p:cNvSpPr>
          <p:nvPr/>
        </p:nvSpPr>
        <p:spPr bwMode="auto">
          <a:xfrm>
            <a:off x="4697413" y="3038475"/>
            <a:ext cx="65087" cy="6223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33"/>
              </a:gs>
            </a:gsLst>
            <a:lin ang="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95" name="Rectangle 31"/>
          <p:cNvSpPr>
            <a:spLocks noChangeArrowheads="1"/>
          </p:cNvSpPr>
          <p:nvPr/>
        </p:nvSpPr>
        <p:spPr bwMode="auto">
          <a:xfrm>
            <a:off x="4794250" y="3040063"/>
            <a:ext cx="65088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96" name="Rectangle 32"/>
          <p:cNvSpPr>
            <a:spLocks noChangeArrowheads="1"/>
          </p:cNvSpPr>
          <p:nvPr/>
        </p:nvSpPr>
        <p:spPr bwMode="auto">
          <a:xfrm>
            <a:off x="4892675" y="3038475"/>
            <a:ext cx="65088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97" name="Rectangle 33"/>
          <p:cNvSpPr>
            <a:spLocks noChangeArrowheads="1"/>
          </p:cNvSpPr>
          <p:nvPr/>
        </p:nvSpPr>
        <p:spPr bwMode="auto">
          <a:xfrm>
            <a:off x="4989513" y="3038475"/>
            <a:ext cx="65087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98" name="Rectangle 34"/>
          <p:cNvSpPr>
            <a:spLocks noChangeArrowheads="1"/>
          </p:cNvSpPr>
          <p:nvPr/>
        </p:nvSpPr>
        <p:spPr bwMode="auto">
          <a:xfrm>
            <a:off x="5084763" y="3038475"/>
            <a:ext cx="65087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99" name="Rectangle 35"/>
          <p:cNvSpPr>
            <a:spLocks noChangeArrowheads="1"/>
          </p:cNvSpPr>
          <p:nvPr/>
        </p:nvSpPr>
        <p:spPr bwMode="auto">
          <a:xfrm>
            <a:off x="5181600" y="3038475"/>
            <a:ext cx="65088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0" name="Rectangle 36"/>
          <p:cNvSpPr>
            <a:spLocks noChangeArrowheads="1"/>
          </p:cNvSpPr>
          <p:nvPr/>
        </p:nvSpPr>
        <p:spPr bwMode="auto">
          <a:xfrm>
            <a:off x="5273675" y="3038475"/>
            <a:ext cx="65088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1" name="Rectangle 37"/>
          <p:cNvSpPr>
            <a:spLocks noChangeArrowheads="1"/>
          </p:cNvSpPr>
          <p:nvPr/>
        </p:nvSpPr>
        <p:spPr bwMode="auto">
          <a:xfrm>
            <a:off x="5368925" y="3038475"/>
            <a:ext cx="65088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2" name="Rectangle 38"/>
          <p:cNvSpPr>
            <a:spLocks noChangeArrowheads="1"/>
          </p:cNvSpPr>
          <p:nvPr/>
        </p:nvSpPr>
        <p:spPr bwMode="auto">
          <a:xfrm>
            <a:off x="5464175" y="3038475"/>
            <a:ext cx="65088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3" name="Rectangle 39"/>
          <p:cNvSpPr>
            <a:spLocks noChangeArrowheads="1"/>
          </p:cNvSpPr>
          <p:nvPr/>
        </p:nvSpPr>
        <p:spPr bwMode="auto">
          <a:xfrm>
            <a:off x="5570538" y="3038475"/>
            <a:ext cx="65087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4" name="Rectangle 40"/>
          <p:cNvSpPr>
            <a:spLocks noChangeArrowheads="1"/>
          </p:cNvSpPr>
          <p:nvPr/>
        </p:nvSpPr>
        <p:spPr bwMode="auto">
          <a:xfrm>
            <a:off x="5668963" y="3040063"/>
            <a:ext cx="65087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5" name="Rectangle 41"/>
          <p:cNvSpPr>
            <a:spLocks noChangeArrowheads="1"/>
          </p:cNvSpPr>
          <p:nvPr/>
        </p:nvSpPr>
        <p:spPr bwMode="auto">
          <a:xfrm>
            <a:off x="5765800" y="3038475"/>
            <a:ext cx="65088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6" name="Rectangle 42"/>
          <p:cNvSpPr>
            <a:spLocks noChangeArrowheads="1"/>
          </p:cNvSpPr>
          <p:nvPr/>
        </p:nvSpPr>
        <p:spPr bwMode="auto">
          <a:xfrm>
            <a:off x="5862638" y="3038475"/>
            <a:ext cx="65087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7" name="Rectangle 43"/>
          <p:cNvSpPr>
            <a:spLocks noChangeArrowheads="1"/>
          </p:cNvSpPr>
          <p:nvPr/>
        </p:nvSpPr>
        <p:spPr bwMode="auto">
          <a:xfrm>
            <a:off x="5959475" y="3038475"/>
            <a:ext cx="65088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8" name="Rectangle 44"/>
          <p:cNvSpPr>
            <a:spLocks noChangeArrowheads="1"/>
          </p:cNvSpPr>
          <p:nvPr/>
        </p:nvSpPr>
        <p:spPr bwMode="auto">
          <a:xfrm>
            <a:off x="6054725" y="3038475"/>
            <a:ext cx="65088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9" name="Rectangle 45"/>
          <p:cNvSpPr>
            <a:spLocks noChangeArrowheads="1"/>
          </p:cNvSpPr>
          <p:nvPr/>
        </p:nvSpPr>
        <p:spPr bwMode="auto">
          <a:xfrm>
            <a:off x="6146800" y="3038475"/>
            <a:ext cx="65088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0" name="Rectangle 46"/>
          <p:cNvSpPr>
            <a:spLocks noChangeArrowheads="1"/>
          </p:cNvSpPr>
          <p:nvPr/>
        </p:nvSpPr>
        <p:spPr bwMode="auto">
          <a:xfrm>
            <a:off x="6242050" y="3038475"/>
            <a:ext cx="65088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1" name="Rectangle 47"/>
          <p:cNvSpPr>
            <a:spLocks noChangeArrowheads="1"/>
          </p:cNvSpPr>
          <p:nvPr/>
        </p:nvSpPr>
        <p:spPr bwMode="auto">
          <a:xfrm>
            <a:off x="6338888" y="3038475"/>
            <a:ext cx="65087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2" name="Rectangle 48"/>
          <p:cNvSpPr>
            <a:spLocks noChangeArrowheads="1"/>
          </p:cNvSpPr>
          <p:nvPr/>
        </p:nvSpPr>
        <p:spPr bwMode="auto">
          <a:xfrm>
            <a:off x="6427788" y="3038475"/>
            <a:ext cx="65087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3" name="Rectangle 49"/>
          <p:cNvSpPr>
            <a:spLocks noChangeArrowheads="1"/>
          </p:cNvSpPr>
          <p:nvPr/>
        </p:nvSpPr>
        <p:spPr bwMode="auto">
          <a:xfrm>
            <a:off x="6523038" y="3038475"/>
            <a:ext cx="65087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4" name="Rectangle 50"/>
          <p:cNvSpPr>
            <a:spLocks noChangeArrowheads="1"/>
          </p:cNvSpPr>
          <p:nvPr/>
        </p:nvSpPr>
        <p:spPr bwMode="auto">
          <a:xfrm>
            <a:off x="6616700" y="3036888"/>
            <a:ext cx="65088" cy="6223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5" name="Rectangle 51"/>
          <p:cNvSpPr>
            <a:spLocks noChangeArrowheads="1"/>
          </p:cNvSpPr>
          <p:nvPr/>
        </p:nvSpPr>
        <p:spPr bwMode="auto">
          <a:xfrm>
            <a:off x="6708775" y="3036888"/>
            <a:ext cx="65088" cy="6223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6" name="Rectangle 52"/>
          <p:cNvSpPr>
            <a:spLocks noChangeArrowheads="1"/>
          </p:cNvSpPr>
          <p:nvPr/>
        </p:nvSpPr>
        <p:spPr bwMode="auto">
          <a:xfrm>
            <a:off x="6805613" y="3036888"/>
            <a:ext cx="65087" cy="6223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7" name="Rectangle 53"/>
          <p:cNvSpPr>
            <a:spLocks noChangeArrowheads="1"/>
          </p:cNvSpPr>
          <p:nvPr/>
        </p:nvSpPr>
        <p:spPr bwMode="auto">
          <a:xfrm>
            <a:off x="6900863" y="3036888"/>
            <a:ext cx="65087" cy="6223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8" name="Rectangle 54"/>
          <p:cNvSpPr>
            <a:spLocks noChangeArrowheads="1"/>
          </p:cNvSpPr>
          <p:nvPr/>
        </p:nvSpPr>
        <p:spPr bwMode="auto">
          <a:xfrm>
            <a:off x="6989763" y="3036888"/>
            <a:ext cx="65087" cy="6223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9" name="Rectangle 55"/>
          <p:cNvSpPr>
            <a:spLocks noChangeArrowheads="1"/>
          </p:cNvSpPr>
          <p:nvPr/>
        </p:nvSpPr>
        <p:spPr bwMode="auto">
          <a:xfrm>
            <a:off x="7085013" y="3036888"/>
            <a:ext cx="65087" cy="6223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0" name="Rectangle 56"/>
          <p:cNvSpPr>
            <a:spLocks noChangeArrowheads="1"/>
          </p:cNvSpPr>
          <p:nvPr/>
        </p:nvSpPr>
        <p:spPr bwMode="auto">
          <a:xfrm>
            <a:off x="7181850" y="3038475"/>
            <a:ext cx="65088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1" name="Rectangle 57"/>
          <p:cNvSpPr>
            <a:spLocks noChangeArrowheads="1"/>
          </p:cNvSpPr>
          <p:nvPr/>
        </p:nvSpPr>
        <p:spPr bwMode="auto">
          <a:xfrm>
            <a:off x="7278688" y="3040063"/>
            <a:ext cx="65087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2" name="Rectangle 58"/>
          <p:cNvSpPr>
            <a:spLocks noChangeArrowheads="1"/>
          </p:cNvSpPr>
          <p:nvPr/>
        </p:nvSpPr>
        <p:spPr bwMode="auto">
          <a:xfrm>
            <a:off x="7375525" y="3038475"/>
            <a:ext cx="65088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3" name="Rectangle 59"/>
          <p:cNvSpPr>
            <a:spLocks noChangeArrowheads="1"/>
          </p:cNvSpPr>
          <p:nvPr/>
        </p:nvSpPr>
        <p:spPr bwMode="auto">
          <a:xfrm>
            <a:off x="7473950" y="3038475"/>
            <a:ext cx="65088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4" name="Rectangle 60"/>
          <p:cNvSpPr>
            <a:spLocks noChangeArrowheads="1"/>
          </p:cNvSpPr>
          <p:nvPr/>
        </p:nvSpPr>
        <p:spPr bwMode="auto">
          <a:xfrm>
            <a:off x="7569200" y="3038475"/>
            <a:ext cx="65088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5" name="Rectangle 61"/>
          <p:cNvSpPr>
            <a:spLocks noChangeArrowheads="1"/>
          </p:cNvSpPr>
          <p:nvPr/>
        </p:nvSpPr>
        <p:spPr bwMode="auto">
          <a:xfrm>
            <a:off x="7664450" y="3038475"/>
            <a:ext cx="65088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6" name="Rectangle 62"/>
          <p:cNvSpPr>
            <a:spLocks noChangeArrowheads="1"/>
          </p:cNvSpPr>
          <p:nvPr/>
        </p:nvSpPr>
        <p:spPr bwMode="auto">
          <a:xfrm>
            <a:off x="7756525" y="3038475"/>
            <a:ext cx="65088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7" name="Rectangle 63"/>
          <p:cNvSpPr>
            <a:spLocks noChangeArrowheads="1"/>
          </p:cNvSpPr>
          <p:nvPr/>
        </p:nvSpPr>
        <p:spPr bwMode="auto">
          <a:xfrm>
            <a:off x="7853363" y="3038475"/>
            <a:ext cx="65087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8" name="Rectangle 64"/>
          <p:cNvSpPr>
            <a:spLocks noChangeArrowheads="1"/>
          </p:cNvSpPr>
          <p:nvPr/>
        </p:nvSpPr>
        <p:spPr bwMode="auto">
          <a:xfrm>
            <a:off x="7948613" y="3038475"/>
            <a:ext cx="65087" cy="622300"/>
          </a:xfrm>
          <a:prstGeom prst="rect">
            <a:avLst/>
          </a:pr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9" name="Rectangle 65"/>
          <p:cNvSpPr>
            <a:spLocks noChangeArrowheads="1"/>
          </p:cNvSpPr>
          <p:nvPr/>
        </p:nvSpPr>
        <p:spPr bwMode="auto">
          <a:xfrm>
            <a:off x="4654550" y="3776663"/>
            <a:ext cx="3408363" cy="889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30" name="Rectangle 66"/>
          <p:cNvSpPr>
            <a:spLocks noChangeArrowheads="1"/>
          </p:cNvSpPr>
          <p:nvPr/>
        </p:nvSpPr>
        <p:spPr bwMode="auto">
          <a:xfrm>
            <a:off x="4740275" y="2928938"/>
            <a:ext cx="3408363" cy="889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31" name="Line 67"/>
          <p:cNvSpPr>
            <a:spLocks noChangeShapeType="1"/>
          </p:cNvSpPr>
          <p:nvPr/>
        </p:nvSpPr>
        <p:spPr bwMode="auto">
          <a:xfrm>
            <a:off x="4762500" y="3890963"/>
            <a:ext cx="868363" cy="1587"/>
          </a:xfrm>
          <a:prstGeom prst="line">
            <a:avLst/>
          </a:prstGeom>
          <a:noFill/>
          <a:ln w="2844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32" name="Line 68"/>
          <p:cNvSpPr>
            <a:spLocks noChangeShapeType="1"/>
          </p:cNvSpPr>
          <p:nvPr/>
        </p:nvSpPr>
        <p:spPr bwMode="auto">
          <a:xfrm>
            <a:off x="5697538" y="3892550"/>
            <a:ext cx="868362" cy="1588"/>
          </a:xfrm>
          <a:prstGeom prst="line">
            <a:avLst/>
          </a:prstGeom>
          <a:noFill/>
          <a:ln w="2844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33" name="Line 69"/>
          <p:cNvSpPr>
            <a:spLocks noChangeShapeType="1"/>
          </p:cNvSpPr>
          <p:nvPr/>
        </p:nvSpPr>
        <p:spPr bwMode="auto">
          <a:xfrm>
            <a:off x="7191375" y="3890963"/>
            <a:ext cx="801688" cy="1587"/>
          </a:xfrm>
          <a:prstGeom prst="line">
            <a:avLst/>
          </a:prstGeom>
          <a:noFill/>
          <a:ln w="2844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34" name="Line 70"/>
          <p:cNvSpPr>
            <a:spLocks noChangeShapeType="1"/>
          </p:cNvSpPr>
          <p:nvPr/>
        </p:nvSpPr>
        <p:spPr bwMode="auto">
          <a:xfrm>
            <a:off x="6621463" y="3892550"/>
            <a:ext cx="528637" cy="1588"/>
          </a:xfrm>
          <a:prstGeom prst="line">
            <a:avLst/>
          </a:prstGeom>
          <a:noFill/>
          <a:ln w="2844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35" name="Line 71"/>
          <p:cNvSpPr>
            <a:spLocks noChangeShapeType="1"/>
          </p:cNvSpPr>
          <p:nvPr/>
        </p:nvSpPr>
        <p:spPr bwMode="auto">
          <a:xfrm>
            <a:off x="4854575" y="3914775"/>
            <a:ext cx="1588" cy="233363"/>
          </a:xfrm>
          <a:prstGeom prst="line">
            <a:avLst/>
          </a:prstGeom>
          <a:noFill/>
          <a:ln w="936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36" name="Line 72"/>
          <p:cNvSpPr>
            <a:spLocks noChangeShapeType="1"/>
          </p:cNvSpPr>
          <p:nvPr/>
        </p:nvSpPr>
        <p:spPr bwMode="auto">
          <a:xfrm>
            <a:off x="6083300" y="3910013"/>
            <a:ext cx="1588" cy="233362"/>
          </a:xfrm>
          <a:prstGeom prst="line">
            <a:avLst/>
          </a:prstGeom>
          <a:noFill/>
          <a:ln w="936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37" name="Line 73"/>
          <p:cNvSpPr>
            <a:spLocks noChangeShapeType="1"/>
          </p:cNvSpPr>
          <p:nvPr/>
        </p:nvSpPr>
        <p:spPr bwMode="auto">
          <a:xfrm>
            <a:off x="6902450" y="3910013"/>
            <a:ext cx="1588" cy="233362"/>
          </a:xfrm>
          <a:prstGeom prst="line">
            <a:avLst/>
          </a:prstGeom>
          <a:noFill/>
          <a:ln w="936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38" name="Line 74"/>
          <p:cNvSpPr>
            <a:spLocks noChangeShapeType="1"/>
          </p:cNvSpPr>
          <p:nvPr/>
        </p:nvSpPr>
        <p:spPr bwMode="auto">
          <a:xfrm>
            <a:off x="7559675" y="3910013"/>
            <a:ext cx="1588" cy="233362"/>
          </a:xfrm>
          <a:prstGeom prst="line">
            <a:avLst/>
          </a:prstGeom>
          <a:noFill/>
          <a:ln w="936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39" name="Text Box 75"/>
          <p:cNvSpPr txBox="1">
            <a:spLocks noChangeArrowheads="1"/>
          </p:cNvSpPr>
          <p:nvPr/>
        </p:nvSpPr>
        <p:spPr bwMode="auto">
          <a:xfrm>
            <a:off x="4700588" y="4138613"/>
            <a:ext cx="754062" cy="498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sent </a:t>
            </a:r>
          </a:p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ACKed</a:t>
            </a:r>
          </a:p>
        </p:txBody>
      </p:sp>
      <p:sp>
        <p:nvSpPr>
          <p:cNvPr id="62540" name="Text Box 76"/>
          <p:cNvSpPr txBox="1">
            <a:spLocks noChangeArrowheads="1"/>
          </p:cNvSpPr>
          <p:nvPr/>
        </p:nvSpPr>
        <p:spPr bwMode="auto">
          <a:xfrm>
            <a:off x="5711825" y="4144963"/>
            <a:ext cx="1066800" cy="10731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sent, not-yet ACKed</a:t>
            </a:r>
          </a:p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(</a:t>
            </a:r>
            <a:r>
              <a:rPr lang="ja-JP" sz="1400">
                <a:solidFill>
                  <a:srgbClr val="000000"/>
                </a:solidFill>
              </a:rPr>
              <a:t>“</a:t>
            </a:r>
            <a:r>
              <a:rPr lang="en-US" sz="1400">
                <a:solidFill>
                  <a:srgbClr val="000000"/>
                </a:solidFill>
              </a:rPr>
              <a:t>in-flight</a:t>
            </a:r>
            <a:r>
              <a:rPr lang="ja-JP" sz="1400">
                <a:solidFill>
                  <a:srgbClr val="000000"/>
                </a:solidFill>
              </a:rPr>
              <a:t>”</a:t>
            </a:r>
            <a:r>
              <a:rPr lang="en-US" sz="140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62541" name="Text Box 77"/>
          <p:cNvSpPr txBox="1">
            <a:spLocks noChangeArrowheads="1"/>
          </p:cNvSpPr>
          <p:nvPr/>
        </p:nvSpPr>
        <p:spPr bwMode="auto">
          <a:xfrm>
            <a:off x="6691313" y="4140200"/>
            <a:ext cx="1066800" cy="6905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usable</a:t>
            </a:r>
          </a:p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but not </a:t>
            </a:r>
          </a:p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yet sent</a:t>
            </a:r>
          </a:p>
        </p:txBody>
      </p:sp>
      <p:sp>
        <p:nvSpPr>
          <p:cNvPr id="62542" name="Text Box 78"/>
          <p:cNvSpPr txBox="1">
            <a:spLocks noChangeArrowheads="1"/>
          </p:cNvSpPr>
          <p:nvPr/>
        </p:nvSpPr>
        <p:spPr bwMode="auto">
          <a:xfrm>
            <a:off x="7448550" y="4144963"/>
            <a:ext cx="819150" cy="498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not </a:t>
            </a:r>
          </a:p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usable</a:t>
            </a:r>
          </a:p>
        </p:txBody>
      </p:sp>
      <p:sp>
        <p:nvSpPr>
          <p:cNvPr id="62543" name="Text Box 79"/>
          <p:cNvSpPr txBox="1">
            <a:spLocks noChangeArrowheads="1"/>
          </p:cNvSpPr>
          <p:nvPr/>
        </p:nvSpPr>
        <p:spPr bwMode="auto">
          <a:xfrm>
            <a:off x="5726113" y="2573338"/>
            <a:ext cx="1260475" cy="498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window size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i="1">
                <a:solidFill>
                  <a:srgbClr val="000000"/>
                </a:solidFill>
              </a:rPr>
              <a:t> N</a:t>
            </a:r>
          </a:p>
        </p:txBody>
      </p:sp>
      <p:grpSp>
        <p:nvGrpSpPr>
          <p:cNvPr id="62544" name="Group 80"/>
          <p:cNvGrpSpPr>
            <a:grpSpLocks/>
          </p:cNvGrpSpPr>
          <p:nvPr/>
        </p:nvGrpSpPr>
        <p:grpSpPr bwMode="auto">
          <a:xfrm>
            <a:off x="6557963" y="2797175"/>
            <a:ext cx="592137" cy="134938"/>
            <a:chOff x="4131" y="1762"/>
            <a:chExt cx="373" cy="85"/>
          </a:xfrm>
        </p:grpSpPr>
        <p:sp>
          <p:nvSpPr>
            <p:cNvPr id="62545" name="Line 81"/>
            <p:cNvSpPr>
              <a:spLocks noChangeShapeType="1"/>
            </p:cNvSpPr>
            <p:nvPr/>
          </p:nvSpPr>
          <p:spPr bwMode="auto">
            <a:xfrm>
              <a:off x="4131" y="1808"/>
              <a:ext cx="373" cy="0"/>
            </a:xfrm>
            <a:prstGeom prst="line">
              <a:avLst/>
            </a:prstGeom>
            <a:noFill/>
            <a:ln w="28440" cap="sq">
              <a:solidFill>
                <a:srgbClr val="CC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546" name="Line 82"/>
            <p:cNvSpPr>
              <a:spLocks noChangeShapeType="1"/>
            </p:cNvSpPr>
            <p:nvPr/>
          </p:nvSpPr>
          <p:spPr bwMode="auto">
            <a:xfrm>
              <a:off x="4503" y="1762"/>
              <a:ext cx="0" cy="85"/>
            </a:xfrm>
            <a:prstGeom prst="line">
              <a:avLst/>
            </a:prstGeom>
            <a:noFill/>
            <a:ln w="9360" cap="sq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547" name="Group 83"/>
          <p:cNvGrpSpPr>
            <a:grpSpLocks/>
          </p:cNvGrpSpPr>
          <p:nvPr/>
        </p:nvGrpSpPr>
        <p:grpSpPr bwMode="auto">
          <a:xfrm>
            <a:off x="5665788" y="2822575"/>
            <a:ext cx="592137" cy="134938"/>
            <a:chOff x="3569" y="1778"/>
            <a:chExt cx="373" cy="85"/>
          </a:xfrm>
        </p:grpSpPr>
        <p:sp>
          <p:nvSpPr>
            <p:cNvPr id="62548" name="Line 84"/>
            <p:cNvSpPr>
              <a:spLocks noChangeShapeType="1"/>
            </p:cNvSpPr>
            <p:nvPr/>
          </p:nvSpPr>
          <p:spPr bwMode="auto">
            <a:xfrm flipH="1">
              <a:off x="3568" y="1818"/>
              <a:ext cx="375" cy="0"/>
            </a:xfrm>
            <a:prstGeom prst="line">
              <a:avLst/>
            </a:prstGeom>
            <a:noFill/>
            <a:ln w="28440" cap="sq">
              <a:solidFill>
                <a:srgbClr val="CC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549" name="Line 85"/>
            <p:cNvSpPr>
              <a:spLocks noChangeShapeType="1"/>
            </p:cNvSpPr>
            <p:nvPr/>
          </p:nvSpPr>
          <p:spPr bwMode="auto">
            <a:xfrm flipV="1">
              <a:off x="3571" y="1777"/>
              <a:ext cx="0" cy="87"/>
            </a:xfrm>
            <a:prstGeom prst="line">
              <a:avLst/>
            </a:prstGeom>
            <a:noFill/>
            <a:ln w="9360" cap="sq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550" name="Text Box 86"/>
          <p:cNvSpPr txBox="1">
            <a:spLocks noChangeArrowheads="1"/>
          </p:cNvSpPr>
          <p:nvPr/>
        </p:nvSpPr>
        <p:spPr bwMode="auto">
          <a:xfrm>
            <a:off x="4760913" y="3592513"/>
            <a:ext cx="3549650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marL="457200" lvl="1" indent="0">
              <a:buClrTx/>
              <a:buFontTx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sz="1400" i="1">
                <a:solidFill>
                  <a:srgbClr val="000000"/>
                </a:solidFill>
              </a:rPr>
              <a:t>sender sequence number space </a:t>
            </a:r>
          </a:p>
        </p:txBody>
      </p:sp>
      <p:grpSp>
        <p:nvGrpSpPr>
          <p:cNvPr id="62551" name="Group 87"/>
          <p:cNvGrpSpPr>
            <a:grpSpLocks/>
          </p:cNvGrpSpPr>
          <p:nvPr/>
        </p:nvGrpSpPr>
        <p:grpSpPr bwMode="auto">
          <a:xfrm>
            <a:off x="4264025" y="1068388"/>
            <a:ext cx="3321050" cy="1952625"/>
            <a:chOff x="2686" y="673"/>
            <a:chExt cx="2092" cy="1230"/>
          </a:xfrm>
        </p:grpSpPr>
        <p:sp>
          <p:nvSpPr>
            <p:cNvPr id="62552" name="Rectangle 88"/>
            <p:cNvSpPr>
              <a:spLocks noChangeArrowheads="1"/>
            </p:cNvSpPr>
            <p:nvPr/>
          </p:nvSpPr>
          <p:spPr bwMode="auto">
            <a:xfrm>
              <a:off x="2875" y="1028"/>
              <a:ext cx="1201" cy="129"/>
            </a:xfrm>
            <a:prstGeom prst="rect">
              <a:avLst/>
            </a:prstGeom>
            <a:solidFill>
              <a:srgbClr val="CC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2553" name="Group 89"/>
            <p:cNvGrpSpPr>
              <a:grpSpLocks/>
            </p:cNvGrpSpPr>
            <p:nvPr/>
          </p:nvGrpSpPr>
          <p:grpSpPr bwMode="auto">
            <a:xfrm>
              <a:off x="2855" y="872"/>
              <a:ext cx="1251" cy="714"/>
              <a:chOff x="2855" y="872"/>
              <a:chExt cx="1251" cy="714"/>
            </a:xfrm>
          </p:grpSpPr>
          <p:sp>
            <p:nvSpPr>
              <p:cNvPr id="62554" name="Rectangle 90"/>
              <p:cNvSpPr>
                <a:spLocks noChangeArrowheads="1"/>
              </p:cNvSpPr>
              <p:nvPr/>
            </p:nvSpPr>
            <p:spPr bwMode="auto">
              <a:xfrm>
                <a:off x="2873" y="883"/>
                <a:ext cx="1209" cy="702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5" name="Text Box 91"/>
              <p:cNvSpPr txBox="1">
                <a:spLocks noChangeArrowheads="1"/>
              </p:cNvSpPr>
              <p:nvPr/>
            </p:nvSpPr>
            <p:spPr bwMode="auto">
              <a:xfrm>
                <a:off x="2880" y="872"/>
                <a:ext cx="578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source port #</a:t>
                </a:r>
              </a:p>
            </p:txBody>
          </p:sp>
          <p:sp>
            <p:nvSpPr>
              <p:cNvPr id="62556" name="Text Box 92"/>
              <p:cNvSpPr txBox="1">
                <a:spLocks noChangeArrowheads="1"/>
              </p:cNvSpPr>
              <p:nvPr/>
            </p:nvSpPr>
            <p:spPr bwMode="auto">
              <a:xfrm>
                <a:off x="3527" y="875"/>
                <a:ext cx="489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dest port #</a:t>
                </a:r>
              </a:p>
            </p:txBody>
          </p:sp>
          <p:sp>
            <p:nvSpPr>
              <p:cNvPr id="62557" name="Text Box 93"/>
              <p:cNvSpPr txBox="1">
                <a:spLocks noChangeArrowheads="1"/>
              </p:cNvSpPr>
              <p:nvPr/>
            </p:nvSpPr>
            <p:spPr bwMode="auto">
              <a:xfrm>
                <a:off x="3033" y="1005"/>
                <a:ext cx="911" cy="173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200">
                    <a:solidFill>
                      <a:srgbClr val="FFFFFF"/>
                    </a:solidFill>
                    <a:latin typeface="Arial" charset="0"/>
                  </a:rPr>
                  <a:t>sequence number</a:t>
                </a:r>
              </a:p>
            </p:txBody>
          </p:sp>
          <p:sp>
            <p:nvSpPr>
              <p:cNvPr id="62558" name="Text Box 94"/>
              <p:cNvSpPr txBox="1">
                <a:spLocks noChangeArrowheads="1"/>
              </p:cNvSpPr>
              <p:nvPr/>
            </p:nvSpPr>
            <p:spPr bwMode="auto">
              <a:xfrm>
                <a:off x="2855" y="1145"/>
                <a:ext cx="1251" cy="173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200">
                    <a:solidFill>
                      <a:srgbClr val="000000"/>
                    </a:solidFill>
                    <a:latin typeface="Arial" charset="0"/>
                  </a:rPr>
                  <a:t>acknowledgement number</a:t>
                </a:r>
              </a:p>
            </p:txBody>
          </p:sp>
          <p:sp>
            <p:nvSpPr>
              <p:cNvPr id="62559" name="Text Box 95"/>
              <p:cNvSpPr txBox="1">
                <a:spLocks noChangeArrowheads="1"/>
              </p:cNvSpPr>
              <p:nvPr/>
            </p:nvSpPr>
            <p:spPr bwMode="auto">
              <a:xfrm>
                <a:off x="2932" y="1432"/>
                <a:ext cx="473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checksum</a:t>
                </a:r>
              </a:p>
            </p:txBody>
          </p:sp>
          <p:sp>
            <p:nvSpPr>
              <p:cNvPr id="62560" name="Line 96"/>
              <p:cNvSpPr>
                <a:spLocks noChangeShapeType="1"/>
              </p:cNvSpPr>
              <p:nvPr/>
            </p:nvSpPr>
            <p:spPr bwMode="auto">
              <a:xfrm>
                <a:off x="2873" y="1026"/>
                <a:ext cx="1211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61" name="Line 97"/>
              <p:cNvSpPr>
                <a:spLocks noChangeShapeType="1"/>
              </p:cNvSpPr>
              <p:nvPr/>
            </p:nvSpPr>
            <p:spPr bwMode="auto">
              <a:xfrm>
                <a:off x="2873" y="1162"/>
                <a:ext cx="1211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62" name="Line 98"/>
              <p:cNvSpPr>
                <a:spLocks noChangeShapeType="1"/>
              </p:cNvSpPr>
              <p:nvPr/>
            </p:nvSpPr>
            <p:spPr bwMode="auto">
              <a:xfrm>
                <a:off x="2871" y="1302"/>
                <a:ext cx="1211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63" name="Line 99"/>
              <p:cNvSpPr>
                <a:spLocks noChangeShapeType="1"/>
              </p:cNvSpPr>
              <p:nvPr/>
            </p:nvSpPr>
            <p:spPr bwMode="auto">
              <a:xfrm>
                <a:off x="3467" y="882"/>
                <a:ext cx="0" cy="141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64" name="Line 100"/>
              <p:cNvSpPr>
                <a:spLocks noChangeShapeType="1"/>
              </p:cNvSpPr>
              <p:nvPr/>
            </p:nvSpPr>
            <p:spPr bwMode="auto">
              <a:xfrm>
                <a:off x="3467" y="1304"/>
                <a:ext cx="0" cy="27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65" name="Line 101"/>
              <p:cNvSpPr>
                <a:spLocks noChangeShapeType="1"/>
              </p:cNvSpPr>
              <p:nvPr/>
            </p:nvSpPr>
            <p:spPr bwMode="auto">
              <a:xfrm>
                <a:off x="2873" y="1436"/>
                <a:ext cx="1211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66" name="Text Box 102"/>
              <p:cNvSpPr txBox="1">
                <a:spLocks noChangeArrowheads="1"/>
              </p:cNvSpPr>
              <p:nvPr/>
            </p:nvSpPr>
            <p:spPr bwMode="auto">
              <a:xfrm>
                <a:off x="3587" y="1278"/>
                <a:ext cx="321" cy="173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200">
                    <a:solidFill>
                      <a:srgbClr val="000000"/>
                    </a:solidFill>
                    <a:latin typeface="Arial" charset="0"/>
                  </a:rPr>
                  <a:t>rwnd</a:t>
                </a:r>
              </a:p>
            </p:txBody>
          </p:sp>
          <p:sp>
            <p:nvSpPr>
              <p:cNvPr id="62567" name="Text Box 103"/>
              <p:cNvSpPr txBox="1">
                <a:spLocks noChangeArrowheads="1"/>
              </p:cNvSpPr>
              <p:nvPr/>
            </p:nvSpPr>
            <p:spPr bwMode="auto">
              <a:xfrm>
                <a:off x="3531" y="1432"/>
                <a:ext cx="493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urg pointer</a:t>
                </a:r>
              </a:p>
            </p:txBody>
          </p:sp>
          <p:sp>
            <p:nvSpPr>
              <p:cNvPr id="62568" name="Line 104"/>
              <p:cNvSpPr>
                <a:spLocks noChangeShapeType="1"/>
              </p:cNvSpPr>
              <p:nvPr/>
            </p:nvSpPr>
            <p:spPr bwMode="auto">
              <a:xfrm>
                <a:off x="3277" y="1301"/>
                <a:ext cx="0" cy="13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69" name="Line 105"/>
              <p:cNvSpPr>
                <a:spLocks noChangeShapeType="1"/>
              </p:cNvSpPr>
              <p:nvPr/>
            </p:nvSpPr>
            <p:spPr bwMode="auto">
              <a:xfrm>
                <a:off x="3022" y="1300"/>
                <a:ext cx="0" cy="13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570" name="Text Box 106"/>
            <p:cNvSpPr txBox="1">
              <a:spLocks noChangeArrowheads="1"/>
            </p:cNvSpPr>
            <p:nvPr/>
          </p:nvSpPr>
          <p:spPr bwMode="auto">
            <a:xfrm>
              <a:off x="2686" y="673"/>
              <a:ext cx="2092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outgoing segment from sender</a:t>
              </a:r>
            </a:p>
          </p:txBody>
        </p:sp>
        <p:sp>
          <p:nvSpPr>
            <p:cNvPr id="62571" name="Freeform 107"/>
            <p:cNvSpPr>
              <a:spLocks noChangeArrowheads="1"/>
            </p:cNvSpPr>
            <p:nvPr/>
          </p:nvSpPr>
          <p:spPr bwMode="auto">
            <a:xfrm>
              <a:off x="4085" y="1080"/>
              <a:ext cx="106" cy="823"/>
            </a:xfrm>
            <a:custGeom>
              <a:avLst/>
              <a:gdLst>
                <a:gd name="G0" fmla="+- 1 0 0"/>
                <a:gd name="G1" fmla="+- 1 0 0"/>
                <a:gd name="G2" fmla="+- 1 0 0"/>
                <a:gd name="T0" fmla="*/ 0 w 107"/>
                <a:gd name="T1" fmla="*/ 0 h 910"/>
                <a:gd name="T2" fmla="*/ 107 w 107"/>
                <a:gd name="T3" fmla="*/ 0 h 910"/>
                <a:gd name="T4" fmla="*/ 107 w 107"/>
                <a:gd name="T5" fmla="*/ 501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910">
                  <a:moveTo>
                    <a:pt x="0" y="0"/>
                  </a:moveTo>
                  <a:lnTo>
                    <a:pt x="107" y="0"/>
                  </a:lnTo>
                  <a:lnTo>
                    <a:pt x="107" y="910"/>
                  </a:lnTo>
                </a:path>
              </a:pathLst>
            </a:custGeom>
            <a:noFill/>
            <a:ln w="9360" cap="flat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6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Effect">
                      <p:stCondLst>
                        <p:cond delay="indefinite"/>
                      </p:stCondLst>
                      <p:childTnLst>
                        <p:par>
                          <p:cTn id="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5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249363" y="2936875"/>
            <a:ext cx="2279650" cy="2414588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1209675" y="2990850"/>
            <a:ext cx="2270125" cy="247173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511175" y="193675"/>
            <a:ext cx="7772400" cy="911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Connection Management</a:t>
            </a:r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660400" y="1073150"/>
            <a:ext cx="8335963" cy="21875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just">
              <a:lnSpc>
                <a:spcPct val="85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Before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exchanging data, sender/receiver </a:t>
            </a:r>
            <a:r>
              <a:rPr lang="ja-JP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handshake</a:t>
            </a:r>
            <a:r>
              <a:rPr lang="ja-JP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1313" indent="-339725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agree to establish connection (each knowing the other willing to establish connection)</a:t>
            </a:r>
          </a:p>
          <a:p>
            <a:pPr marL="341313" indent="-339725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agree on connection parameters</a:t>
            </a:r>
          </a:p>
        </p:txBody>
      </p:sp>
      <p:sp>
        <p:nvSpPr>
          <p:cNvPr id="80904" name="Line 8"/>
          <p:cNvSpPr>
            <a:spLocks noChangeShapeType="1"/>
          </p:cNvSpPr>
          <p:nvPr/>
        </p:nvSpPr>
        <p:spPr bwMode="auto">
          <a:xfrm>
            <a:off x="1209675" y="3432175"/>
            <a:ext cx="227012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1223963" y="3544888"/>
            <a:ext cx="2335212" cy="20113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connection state: ESTAB</a:t>
            </a:r>
          </a:p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connection variables: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seq # client-to-server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         server-to-client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000000"/>
                </a:solidFill>
                <a:latin typeface="Courier New" charset="0"/>
              </a:rPr>
              <a:t>rcvBuffer</a:t>
            </a:r>
            <a:r>
              <a:rPr lang="en-US" sz="1400">
                <a:solidFill>
                  <a:srgbClr val="000000"/>
                </a:solidFill>
              </a:rPr>
              <a:t> size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   at server,client 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           </a:t>
            </a:r>
          </a:p>
        </p:txBody>
      </p:sp>
      <p:grpSp>
        <p:nvGrpSpPr>
          <p:cNvPr id="80906" name="Group 10"/>
          <p:cNvGrpSpPr>
            <a:grpSpLocks/>
          </p:cNvGrpSpPr>
          <p:nvPr/>
        </p:nvGrpSpPr>
        <p:grpSpPr bwMode="auto">
          <a:xfrm>
            <a:off x="2157413" y="3346450"/>
            <a:ext cx="436562" cy="204788"/>
            <a:chOff x="1359" y="2108"/>
            <a:chExt cx="275" cy="129"/>
          </a:xfrm>
        </p:grpSpPr>
        <p:sp>
          <p:nvSpPr>
            <p:cNvPr id="80907" name="Rectangle 11"/>
            <p:cNvSpPr>
              <a:spLocks noChangeArrowheads="1"/>
            </p:cNvSpPr>
            <p:nvPr/>
          </p:nvSpPr>
          <p:spPr bwMode="auto">
            <a:xfrm>
              <a:off x="1359" y="2108"/>
              <a:ext cx="275" cy="129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8" name="Rectangle 12"/>
            <p:cNvSpPr>
              <a:spLocks noChangeArrowheads="1"/>
            </p:cNvSpPr>
            <p:nvPr/>
          </p:nvSpPr>
          <p:spPr bwMode="auto">
            <a:xfrm>
              <a:off x="1449" y="2125"/>
              <a:ext cx="91" cy="98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9" name="Rectangle 13"/>
            <p:cNvSpPr>
              <a:spLocks noChangeArrowheads="1"/>
            </p:cNvSpPr>
            <p:nvPr/>
          </p:nvSpPr>
          <p:spPr bwMode="auto">
            <a:xfrm>
              <a:off x="1551" y="2183"/>
              <a:ext cx="23" cy="34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0" name="Rectangle 14"/>
            <p:cNvSpPr>
              <a:spLocks noChangeArrowheads="1"/>
            </p:cNvSpPr>
            <p:nvPr/>
          </p:nvSpPr>
          <p:spPr bwMode="auto">
            <a:xfrm>
              <a:off x="1411" y="2184"/>
              <a:ext cx="23" cy="34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1077913" y="3048000"/>
            <a:ext cx="1298575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80912" name="Line 16"/>
          <p:cNvSpPr>
            <a:spLocks noChangeShapeType="1"/>
          </p:cNvSpPr>
          <p:nvPr/>
        </p:nvSpPr>
        <p:spPr bwMode="auto">
          <a:xfrm>
            <a:off x="1216025" y="4927600"/>
            <a:ext cx="2268538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3" name="Text Box 17"/>
          <p:cNvSpPr txBox="1">
            <a:spLocks noChangeArrowheads="1"/>
          </p:cNvSpPr>
          <p:nvPr/>
        </p:nvSpPr>
        <p:spPr bwMode="auto">
          <a:xfrm>
            <a:off x="1120775" y="4995863"/>
            <a:ext cx="1003300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80914" name="Rectangle 18"/>
          <p:cNvSpPr>
            <a:spLocks noChangeArrowheads="1"/>
          </p:cNvSpPr>
          <p:nvPr/>
        </p:nvSpPr>
        <p:spPr bwMode="auto">
          <a:xfrm>
            <a:off x="1181100" y="5349875"/>
            <a:ext cx="2335213" cy="180975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15" name="Line 19"/>
          <p:cNvSpPr>
            <a:spLocks noChangeShapeType="1"/>
          </p:cNvSpPr>
          <p:nvPr/>
        </p:nvSpPr>
        <p:spPr bwMode="auto">
          <a:xfrm>
            <a:off x="1209675" y="5338763"/>
            <a:ext cx="1588" cy="236537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6" name="Line 20"/>
          <p:cNvSpPr>
            <a:spLocks noChangeShapeType="1"/>
          </p:cNvSpPr>
          <p:nvPr/>
        </p:nvSpPr>
        <p:spPr bwMode="auto">
          <a:xfrm>
            <a:off x="3473450" y="5310188"/>
            <a:ext cx="1588" cy="236537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7" name="Freeform 21"/>
          <p:cNvSpPr>
            <a:spLocks noChangeArrowheads="1"/>
          </p:cNvSpPr>
          <p:nvPr/>
        </p:nvSpPr>
        <p:spPr bwMode="auto">
          <a:xfrm flipH="1">
            <a:off x="736600" y="2994025"/>
            <a:ext cx="468313" cy="2490788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18" name="Rectangle 22"/>
          <p:cNvSpPr>
            <a:spLocks noChangeArrowheads="1"/>
          </p:cNvSpPr>
          <p:nvPr/>
        </p:nvSpPr>
        <p:spPr bwMode="auto">
          <a:xfrm>
            <a:off x="5551488" y="2943225"/>
            <a:ext cx="2279650" cy="2414588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19" name="Rectangle 23"/>
          <p:cNvSpPr>
            <a:spLocks noChangeArrowheads="1"/>
          </p:cNvSpPr>
          <p:nvPr/>
        </p:nvSpPr>
        <p:spPr bwMode="auto">
          <a:xfrm>
            <a:off x="5511800" y="2997200"/>
            <a:ext cx="2270125" cy="247173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20" name="Line 24"/>
          <p:cNvSpPr>
            <a:spLocks noChangeShapeType="1"/>
          </p:cNvSpPr>
          <p:nvPr/>
        </p:nvSpPr>
        <p:spPr bwMode="auto">
          <a:xfrm>
            <a:off x="5511800" y="3438525"/>
            <a:ext cx="227012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1" name="Text Box 25"/>
          <p:cNvSpPr txBox="1">
            <a:spLocks noChangeArrowheads="1"/>
          </p:cNvSpPr>
          <p:nvPr/>
        </p:nvSpPr>
        <p:spPr bwMode="auto">
          <a:xfrm>
            <a:off x="5526088" y="3551238"/>
            <a:ext cx="2335212" cy="20113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connection state: ESTAB</a:t>
            </a:r>
          </a:p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connection Variables: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seq # client-to-server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          server-to-client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000000"/>
                </a:solidFill>
                <a:latin typeface="Courier New" charset="0"/>
              </a:rPr>
              <a:t>rcvBuffer</a:t>
            </a:r>
            <a:r>
              <a:rPr lang="en-US" sz="1400">
                <a:solidFill>
                  <a:srgbClr val="000000"/>
                </a:solidFill>
              </a:rPr>
              <a:t> size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   at server,client 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           </a:t>
            </a:r>
          </a:p>
        </p:txBody>
      </p:sp>
      <p:grpSp>
        <p:nvGrpSpPr>
          <p:cNvPr id="80922" name="Group 26"/>
          <p:cNvGrpSpPr>
            <a:grpSpLocks/>
          </p:cNvGrpSpPr>
          <p:nvPr/>
        </p:nvGrpSpPr>
        <p:grpSpPr bwMode="auto">
          <a:xfrm>
            <a:off x="6459538" y="3352800"/>
            <a:ext cx="436562" cy="204788"/>
            <a:chOff x="4069" y="2112"/>
            <a:chExt cx="275" cy="129"/>
          </a:xfrm>
        </p:grpSpPr>
        <p:sp>
          <p:nvSpPr>
            <p:cNvPr id="80923" name="Rectangle 27"/>
            <p:cNvSpPr>
              <a:spLocks noChangeArrowheads="1"/>
            </p:cNvSpPr>
            <p:nvPr/>
          </p:nvSpPr>
          <p:spPr bwMode="auto">
            <a:xfrm>
              <a:off x="4069" y="2112"/>
              <a:ext cx="275" cy="129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4" name="Rectangle 28"/>
            <p:cNvSpPr>
              <a:spLocks noChangeArrowheads="1"/>
            </p:cNvSpPr>
            <p:nvPr/>
          </p:nvSpPr>
          <p:spPr bwMode="auto">
            <a:xfrm>
              <a:off x="4159" y="2129"/>
              <a:ext cx="91" cy="98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5" name="Rectangle 29"/>
            <p:cNvSpPr>
              <a:spLocks noChangeArrowheads="1"/>
            </p:cNvSpPr>
            <p:nvPr/>
          </p:nvSpPr>
          <p:spPr bwMode="auto">
            <a:xfrm>
              <a:off x="4261" y="2187"/>
              <a:ext cx="23" cy="34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6" name="Rectangle 30"/>
            <p:cNvSpPr>
              <a:spLocks noChangeArrowheads="1"/>
            </p:cNvSpPr>
            <p:nvPr/>
          </p:nvSpPr>
          <p:spPr bwMode="auto">
            <a:xfrm>
              <a:off x="4121" y="2188"/>
              <a:ext cx="23" cy="34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0927" name="Text Box 31"/>
          <p:cNvSpPr txBox="1">
            <a:spLocks noChangeArrowheads="1"/>
          </p:cNvSpPr>
          <p:nvPr/>
        </p:nvSpPr>
        <p:spPr bwMode="auto">
          <a:xfrm>
            <a:off x="5380038" y="3054350"/>
            <a:ext cx="1298575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80928" name="Line 32"/>
          <p:cNvSpPr>
            <a:spLocks noChangeShapeType="1"/>
          </p:cNvSpPr>
          <p:nvPr/>
        </p:nvSpPr>
        <p:spPr bwMode="auto">
          <a:xfrm>
            <a:off x="5518150" y="4933950"/>
            <a:ext cx="2268538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9" name="Text Box 33"/>
          <p:cNvSpPr txBox="1">
            <a:spLocks noChangeArrowheads="1"/>
          </p:cNvSpPr>
          <p:nvPr/>
        </p:nvSpPr>
        <p:spPr bwMode="auto">
          <a:xfrm>
            <a:off x="5422900" y="5002213"/>
            <a:ext cx="1003300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80930" name="Rectangle 34"/>
          <p:cNvSpPr>
            <a:spLocks noChangeArrowheads="1"/>
          </p:cNvSpPr>
          <p:nvPr/>
        </p:nvSpPr>
        <p:spPr bwMode="auto">
          <a:xfrm>
            <a:off x="5483225" y="5356225"/>
            <a:ext cx="2335213" cy="180975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31" name="Line 35"/>
          <p:cNvSpPr>
            <a:spLocks noChangeShapeType="1"/>
          </p:cNvSpPr>
          <p:nvPr/>
        </p:nvSpPr>
        <p:spPr bwMode="auto">
          <a:xfrm>
            <a:off x="5511800" y="5345113"/>
            <a:ext cx="1588" cy="236537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32" name="Line 36"/>
          <p:cNvSpPr>
            <a:spLocks noChangeShapeType="1"/>
          </p:cNvSpPr>
          <p:nvPr/>
        </p:nvSpPr>
        <p:spPr bwMode="auto">
          <a:xfrm>
            <a:off x="7775575" y="5316538"/>
            <a:ext cx="1588" cy="236537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33" name="Freeform 37"/>
          <p:cNvSpPr>
            <a:spLocks noChangeArrowheads="1"/>
          </p:cNvSpPr>
          <p:nvPr/>
        </p:nvSpPr>
        <p:spPr bwMode="auto">
          <a:xfrm>
            <a:off x="7793038" y="2933700"/>
            <a:ext cx="468312" cy="2490788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34" name="Text Box 38"/>
          <p:cNvSpPr txBox="1">
            <a:spLocks noChangeArrowheads="1"/>
          </p:cNvSpPr>
          <p:nvPr/>
        </p:nvSpPr>
        <p:spPr bwMode="auto">
          <a:xfrm>
            <a:off x="1087438" y="5815013"/>
            <a:ext cx="2894012" cy="6413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31775" indent="-230188" algn="l">
              <a:buClrTx/>
              <a:buFontTx/>
              <a:buNone/>
              <a:tabLst>
                <a:tab pos="231775" algn="l"/>
                <a:tab pos="1146175" algn="l"/>
                <a:tab pos="2060575" algn="l"/>
                <a:tab pos="2974975" algn="l"/>
                <a:tab pos="3889375" algn="l"/>
                <a:tab pos="4803775" algn="l"/>
                <a:tab pos="5718175" algn="l"/>
                <a:tab pos="6632575" algn="l"/>
                <a:tab pos="7546975" algn="l"/>
                <a:tab pos="8461375" algn="l"/>
                <a:tab pos="9375775" algn="l"/>
                <a:tab pos="10290175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charset="0"/>
              </a:rPr>
              <a:t>Socket </a:t>
            </a:r>
            <a:r>
              <a:rPr lang="en-US" sz="1200" b="1" dirty="0" err="1">
                <a:solidFill>
                  <a:srgbClr val="000000"/>
                </a:solidFill>
                <a:latin typeface="Courier New" charset="0"/>
              </a:rPr>
              <a:t>clientSocket</a:t>
            </a:r>
            <a:r>
              <a:rPr lang="en-US" sz="1200" b="1" dirty="0">
                <a:solidFill>
                  <a:srgbClr val="000000"/>
                </a:solidFill>
                <a:latin typeface="Courier New" charset="0"/>
              </a:rPr>
              <a:t> =   </a:t>
            </a:r>
          </a:p>
          <a:p>
            <a:pPr marL="231775" indent="-230188" algn="l">
              <a:buClrTx/>
              <a:buFontTx/>
              <a:buNone/>
              <a:tabLst>
                <a:tab pos="231775" algn="l"/>
                <a:tab pos="1146175" algn="l"/>
                <a:tab pos="2060575" algn="l"/>
                <a:tab pos="2974975" algn="l"/>
                <a:tab pos="3889375" algn="l"/>
                <a:tab pos="4803775" algn="l"/>
                <a:tab pos="5718175" algn="l"/>
                <a:tab pos="6632575" algn="l"/>
                <a:tab pos="7546975" algn="l"/>
                <a:tab pos="8461375" algn="l"/>
                <a:tab pos="9375775" algn="l"/>
                <a:tab pos="10290175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charset="0"/>
              </a:rPr>
              <a:t>  </a:t>
            </a:r>
            <a:r>
              <a:rPr lang="en-US" sz="1200" b="1" dirty="0" err="1">
                <a:solidFill>
                  <a:srgbClr val="000000"/>
                </a:solidFill>
                <a:latin typeface="Courier New" charset="0"/>
              </a:rPr>
              <a:t>newSocket</a:t>
            </a:r>
            <a:r>
              <a:rPr lang="en-US" sz="1200" b="1" dirty="0">
                <a:solidFill>
                  <a:srgbClr val="000000"/>
                </a:solidFill>
                <a:latin typeface="Courier New" charset="0"/>
              </a:rPr>
              <a:t>("</a:t>
            </a:r>
            <a:r>
              <a:rPr lang="en-US" sz="1200" b="1" dirty="0" err="1">
                <a:solidFill>
                  <a:srgbClr val="000000"/>
                </a:solidFill>
                <a:latin typeface="Courier New" charset="0"/>
              </a:rPr>
              <a:t>hostname","port</a:t>
            </a:r>
            <a:r>
              <a:rPr lang="en-US" sz="1200" b="1" dirty="0">
                <a:solidFill>
                  <a:srgbClr val="000000"/>
                </a:solidFill>
                <a:latin typeface="Courier New" charset="0"/>
              </a:rPr>
              <a:t> number");</a:t>
            </a:r>
          </a:p>
        </p:txBody>
      </p:sp>
      <p:sp>
        <p:nvSpPr>
          <p:cNvPr id="80935" name="Text Box 39"/>
          <p:cNvSpPr txBox="1">
            <a:spLocks noChangeArrowheads="1"/>
          </p:cNvSpPr>
          <p:nvPr/>
        </p:nvSpPr>
        <p:spPr bwMode="auto">
          <a:xfrm>
            <a:off x="5387975" y="5829300"/>
            <a:ext cx="2894013" cy="4587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31775" indent="-230188" algn="l">
              <a:buClrTx/>
              <a:buFontTx/>
              <a:buNone/>
              <a:tabLst>
                <a:tab pos="231775" algn="l"/>
                <a:tab pos="1146175" algn="l"/>
                <a:tab pos="2060575" algn="l"/>
                <a:tab pos="2974975" algn="l"/>
                <a:tab pos="3889375" algn="l"/>
                <a:tab pos="4803775" algn="l"/>
                <a:tab pos="5718175" algn="l"/>
                <a:tab pos="6632575" algn="l"/>
                <a:tab pos="7546975" algn="l"/>
                <a:tab pos="8461375" algn="l"/>
                <a:tab pos="9375775" algn="l"/>
                <a:tab pos="10290175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charset="0"/>
              </a:rPr>
              <a:t>Socket connectionSocket = welcomeSocket.accept();</a:t>
            </a:r>
          </a:p>
        </p:txBody>
      </p:sp>
      <p:grpSp>
        <p:nvGrpSpPr>
          <p:cNvPr id="80936" name="Group 40"/>
          <p:cNvGrpSpPr>
            <a:grpSpLocks/>
          </p:cNvGrpSpPr>
          <p:nvPr/>
        </p:nvGrpSpPr>
        <p:grpSpPr bwMode="auto">
          <a:xfrm>
            <a:off x="260350" y="5026025"/>
            <a:ext cx="696913" cy="611188"/>
            <a:chOff x="164" y="3166"/>
            <a:chExt cx="439" cy="385"/>
          </a:xfrm>
        </p:grpSpPr>
        <p:pic>
          <p:nvPicPr>
            <p:cNvPr id="80937" name="Picture 4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4" y="3166"/>
              <a:ext cx="439" cy="38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80938" name="Freeform 42"/>
            <p:cNvSpPr>
              <a:spLocks noChangeArrowheads="1"/>
            </p:cNvSpPr>
            <p:nvPr/>
          </p:nvSpPr>
          <p:spPr bwMode="auto">
            <a:xfrm flipH="1">
              <a:off x="351" y="3203"/>
              <a:ext cx="213" cy="176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0939" name="Group 43"/>
          <p:cNvGrpSpPr>
            <a:grpSpLocks/>
          </p:cNvGrpSpPr>
          <p:nvPr/>
        </p:nvGrpSpPr>
        <p:grpSpPr bwMode="auto">
          <a:xfrm>
            <a:off x="8075613" y="4924425"/>
            <a:ext cx="414337" cy="625475"/>
            <a:chOff x="5087" y="3102"/>
            <a:chExt cx="261" cy="394"/>
          </a:xfrm>
        </p:grpSpPr>
        <p:sp>
          <p:nvSpPr>
            <p:cNvPr id="80940" name="Freeform 44"/>
            <p:cNvSpPr>
              <a:spLocks noChangeArrowheads="1"/>
            </p:cNvSpPr>
            <p:nvPr/>
          </p:nvSpPr>
          <p:spPr bwMode="auto">
            <a:xfrm>
              <a:off x="5294" y="3102"/>
              <a:ext cx="51" cy="376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1" name="Rectangle 45"/>
            <p:cNvSpPr>
              <a:spLocks noChangeArrowheads="1"/>
            </p:cNvSpPr>
            <p:nvPr/>
          </p:nvSpPr>
          <p:spPr bwMode="auto">
            <a:xfrm>
              <a:off x="5099" y="3102"/>
              <a:ext cx="192" cy="376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2" name="Freeform 46"/>
            <p:cNvSpPr>
              <a:spLocks noChangeArrowheads="1"/>
            </p:cNvSpPr>
            <p:nvPr/>
          </p:nvSpPr>
          <p:spPr bwMode="auto">
            <a:xfrm>
              <a:off x="5304" y="3125"/>
              <a:ext cx="30" cy="348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3" name="Freeform 47"/>
            <p:cNvSpPr>
              <a:spLocks noChangeArrowheads="1"/>
            </p:cNvSpPr>
            <p:nvPr/>
          </p:nvSpPr>
          <p:spPr bwMode="auto">
            <a:xfrm>
              <a:off x="5297" y="3302"/>
              <a:ext cx="47" cy="30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4" name="Rectangle 48"/>
            <p:cNvSpPr>
              <a:spLocks noChangeArrowheads="1"/>
            </p:cNvSpPr>
            <p:nvPr/>
          </p:nvSpPr>
          <p:spPr bwMode="auto">
            <a:xfrm>
              <a:off x="5100" y="3146"/>
              <a:ext cx="109" cy="6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0945" name="Group 49"/>
            <p:cNvGrpSpPr>
              <a:grpSpLocks/>
            </p:cNvGrpSpPr>
            <p:nvPr/>
          </p:nvGrpSpPr>
          <p:grpSpPr bwMode="auto">
            <a:xfrm>
              <a:off x="5199" y="3141"/>
              <a:ext cx="106" cy="23"/>
              <a:chOff x="5199" y="3141"/>
              <a:chExt cx="106" cy="23"/>
            </a:xfrm>
          </p:grpSpPr>
          <p:sp>
            <p:nvSpPr>
              <p:cNvPr id="80946" name="AutoShape 50"/>
              <p:cNvSpPr>
                <a:spLocks noChangeArrowheads="1"/>
              </p:cNvSpPr>
              <p:nvPr/>
            </p:nvSpPr>
            <p:spPr bwMode="auto">
              <a:xfrm>
                <a:off x="5199" y="3141"/>
                <a:ext cx="106" cy="23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47" name="AutoShape 51"/>
              <p:cNvSpPr>
                <a:spLocks noChangeArrowheads="1"/>
              </p:cNvSpPr>
              <p:nvPr/>
            </p:nvSpPr>
            <p:spPr bwMode="auto">
              <a:xfrm>
                <a:off x="5201" y="3144"/>
                <a:ext cx="101" cy="17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0948" name="Rectangle 52"/>
            <p:cNvSpPr>
              <a:spLocks noChangeArrowheads="1"/>
            </p:cNvSpPr>
            <p:nvPr/>
          </p:nvSpPr>
          <p:spPr bwMode="auto">
            <a:xfrm>
              <a:off x="5102" y="3199"/>
              <a:ext cx="109" cy="7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0949" name="Group 53"/>
            <p:cNvGrpSpPr>
              <a:grpSpLocks/>
            </p:cNvGrpSpPr>
            <p:nvPr/>
          </p:nvGrpSpPr>
          <p:grpSpPr bwMode="auto">
            <a:xfrm>
              <a:off x="5199" y="3195"/>
              <a:ext cx="106" cy="21"/>
              <a:chOff x="5199" y="3195"/>
              <a:chExt cx="106" cy="21"/>
            </a:xfrm>
          </p:grpSpPr>
          <p:sp>
            <p:nvSpPr>
              <p:cNvPr id="80950" name="AutoShape 54"/>
              <p:cNvSpPr>
                <a:spLocks noChangeArrowheads="1"/>
              </p:cNvSpPr>
              <p:nvPr/>
            </p:nvSpPr>
            <p:spPr bwMode="auto">
              <a:xfrm>
                <a:off x="5199" y="3195"/>
                <a:ext cx="106" cy="2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51" name="AutoShape 55"/>
              <p:cNvSpPr>
                <a:spLocks noChangeArrowheads="1"/>
              </p:cNvSpPr>
              <p:nvPr/>
            </p:nvSpPr>
            <p:spPr bwMode="auto">
              <a:xfrm>
                <a:off x="5200" y="3198"/>
                <a:ext cx="100" cy="15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0952" name="Rectangle 56"/>
            <p:cNvSpPr>
              <a:spLocks noChangeArrowheads="1"/>
            </p:cNvSpPr>
            <p:nvPr/>
          </p:nvSpPr>
          <p:spPr bwMode="auto">
            <a:xfrm>
              <a:off x="5101" y="3255"/>
              <a:ext cx="109" cy="7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3" name="Rectangle 57"/>
            <p:cNvSpPr>
              <a:spLocks noChangeArrowheads="1"/>
            </p:cNvSpPr>
            <p:nvPr/>
          </p:nvSpPr>
          <p:spPr bwMode="auto">
            <a:xfrm>
              <a:off x="5103" y="3304"/>
              <a:ext cx="109" cy="7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0954" name="Group 58"/>
            <p:cNvGrpSpPr>
              <a:grpSpLocks/>
            </p:cNvGrpSpPr>
            <p:nvPr/>
          </p:nvGrpSpPr>
          <p:grpSpPr bwMode="auto">
            <a:xfrm>
              <a:off x="5196" y="3300"/>
              <a:ext cx="106" cy="24"/>
              <a:chOff x="5196" y="3300"/>
              <a:chExt cx="106" cy="24"/>
            </a:xfrm>
          </p:grpSpPr>
          <p:sp>
            <p:nvSpPr>
              <p:cNvPr id="80955" name="AutoShape 59"/>
              <p:cNvSpPr>
                <a:spLocks noChangeArrowheads="1"/>
              </p:cNvSpPr>
              <p:nvPr/>
            </p:nvSpPr>
            <p:spPr bwMode="auto">
              <a:xfrm>
                <a:off x="5196" y="3300"/>
                <a:ext cx="106" cy="2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56" name="AutoShape 60"/>
              <p:cNvSpPr>
                <a:spLocks noChangeArrowheads="1"/>
              </p:cNvSpPr>
              <p:nvPr/>
            </p:nvSpPr>
            <p:spPr bwMode="auto">
              <a:xfrm>
                <a:off x="5199" y="3302"/>
                <a:ext cx="101" cy="19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0957" name="Freeform 61"/>
            <p:cNvSpPr>
              <a:spLocks noChangeArrowheads="1"/>
            </p:cNvSpPr>
            <p:nvPr/>
          </p:nvSpPr>
          <p:spPr bwMode="auto">
            <a:xfrm>
              <a:off x="5298" y="3254"/>
              <a:ext cx="47" cy="30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0958" name="Group 62"/>
            <p:cNvGrpSpPr>
              <a:grpSpLocks/>
            </p:cNvGrpSpPr>
            <p:nvPr/>
          </p:nvGrpSpPr>
          <p:grpSpPr bwMode="auto">
            <a:xfrm>
              <a:off x="5197" y="3250"/>
              <a:ext cx="106" cy="22"/>
              <a:chOff x="5197" y="3250"/>
              <a:chExt cx="106" cy="22"/>
            </a:xfrm>
          </p:grpSpPr>
          <p:sp>
            <p:nvSpPr>
              <p:cNvPr id="80959" name="AutoShape 63"/>
              <p:cNvSpPr>
                <a:spLocks noChangeArrowheads="1"/>
              </p:cNvSpPr>
              <p:nvPr/>
            </p:nvSpPr>
            <p:spPr bwMode="auto">
              <a:xfrm>
                <a:off x="5197" y="3250"/>
                <a:ext cx="106" cy="2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60" name="AutoShape 64"/>
              <p:cNvSpPr>
                <a:spLocks noChangeArrowheads="1"/>
              </p:cNvSpPr>
              <p:nvPr/>
            </p:nvSpPr>
            <p:spPr bwMode="auto">
              <a:xfrm>
                <a:off x="5199" y="3253"/>
                <a:ext cx="101" cy="16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0961" name="Rectangle 65"/>
            <p:cNvSpPr>
              <a:spLocks noChangeArrowheads="1"/>
            </p:cNvSpPr>
            <p:nvPr/>
          </p:nvSpPr>
          <p:spPr bwMode="auto">
            <a:xfrm>
              <a:off x="5291" y="3102"/>
              <a:ext cx="12" cy="376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2" name="Freeform 66"/>
            <p:cNvSpPr>
              <a:spLocks noChangeArrowheads="1"/>
            </p:cNvSpPr>
            <p:nvPr/>
          </p:nvSpPr>
          <p:spPr bwMode="auto">
            <a:xfrm>
              <a:off x="5303" y="3197"/>
              <a:ext cx="43" cy="3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3" name="Freeform 67"/>
            <p:cNvSpPr>
              <a:spLocks noChangeArrowheads="1"/>
            </p:cNvSpPr>
            <p:nvPr/>
          </p:nvSpPr>
          <p:spPr bwMode="auto">
            <a:xfrm>
              <a:off x="5303" y="3143"/>
              <a:ext cx="44" cy="38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4" name="Oval 68"/>
            <p:cNvSpPr>
              <a:spLocks noChangeArrowheads="1"/>
            </p:cNvSpPr>
            <p:nvPr/>
          </p:nvSpPr>
          <p:spPr bwMode="auto">
            <a:xfrm>
              <a:off x="5340" y="3462"/>
              <a:ext cx="8" cy="15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5" name="Freeform 69"/>
            <p:cNvSpPr>
              <a:spLocks noChangeArrowheads="1"/>
            </p:cNvSpPr>
            <p:nvPr/>
          </p:nvSpPr>
          <p:spPr bwMode="auto">
            <a:xfrm>
              <a:off x="5301" y="3462"/>
              <a:ext cx="44" cy="32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6" name="AutoShape 70"/>
            <p:cNvSpPr>
              <a:spLocks noChangeArrowheads="1"/>
            </p:cNvSpPr>
            <p:nvPr/>
          </p:nvSpPr>
          <p:spPr bwMode="auto">
            <a:xfrm>
              <a:off x="5087" y="3473"/>
              <a:ext cx="219" cy="2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7" name="AutoShape 71"/>
            <p:cNvSpPr>
              <a:spLocks noChangeArrowheads="1"/>
            </p:cNvSpPr>
            <p:nvPr/>
          </p:nvSpPr>
          <p:spPr bwMode="auto">
            <a:xfrm>
              <a:off x="5099" y="3478"/>
              <a:ext cx="196" cy="13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8" name="Oval 72"/>
            <p:cNvSpPr>
              <a:spLocks noChangeArrowheads="1"/>
            </p:cNvSpPr>
            <p:nvPr/>
          </p:nvSpPr>
          <p:spPr bwMode="auto">
            <a:xfrm>
              <a:off x="5118" y="3424"/>
              <a:ext cx="28" cy="23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9" name="Oval 73"/>
            <p:cNvSpPr>
              <a:spLocks noChangeArrowheads="1"/>
            </p:cNvSpPr>
            <p:nvPr/>
          </p:nvSpPr>
          <p:spPr bwMode="auto">
            <a:xfrm>
              <a:off x="5151" y="3424"/>
              <a:ext cx="28" cy="23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0" name="Oval 74"/>
            <p:cNvSpPr>
              <a:spLocks noChangeArrowheads="1"/>
            </p:cNvSpPr>
            <p:nvPr/>
          </p:nvSpPr>
          <p:spPr bwMode="auto">
            <a:xfrm>
              <a:off x="5183" y="3424"/>
              <a:ext cx="28" cy="22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1" name="Rectangle 75"/>
            <p:cNvSpPr>
              <a:spLocks noChangeArrowheads="1"/>
            </p:cNvSpPr>
            <p:nvPr/>
          </p:nvSpPr>
          <p:spPr bwMode="auto">
            <a:xfrm>
              <a:off x="5257" y="3334"/>
              <a:ext cx="14" cy="124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500063" y="166688"/>
            <a:ext cx="8110537" cy="8493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TCP 3-way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Handshake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973" name="Line 5"/>
          <p:cNvSpPr>
            <a:spLocks noChangeShapeType="1"/>
          </p:cNvSpPr>
          <p:nvPr/>
        </p:nvSpPr>
        <p:spPr bwMode="auto">
          <a:xfrm flipH="1">
            <a:off x="3281363" y="2314575"/>
            <a:ext cx="4762" cy="2470150"/>
          </a:xfrm>
          <a:prstGeom prst="line">
            <a:avLst/>
          </a:prstGeom>
          <a:noFill/>
          <a:ln w="9360" cap="sq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3974" name="Group 6"/>
          <p:cNvGrpSpPr>
            <a:grpSpLocks/>
          </p:cNvGrpSpPr>
          <p:nvPr/>
        </p:nvGrpSpPr>
        <p:grpSpPr bwMode="auto">
          <a:xfrm>
            <a:off x="1174750" y="2241550"/>
            <a:ext cx="4614863" cy="954088"/>
            <a:chOff x="740" y="1412"/>
            <a:chExt cx="2907" cy="601"/>
          </a:xfrm>
        </p:grpSpPr>
        <p:sp>
          <p:nvSpPr>
            <p:cNvPr id="83975" name="Line 7"/>
            <p:cNvSpPr>
              <a:spLocks noChangeShapeType="1"/>
            </p:cNvSpPr>
            <p:nvPr/>
          </p:nvSpPr>
          <p:spPr bwMode="auto">
            <a:xfrm>
              <a:off x="2069" y="1551"/>
              <a:ext cx="1578" cy="462"/>
            </a:xfrm>
            <a:prstGeom prst="line">
              <a:avLst/>
            </a:prstGeom>
            <a:noFill/>
            <a:ln w="28440" cap="sq">
              <a:solidFill>
                <a:srgbClr val="000099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76" name="Rectangle 8"/>
            <p:cNvSpPr>
              <a:spLocks noChangeArrowheads="1"/>
            </p:cNvSpPr>
            <p:nvPr/>
          </p:nvSpPr>
          <p:spPr bwMode="auto">
            <a:xfrm>
              <a:off x="2525" y="1614"/>
              <a:ext cx="589" cy="269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7" name="Text Box 9"/>
            <p:cNvSpPr txBox="1">
              <a:spLocks noChangeArrowheads="1"/>
            </p:cNvSpPr>
            <p:nvPr/>
          </p:nvSpPr>
          <p:spPr bwMode="auto">
            <a:xfrm>
              <a:off x="2253" y="1673"/>
              <a:ext cx="1224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SYNbit=1, Seq=x</a:t>
              </a:r>
            </a:p>
          </p:txBody>
        </p:sp>
        <p:sp>
          <p:nvSpPr>
            <p:cNvPr id="83978" name="Text Box 10"/>
            <p:cNvSpPr txBox="1">
              <a:spLocks noChangeArrowheads="1"/>
            </p:cNvSpPr>
            <p:nvPr/>
          </p:nvSpPr>
          <p:spPr bwMode="auto">
            <a:xfrm>
              <a:off x="740" y="1412"/>
              <a:ext cx="1384" cy="31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choose init seq num, x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send TCP SYN msg</a:t>
              </a:r>
            </a:p>
          </p:txBody>
        </p:sp>
      </p:grpSp>
      <p:sp>
        <p:nvSpPr>
          <p:cNvPr id="83979" name="Line 11"/>
          <p:cNvSpPr>
            <a:spLocks noChangeShapeType="1"/>
          </p:cNvSpPr>
          <p:nvPr/>
        </p:nvSpPr>
        <p:spPr bwMode="auto">
          <a:xfrm flipH="1">
            <a:off x="5870575" y="2384425"/>
            <a:ext cx="4763" cy="3417888"/>
          </a:xfrm>
          <a:prstGeom prst="line">
            <a:avLst/>
          </a:prstGeom>
          <a:noFill/>
          <a:ln w="9360" cap="sq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8034338" y="5222875"/>
            <a:ext cx="820737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CC0000"/>
                </a:solidFill>
              </a:rPr>
              <a:t>ESTAB</a:t>
            </a:r>
          </a:p>
        </p:txBody>
      </p:sp>
      <p:grpSp>
        <p:nvGrpSpPr>
          <p:cNvPr id="83981" name="Group 13"/>
          <p:cNvGrpSpPr>
            <a:grpSpLocks/>
          </p:cNvGrpSpPr>
          <p:nvPr/>
        </p:nvGrpSpPr>
        <p:grpSpPr bwMode="auto">
          <a:xfrm>
            <a:off x="3281363" y="2911475"/>
            <a:ext cx="4640262" cy="1423988"/>
            <a:chOff x="2067" y="1834"/>
            <a:chExt cx="2923" cy="897"/>
          </a:xfrm>
        </p:grpSpPr>
        <p:sp>
          <p:nvSpPr>
            <p:cNvPr id="83982" name="Line 14"/>
            <p:cNvSpPr>
              <a:spLocks noChangeShapeType="1"/>
            </p:cNvSpPr>
            <p:nvPr/>
          </p:nvSpPr>
          <p:spPr bwMode="auto">
            <a:xfrm flipH="1">
              <a:off x="2066" y="2080"/>
              <a:ext cx="1581" cy="651"/>
            </a:xfrm>
            <a:prstGeom prst="line">
              <a:avLst/>
            </a:prstGeom>
            <a:noFill/>
            <a:ln w="28440" cap="sq">
              <a:solidFill>
                <a:srgbClr val="000099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83" name="Rectangle 15"/>
            <p:cNvSpPr>
              <a:spLocks noChangeArrowheads="1"/>
            </p:cNvSpPr>
            <p:nvPr/>
          </p:nvSpPr>
          <p:spPr bwMode="auto">
            <a:xfrm>
              <a:off x="2388" y="2255"/>
              <a:ext cx="895" cy="326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4" name="Text Box 16"/>
            <p:cNvSpPr txBox="1">
              <a:spLocks noChangeArrowheads="1"/>
            </p:cNvSpPr>
            <p:nvPr/>
          </p:nvSpPr>
          <p:spPr bwMode="auto">
            <a:xfrm>
              <a:off x="2071" y="2218"/>
              <a:ext cx="1722" cy="36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SYNbit=1, Seq=y</a:t>
              </a: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ACKbit=1; ACKnum=x+1</a:t>
              </a:r>
            </a:p>
          </p:txBody>
        </p:sp>
        <p:sp>
          <p:nvSpPr>
            <p:cNvPr id="83985" name="Text Box 17"/>
            <p:cNvSpPr txBox="1">
              <a:spLocks noChangeArrowheads="1"/>
            </p:cNvSpPr>
            <p:nvPr/>
          </p:nvSpPr>
          <p:spPr bwMode="auto">
            <a:xfrm>
              <a:off x="3606" y="1834"/>
              <a:ext cx="1384" cy="43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choose init seq num, y</a:t>
              </a:r>
            </a:p>
            <a:p>
              <a:pPr algn="l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send TCP SYNACK</a:t>
              </a:r>
            </a:p>
            <a:p>
              <a:pPr algn="l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msg, acking SYN</a:t>
              </a:r>
            </a:p>
          </p:txBody>
        </p:sp>
      </p:grpSp>
      <p:grpSp>
        <p:nvGrpSpPr>
          <p:cNvPr id="83986" name="Group 18"/>
          <p:cNvGrpSpPr>
            <a:grpSpLocks/>
          </p:cNvGrpSpPr>
          <p:nvPr/>
        </p:nvGrpSpPr>
        <p:grpSpPr bwMode="auto">
          <a:xfrm>
            <a:off x="844550" y="4010025"/>
            <a:ext cx="6915150" cy="1393825"/>
            <a:chOff x="532" y="2526"/>
            <a:chExt cx="4356" cy="878"/>
          </a:xfrm>
        </p:grpSpPr>
        <p:sp>
          <p:nvSpPr>
            <p:cNvPr id="83987" name="Line 19"/>
            <p:cNvSpPr>
              <a:spLocks noChangeShapeType="1"/>
            </p:cNvSpPr>
            <p:nvPr/>
          </p:nvSpPr>
          <p:spPr bwMode="auto">
            <a:xfrm>
              <a:off x="2080" y="2777"/>
              <a:ext cx="1578" cy="462"/>
            </a:xfrm>
            <a:prstGeom prst="line">
              <a:avLst/>
            </a:prstGeom>
            <a:noFill/>
            <a:ln w="28440" cap="sq">
              <a:solidFill>
                <a:srgbClr val="000099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88" name="Rectangle 20"/>
            <p:cNvSpPr>
              <a:spLocks noChangeArrowheads="1"/>
            </p:cNvSpPr>
            <p:nvPr/>
          </p:nvSpPr>
          <p:spPr bwMode="auto">
            <a:xfrm>
              <a:off x="2493" y="2855"/>
              <a:ext cx="774" cy="269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9" name="Text Box 21"/>
            <p:cNvSpPr txBox="1">
              <a:spLocks noChangeArrowheads="1"/>
            </p:cNvSpPr>
            <p:nvPr/>
          </p:nvSpPr>
          <p:spPr bwMode="auto">
            <a:xfrm>
              <a:off x="2004" y="2901"/>
              <a:ext cx="1719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ACKbit=1, ACKnum=y+1</a:t>
              </a:r>
            </a:p>
          </p:txBody>
        </p:sp>
        <p:sp>
          <p:nvSpPr>
            <p:cNvPr id="83990" name="Text Box 22"/>
            <p:cNvSpPr txBox="1">
              <a:spLocks noChangeArrowheads="1"/>
            </p:cNvSpPr>
            <p:nvPr/>
          </p:nvSpPr>
          <p:spPr bwMode="auto">
            <a:xfrm>
              <a:off x="532" y="2526"/>
              <a:ext cx="1484" cy="67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dirty="0">
                  <a:solidFill>
                    <a:srgbClr val="000000"/>
                  </a:solidFill>
                </a:rPr>
                <a:t>received SYNACK(x) 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dirty="0">
                  <a:solidFill>
                    <a:srgbClr val="000000"/>
                  </a:solidFill>
                </a:rPr>
                <a:t>indicates server is live;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dirty="0">
                  <a:solidFill>
                    <a:srgbClr val="000000"/>
                  </a:solidFill>
                </a:rPr>
                <a:t>send ACK for SYNACK;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dirty="0">
                  <a:solidFill>
                    <a:srgbClr val="000000"/>
                  </a:solidFill>
                </a:rPr>
                <a:t>this segment may contain 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dirty="0">
                  <a:solidFill>
                    <a:srgbClr val="000000"/>
                  </a:solidFill>
                </a:rPr>
                <a:t>client-to-server data</a:t>
              </a:r>
            </a:p>
          </p:txBody>
        </p:sp>
        <p:sp>
          <p:nvSpPr>
            <p:cNvPr id="83991" name="Text Box 23"/>
            <p:cNvSpPr txBox="1">
              <a:spLocks noChangeArrowheads="1"/>
            </p:cNvSpPr>
            <p:nvPr/>
          </p:nvSpPr>
          <p:spPr bwMode="auto">
            <a:xfrm>
              <a:off x="3563" y="3091"/>
              <a:ext cx="1325" cy="31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received ACK(y) </a:t>
              </a:r>
            </a:p>
            <a:p>
              <a:pPr algn="l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indicates client is live</a:t>
              </a:r>
            </a:p>
          </p:txBody>
        </p:sp>
      </p:grpSp>
      <p:grpSp>
        <p:nvGrpSpPr>
          <p:cNvPr id="83992" name="Group 24"/>
          <p:cNvGrpSpPr>
            <a:grpSpLocks/>
          </p:cNvGrpSpPr>
          <p:nvPr/>
        </p:nvGrpSpPr>
        <p:grpSpPr bwMode="auto">
          <a:xfrm>
            <a:off x="258763" y="2279650"/>
            <a:ext cx="1111250" cy="700088"/>
            <a:chOff x="163" y="1436"/>
            <a:chExt cx="700" cy="441"/>
          </a:xfrm>
        </p:grpSpPr>
        <p:sp>
          <p:nvSpPr>
            <p:cNvPr id="83993" name="Text Box 25"/>
            <p:cNvSpPr txBox="1">
              <a:spLocks noChangeArrowheads="1"/>
            </p:cNvSpPr>
            <p:nvPr/>
          </p:nvSpPr>
          <p:spPr bwMode="auto">
            <a:xfrm>
              <a:off x="163" y="1665"/>
              <a:ext cx="700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SYNSENT</a:t>
              </a:r>
            </a:p>
          </p:txBody>
        </p:sp>
        <p:sp>
          <p:nvSpPr>
            <p:cNvPr id="83994" name="Line 26"/>
            <p:cNvSpPr>
              <a:spLocks noChangeShapeType="1"/>
            </p:cNvSpPr>
            <p:nvPr/>
          </p:nvSpPr>
          <p:spPr bwMode="auto">
            <a:xfrm>
              <a:off x="469" y="1436"/>
              <a:ext cx="0" cy="27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3995" name="Group 27"/>
          <p:cNvGrpSpPr>
            <a:grpSpLocks/>
          </p:cNvGrpSpPr>
          <p:nvPr/>
        </p:nvGrpSpPr>
        <p:grpSpPr bwMode="auto">
          <a:xfrm>
            <a:off x="277813" y="2940050"/>
            <a:ext cx="819150" cy="1622425"/>
            <a:chOff x="175" y="1852"/>
            <a:chExt cx="516" cy="1022"/>
          </a:xfrm>
        </p:grpSpPr>
        <p:sp>
          <p:nvSpPr>
            <p:cNvPr id="83996" name="Text Box 28"/>
            <p:cNvSpPr txBox="1">
              <a:spLocks noChangeArrowheads="1"/>
            </p:cNvSpPr>
            <p:nvPr/>
          </p:nvSpPr>
          <p:spPr bwMode="auto">
            <a:xfrm>
              <a:off x="175" y="2662"/>
              <a:ext cx="516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CC0000"/>
                  </a:solidFill>
                </a:rPr>
                <a:t>ESTAB</a:t>
              </a:r>
            </a:p>
          </p:txBody>
        </p:sp>
        <p:sp>
          <p:nvSpPr>
            <p:cNvPr id="83997" name="Line 29"/>
            <p:cNvSpPr>
              <a:spLocks noChangeShapeType="1"/>
            </p:cNvSpPr>
            <p:nvPr/>
          </p:nvSpPr>
          <p:spPr bwMode="auto">
            <a:xfrm>
              <a:off x="472" y="1852"/>
              <a:ext cx="0" cy="79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3998" name="Group 30"/>
          <p:cNvGrpSpPr>
            <a:grpSpLocks/>
          </p:cNvGrpSpPr>
          <p:nvPr/>
        </p:nvGrpSpPr>
        <p:grpSpPr bwMode="auto">
          <a:xfrm>
            <a:off x="7707313" y="2335213"/>
            <a:ext cx="1211262" cy="1190625"/>
            <a:chOff x="4855" y="1471"/>
            <a:chExt cx="763" cy="750"/>
          </a:xfrm>
        </p:grpSpPr>
        <p:sp>
          <p:nvSpPr>
            <p:cNvPr id="83999" name="Text Box 31"/>
            <p:cNvSpPr txBox="1">
              <a:spLocks noChangeArrowheads="1"/>
            </p:cNvSpPr>
            <p:nvPr/>
          </p:nvSpPr>
          <p:spPr bwMode="auto">
            <a:xfrm>
              <a:off x="4855" y="2010"/>
              <a:ext cx="763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SYN RCVD</a:t>
              </a:r>
            </a:p>
          </p:txBody>
        </p:sp>
        <p:sp>
          <p:nvSpPr>
            <p:cNvPr id="84000" name="Line 32"/>
            <p:cNvSpPr>
              <a:spLocks noChangeShapeType="1"/>
            </p:cNvSpPr>
            <p:nvPr/>
          </p:nvSpPr>
          <p:spPr bwMode="auto">
            <a:xfrm>
              <a:off x="5346" y="1471"/>
              <a:ext cx="0" cy="56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4001" name="Line 33"/>
          <p:cNvSpPr>
            <a:spLocks noChangeShapeType="1"/>
          </p:cNvSpPr>
          <p:nvPr/>
        </p:nvSpPr>
        <p:spPr bwMode="auto">
          <a:xfrm>
            <a:off x="8469313" y="3536950"/>
            <a:ext cx="1587" cy="17049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4002" name="Group 34"/>
          <p:cNvGrpSpPr>
            <a:grpSpLocks/>
          </p:cNvGrpSpPr>
          <p:nvPr/>
        </p:nvGrpSpPr>
        <p:grpSpPr bwMode="auto">
          <a:xfrm>
            <a:off x="231775" y="1590675"/>
            <a:ext cx="8705850" cy="735013"/>
            <a:chOff x="146" y="1002"/>
            <a:chExt cx="5484" cy="463"/>
          </a:xfrm>
        </p:grpSpPr>
        <p:sp>
          <p:nvSpPr>
            <p:cNvPr id="84003" name="Text Box 35"/>
            <p:cNvSpPr txBox="1">
              <a:spLocks noChangeArrowheads="1"/>
            </p:cNvSpPr>
            <p:nvPr/>
          </p:nvSpPr>
          <p:spPr bwMode="auto">
            <a:xfrm>
              <a:off x="146" y="1002"/>
              <a:ext cx="827" cy="36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i="1">
                  <a:solidFill>
                    <a:srgbClr val="000099"/>
                  </a:solidFill>
                </a:rPr>
                <a:t>client state</a:t>
              </a:r>
            </a:p>
            <a:p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84004" name="Text Box 36"/>
            <p:cNvSpPr txBox="1">
              <a:spLocks noChangeArrowheads="1"/>
            </p:cNvSpPr>
            <p:nvPr/>
          </p:nvSpPr>
          <p:spPr bwMode="auto">
            <a:xfrm>
              <a:off x="180" y="1243"/>
              <a:ext cx="555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dirty="0">
                  <a:solidFill>
                    <a:srgbClr val="000000"/>
                  </a:solidFill>
                </a:rPr>
                <a:t>LISTEN</a:t>
              </a:r>
            </a:p>
          </p:txBody>
        </p:sp>
        <p:sp>
          <p:nvSpPr>
            <p:cNvPr id="84005" name="Text Box 37"/>
            <p:cNvSpPr txBox="1">
              <a:spLocks noChangeArrowheads="1"/>
            </p:cNvSpPr>
            <p:nvPr/>
          </p:nvSpPr>
          <p:spPr bwMode="auto">
            <a:xfrm>
              <a:off x="4749" y="1013"/>
              <a:ext cx="882" cy="36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i="1">
                  <a:solidFill>
                    <a:srgbClr val="000099"/>
                  </a:solidFill>
                </a:rPr>
                <a:t>server state</a:t>
              </a:r>
            </a:p>
            <a:p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84006" name="Text Box 38"/>
            <p:cNvSpPr txBox="1">
              <a:spLocks noChangeArrowheads="1"/>
            </p:cNvSpPr>
            <p:nvPr/>
          </p:nvSpPr>
          <p:spPr bwMode="auto">
            <a:xfrm>
              <a:off x="5025" y="1254"/>
              <a:ext cx="555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LISTEN</a:t>
              </a:r>
            </a:p>
          </p:txBody>
        </p:sp>
        <p:grpSp>
          <p:nvGrpSpPr>
            <p:cNvPr id="84007" name="Group 39"/>
            <p:cNvGrpSpPr>
              <a:grpSpLocks/>
            </p:cNvGrpSpPr>
            <p:nvPr/>
          </p:nvGrpSpPr>
          <p:grpSpPr bwMode="auto">
            <a:xfrm>
              <a:off x="1914" y="1049"/>
              <a:ext cx="404" cy="377"/>
              <a:chOff x="1914" y="1049"/>
              <a:chExt cx="404" cy="377"/>
            </a:xfrm>
          </p:grpSpPr>
          <p:pic>
            <p:nvPicPr>
              <p:cNvPr id="84008" name="Picture 40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914" y="1049"/>
                <a:ext cx="404" cy="377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84009" name="Freeform 41"/>
              <p:cNvSpPr>
                <a:spLocks noChangeArrowheads="1"/>
              </p:cNvSpPr>
              <p:nvPr/>
            </p:nvSpPr>
            <p:spPr bwMode="auto">
              <a:xfrm flipH="1">
                <a:off x="2087" y="1085"/>
                <a:ext cx="196" cy="172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4010" name="Group 42"/>
            <p:cNvGrpSpPr>
              <a:grpSpLocks/>
            </p:cNvGrpSpPr>
            <p:nvPr/>
          </p:nvGrpSpPr>
          <p:grpSpPr bwMode="auto">
            <a:xfrm>
              <a:off x="3572" y="1051"/>
              <a:ext cx="211" cy="322"/>
              <a:chOff x="3572" y="1051"/>
              <a:chExt cx="211" cy="322"/>
            </a:xfrm>
          </p:grpSpPr>
          <p:sp>
            <p:nvSpPr>
              <p:cNvPr id="84011" name="Freeform 43"/>
              <p:cNvSpPr>
                <a:spLocks noChangeArrowheads="1"/>
              </p:cNvSpPr>
              <p:nvPr/>
            </p:nvSpPr>
            <p:spPr bwMode="auto">
              <a:xfrm>
                <a:off x="3740" y="1052"/>
                <a:ext cx="41" cy="30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2742 0 0"/>
                  <a:gd name="G4" fmla="+- 1 0 0"/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12" name="Rectangle 44"/>
              <p:cNvSpPr>
                <a:spLocks noChangeArrowheads="1"/>
              </p:cNvSpPr>
              <p:nvPr/>
            </p:nvSpPr>
            <p:spPr bwMode="auto">
              <a:xfrm>
                <a:off x="3582" y="1051"/>
                <a:ext cx="155" cy="307"/>
              </a:xfrm>
              <a:prstGeom prst="rect">
                <a:avLst/>
              </a:pr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13" name="Freeform 45"/>
              <p:cNvSpPr>
                <a:spLocks noChangeArrowheads="1"/>
              </p:cNvSpPr>
              <p:nvPr/>
            </p:nvSpPr>
            <p:spPr bwMode="auto">
              <a:xfrm>
                <a:off x="3748" y="1070"/>
                <a:ext cx="24" cy="284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229 0 0"/>
                  <a:gd name="G5" fmla="+- 1 0 0"/>
                  <a:gd name="G6" fmla="+- 2501 0 0"/>
                  <a:gd name="G7" fmla="+- 0 0 0"/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14" name="Freeform 46"/>
              <p:cNvSpPr>
                <a:spLocks noChangeArrowheads="1"/>
              </p:cNvSpPr>
              <p:nvPr/>
            </p:nvSpPr>
            <p:spPr bwMode="auto">
              <a:xfrm>
                <a:off x="3742" y="1214"/>
                <a:ext cx="38" cy="24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15" name="Rectangle 47"/>
              <p:cNvSpPr>
                <a:spLocks noChangeArrowheads="1"/>
              </p:cNvSpPr>
              <p:nvPr/>
            </p:nvSpPr>
            <p:spPr bwMode="auto">
              <a:xfrm>
                <a:off x="3583" y="1087"/>
                <a:ext cx="87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016" name="Group 48"/>
              <p:cNvGrpSpPr>
                <a:grpSpLocks/>
              </p:cNvGrpSpPr>
              <p:nvPr/>
            </p:nvGrpSpPr>
            <p:grpSpPr bwMode="auto">
              <a:xfrm>
                <a:off x="3663" y="1083"/>
                <a:ext cx="85" cy="19"/>
                <a:chOff x="3663" y="1083"/>
                <a:chExt cx="85" cy="19"/>
              </a:xfrm>
            </p:grpSpPr>
            <p:sp>
              <p:nvSpPr>
                <p:cNvPr id="84017" name="AutoShape 49"/>
                <p:cNvSpPr>
                  <a:spLocks noChangeArrowheads="1"/>
                </p:cNvSpPr>
                <p:nvPr/>
              </p:nvSpPr>
              <p:spPr bwMode="auto">
                <a:xfrm>
                  <a:off x="3663" y="1083"/>
                  <a:ext cx="85" cy="1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018" name="AutoShape 50"/>
                <p:cNvSpPr>
                  <a:spLocks noChangeArrowheads="1"/>
                </p:cNvSpPr>
                <p:nvPr/>
              </p:nvSpPr>
              <p:spPr bwMode="auto">
                <a:xfrm>
                  <a:off x="3665" y="1085"/>
                  <a:ext cx="82" cy="15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019" name="Rectangle 51"/>
              <p:cNvSpPr>
                <a:spLocks noChangeArrowheads="1"/>
              </p:cNvSpPr>
              <p:nvPr/>
            </p:nvSpPr>
            <p:spPr bwMode="auto">
              <a:xfrm>
                <a:off x="3584" y="1131"/>
                <a:ext cx="88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020" name="Group 52"/>
              <p:cNvGrpSpPr>
                <a:grpSpLocks/>
              </p:cNvGrpSpPr>
              <p:nvPr/>
            </p:nvGrpSpPr>
            <p:grpSpPr bwMode="auto">
              <a:xfrm>
                <a:off x="3662" y="1127"/>
                <a:ext cx="85" cy="17"/>
                <a:chOff x="3662" y="1127"/>
                <a:chExt cx="85" cy="17"/>
              </a:xfrm>
            </p:grpSpPr>
            <p:sp>
              <p:nvSpPr>
                <p:cNvPr id="84021" name="AutoShape 53"/>
                <p:cNvSpPr>
                  <a:spLocks noChangeArrowheads="1"/>
                </p:cNvSpPr>
                <p:nvPr/>
              </p:nvSpPr>
              <p:spPr bwMode="auto">
                <a:xfrm>
                  <a:off x="3662" y="1127"/>
                  <a:ext cx="85" cy="1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022" name="AutoShape 54"/>
                <p:cNvSpPr>
                  <a:spLocks noChangeArrowheads="1"/>
                </p:cNvSpPr>
                <p:nvPr/>
              </p:nvSpPr>
              <p:spPr bwMode="auto">
                <a:xfrm>
                  <a:off x="3664" y="1129"/>
                  <a:ext cx="82" cy="13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023" name="Rectangle 55"/>
              <p:cNvSpPr>
                <a:spLocks noChangeArrowheads="1"/>
              </p:cNvSpPr>
              <p:nvPr/>
            </p:nvSpPr>
            <p:spPr bwMode="auto">
              <a:xfrm>
                <a:off x="3583" y="1176"/>
                <a:ext cx="88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24" name="Rectangle 56"/>
              <p:cNvSpPr>
                <a:spLocks noChangeArrowheads="1"/>
              </p:cNvSpPr>
              <p:nvPr/>
            </p:nvSpPr>
            <p:spPr bwMode="auto">
              <a:xfrm>
                <a:off x="3585" y="1216"/>
                <a:ext cx="88" cy="6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025" name="Group 57"/>
              <p:cNvGrpSpPr>
                <a:grpSpLocks/>
              </p:cNvGrpSpPr>
              <p:nvPr/>
            </p:nvGrpSpPr>
            <p:grpSpPr bwMode="auto">
              <a:xfrm>
                <a:off x="3661" y="1213"/>
                <a:ext cx="85" cy="19"/>
                <a:chOff x="3661" y="1213"/>
                <a:chExt cx="85" cy="19"/>
              </a:xfrm>
            </p:grpSpPr>
            <p:sp>
              <p:nvSpPr>
                <p:cNvPr id="84026" name="AutoShape 58"/>
                <p:cNvSpPr>
                  <a:spLocks noChangeArrowheads="1"/>
                </p:cNvSpPr>
                <p:nvPr/>
              </p:nvSpPr>
              <p:spPr bwMode="auto">
                <a:xfrm>
                  <a:off x="3661" y="1213"/>
                  <a:ext cx="85" cy="1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027" name="AutoShape 59"/>
                <p:cNvSpPr>
                  <a:spLocks noChangeArrowheads="1"/>
                </p:cNvSpPr>
                <p:nvPr/>
              </p:nvSpPr>
              <p:spPr bwMode="auto">
                <a:xfrm>
                  <a:off x="3663" y="1215"/>
                  <a:ext cx="82" cy="15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028" name="Freeform 60"/>
              <p:cNvSpPr>
                <a:spLocks noChangeArrowheads="1"/>
              </p:cNvSpPr>
              <p:nvPr/>
            </p:nvSpPr>
            <p:spPr bwMode="auto">
              <a:xfrm>
                <a:off x="3743" y="1176"/>
                <a:ext cx="38" cy="24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029" name="Group 61"/>
              <p:cNvGrpSpPr>
                <a:grpSpLocks/>
              </p:cNvGrpSpPr>
              <p:nvPr/>
            </p:nvGrpSpPr>
            <p:grpSpPr bwMode="auto">
              <a:xfrm>
                <a:off x="3661" y="1172"/>
                <a:ext cx="85" cy="18"/>
                <a:chOff x="3661" y="1172"/>
                <a:chExt cx="85" cy="18"/>
              </a:xfrm>
            </p:grpSpPr>
            <p:sp>
              <p:nvSpPr>
                <p:cNvPr id="84030" name="AutoShape 62"/>
                <p:cNvSpPr>
                  <a:spLocks noChangeArrowheads="1"/>
                </p:cNvSpPr>
                <p:nvPr/>
              </p:nvSpPr>
              <p:spPr bwMode="auto">
                <a:xfrm>
                  <a:off x="3661" y="1172"/>
                  <a:ext cx="85" cy="1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031" name="AutoShape 63"/>
                <p:cNvSpPr>
                  <a:spLocks noChangeArrowheads="1"/>
                </p:cNvSpPr>
                <p:nvPr/>
              </p:nvSpPr>
              <p:spPr bwMode="auto">
                <a:xfrm>
                  <a:off x="3663" y="1174"/>
                  <a:ext cx="82" cy="14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032" name="Rectangle 64"/>
              <p:cNvSpPr>
                <a:spLocks noChangeArrowheads="1"/>
              </p:cNvSpPr>
              <p:nvPr/>
            </p:nvSpPr>
            <p:spPr bwMode="auto">
              <a:xfrm>
                <a:off x="3737" y="1051"/>
                <a:ext cx="9" cy="308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33" name="Freeform 65"/>
              <p:cNvSpPr>
                <a:spLocks noChangeArrowheads="1"/>
              </p:cNvSpPr>
              <p:nvPr/>
            </p:nvSpPr>
            <p:spPr bwMode="auto">
              <a:xfrm>
                <a:off x="3746" y="1129"/>
                <a:ext cx="34" cy="28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34" name="Freeform 66"/>
              <p:cNvSpPr>
                <a:spLocks noChangeArrowheads="1"/>
              </p:cNvSpPr>
              <p:nvPr/>
            </p:nvSpPr>
            <p:spPr bwMode="auto">
              <a:xfrm>
                <a:off x="3747" y="1085"/>
                <a:ext cx="35" cy="31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*/ 1 35987 45568"/>
                  <a:gd name="G10" fmla="*/ 1 35987 55552"/>
                  <a:gd name="G11" fmla="*/ G10 1 180"/>
                  <a:gd name="G12" fmla="*/ G9 1 G11"/>
                  <a:gd name="G13" fmla="*/ 1 35987 45568"/>
                  <a:gd name="G14" fmla="*/ 1 35987 55552"/>
                  <a:gd name="G15" fmla="*/ G14 1 180"/>
                  <a:gd name="G16" fmla="*/ G13 1 G15"/>
                  <a:gd name="G17" fmla="+- 17 0 0"/>
                  <a:gd name="G18" fmla="+- 1 0 0"/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35" name="Oval 67"/>
              <p:cNvSpPr>
                <a:spLocks noChangeArrowheads="1"/>
              </p:cNvSpPr>
              <p:nvPr/>
            </p:nvSpPr>
            <p:spPr bwMode="auto">
              <a:xfrm>
                <a:off x="3777" y="1345"/>
                <a:ext cx="6" cy="12"/>
              </a:xfrm>
              <a:prstGeom prst="ellipse">
                <a:avLst/>
              </a:prstGeom>
              <a:solidFill>
                <a:srgbClr val="3333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36" name="Freeform 68"/>
              <p:cNvSpPr>
                <a:spLocks noChangeArrowheads="1"/>
              </p:cNvSpPr>
              <p:nvPr/>
            </p:nvSpPr>
            <p:spPr bwMode="auto">
              <a:xfrm>
                <a:off x="3745" y="1346"/>
                <a:ext cx="35" cy="26"/>
              </a:xfrm>
              <a:custGeom>
                <a:avLst/>
                <a:gdLst>
                  <a:gd name="G0" fmla="+- 106 0 0"/>
                  <a:gd name="G1" fmla="+- 120 0 0"/>
                  <a:gd name="G2" fmla="+- 1 0 0"/>
                  <a:gd name="G3" fmla="+- 1 0 0"/>
                  <a:gd name="G4" fmla="+- 106 0 0"/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37" name="AutoShape 69"/>
              <p:cNvSpPr>
                <a:spLocks noChangeArrowheads="1"/>
              </p:cNvSpPr>
              <p:nvPr/>
            </p:nvSpPr>
            <p:spPr bwMode="auto">
              <a:xfrm>
                <a:off x="3572" y="1354"/>
                <a:ext cx="177" cy="1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38" name="AutoShape 70"/>
              <p:cNvSpPr>
                <a:spLocks noChangeArrowheads="1"/>
              </p:cNvSpPr>
              <p:nvPr/>
            </p:nvSpPr>
            <p:spPr bwMode="auto">
              <a:xfrm>
                <a:off x="3582" y="1359"/>
                <a:ext cx="158" cy="1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39" name="Oval 71"/>
              <p:cNvSpPr>
                <a:spLocks noChangeArrowheads="1"/>
              </p:cNvSpPr>
              <p:nvPr/>
            </p:nvSpPr>
            <p:spPr bwMode="auto">
              <a:xfrm>
                <a:off x="3597" y="1314"/>
                <a:ext cx="22" cy="19"/>
              </a:xfrm>
              <a:prstGeom prst="ellipse">
                <a:avLst/>
              </a:prstGeom>
              <a:solidFill>
                <a:srgbClr val="33CC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40" name="Oval 72"/>
              <p:cNvSpPr>
                <a:spLocks noChangeArrowheads="1"/>
              </p:cNvSpPr>
              <p:nvPr/>
            </p:nvSpPr>
            <p:spPr bwMode="auto">
              <a:xfrm>
                <a:off x="3623" y="1315"/>
                <a:ext cx="23" cy="18"/>
              </a:xfrm>
              <a:prstGeom prst="ellipse">
                <a:avLst/>
              </a:prstGeom>
              <a:solidFill>
                <a:srgbClr val="FF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41" name="Oval 73"/>
              <p:cNvSpPr>
                <a:spLocks noChangeArrowheads="1"/>
              </p:cNvSpPr>
              <p:nvPr/>
            </p:nvSpPr>
            <p:spPr bwMode="auto">
              <a:xfrm>
                <a:off x="3650" y="1314"/>
                <a:ext cx="22" cy="18"/>
              </a:xfrm>
              <a:prstGeom prst="ellipse">
                <a:avLst/>
              </a:prstGeom>
              <a:solidFill>
                <a:srgbClr val="33CC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42" name="Rectangle 74"/>
              <p:cNvSpPr>
                <a:spLocks noChangeArrowheads="1"/>
              </p:cNvSpPr>
              <p:nvPr/>
            </p:nvSpPr>
            <p:spPr bwMode="auto">
              <a:xfrm>
                <a:off x="3709" y="1241"/>
                <a:ext cx="12" cy="101"/>
              </a:xfrm>
              <a:prstGeom prst="rect">
                <a:avLst/>
              </a:prstGeom>
              <a:solidFill>
                <a:srgbClr val="29292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0" dur="500"/>
                                        <p:tgtEl>
                                          <p:spTgt spid="83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5" dur="500"/>
                                        <p:tgtEl>
                                          <p:spTgt spid="83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18" dur="500"/>
                                        <p:tgtEl>
                                          <p:spTgt spid="83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3" dur="500"/>
                                        <p:tgtEl>
                                          <p:spTgt spid="83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26" dur="500"/>
                                        <p:tgtEl>
                                          <p:spTgt spid="83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clickEffect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30" dur="500"/>
                                        <p:tgtEl>
                                          <p:spTgt spid="83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33" dur="500"/>
                                        <p:tgtEl>
                                          <p:spTgt spid="84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433388" y="241300"/>
            <a:ext cx="7772400" cy="7270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TCP: closing a connection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736600" y="1328738"/>
            <a:ext cx="7683500" cy="4648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server each close their side of connection</a:t>
            </a:r>
          </a:p>
          <a:p>
            <a:pPr marL="687388" lvl="1" indent="-230188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Send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TCP segment with FIN bit = 1</a:t>
            </a:r>
          </a:p>
          <a:p>
            <a:pPr marL="341313" indent="-341313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Respond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 received FIN with ACK</a:t>
            </a:r>
          </a:p>
          <a:p>
            <a:pPr marL="687388" lvl="1" indent="-230188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 receiving FIN, ACK can be combined with own FIN</a:t>
            </a:r>
          </a:p>
          <a:p>
            <a:pPr marL="341313" indent="-341313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Simultaneous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FIN exchanges can be handled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Line 4"/>
          <p:cNvSpPr>
            <a:spLocks noChangeShapeType="1"/>
          </p:cNvSpPr>
          <p:nvPr/>
        </p:nvSpPr>
        <p:spPr bwMode="auto">
          <a:xfrm flipH="1">
            <a:off x="3470275" y="2081213"/>
            <a:ext cx="4763" cy="3948112"/>
          </a:xfrm>
          <a:prstGeom prst="line">
            <a:avLst/>
          </a:prstGeom>
          <a:noFill/>
          <a:ln w="9360" cap="sq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45" name="Line 5"/>
          <p:cNvSpPr>
            <a:spLocks noChangeShapeType="1"/>
          </p:cNvSpPr>
          <p:nvPr/>
        </p:nvSpPr>
        <p:spPr bwMode="auto">
          <a:xfrm flipH="1">
            <a:off x="6059488" y="2151063"/>
            <a:ext cx="4762" cy="3417887"/>
          </a:xfrm>
          <a:prstGeom prst="line">
            <a:avLst/>
          </a:prstGeom>
          <a:noFill/>
          <a:ln w="9360" cap="sq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7046" name="Group 6"/>
          <p:cNvGrpSpPr>
            <a:grpSpLocks/>
          </p:cNvGrpSpPr>
          <p:nvPr/>
        </p:nvGrpSpPr>
        <p:grpSpPr bwMode="auto">
          <a:xfrm>
            <a:off x="536575" y="2762250"/>
            <a:ext cx="1350963" cy="852488"/>
            <a:chOff x="338" y="1740"/>
            <a:chExt cx="851" cy="537"/>
          </a:xfrm>
        </p:grpSpPr>
        <p:sp>
          <p:nvSpPr>
            <p:cNvPr id="87047" name="Text Box 7"/>
            <p:cNvSpPr txBox="1">
              <a:spLocks noChangeArrowheads="1"/>
            </p:cNvSpPr>
            <p:nvPr/>
          </p:nvSpPr>
          <p:spPr bwMode="auto">
            <a:xfrm>
              <a:off x="338" y="2066"/>
              <a:ext cx="851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FIN_WAIT_2</a:t>
              </a:r>
            </a:p>
          </p:txBody>
        </p:sp>
        <p:sp>
          <p:nvSpPr>
            <p:cNvPr id="87048" name="Line 8"/>
            <p:cNvSpPr>
              <a:spLocks noChangeShapeType="1"/>
            </p:cNvSpPr>
            <p:nvPr/>
          </p:nvSpPr>
          <p:spPr bwMode="auto">
            <a:xfrm>
              <a:off x="634" y="1740"/>
              <a:ext cx="0" cy="3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049" name="Group 9"/>
          <p:cNvGrpSpPr>
            <a:grpSpLocks/>
          </p:cNvGrpSpPr>
          <p:nvPr/>
        </p:nvGrpSpPr>
        <p:grpSpPr bwMode="auto">
          <a:xfrm>
            <a:off x="7142163" y="2101850"/>
            <a:ext cx="1454150" cy="958850"/>
            <a:chOff x="4499" y="1324"/>
            <a:chExt cx="916" cy="604"/>
          </a:xfrm>
        </p:grpSpPr>
        <p:sp>
          <p:nvSpPr>
            <p:cNvPr id="87050" name="Text Box 10"/>
            <p:cNvSpPr txBox="1">
              <a:spLocks noChangeArrowheads="1"/>
            </p:cNvSpPr>
            <p:nvPr/>
          </p:nvSpPr>
          <p:spPr bwMode="auto">
            <a:xfrm>
              <a:off x="4499" y="1717"/>
              <a:ext cx="916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CLOSE_WAIT</a:t>
              </a:r>
            </a:p>
          </p:txBody>
        </p:sp>
        <p:sp>
          <p:nvSpPr>
            <p:cNvPr id="87051" name="Line 11"/>
            <p:cNvSpPr>
              <a:spLocks noChangeShapeType="1"/>
            </p:cNvSpPr>
            <p:nvPr/>
          </p:nvSpPr>
          <p:spPr bwMode="auto">
            <a:xfrm>
              <a:off x="5171" y="1324"/>
              <a:ext cx="0" cy="414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052" name="Group 12"/>
          <p:cNvGrpSpPr>
            <a:grpSpLocks/>
          </p:cNvGrpSpPr>
          <p:nvPr/>
        </p:nvGrpSpPr>
        <p:grpSpPr bwMode="auto">
          <a:xfrm>
            <a:off x="3513138" y="3870325"/>
            <a:ext cx="2493962" cy="577850"/>
            <a:chOff x="2213" y="2438"/>
            <a:chExt cx="1571" cy="364"/>
          </a:xfrm>
        </p:grpSpPr>
        <p:sp>
          <p:nvSpPr>
            <p:cNvPr id="87053" name="Line 13"/>
            <p:cNvSpPr>
              <a:spLocks noChangeShapeType="1"/>
            </p:cNvSpPr>
            <p:nvPr/>
          </p:nvSpPr>
          <p:spPr bwMode="auto">
            <a:xfrm flipH="1">
              <a:off x="2212" y="2483"/>
              <a:ext cx="1573" cy="319"/>
            </a:xfrm>
            <a:prstGeom prst="line">
              <a:avLst/>
            </a:prstGeom>
            <a:noFill/>
            <a:ln w="28440" cap="sq">
              <a:solidFill>
                <a:srgbClr val="000099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54" name="Rectangle 14"/>
            <p:cNvSpPr>
              <a:spLocks noChangeArrowheads="1"/>
            </p:cNvSpPr>
            <p:nvPr/>
          </p:nvSpPr>
          <p:spPr bwMode="auto">
            <a:xfrm>
              <a:off x="2669" y="2438"/>
              <a:ext cx="589" cy="362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5" name="Text Box 15"/>
            <p:cNvSpPr txBox="1">
              <a:spLocks noChangeArrowheads="1"/>
            </p:cNvSpPr>
            <p:nvPr/>
          </p:nvSpPr>
          <p:spPr bwMode="auto">
            <a:xfrm>
              <a:off x="2399" y="2562"/>
              <a:ext cx="1162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FINbit=1, seq=y</a:t>
              </a:r>
            </a:p>
          </p:txBody>
        </p:sp>
      </p:grpSp>
      <p:grpSp>
        <p:nvGrpSpPr>
          <p:cNvPr id="87056" name="Group 16"/>
          <p:cNvGrpSpPr>
            <a:grpSpLocks/>
          </p:cNvGrpSpPr>
          <p:nvPr/>
        </p:nvGrpSpPr>
        <p:grpSpPr bwMode="auto">
          <a:xfrm>
            <a:off x="3416300" y="4578350"/>
            <a:ext cx="2733675" cy="581025"/>
            <a:chOff x="2152" y="2884"/>
            <a:chExt cx="1722" cy="366"/>
          </a:xfrm>
        </p:grpSpPr>
        <p:sp>
          <p:nvSpPr>
            <p:cNvPr id="87057" name="Line 17"/>
            <p:cNvSpPr>
              <a:spLocks noChangeShapeType="1"/>
            </p:cNvSpPr>
            <p:nvPr/>
          </p:nvSpPr>
          <p:spPr bwMode="auto">
            <a:xfrm>
              <a:off x="2232" y="2884"/>
              <a:ext cx="1579" cy="366"/>
            </a:xfrm>
            <a:prstGeom prst="line">
              <a:avLst/>
            </a:prstGeom>
            <a:noFill/>
            <a:ln w="28440" cap="sq">
              <a:solidFill>
                <a:srgbClr val="000099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58" name="Rectangle 18"/>
            <p:cNvSpPr>
              <a:spLocks noChangeArrowheads="1"/>
            </p:cNvSpPr>
            <p:nvPr/>
          </p:nvSpPr>
          <p:spPr bwMode="auto">
            <a:xfrm>
              <a:off x="2553" y="2995"/>
              <a:ext cx="895" cy="205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9" name="Text Box 19"/>
            <p:cNvSpPr txBox="1">
              <a:spLocks noChangeArrowheads="1"/>
            </p:cNvSpPr>
            <p:nvPr/>
          </p:nvSpPr>
          <p:spPr bwMode="auto">
            <a:xfrm>
              <a:off x="2152" y="2958"/>
              <a:ext cx="1722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ACKbit=1; ACKnum=y+1</a:t>
              </a:r>
            </a:p>
          </p:txBody>
        </p:sp>
      </p:grpSp>
      <p:grpSp>
        <p:nvGrpSpPr>
          <p:cNvPr id="87060" name="Group 20"/>
          <p:cNvGrpSpPr>
            <a:grpSpLocks/>
          </p:cNvGrpSpPr>
          <p:nvPr/>
        </p:nvGrpSpPr>
        <p:grpSpPr bwMode="auto">
          <a:xfrm>
            <a:off x="2011363" y="2901950"/>
            <a:ext cx="5065712" cy="874713"/>
            <a:chOff x="1267" y="1828"/>
            <a:chExt cx="3191" cy="551"/>
          </a:xfrm>
        </p:grpSpPr>
        <p:sp>
          <p:nvSpPr>
            <p:cNvPr id="87061" name="Line 21"/>
            <p:cNvSpPr>
              <a:spLocks noChangeShapeType="1"/>
            </p:cNvSpPr>
            <p:nvPr/>
          </p:nvSpPr>
          <p:spPr bwMode="auto">
            <a:xfrm flipH="1">
              <a:off x="2185" y="1828"/>
              <a:ext cx="1581" cy="366"/>
            </a:xfrm>
            <a:prstGeom prst="line">
              <a:avLst/>
            </a:prstGeom>
            <a:noFill/>
            <a:ln w="28440" cap="sq">
              <a:solidFill>
                <a:srgbClr val="000099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62" name="Rectangle 22"/>
            <p:cNvSpPr>
              <a:spLocks noChangeArrowheads="1"/>
            </p:cNvSpPr>
            <p:nvPr/>
          </p:nvSpPr>
          <p:spPr bwMode="auto">
            <a:xfrm>
              <a:off x="2507" y="1912"/>
              <a:ext cx="895" cy="205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63" name="Text Box 23"/>
            <p:cNvSpPr txBox="1">
              <a:spLocks noChangeArrowheads="1"/>
            </p:cNvSpPr>
            <p:nvPr/>
          </p:nvSpPr>
          <p:spPr bwMode="auto">
            <a:xfrm>
              <a:off x="2106" y="1875"/>
              <a:ext cx="1722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ACKbit=1; ACKnum=x+1</a:t>
              </a:r>
            </a:p>
          </p:txBody>
        </p:sp>
        <p:sp>
          <p:nvSpPr>
            <p:cNvPr id="87064" name="Text Box 24"/>
            <p:cNvSpPr txBox="1">
              <a:spLocks noChangeArrowheads="1"/>
            </p:cNvSpPr>
            <p:nvPr/>
          </p:nvSpPr>
          <p:spPr bwMode="auto">
            <a:xfrm>
              <a:off x="1267" y="2066"/>
              <a:ext cx="966" cy="31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 wait for server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close</a:t>
              </a:r>
            </a:p>
          </p:txBody>
        </p:sp>
        <p:sp>
          <p:nvSpPr>
            <p:cNvPr id="87065" name="Text Box 25"/>
            <p:cNvSpPr txBox="1">
              <a:spLocks noChangeArrowheads="1"/>
            </p:cNvSpPr>
            <p:nvPr/>
          </p:nvSpPr>
          <p:spPr bwMode="auto">
            <a:xfrm>
              <a:off x="3786" y="1979"/>
              <a:ext cx="672" cy="31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can still</a:t>
              </a:r>
            </a:p>
            <a:p>
              <a:pPr algn="l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send data</a:t>
              </a:r>
            </a:p>
          </p:txBody>
        </p:sp>
      </p:grpSp>
      <p:grpSp>
        <p:nvGrpSpPr>
          <p:cNvPr id="87066" name="Group 26"/>
          <p:cNvGrpSpPr>
            <a:grpSpLocks/>
          </p:cNvGrpSpPr>
          <p:nvPr/>
        </p:nvGrpSpPr>
        <p:grpSpPr bwMode="auto">
          <a:xfrm>
            <a:off x="5986463" y="3032125"/>
            <a:ext cx="2616200" cy="1755775"/>
            <a:chOff x="3771" y="1910"/>
            <a:chExt cx="1648" cy="1106"/>
          </a:xfrm>
        </p:grpSpPr>
        <p:sp>
          <p:nvSpPr>
            <p:cNvPr id="87067" name="Text Box 27"/>
            <p:cNvSpPr txBox="1">
              <a:spLocks noChangeArrowheads="1"/>
            </p:cNvSpPr>
            <p:nvPr/>
          </p:nvSpPr>
          <p:spPr bwMode="auto">
            <a:xfrm>
              <a:off x="3771" y="2703"/>
              <a:ext cx="884" cy="31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can no longer</a:t>
              </a:r>
            </a:p>
            <a:p>
              <a:pPr algn="l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send data</a:t>
              </a:r>
            </a:p>
          </p:txBody>
        </p:sp>
        <p:grpSp>
          <p:nvGrpSpPr>
            <p:cNvPr id="87068" name="Group 28"/>
            <p:cNvGrpSpPr>
              <a:grpSpLocks/>
            </p:cNvGrpSpPr>
            <p:nvPr/>
          </p:nvGrpSpPr>
          <p:grpSpPr bwMode="auto">
            <a:xfrm>
              <a:off x="4664" y="1910"/>
              <a:ext cx="754" cy="722"/>
              <a:chOff x="4664" y="1910"/>
              <a:chExt cx="754" cy="722"/>
            </a:xfrm>
          </p:grpSpPr>
          <p:sp>
            <p:nvSpPr>
              <p:cNvPr id="87069" name="Line 29"/>
              <p:cNvSpPr>
                <a:spLocks noChangeShapeType="1"/>
              </p:cNvSpPr>
              <p:nvPr/>
            </p:nvSpPr>
            <p:spPr bwMode="auto">
              <a:xfrm>
                <a:off x="5167" y="1910"/>
                <a:ext cx="0" cy="561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70" name="Text Box 30"/>
              <p:cNvSpPr txBox="1">
                <a:spLocks noChangeArrowheads="1"/>
              </p:cNvSpPr>
              <p:nvPr/>
            </p:nvSpPr>
            <p:spPr bwMode="auto">
              <a:xfrm>
                <a:off x="4664" y="2421"/>
                <a:ext cx="754" cy="211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>
                    <a:solidFill>
                      <a:srgbClr val="000000"/>
                    </a:solidFill>
                  </a:rPr>
                  <a:t>LAST_ACK</a:t>
                </a:r>
              </a:p>
            </p:txBody>
          </p:sp>
        </p:grpSp>
      </p:grpSp>
      <p:grpSp>
        <p:nvGrpSpPr>
          <p:cNvPr id="87071" name="Group 31"/>
          <p:cNvGrpSpPr>
            <a:grpSpLocks/>
          </p:cNvGrpSpPr>
          <p:nvPr/>
        </p:nvGrpSpPr>
        <p:grpSpPr bwMode="auto">
          <a:xfrm>
            <a:off x="7600950" y="4213225"/>
            <a:ext cx="996950" cy="1222375"/>
            <a:chOff x="4788" y="2654"/>
            <a:chExt cx="628" cy="770"/>
          </a:xfrm>
        </p:grpSpPr>
        <p:sp>
          <p:nvSpPr>
            <p:cNvPr id="87072" name="Text Box 32"/>
            <p:cNvSpPr txBox="1">
              <a:spLocks noChangeArrowheads="1"/>
            </p:cNvSpPr>
            <p:nvPr/>
          </p:nvSpPr>
          <p:spPr bwMode="auto">
            <a:xfrm>
              <a:off x="4788" y="3213"/>
              <a:ext cx="628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CLOSED</a:t>
              </a:r>
            </a:p>
          </p:txBody>
        </p:sp>
        <p:sp>
          <p:nvSpPr>
            <p:cNvPr id="87073" name="Line 33"/>
            <p:cNvSpPr>
              <a:spLocks noChangeShapeType="1"/>
            </p:cNvSpPr>
            <p:nvPr/>
          </p:nvSpPr>
          <p:spPr bwMode="auto">
            <a:xfrm>
              <a:off x="5173" y="2654"/>
              <a:ext cx="0" cy="57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074" name="Group 34"/>
          <p:cNvGrpSpPr>
            <a:grpSpLocks/>
          </p:cNvGrpSpPr>
          <p:nvPr/>
        </p:nvGrpSpPr>
        <p:grpSpPr bwMode="auto">
          <a:xfrm>
            <a:off x="568325" y="3605213"/>
            <a:ext cx="1433513" cy="1044575"/>
            <a:chOff x="358" y="2271"/>
            <a:chExt cx="903" cy="658"/>
          </a:xfrm>
        </p:grpSpPr>
        <p:sp>
          <p:nvSpPr>
            <p:cNvPr id="87075" name="Text Box 35"/>
            <p:cNvSpPr txBox="1">
              <a:spLocks noChangeArrowheads="1"/>
            </p:cNvSpPr>
            <p:nvPr/>
          </p:nvSpPr>
          <p:spPr bwMode="auto">
            <a:xfrm>
              <a:off x="358" y="2717"/>
              <a:ext cx="903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TIMED_WAIT</a:t>
              </a:r>
            </a:p>
          </p:txBody>
        </p:sp>
        <p:sp>
          <p:nvSpPr>
            <p:cNvPr id="87076" name="Line 36"/>
            <p:cNvSpPr>
              <a:spLocks noChangeShapeType="1"/>
            </p:cNvSpPr>
            <p:nvPr/>
          </p:nvSpPr>
          <p:spPr bwMode="auto">
            <a:xfrm>
              <a:off x="638" y="2271"/>
              <a:ext cx="0" cy="482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077" name="Group 37"/>
          <p:cNvGrpSpPr>
            <a:grpSpLocks/>
          </p:cNvGrpSpPr>
          <p:nvPr/>
        </p:nvGrpSpPr>
        <p:grpSpPr bwMode="auto">
          <a:xfrm>
            <a:off x="633413" y="4486275"/>
            <a:ext cx="2886075" cy="1766888"/>
            <a:chOff x="399" y="2826"/>
            <a:chExt cx="1818" cy="1113"/>
          </a:xfrm>
        </p:grpSpPr>
        <p:sp>
          <p:nvSpPr>
            <p:cNvPr id="87078" name="Line 38"/>
            <p:cNvSpPr>
              <a:spLocks noChangeShapeType="1"/>
            </p:cNvSpPr>
            <p:nvPr/>
          </p:nvSpPr>
          <p:spPr bwMode="auto">
            <a:xfrm>
              <a:off x="1820" y="2833"/>
              <a:ext cx="6" cy="105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79" name="Text Box 39"/>
            <p:cNvSpPr txBox="1">
              <a:spLocks noChangeArrowheads="1"/>
            </p:cNvSpPr>
            <p:nvPr/>
          </p:nvSpPr>
          <p:spPr bwMode="auto">
            <a:xfrm>
              <a:off x="1150" y="3093"/>
              <a:ext cx="1067" cy="434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 timed wait 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for 2*max 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segment lifetime</a:t>
              </a:r>
            </a:p>
          </p:txBody>
        </p:sp>
        <p:sp>
          <p:nvSpPr>
            <p:cNvPr id="87080" name="Line 40"/>
            <p:cNvSpPr>
              <a:spLocks noChangeShapeType="1"/>
            </p:cNvSpPr>
            <p:nvPr/>
          </p:nvSpPr>
          <p:spPr bwMode="auto">
            <a:xfrm>
              <a:off x="1742" y="2826"/>
              <a:ext cx="141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81" name="Line 41"/>
            <p:cNvSpPr>
              <a:spLocks noChangeShapeType="1"/>
            </p:cNvSpPr>
            <p:nvPr/>
          </p:nvSpPr>
          <p:spPr bwMode="auto">
            <a:xfrm>
              <a:off x="1759" y="3889"/>
              <a:ext cx="141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82" name="Text Box 42"/>
            <p:cNvSpPr txBox="1">
              <a:spLocks noChangeArrowheads="1"/>
            </p:cNvSpPr>
            <p:nvPr/>
          </p:nvSpPr>
          <p:spPr bwMode="auto">
            <a:xfrm>
              <a:off x="399" y="3728"/>
              <a:ext cx="628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CLOSED</a:t>
              </a:r>
            </a:p>
          </p:txBody>
        </p:sp>
        <p:sp>
          <p:nvSpPr>
            <p:cNvPr id="87083" name="Line 43"/>
            <p:cNvSpPr>
              <a:spLocks noChangeShapeType="1"/>
            </p:cNvSpPr>
            <p:nvPr/>
          </p:nvSpPr>
          <p:spPr bwMode="auto">
            <a:xfrm>
              <a:off x="631" y="2918"/>
              <a:ext cx="0" cy="83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084" name="Text Box 44"/>
          <p:cNvSpPr txBox="1">
            <a:spLocks noChangeArrowheads="1"/>
          </p:cNvSpPr>
          <p:nvPr/>
        </p:nvSpPr>
        <p:spPr bwMode="auto">
          <a:xfrm>
            <a:off x="433388" y="241300"/>
            <a:ext cx="7772400" cy="7270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TCP: closing a connection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7085" name="Group 45"/>
          <p:cNvGrpSpPr>
            <a:grpSpLocks/>
          </p:cNvGrpSpPr>
          <p:nvPr/>
        </p:nvGrpSpPr>
        <p:grpSpPr bwMode="auto">
          <a:xfrm>
            <a:off x="542925" y="2046288"/>
            <a:ext cx="1350963" cy="700087"/>
            <a:chOff x="342" y="1289"/>
            <a:chExt cx="851" cy="441"/>
          </a:xfrm>
        </p:grpSpPr>
        <p:sp>
          <p:nvSpPr>
            <p:cNvPr id="87086" name="Text Box 46"/>
            <p:cNvSpPr txBox="1">
              <a:spLocks noChangeArrowheads="1"/>
            </p:cNvSpPr>
            <p:nvPr/>
          </p:nvSpPr>
          <p:spPr bwMode="auto">
            <a:xfrm>
              <a:off x="342" y="1518"/>
              <a:ext cx="851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FIN_WAIT_1</a:t>
              </a:r>
            </a:p>
          </p:txBody>
        </p:sp>
        <p:sp>
          <p:nvSpPr>
            <p:cNvPr id="87087" name="Line 47"/>
            <p:cNvSpPr>
              <a:spLocks noChangeShapeType="1"/>
            </p:cNvSpPr>
            <p:nvPr/>
          </p:nvSpPr>
          <p:spPr bwMode="auto">
            <a:xfrm>
              <a:off x="630" y="1289"/>
              <a:ext cx="0" cy="27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088" name="Group 48"/>
          <p:cNvGrpSpPr>
            <a:grpSpLocks/>
          </p:cNvGrpSpPr>
          <p:nvPr/>
        </p:nvGrpSpPr>
        <p:grpSpPr bwMode="auto">
          <a:xfrm>
            <a:off x="1203325" y="2100263"/>
            <a:ext cx="4775200" cy="1035050"/>
            <a:chOff x="758" y="1323"/>
            <a:chExt cx="3008" cy="652"/>
          </a:xfrm>
        </p:grpSpPr>
        <p:sp>
          <p:nvSpPr>
            <p:cNvPr id="87089" name="Line 49"/>
            <p:cNvSpPr>
              <a:spLocks noChangeShapeType="1"/>
            </p:cNvSpPr>
            <p:nvPr/>
          </p:nvSpPr>
          <p:spPr bwMode="auto">
            <a:xfrm>
              <a:off x="2195" y="1442"/>
              <a:ext cx="1571" cy="319"/>
            </a:xfrm>
            <a:prstGeom prst="line">
              <a:avLst/>
            </a:prstGeom>
            <a:noFill/>
            <a:ln w="28440" cap="sq">
              <a:solidFill>
                <a:srgbClr val="000099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90" name="Rectangle 50"/>
            <p:cNvSpPr>
              <a:spLocks noChangeArrowheads="1"/>
            </p:cNvSpPr>
            <p:nvPr/>
          </p:nvSpPr>
          <p:spPr bwMode="auto">
            <a:xfrm>
              <a:off x="2644" y="1369"/>
              <a:ext cx="589" cy="362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91" name="Text Box 51"/>
            <p:cNvSpPr txBox="1">
              <a:spLocks noChangeArrowheads="1"/>
            </p:cNvSpPr>
            <p:nvPr/>
          </p:nvSpPr>
          <p:spPr bwMode="auto">
            <a:xfrm>
              <a:off x="2375" y="1493"/>
              <a:ext cx="1162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FINbit=1, seq=x</a:t>
              </a:r>
            </a:p>
          </p:txBody>
        </p:sp>
        <p:sp>
          <p:nvSpPr>
            <p:cNvPr id="87092" name="Text Box 52"/>
            <p:cNvSpPr txBox="1">
              <a:spLocks noChangeArrowheads="1"/>
            </p:cNvSpPr>
            <p:nvPr/>
          </p:nvSpPr>
          <p:spPr bwMode="auto">
            <a:xfrm>
              <a:off x="1209" y="1541"/>
              <a:ext cx="912" cy="43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can no longer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send but can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 receive data</a:t>
              </a:r>
            </a:p>
          </p:txBody>
        </p:sp>
        <p:sp>
          <p:nvSpPr>
            <p:cNvPr id="87093" name="Text Box 53"/>
            <p:cNvSpPr txBox="1">
              <a:spLocks noChangeArrowheads="1"/>
            </p:cNvSpPr>
            <p:nvPr/>
          </p:nvSpPr>
          <p:spPr bwMode="auto">
            <a:xfrm>
              <a:off x="758" y="1323"/>
              <a:ext cx="1457" cy="19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ourier New" charset="0"/>
                </a:rPr>
                <a:t>clientSocket.close()</a:t>
              </a:r>
            </a:p>
          </p:txBody>
        </p:sp>
      </p:grpSp>
      <p:sp>
        <p:nvSpPr>
          <p:cNvPr id="87094" name="Text Box 54"/>
          <p:cNvSpPr txBox="1">
            <a:spLocks noChangeArrowheads="1"/>
          </p:cNvSpPr>
          <p:nvPr/>
        </p:nvSpPr>
        <p:spPr bwMode="auto">
          <a:xfrm>
            <a:off x="422275" y="1368425"/>
            <a:ext cx="1314450" cy="5810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1">
                <a:solidFill>
                  <a:srgbClr val="000099"/>
                </a:solidFill>
              </a:rPr>
              <a:t>client state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87095" name="Text Box 55"/>
          <p:cNvSpPr txBox="1">
            <a:spLocks noChangeArrowheads="1"/>
          </p:cNvSpPr>
          <p:nvPr/>
        </p:nvSpPr>
        <p:spPr bwMode="auto">
          <a:xfrm>
            <a:off x="7272338" y="1385888"/>
            <a:ext cx="1401762" cy="5810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1">
                <a:solidFill>
                  <a:srgbClr val="000099"/>
                </a:solidFill>
              </a:rPr>
              <a:t>server state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87096" name="Text Box 56"/>
          <p:cNvSpPr txBox="1">
            <a:spLocks noChangeArrowheads="1"/>
          </p:cNvSpPr>
          <p:nvPr/>
        </p:nvSpPr>
        <p:spPr bwMode="auto">
          <a:xfrm>
            <a:off x="7745413" y="1768475"/>
            <a:ext cx="820737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ESTAB</a:t>
            </a:r>
          </a:p>
        </p:txBody>
      </p:sp>
      <p:sp>
        <p:nvSpPr>
          <p:cNvPr id="87097" name="Text Box 57"/>
          <p:cNvSpPr txBox="1">
            <a:spLocks noChangeArrowheads="1"/>
          </p:cNvSpPr>
          <p:nvPr/>
        </p:nvSpPr>
        <p:spPr bwMode="auto">
          <a:xfrm>
            <a:off x="509588" y="1751013"/>
            <a:ext cx="820737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ESTAB</a:t>
            </a:r>
          </a:p>
        </p:txBody>
      </p:sp>
      <p:grpSp>
        <p:nvGrpSpPr>
          <p:cNvPr id="87098" name="Group 58"/>
          <p:cNvGrpSpPr>
            <a:grpSpLocks/>
          </p:cNvGrpSpPr>
          <p:nvPr/>
        </p:nvGrpSpPr>
        <p:grpSpPr bwMode="auto">
          <a:xfrm>
            <a:off x="3140075" y="1443038"/>
            <a:ext cx="641350" cy="598487"/>
            <a:chOff x="1978" y="909"/>
            <a:chExt cx="404" cy="377"/>
          </a:xfrm>
        </p:grpSpPr>
        <p:pic>
          <p:nvPicPr>
            <p:cNvPr id="87099" name="Picture 5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78" y="909"/>
              <a:ext cx="404" cy="37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87100" name="Freeform 60"/>
            <p:cNvSpPr>
              <a:spLocks noChangeArrowheads="1"/>
            </p:cNvSpPr>
            <p:nvPr/>
          </p:nvSpPr>
          <p:spPr bwMode="auto">
            <a:xfrm flipH="1">
              <a:off x="2150" y="945"/>
              <a:ext cx="196" cy="172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7101" name="Group 61"/>
          <p:cNvGrpSpPr>
            <a:grpSpLocks/>
          </p:cNvGrpSpPr>
          <p:nvPr/>
        </p:nvGrpSpPr>
        <p:grpSpPr bwMode="auto">
          <a:xfrm>
            <a:off x="5772150" y="1446213"/>
            <a:ext cx="334963" cy="511175"/>
            <a:chOff x="3636" y="911"/>
            <a:chExt cx="211" cy="322"/>
          </a:xfrm>
        </p:grpSpPr>
        <p:sp>
          <p:nvSpPr>
            <p:cNvPr id="87102" name="Freeform 62"/>
            <p:cNvSpPr>
              <a:spLocks noChangeArrowheads="1"/>
            </p:cNvSpPr>
            <p:nvPr/>
          </p:nvSpPr>
          <p:spPr bwMode="auto">
            <a:xfrm>
              <a:off x="3804" y="911"/>
              <a:ext cx="41" cy="307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3" name="Rectangle 63"/>
            <p:cNvSpPr>
              <a:spLocks noChangeArrowheads="1"/>
            </p:cNvSpPr>
            <p:nvPr/>
          </p:nvSpPr>
          <p:spPr bwMode="auto">
            <a:xfrm>
              <a:off x="3646" y="911"/>
              <a:ext cx="155" cy="307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4" name="Freeform 64"/>
            <p:cNvSpPr>
              <a:spLocks noChangeArrowheads="1"/>
            </p:cNvSpPr>
            <p:nvPr/>
          </p:nvSpPr>
          <p:spPr bwMode="auto">
            <a:xfrm>
              <a:off x="3812" y="930"/>
              <a:ext cx="24" cy="284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5" name="Freeform 65"/>
            <p:cNvSpPr>
              <a:spLocks noChangeArrowheads="1"/>
            </p:cNvSpPr>
            <p:nvPr/>
          </p:nvSpPr>
          <p:spPr bwMode="auto">
            <a:xfrm>
              <a:off x="3806" y="1074"/>
              <a:ext cx="38" cy="2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6" name="Rectangle 66"/>
            <p:cNvSpPr>
              <a:spLocks noChangeArrowheads="1"/>
            </p:cNvSpPr>
            <p:nvPr/>
          </p:nvSpPr>
          <p:spPr bwMode="auto">
            <a:xfrm>
              <a:off x="3647" y="947"/>
              <a:ext cx="87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107" name="Group 67"/>
            <p:cNvGrpSpPr>
              <a:grpSpLocks/>
            </p:cNvGrpSpPr>
            <p:nvPr/>
          </p:nvGrpSpPr>
          <p:grpSpPr bwMode="auto">
            <a:xfrm>
              <a:off x="3727" y="943"/>
              <a:ext cx="85" cy="19"/>
              <a:chOff x="3727" y="943"/>
              <a:chExt cx="85" cy="19"/>
            </a:xfrm>
          </p:grpSpPr>
          <p:sp>
            <p:nvSpPr>
              <p:cNvPr id="87108" name="AutoShape 68"/>
              <p:cNvSpPr>
                <a:spLocks noChangeArrowheads="1"/>
              </p:cNvSpPr>
              <p:nvPr/>
            </p:nvSpPr>
            <p:spPr bwMode="auto">
              <a:xfrm>
                <a:off x="3727" y="943"/>
                <a:ext cx="85" cy="1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09" name="AutoShape 69"/>
              <p:cNvSpPr>
                <a:spLocks noChangeArrowheads="1"/>
              </p:cNvSpPr>
              <p:nvPr/>
            </p:nvSpPr>
            <p:spPr bwMode="auto">
              <a:xfrm>
                <a:off x="3729" y="945"/>
                <a:ext cx="82" cy="15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110" name="Rectangle 70"/>
            <p:cNvSpPr>
              <a:spLocks noChangeArrowheads="1"/>
            </p:cNvSpPr>
            <p:nvPr/>
          </p:nvSpPr>
          <p:spPr bwMode="auto">
            <a:xfrm>
              <a:off x="3648" y="991"/>
              <a:ext cx="88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111" name="Group 71"/>
            <p:cNvGrpSpPr>
              <a:grpSpLocks/>
            </p:cNvGrpSpPr>
            <p:nvPr/>
          </p:nvGrpSpPr>
          <p:grpSpPr bwMode="auto">
            <a:xfrm>
              <a:off x="3726" y="987"/>
              <a:ext cx="85" cy="17"/>
              <a:chOff x="3726" y="987"/>
              <a:chExt cx="85" cy="17"/>
            </a:xfrm>
          </p:grpSpPr>
          <p:sp>
            <p:nvSpPr>
              <p:cNvPr id="87112" name="AutoShape 72"/>
              <p:cNvSpPr>
                <a:spLocks noChangeArrowheads="1"/>
              </p:cNvSpPr>
              <p:nvPr/>
            </p:nvSpPr>
            <p:spPr bwMode="auto">
              <a:xfrm>
                <a:off x="3726" y="987"/>
                <a:ext cx="85" cy="1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13" name="AutoShape 73"/>
              <p:cNvSpPr>
                <a:spLocks noChangeArrowheads="1"/>
              </p:cNvSpPr>
              <p:nvPr/>
            </p:nvSpPr>
            <p:spPr bwMode="auto">
              <a:xfrm>
                <a:off x="3728" y="989"/>
                <a:ext cx="82" cy="13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114" name="Rectangle 74"/>
            <p:cNvSpPr>
              <a:spLocks noChangeArrowheads="1"/>
            </p:cNvSpPr>
            <p:nvPr/>
          </p:nvSpPr>
          <p:spPr bwMode="auto">
            <a:xfrm>
              <a:off x="3647" y="1036"/>
              <a:ext cx="88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15" name="Rectangle 75"/>
            <p:cNvSpPr>
              <a:spLocks noChangeArrowheads="1"/>
            </p:cNvSpPr>
            <p:nvPr/>
          </p:nvSpPr>
          <p:spPr bwMode="auto">
            <a:xfrm>
              <a:off x="3649" y="1076"/>
              <a:ext cx="88" cy="6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116" name="Group 76"/>
            <p:cNvGrpSpPr>
              <a:grpSpLocks/>
            </p:cNvGrpSpPr>
            <p:nvPr/>
          </p:nvGrpSpPr>
          <p:grpSpPr bwMode="auto">
            <a:xfrm>
              <a:off x="3724" y="1073"/>
              <a:ext cx="86" cy="19"/>
              <a:chOff x="3724" y="1073"/>
              <a:chExt cx="86" cy="19"/>
            </a:xfrm>
          </p:grpSpPr>
          <p:sp>
            <p:nvSpPr>
              <p:cNvPr id="87117" name="AutoShape 77"/>
              <p:cNvSpPr>
                <a:spLocks noChangeArrowheads="1"/>
              </p:cNvSpPr>
              <p:nvPr/>
            </p:nvSpPr>
            <p:spPr bwMode="auto">
              <a:xfrm>
                <a:off x="3724" y="1073"/>
                <a:ext cx="86" cy="1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18" name="AutoShape 78"/>
              <p:cNvSpPr>
                <a:spLocks noChangeArrowheads="1"/>
              </p:cNvSpPr>
              <p:nvPr/>
            </p:nvSpPr>
            <p:spPr bwMode="auto">
              <a:xfrm>
                <a:off x="3727" y="1075"/>
                <a:ext cx="82" cy="15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119" name="Freeform 79"/>
            <p:cNvSpPr>
              <a:spLocks noChangeArrowheads="1"/>
            </p:cNvSpPr>
            <p:nvPr/>
          </p:nvSpPr>
          <p:spPr bwMode="auto">
            <a:xfrm>
              <a:off x="3807" y="1036"/>
              <a:ext cx="38" cy="2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120" name="Group 80"/>
            <p:cNvGrpSpPr>
              <a:grpSpLocks/>
            </p:cNvGrpSpPr>
            <p:nvPr/>
          </p:nvGrpSpPr>
          <p:grpSpPr bwMode="auto">
            <a:xfrm>
              <a:off x="3725" y="1032"/>
              <a:ext cx="86" cy="18"/>
              <a:chOff x="3725" y="1032"/>
              <a:chExt cx="86" cy="18"/>
            </a:xfrm>
          </p:grpSpPr>
          <p:sp>
            <p:nvSpPr>
              <p:cNvPr id="87121" name="AutoShape 81"/>
              <p:cNvSpPr>
                <a:spLocks noChangeArrowheads="1"/>
              </p:cNvSpPr>
              <p:nvPr/>
            </p:nvSpPr>
            <p:spPr bwMode="auto">
              <a:xfrm>
                <a:off x="3725" y="1032"/>
                <a:ext cx="86" cy="1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22" name="AutoShape 82"/>
              <p:cNvSpPr>
                <a:spLocks noChangeArrowheads="1"/>
              </p:cNvSpPr>
              <p:nvPr/>
            </p:nvSpPr>
            <p:spPr bwMode="auto">
              <a:xfrm>
                <a:off x="3727" y="1034"/>
                <a:ext cx="82" cy="14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123" name="Rectangle 83"/>
            <p:cNvSpPr>
              <a:spLocks noChangeArrowheads="1"/>
            </p:cNvSpPr>
            <p:nvPr/>
          </p:nvSpPr>
          <p:spPr bwMode="auto">
            <a:xfrm>
              <a:off x="3801" y="911"/>
              <a:ext cx="9" cy="308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24" name="Freeform 84"/>
            <p:cNvSpPr>
              <a:spLocks noChangeArrowheads="1"/>
            </p:cNvSpPr>
            <p:nvPr/>
          </p:nvSpPr>
          <p:spPr bwMode="auto">
            <a:xfrm>
              <a:off x="3810" y="989"/>
              <a:ext cx="34" cy="28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25" name="Freeform 85"/>
            <p:cNvSpPr>
              <a:spLocks noChangeArrowheads="1"/>
            </p:cNvSpPr>
            <p:nvPr/>
          </p:nvSpPr>
          <p:spPr bwMode="auto">
            <a:xfrm>
              <a:off x="3811" y="945"/>
              <a:ext cx="35" cy="31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26" name="Oval 86"/>
            <p:cNvSpPr>
              <a:spLocks noChangeArrowheads="1"/>
            </p:cNvSpPr>
            <p:nvPr/>
          </p:nvSpPr>
          <p:spPr bwMode="auto">
            <a:xfrm>
              <a:off x="3841" y="1205"/>
              <a:ext cx="6" cy="12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27" name="Freeform 87"/>
            <p:cNvSpPr>
              <a:spLocks noChangeArrowheads="1"/>
            </p:cNvSpPr>
            <p:nvPr/>
          </p:nvSpPr>
          <p:spPr bwMode="auto">
            <a:xfrm>
              <a:off x="3809" y="1206"/>
              <a:ext cx="35" cy="26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28" name="AutoShape 88"/>
            <p:cNvSpPr>
              <a:spLocks noChangeArrowheads="1"/>
            </p:cNvSpPr>
            <p:nvPr/>
          </p:nvSpPr>
          <p:spPr bwMode="auto">
            <a:xfrm>
              <a:off x="3636" y="1214"/>
              <a:ext cx="177" cy="1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29" name="AutoShape 89"/>
            <p:cNvSpPr>
              <a:spLocks noChangeArrowheads="1"/>
            </p:cNvSpPr>
            <p:nvPr/>
          </p:nvSpPr>
          <p:spPr bwMode="auto">
            <a:xfrm>
              <a:off x="3646" y="1219"/>
              <a:ext cx="158" cy="10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30" name="Oval 90"/>
            <p:cNvSpPr>
              <a:spLocks noChangeArrowheads="1"/>
            </p:cNvSpPr>
            <p:nvPr/>
          </p:nvSpPr>
          <p:spPr bwMode="auto">
            <a:xfrm>
              <a:off x="3661" y="1174"/>
              <a:ext cx="22" cy="19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31" name="Oval 91"/>
            <p:cNvSpPr>
              <a:spLocks noChangeArrowheads="1"/>
            </p:cNvSpPr>
            <p:nvPr/>
          </p:nvSpPr>
          <p:spPr bwMode="auto">
            <a:xfrm>
              <a:off x="3687" y="1175"/>
              <a:ext cx="23" cy="18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32" name="Oval 92"/>
            <p:cNvSpPr>
              <a:spLocks noChangeArrowheads="1"/>
            </p:cNvSpPr>
            <p:nvPr/>
          </p:nvSpPr>
          <p:spPr bwMode="auto">
            <a:xfrm>
              <a:off x="3714" y="1174"/>
              <a:ext cx="22" cy="18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33" name="Rectangle 93"/>
            <p:cNvSpPr>
              <a:spLocks noChangeArrowheads="1"/>
            </p:cNvSpPr>
            <p:nvPr/>
          </p:nvSpPr>
          <p:spPr bwMode="auto">
            <a:xfrm>
              <a:off x="3773" y="1101"/>
              <a:ext cx="12" cy="101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87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0" dur="500"/>
                                        <p:tgtEl>
                                          <p:spTgt spid="87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5" dur="500"/>
                                        <p:tgtEl>
                                          <p:spTgt spid="8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8" dur="500"/>
                                        <p:tgtEl>
                                          <p:spTgt spid="8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21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Effect">
                      <p:stCondLst>
                        <p:cond delay="indefinite"/>
                      </p:stCondLst>
                      <p:childTnLst>
                        <p:par>
                          <p:cTn id="23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26" dur="5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29" dur="500"/>
                                        <p:tgtEl>
                                          <p:spTgt spid="87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32" dur="500"/>
                                        <p:tgtEl>
                                          <p:spTgt spid="87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Effect">
                      <p:stCondLst>
                        <p:cond delay="indefinite"/>
                      </p:stCondLst>
                      <p:childTnLst>
                        <p:par>
                          <p:cTn id="3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37" dur="500"/>
                                        <p:tgtEl>
                                          <p:spTgt spid="87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40" dur="500"/>
                                        <p:tgtEl>
                                          <p:spTgt spid="87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43" dur="500"/>
                                        <p:tgtEl>
                                          <p:spTgt spid="87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533400" y="1600200"/>
            <a:ext cx="7762875" cy="4648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just">
              <a:lnSpc>
                <a:spcPct val="85000"/>
              </a:lnSpc>
              <a:spcBef>
                <a:spcPts val="8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3200" i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Congestion</a:t>
            </a:r>
            <a:r>
              <a:rPr lang="en-US" sz="32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1313" indent="-339725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Informally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ja-JP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too many sources sending too much data too fast for </a:t>
            </a:r>
            <a:r>
              <a:rPr lang="en-US" sz="28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network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to handle</a:t>
            </a:r>
            <a:r>
              <a:rPr lang="ja-JP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341313" indent="-339725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Different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from flow control!</a:t>
            </a:r>
          </a:p>
          <a:p>
            <a:pPr marL="341313" indent="-339725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Manifestations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87388" lvl="1" indent="-230188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lost packets (buffer overflow at routers)</a:t>
            </a:r>
          </a:p>
          <a:p>
            <a:pPr marL="687388" lvl="1" indent="-230188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long delays (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queueing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in router buffers)</a:t>
            </a:r>
          </a:p>
          <a:p>
            <a:pPr marL="341313" indent="-339725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566738" y="352425"/>
            <a:ext cx="7772400" cy="10302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Principles of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Congestion 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ontrol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1752600"/>
            <a:ext cx="7620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Tx/>
              <a:buFont typeface="Wingdings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000066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Two  different  factors  can  limit  the  rate  at which a source  sends  data</a:t>
            </a:r>
          </a:p>
          <a:p>
            <a:pPr algn="just">
              <a:buClrTx/>
              <a:buFont typeface="Wingdings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000066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The  inability  of  the  destination  to  accept  new  data</a:t>
            </a:r>
          </a:p>
          <a:p>
            <a:pPr lvl="1" algn="just">
              <a:buClrTx/>
              <a:buFont typeface="Wingdings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000066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 Techniques that address this are referred to as </a:t>
            </a: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flow control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. </a:t>
            </a:r>
          </a:p>
          <a:p>
            <a:pPr algn="just">
              <a:buClrTx/>
              <a:buFont typeface="Wingdings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000066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 The number of packets within the subnet.</a:t>
            </a:r>
          </a:p>
          <a:p>
            <a:pPr lvl="1" algn="just">
              <a:buClrTx/>
              <a:buFont typeface="Wingdings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000066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Techniques that address this are referred to as </a:t>
            </a:r>
            <a:r>
              <a:rPr lang="en-US" sz="2800" b="1" i="1" dirty="0" smtClean="0">
                <a:solidFill>
                  <a:srgbClr val="0070C0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congestion control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6858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Flow Control and Congestion Control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1905000"/>
            <a:ext cx="7924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Tx/>
              <a:buFont typeface="Wingdings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000066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An approach that can be used at either the </a:t>
            </a:r>
            <a:r>
              <a:rPr lang="en-US" sz="2800" u="sng" dirty="0" smtClean="0">
                <a:solidFill>
                  <a:srgbClr val="000066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network or transport layers</a:t>
            </a:r>
            <a:r>
              <a:rPr lang="en-US" sz="2800" dirty="0" smtClean="0">
                <a:solidFill>
                  <a:srgbClr val="000066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 is </a:t>
            </a:r>
          </a:p>
          <a:p>
            <a:pPr algn="just">
              <a:buClrTx/>
              <a:buFont typeface="Wingdings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Rate  control: </a:t>
            </a:r>
            <a:r>
              <a:rPr lang="en-US" sz="2800" dirty="0" smtClean="0">
                <a:solidFill>
                  <a:srgbClr val="000066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this  refers  to  techniques  where  the  source  rate  is explicitly controlled based on feedback from either the network and/or the receiver</a:t>
            </a:r>
          </a:p>
          <a:p>
            <a:pPr algn="just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800" dirty="0" smtClean="0">
              <a:solidFill>
                <a:srgbClr val="000066"/>
              </a:solidFill>
              <a:latin typeface="Times New Roman" pitchFamily="18" charset="0"/>
              <a:ea typeface="Noto Sans CJK SC Regular" charset="0"/>
              <a:cs typeface="Times New Roman" pitchFamily="18" charset="0"/>
            </a:endParaRPr>
          </a:p>
          <a:p>
            <a:pPr algn="just">
              <a:buClrTx/>
              <a:buFont typeface="Wingdings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For  example,  routers  in  the  network may  send  a  source  a  "choke  packet" upon becoming  congested. When  receiving  such a packet,  the source should  lower it rate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9144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Approaches to Congestion Control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1143000"/>
            <a:ext cx="8077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Tx/>
              <a:buFont typeface="Wingdings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TCP  implements  end-to-end  congestion  control</a:t>
            </a:r>
          </a:p>
          <a:p>
            <a:pPr algn="just">
              <a:buClrTx/>
              <a:buFont typeface="Wingdings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TCP detects congestion via the ACK's from the sliding-window ARQ algorithm used for providing reliable service </a:t>
            </a:r>
          </a:p>
          <a:p>
            <a:pPr algn="just">
              <a:buClrTx/>
              <a:buFont typeface="Wingdings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When  the  source  times  out  before  receiving  an ACK,  the most  likely  reason  is because a  link became  congested</a:t>
            </a:r>
          </a:p>
          <a:p>
            <a:pPr lvl="1" algn="just">
              <a:buClrTx/>
              <a:buFont typeface="Wingdings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TCP uses this  as  an  indication  of  congestion</a:t>
            </a:r>
          </a:p>
          <a:p>
            <a:pPr lvl="2" algn="just">
              <a:buClrTx/>
              <a:buFont typeface="Wingdings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TCP  will  slow  down  the transmission rate</a:t>
            </a:r>
          </a:p>
          <a:p>
            <a:pPr algn="just">
              <a:buClrTx/>
              <a:buFont typeface="Wingdings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ea typeface="Noto Sans CJK SC Regular" charset="0"/>
                <a:cs typeface="Times New Roman" pitchFamily="18" charset="0"/>
              </a:rPr>
              <a:t>TCP  controls  the  transmission  rate  of a  source by  varying  the window  size used in the sliding window protocol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457201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Congestion Control in TCP</a:t>
            </a:r>
            <a:endParaRPr lang="en-US" sz="36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5102225" y="1601788"/>
            <a:ext cx="3538538" cy="4543425"/>
            <a:chOff x="3214" y="1009"/>
            <a:chExt cx="2229" cy="2862"/>
          </a:xfrm>
        </p:grpSpPr>
        <p:sp>
          <p:nvSpPr>
            <p:cNvPr id="6148" name="Freeform 4"/>
            <p:cNvSpPr>
              <a:spLocks noChangeArrowheads="1"/>
            </p:cNvSpPr>
            <p:nvPr/>
          </p:nvSpPr>
          <p:spPr bwMode="auto">
            <a:xfrm>
              <a:off x="3214" y="1114"/>
              <a:ext cx="1093" cy="67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335 0 0"/>
                <a:gd name="G14" fmla="+- 427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G34" fmla="+- 1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0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*/ 1 35987 45568"/>
                <a:gd name="G49" fmla="*/ 1 35987 55552"/>
                <a:gd name="G50" fmla="*/ G49 1 180"/>
                <a:gd name="G51" fmla="*/ G48 1 G50"/>
                <a:gd name="G52" fmla="+- 1 0 0"/>
                <a:gd name="G53" fmla="+- 1 0 0"/>
                <a:gd name="G54" fmla="+- 1 0 0"/>
                <a:gd name="T0" fmla="*/ 898 w 1036"/>
                <a:gd name="T1" fmla="*/ 11 h 675"/>
                <a:gd name="T2" fmla="*/ 541 w 1036"/>
                <a:gd name="T3" fmla="*/ 53 h 675"/>
                <a:gd name="T4" fmla="*/ 286 w 1036"/>
                <a:gd name="T5" fmla="*/ 129 h 675"/>
                <a:gd name="T6" fmla="*/ 212 w 1036"/>
                <a:gd name="T7" fmla="*/ 229 h 675"/>
                <a:gd name="T8" fmla="*/ 29 w 1036"/>
                <a:gd name="T9" fmla="*/ 297 h 675"/>
                <a:gd name="T10" fmla="*/ 24 w 1036"/>
                <a:gd name="T11" fmla="*/ 459 h 675"/>
                <a:gd name="T12" fmla="*/ 183 w 1036"/>
                <a:gd name="T13" fmla="*/ 489 h 675"/>
                <a:gd name="T14" fmla="*/ 636 w 1036"/>
                <a:gd name="T15" fmla="*/ 489 h 675"/>
                <a:gd name="T16" fmla="*/ 828 w 1036"/>
                <a:gd name="T17" fmla="*/ 555 h 675"/>
                <a:gd name="T18" fmla="*/ 1042 w 1036"/>
                <a:gd name="T19" fmla="*/ 657 h 675"/>
                <a:gd name="T20" fmla="*/ 1206 w 1036"/>
                <a:gd name="T21" fmla="*/ 661 h 675"/>
                <a:gd name="T22" fmla="*/ 1319 w 1036"/>
                <a:gd name="T23" fmla="*/ 603 h 675"/>
                <a:gd name="T24" fmla="*/ 1376 w 1036"/>
                <a:gd name="T25" fmla="*/ 445 h 675"/>
                <a:gd name="T26" fmla="*/ 1412 w 1036"/>
                <a:gd name="T27" fmla="*/ 291 h 675"/>
                <a:gd name="T28" fmla="*/ 1416 w 1036"/>
                <a:gd name="T29" fmla="*/ 107 h 675"/>
                <a:gd name="T30" fmla="*/ 1295 w 1036"/>
                <a:gd name="T31" fmla="*/ 17 h 675"/>
                <a:gd name="T32" fmla="*/ 1075 w 1036"/>
                <a:gd name="T33" fmla="*/ 3 h 675"/>
                <a:gd name="T34" fmla="*/ 898 w 1036"/>
                <a:gd name="T35" fmla="*/ 11 h 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149" name="Group 5"/>
            <p:cNvGrpSpPr>
              <a:grpSpLocks/>
            </p:cNvGrpSpPr>
            <p:nvPr/>
          </p:nvGrpSpPr>
          <p:grpSpPr bwMode="auto">
            <a:xfrm>
              <a:off x="3320" y="1955"/>
              <a:ext cx="918" cy="587"/>
              <a:chOff x="3320" y="1955"/>
              <a:chExt cx="918" cy="587"/>
            </a:xfrm>
          </p:grpSpPr>
          <p:sp>
            <p:nvSpPr>
              <p:cNvPr id="6150" name="Rectangle 6"/>
              <p:cNvSpPr>
                <a:spLocks noChangeArrowheads="1"/>
              </p:cNvSpPr>
              <p:nvPr/>
            </p:nvSpPr>
            <p:spPr bwMode="auto">
              <a:xfrm>
                <a:off x="3467" y="2121"/>
                <a:ext cx="621" cy="421"/>
              </a:xfrm>
              <a:prstGeom prst="rect">
                <a:avLst/>
              </a:prstGeom>
              <a:solidFill>
                <a:srgbClr val="DDDDDD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" name="AutoShape 7"/>
              <p:cNvSpPr>
                <a:spLocks noChangeArrowheads="1"/>
              </p:cNvSpPr>
              <p:nvPr/>
            </p:nvSpPr>
            <p:spPr bwMode="auto">
              <a:xfrm>
                <a:off x="3320" y="1955"/>
                <a:ext cx="918" cy="199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52" name="Freeform 8"/>
            <p:cNvSpPr>
              <a:spLocks noChangeArrowheads="1"/>
            </p:cNvSpPr>
            <p:nvPr/>
          </p:nvSpPr>
          <p:spPr bwMode="auto">
            <a:xfrm>
              <a:off x="3316" y="2823"/>
              <a:ext cx="2031" cy="1048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66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618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0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G34" fmla="+- 1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 flipV="1">
              <a:off x="5000" y="3165"/>
              <a:ext cx="87" cy="331"/>
            </a:xfrm>
            <a:prstGeom prst="line">
              <a:avLst/>
            </a:prstGeom>
            <a:noFill/>
            <a:ln w="1260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4945" y="3490"/>
              <a:ext cx="53" cy="1"/>
            </a:xfrm>
            <a:prstGeom prst="line">
              <a:avLst/>
            </a:prstGeom>
            <a:noFill/>
            <a:ln w="1260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5052" y="3296"/>
              <a:ext cx="71" cy="0"/>
            </a:xfrm>
            <a:prstGeom prst="line">
              <a:avLst/>
            </a:prstGeom>
            <a:noFill/>
            <a:ln w="1260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 flipH="1">
              <a:off x="3763" y="3012"/>
              <a:ext cx="161" cy="295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>
              <a:off x="3780" y="3044"/>
              <a:ext cx="123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>
              <a:off x="3617" y="3256"/>
              <a:ext cx="171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15"/>
            <p:cNvSpPr>
              <a:spLocks noChangeShapeType="1"/>
            </p:cNvSpPr>
            <p:nvPr/>
          </p:nvSpPr>
          <p:spPr bwMode="auto">
            <a:xfrm>
              <a:off x="3851" y="3306"/>
              <a:ext cx="308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 flipH="1">
              <a:off x="4001" y="3248"/>
              <a:ext cx="35" cy="53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3884" y="3304"/>
              <a:ext cx="0" cy="51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 flipV="1">
              <a:off x="4134" y="3308"/>
              <a:ext cx="0" cy="49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>
              <a:off x="4185" y="3220"/>
              <a:ext cx="316" cy="169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>
              <a:off x="3838" y="3179"/>
              <a:ext cx="50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>
              <a:off x="3746" y="2292"/>
              <a:ext cx="147" cy="46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 flipV="1">
              <a:off x="3648" y="2388"/>
              <a:ext cx="105" cy="3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67" name="Group 23"/>
            <p:cNvGrpSpPr>
              <a:grpSpLocks/>
            </p:cNvGrpSpPr>
            <p:nvPr/>
          </p:nvGrpSpPr>
          <p:grpSpPr bwMode="auto">
            <a:xfrm>
              <a:off x="3472" y="2242"/>
              <a:ext cx="318" cy="221"/>
              <a:chOff x="3472" y="2242"/>
              <a:chExt cx="318" cy="221"/>
            </a:xfrm>
          </p:grpSpPr>
          <p:pic>
            <p:nvPicPr>
              <p:cNvPr id="6168" name="Picture 2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490" y="2270"/>
                <a:ext cx="232" cy="192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6169" name="Picture 25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3472" y="2242"/>
                <a:ext cx="318" cy="66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</p:grpSp>
        <p:sp>
          <p:nvSpPr>
            <p:cNvPr id="6170" name="Freeform 26"/>
            <p:cNvSpPr>
              <a:spLocks noChangeArrowheads="1"/>
            </p:cNvSpPr>
            <p:nvPr/>
          </p:nvSpPr>
          <p:spPr bwMode="auto">
            <a:xfrm>
              <a:off x="4356" y="2259"/>
              <a:ext cx="827" cy="42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0 0 0"/>
                <a:gd name="G9" fmla="+- 0 0 0"/>
                <a:gd name="G10" fmla="+- 166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*/ 1 35987 45568"/>
                <a:gd name="G25" fmla="*/ 1 35987 55552"/>
                <a:gd name="G26" fmla="*/ G25 1 180"/>
                <a:gd name="G27" fmla="*/ G24 1 G26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G34" fmla="+- 1 0 0"/>
                <a:gd name="G35" fmla="+- 1 0 0"/>
                <a:gd name="G36" fmla="+- 1 0 0"/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1" name="Freeform 27"/>
            <p:cNvSpPr>
              <a:spLocks noChangeArrowheads="1"/>
            </p:cNvSpPr>
            <p:nvPr/>
          </p:nvSpPr>
          <p:spPr bwMode="auto">
            <a:xfrm>
              <a:off x="4354" y="1298"/>
              <a:ext cx="1089" cy="708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279 0 0"/>
                <a:gd name="G9" fmla="+- 336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+- 0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T0" fmla="*/ 3549 w 765"/>
                <a:gd name="T1" fmla="*/ 134 h 459"/>
                <a:gd name="T2" fmla="*/ 2405 w 765"/>
                <a:gd name="T3" fmla="*/ 952 h 459"/>
                <a:gd name="T4" fmla="*/ 804 w 765"/>
                <a:gd name="T5" fmla="*/ 1355 h 459"/>
                <a:gd name="T6" fmla="*/ 115 w 765"/>
                <a:gd name="T7" fmla="*/ 4566 h 459"/>
                <a:gd name="T8" fmla="*/ 1505 w 765"/>
                <a:gd name="T9" fmla="*/ 6033 h 459"/>
                <a:gd name="T10" fmla="*/ 2892 w 765"/>
                <a:gd name="T11" fmla="*/ 5783 h 459"/>
                <a:gd name="T12" fmla="*/ 4883 w 765"/>
                <a:gd name="T13" fmla="*/ 6033 h 459"/>
                <a:gd name="T14" fmla="*/ 5843 w 765"/>
                <a:gd name="T15" fmla="*/ 5893 h 459"/>
                <a:gd name="T16" fmla="*/ 6289 w 765"/>
                <a:gd name="T17" fmla="*/ 5056 h 459"/>
                <a:gd name="T18" fmla="*/ 6278 w 765"/>
                <a:gd name="T19" fmla="*/ 2146 h 459"/>
                <a:gd name="T20" fmla="*/ 5540 w 765"/>
                <a:gd name="T21" fmla="*/ 468 h 459"/>
                <a:gd name="T22" fmla="*/ 3549 w 765"/>
                <a:gd name="T23" fmla="*/ 13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0">
              <a:gsLst>
                <a:gs pos="0">
                  <a:srgbClr val="B2B2B2"/>
                </a:gs>
                <a:gs pos="100000">
                  <a:srgbClr val="FFFFFF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2" name="Line 28"/>
            <p:cNvSpPr>
              <a:spLocks noChangeShapeType="1"/>
            </p:cNvSpPr>
            <p:nvPr/>
          </p:nvSpPr>
          <p:spPr bwMode="auto">
            <a:xfrm>
              <a:off x="4596" y="2439"/>
              <a:ext cx="102" cy="75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Line 29"/>
            <p:cNvSpPr>
              <a:spLocks noChangeShapeType="1"/>
            </p:cNvSpPr>
            <p:nvPr/>
          </p:nvSpPr>
          <p:spPr bwMode="auto">
            <a:xfrm>
              <a:off x="4657" y="2389"/>
              <a:ext cx="175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Line 30"/>
            <p:cNvSpPr>
              <a:spLocks noChangeShapeType="1"/>
            </p:cNvSpPr>
            <p:nvPr/>
          </p:nvSpPr>
          <p:spPr bwMode="auto">
            <a:xfrm flipV="1">
              <a:off x="4806" y="2442"/>
              <a:ext cx="84" cy="67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Line 31"/>
            <p:cNvSpPr>
              <a:spLocks noChangeShapeType="1"/>
            </p:cNvSpPr>
            <p:nvPr/>
          </p:nvSpPr>
          <p:spPr bwMode="auto">
            <a:xfrm>
              <a:off x="4172" y="1667"/>
              <a:ext cx="320" cy="1"/>
            </a:xfrm>
            <a:prstGeom prst="line">
              <a:avLst/>
            </a:prstGeom>
            <a:noFill/>
            <a:ln w="936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Line 32"/>
            <p:cNvSpPr>
              <a:spLocks noChangeShapeType="1"/>
            </p:cNvSpPr>
            <p:nvPr/>
          </p:nvSpPr>
          <p:spPr bwMode="auto">
            <a:xfrm>
              <a:off x="4572" y="2996"/>
              <a:ext cx="245" cy="115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Line 33"/>
            <p:cNvSpPr>
              <a:spLocks noChangeShapeType="1"/>
            </p:cNvSpPr>
            <p:nvPr/>
          </p:nvSpPr>
          <p:spPr bwMode="auto">
            <a:xfrm flipV="1">
              <a:off x="4181" y="2987"/>
              <a:ext cx="202" cy="126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Line 34"/>
            <p:cNvSpPr>
              <a:spLocks noChangeShapeType="1"/>
            </p:cNvSpPr>
            <p:nvPr/>
          </p:nvSpPr>
          <p:spPr bwMode="auto">
            <a:xfrm>
              <a:off x="4208" y="3172"/>
              <a:ext cx="611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Line 35"/>
            <p:cNvSpPr>
              <a:spLocks noChangeShapeType="1"/>
            </p:cNvSpPr>
            <p:nvPr/>
          </p:nvSpPr>
          <p:spPr bwMode="auto">
            <a:xfrm flipV="1">
              <a:off x="4710" y="1606"/>
              <a:ext cx="77" cy="56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Line 36"/>
            <p:cNvSpPr>
              <a:spLocks noChangeShapeType="1"/>
            </p:cNvSpPr>
            <p:nvPr/>
          </p:nvSpPr>
          <p:spPr bwMode="auto">
            <a:xfrm>
              <a:off x="4602" y="1716"/>
              <a:ext cx="0" cy="51"/>
            </a:xfrm>
            <a:prstGeom prst="line">
              <a:avLst/>
            </a:prstGeom>
            <a:noFill/>
            <a:ln w="936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Line 37"/>
            <p:cNvSpPr>
              <a:spLocks noChangeShapeType="1"/>
            </p:cNvSpPr>
            <p:nvPr/>
          </p:nvSpPr>
          <p:spPr bwMode="auto">
            <a:xfrm flipV="1">
              <a:off x="4710" y="1650"/>
              <a:ext cx="165" cy="183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Line 38"/>
            <p:cNvSpPr>
              <a:spLocks noChangeShapeType="1"/>
            </p:cNvSpPr>
            <p:nvPr/>
          </p:nvSpPr>
          <p:spPr bwMode="auto">
            <a:xfrm>
              <a:off x="4940" y="1650"/>
              <a:ext cx="0" cy="123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Line 39"/>
            <p:cNvSpPr>
              <a:spLocks noChangeShapeType="1"/>
            </p:cNvSpPr>
            <p:nvPr/>
          </p:nvSpPr>
          <p:spPr bwMode="auto">
            <a:xfrm>
              <a:off x="4722" y="1843"/>
              <a:ext cx="118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Line 40"/>
            <p:cNvSpPr>
              <a:spLocks noChangeShapeType="1"/>
            </p:cNvSpPr>
            <p:nvPr/>
          </p:nvSpPr>
          <p:spPr bwMode="auto">
            <a:xfrm>
              <a:off x="5071" y="1837"/>
              <a:ext cx="111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Line 41"/>
            <p:cNvSpPr>
              <a:spLocks noChangeShapeType="1"/>
            </p:cNvSpPr>
            <p:nvPr/>
          </p:nvSpPr>
          <p:spPr bwMode="auto">
            <a:xfrm flipH="1">
              <a:off x="4532" y="1885"/>
              <a:ext cx="63" cy="443"/>
            </a:xfrm>
            <a:prstGeom prst="line">
              <a:avLst/>
            </a:prstGeom>
            <a:noFill/>
            <a:ln w="936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Line 42"/>
            <p:cNvSpPr>
              <a:spLocks noChangeShapeType="1"/>
            </p:cNvSpPr>
            <p:nvPr/>
          </p:nvSpPr>
          <p:spPr bwMode="auto">
            <a:xfrm flipH="1">
              <a:off x="4905" y="1885"/>
              <a:ext cx="71" cy="457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Line 43"/>
            <p:cNvSpPr>
              <a:spLocks noChangeShapeType="1"/>
            </p:cNvSpPr>
            <p:nvPr/>
          </p:nvSpPr>
          <p:spPr bwMode="auto">
            <a:xfrm flipV="1">
              <a:off x="4518" y="2603"/>
              <a:ext cx="142" cy="276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Line 44"/>
            <p:cNvSpPr>
              <a:spLocks noChangeShapeType="1"/>
            </p:cNvSpPr>
            <p:nvPr/>
          </p:nvSpPr>
          <p:spPr bwMode="auto">
            <a:xfrm>
              <a:off x="5194" y="1836"/>
              <a:ext cx="111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prstDash val="dash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89" name="Group 45"/>
            <p:cNvGrpSpPr>
              <a:grpSpLocks/>
            </p:cNvGrpSpPr>
            <p:nvPr/>
          </p:nvGrpSpPr>
          <p:grpSpPr bwMode="auto">
            <a:xfrm>
              <a:off x="3750" y="1198"/>
              <a:ext cx="294" cy="390"/>
              <a:chOff x="3750" y="1198"/>
              <a:chExt cx="294" cy="390"/>
            </a:xfrm>
          </p:grpSpPr>
          <p:sp>
            <p:nvSpPr>
              <p:cNvPr id="6190" name="Line 46"/>
              <p:cNvSpPr>
                <a:spLocks noChangeShapeType="1"/>
              </p:cNvSpPr>
              <p:nvPr/>
            </p:nvSpPr>
            <p:spPr bwMode="auto">
              <a:xfrm flipH="1">
                <a:off x="3802" y="1311"/>
                <a:ext cx="90" cy="250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1" name="Line 47"/>
              <p:cNvSpPr>
                <a:spLocks noChangeShapeType="1"/>
              </p:cNvSpPr>
              <p:nvPr/>
            </p:nvSpPr>
            <p:spPr bwMode="auto">
              <a:xfrm>
                <a:off x="3893" y="1311"/>
                <a:ext cx="88" cy="249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2" name="Line 48"/>
              <p:cNvSpPr>
                <a:spLocks noChangeShapeType="1"/>
              </p:cNvSpPr>
              <p:nvPr/>
            </p:nvSpPr>
            <p:spPr bwMode="auto">
              <a:xfrm>
                <a:off x="3803" y="1562"/>
                <a:ext cx="88" cy="26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3" name="Line 49"/>
              <p:cNvSpPr>
                <a:spLocks noChangeShapeType="1"/>
              </p:cNvSpPr>
              <p:nvPr/>
            </p:nvSpPr>
            <p:spPr bwMode="auto">
              <a:xfrm flipH="1">
                <a:off x="3892" y="1562"/>
                <a:ext cx="90" cy="26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4" name="Line 50"/>
              <p:cNvSpPr>
                <a:spLocks noChangeShapeType="1"/>
              </p:cNvSpPr>
              <p:nvPr/>
            </p:nvSpPr>
            <p:spPr bwMode="auto">
              <a:xfrm>
                <a:off x="3893" y="1317"/>
                <a:ext cx="0" cy="271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5" name="Line 51"/>
              <p:cNvSpPr>
                <a:spLocks noChangeShapeType="1"/>
              </p:cNvSpPr>
              <p:nvPr/>
            </p:nvSpPr>
            <p:spPr bwMode="auto">
              <a:xfrm flipV="1">
                <a:off x="3803" y="1534"/>
                <a:ext cx="88" cy="28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6" name="Line 52"/>
              <p:cNvSpPr>
                <a:spLocks noChangeShapeType="1"/>
              </p:cNvSpPr>
              <p:nvPr/>
            </p:nvSpPr>
            <p:spPr bwMode="auto">
              <a:xfrm flipH="1" flipV="1">
                <a:off x="3892" y="1534"/>
                <a:ext cx="90" cy="27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7" name="Line 53"/>
              <p:cNvSpPr>
                <a:spLocks noChangeShapeType="1"/>
              </p:cNvSpPr>
              <p:nvPr/>
            </p:nvSpPr>
            <p:spPr bwMode="auto">
              <a:xfrm>
                <a:off x="3841" y="1453"/>
                <a:ext cx="50" cy="20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8" name="Line 54"/>
              <p:cNvSpPr>
                <a:spLocks noChangeShapeType="1"/>
              </p:cNvSpPr>
              <p:nvPr/>
            </p:nvSpPr>
            <p:spPr bwMode="auto">
              <a:xfrm flipV="1">
                <a:off x="3893" y="1452"/>
                <a:ext cx="53" cy="22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9" name="Line 55"/>
              <p:cNvSpPr>
                <a:spLocks noChangeShapeType="1"/>
              </p:cNvSpPr>
              <p:nvPr/>
            </p:nvSpPr>
            <p:spPr bwMode="auto">
              <a:xfrm>
                <a:off x="3824" y="1490"/>
                <a:ext cx="65" cy="27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0" name="Line 56"/>
              <p:cNvSpPr>
                <a:spLocks noChangeShapeType="1"/>
              </p:cNvSpPr>
              <p:nvPr/>
            </p:nvSpPr>
            <p:spPr bwMode="auto">
              <a:xfrm flipV="1">
                <a:off x="3893" y="1495"/>
                <a:ext cx="65" cy="25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1" name="Line 57"/>
              <p:cNvSpPr>
                <a:spLocks noChangeShapeType="1"/>
              </p:cNvSpPr>
              <p:nvPr/>
            </p:nvSpPr>
            <p:spPr bwMode="auto">
              <a:xfrm flipV="1">
                <a:off x="3893" y="1414"/>
                <a:ext cx="33" cy="11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2" name="Line 58"/>
              <p:cNvSpPr>
                <a:spLocks noChangeShapeType="1"/>
              </p:cNvSpPr>
              <p:nvPr/>
            </p:nvSpPr>
            <p:spPr bwMode="auto">
              <a:xfrm flipV="1">
                <a:off x="3893" y="1363"/>
                <a:ext cx="20" cy="8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3" name="Line 59"/>
              <p:cNvSpPr>
                <a:spLocks noChangeShapeType="1"/>
              </p:cNvSpPr>
              <p:nvPr/>
            </p:nvSpPr>
            <p:spPr bwMode="auto">
              <a:xfrm>
                <a:off x="3854" y="1412"/>
                <a:ext cx="40" cy="13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4" name="Line 60"/>
              <p:cNvSpPr>
                <a:spLocks noChangeShapeType="1"/>
              </p:cNvSpPr>
              <p:nvPr/>
            </p:nvSpPr>
            <p:spPr bwMode="auto">
              <a:xfrm>
                <a:off x="3873" y="1362"/>
                <a:ext cx="23" cy="12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5" name="Oval 61"/>
              <p:cNvSpPr>
                <a:spLocks noChangeArrowheads="1"/>
              </p:cNvSpPr>
              <p:nvPr/>
            </p:nvSpPr>
            <p:spPr bwMode="auto">
              <a:xfrm>
                <a:off x="3877" y="1288"/>
                <a:ext cx="29" cy="28"/>
              </a:xfrm>
              <a:prstGeom prst="ellipse">
                <a:avLst/>
              </a:prstGeom>
              <a:solidFill>
                <a:srgbClr val="808080"/>
              </a:soli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6206" name="Picture 62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750" y="1198"/>
                <a:ext cx="294" cy="215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</p:grpSp>
        <p:grpSp>
          <p:nvGrpSpPr>
            <p:cNvPr id="6207" name="Group 63"/>
            <p:cNvGrpSpPr>
              <a:grpSpLocks/>
            </p:cNvGrpSpPr>
            <p:nvPr/>
          </p:nvGrpSpPr>
          <p:grpSpPr bwMode="auto">
            <a:xfrm>
              <a:off x="3899" y="1551"/>
              <a:ext cx="285" cy="159"/>
              <a:chOff x="3899" y="1551"/>
              <a:chExt cx="285" cy="159"/>
            </a:xfrm>
          </p:grpSpPr>
          <p:sp>
            <p:nvSpPr>
              <p:cNvPr id="6208" name="Line 64"/>
              <p:cNvSpPr>
                <a:spLocks noChangeShapeType="1"/>
              </p:cNvSpPr>
              <p:nvPr/>
            </p:nvSpPr>
            <p:spPr bwMode="auto">
              <a:xfrm>
                <a:off x="3899" y="1551"/>
                <a:ext cx="95" cy="59"/>
              </a:xfrm>
              <a:prstGeom prst="line">
                <a:avLst/>
              </a:prstGeom>
              <a:noFill/>
              <a:ln w="9360" cap="sq">
                <a:solidFill>
                  <a:srgbClr val="969696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9" name="Oval 65"/>
              <p:cNvSpPr>
                <a:spLocks noChangeArrowheads="1"/>
              </p:cNvSpPr>
              <p:nvPr/>
            </p:nvSpPr>
            <p:spPr bwMode="auto">
              <a:xfrm>
                <a:off x="3940" y="1651"/>
                <a:ext cx="243" cy="59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0" name="Rectangle 66"/>
              <p:cNvSpPr>
                <a:spLocks noChangeArrowheads="1"/>
              </p:cNvSpPr>
              <p:nvPr/>
            </p:nvSpPr>
            <p:spPr bwMode="auto">
              <a:xfrm>
                <a:off x="3940" y="1645"/>
                <a:ext cx="244" cy="36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1" name="Oval 67"/>
              <p:cNvSpPr>
                <a:spLocks noChangeArrowheads="1"/>
              </p:cNvSpPr>
              <p:nvPr/>
            </p:nvSpPr>
            <p:spPr bwMode="auto">
              <a:xfrm>
                <a:off x="3939" y="1604"/>
                <a:ext cx="243" cy="69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12" name="Group 68"/>
              <p:cNvGrpSpPr>
                <a:grpSpLocks/>
              </p:cNvGrpSpPr>
              <p:nvPr/>
            </p:nvGrpSpPr>
            <p:grpSpPr bwMode="auto">
              <a:xfrm>
                <a:off x="3988" y="1622"/>
                <a:ext cx="137" cy="32"/>
                <a:chOff x="3988" y="1622"/>
                <a:chExt cx="137" cy="32"/>
              </a:xfrm>
            </p:grpSpPr>
            <p:sp>
              <p:nvSpPr>
                <p:cNvPr id="6213" name="Freeform 69"/>
                <p:cNvSpPr>
                  <a:spLocks noChangeArrowheads="1"/>
                </p:cNvSpPr>
                <p:nvPr/>
              </p:nvSpPr>
              <p:spPr bwMode="auto">
                <a:xfrm>
                  <a:off x="3988" y="1622"/>
                  <a:ext cx="137" cy="32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14" name="Freeform 70"/>
                <p:cNvSpPr>
                  <a:spLocks noChangeArrowheads="1"/>
                </p:cNvSpPr>
                <p:nvPr/>
              </p:nvSpPr>
              <p:spPr bwMode="auto">
                <a:xfrm>
                  <a:off x="3994" y="1622"/>
                  <a:ext cx="125" cy="3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15" name="Line 71"/>
              <p:cNvSpPr>
                <a:spLocks noChangeShapeType="1"/>
              </p:cNvSpPr>
              <p:nvPr/>
            </p:nvSpPr>
            <p:spPr bwMode="auto">
              <a:xfrm>
                <a:off x="3940" y="1637"/>
                <a:ext cx="0" cy="4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6" name="Line 72"/>
              <p:cNvSpPr>
                <a:spLocks noChangeShapeType="1"/>
              </p:cNvSpPr>
              <p:nvPr/>
            </p:nvSpPr>
            <p:spPr bwMode="auto">
              <a:xfrm>
                <a:off x="4183" y="1639"/>
                <a:ext cx="0" cy="45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17" name="Group 73"/>
            <p:cNvGrpSpPr>
              <a:grpSpLocks/>
            </p:cNvGrpSpPr>
            <p:nvPr/>
          </p:nvGrpSpPr>
          <p:grpSpPr bwMode="auto">
            <a:xfrm>
              <a:off x="4474" y="1606"/>
              <a:ext cx="245" cy="109"/>
              <a:chOff x="4474" y="1606"/>
              <a:chExt cx="245" cy="109"/>
            </a:xfrm>
          </p:grpSpPr>
          <p:sp>
            <p:nvSpPr>
              <p:cNvPr id="6218" name="Oval 74"/>
              <p:cNvSpPr>
                <a:spLocks noChangeArrowheads="1"/>
              </p:cNvSpPr>
              <p:nvPr/>
            </p:nvSpPr>
            <p:spPr bwMode="auto">
              <a:xfrm>
                <a:off x="4475" y="1654"/>
                <a:ext cx="243" cy="6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9" name="Rectangle 75"/>
              <p:cNvSpPr>
                <a:spLocks noChangeArrowheads="1"/>
              </p:cNvSpPr>
              <p:nvPr/>
            </p:nvSpPr>
            <p:spPr bwMode="auto">
              <a:xfrm>
                <a:off x="4475" y="1648"/>
                <a:ext cx="244" cy="37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0" name="Oval 76"/>
              <p:cNvSpPr>
                <a:spLocks noChangeArrowheads="1"/>
              </p:cNvSpPr>
              <p:nvPr/>
            </p:nvSpPr>
            <p:spPr bwMode="auto">
              <a:xfrm>
                <a:off x="4474" y="1606"/>
                <a:ext cx="243" cy="71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21" name="Group 77"/>
              <p:cNvGrpSpPr>
                <a:grpSpLocks/>
              </p:cNvGrpSpPr>
              <p:nvPr/>
            </p:nvGrpSpPr>
            <p:grpSpPr bwMode="auto">
              <a:xfrm>
                <a:off x="4523" y="1625"/>
                <a:ext cx="137" cy="33"/>
                <a:chOff x="4523" y="1625"/>
                <a:chExt cx="137" cy="33"/>
              </a:xfrm>
            </p:grpSpPr>
            <p:sp>
              <p:nvSpPr>
                <p:cNvPr id="6222" name="Freeform 78"/>
                <p:cNvSpPr>
                  <a:spLocks noChangeArrowheads="1"/>
                </p:cNvSpPr>
                <p:nvPr/>
              </p:nvSpPr>
              <p:spPr bwMode="auto">
                <a:xfrm>
                  <a:off x="4523" y="1625"/>
                  <a:ext cx="137" cy="33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23" name="Freeform 79"/>
                <p:cNvSpPr>
                  <a:spLocks noChangeArrowheads="1"/>
                </p:cNvSpPr>
                <p:nvPr/>
              </p:nvSpPr>
              <p:spPr bwMode="auto">
                <a:xfrm>
                  <a:off x="4529" y="1625"/>
                  <a:ext cx="124" cy="33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24" name="Line 80"/>
              <p:cNvSpPr>
                <a:spLocks noChangeShapeType="1"/>
              </p:cNvSpPr>
              <p:nvPr/>
            </p:nvSpPr>
            <p:spPr bwMode="auto">
              <a:xfrm>
                <a:off x="4475" y="1640"/>
                <a:ext cx="0" cy="47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5" name="Line 81"/>
              <p:cNvSpPr>
                <a:spLocks noChangeShapeType="1"/>
              </p:cNvSpPr>
              <p:nvPr/>
            </p:nvSpPr>
            <p:spPr bwMode="auto">
              <a:xfrm>
                <a:off x="4718" y="1642"/>
                <a:ext cx="0" cy="4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26" name="Group 82"/>
            <p:cNvGrpSpPr>
              <a:grpSpLocks/>
            </p:cNvGrpSpPr>
            <p:nvPr/>
          </p:nvGrpSpPr>
          <p:grpSpPr bwMode="auto">
            <a:xfrm>
              <a:off x="4481" y="1772"/>
              <a:ext cx="245" cy="109"/>
              <a:chOff x="4481" y="1772"/>
              <a:chExt cx="245" cy="109"/>
            </a:xfrm>
          </p:grpSpPr>
          <p:sp>
            <p:nvSpPr>
              <p:cNvPr id="6227" name="Oval 83"/>
              <p:cNvSpPr>
                <a:spLocks noChangeArrowheads="1"/>
              </p:cNvSpPr>
              <p:nvPr/>
            </p:nvSpPr>
            <p:spPr bwMode="auto">
              <a:xfrm>
                <a:off x="4482" y="1820"/>
                <a:ext cx="243" cy="6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8" name="Rectangle 84"/>
              <p:cNvSpPr>
                <a:spLocks noChangeArrowheads="1"/>
              </p:cNvSpPr>
              <p:nvPr/>
            </p:nvSpPr>
            <p:spPr bwMode="auto">
              <a:xfrm>
                <a:off x="4482" y="1814"/>
                <a:ext cx="244" cy="37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9" name="Oval 85"/>
              <p:cNvSpPr>
                <a:spLocks noChangeArrowheads="1"/>
              </p:cNvSpPr>
              <p:nvPr/>
            </p:nvSpPr>
            <p:spPr bwMode="auto">
              <a:xfrm>
                <a:off x="4481" y="1772"/>
                <a:ext cx="243" cy="71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30" name="Group 86"/>
              <p:cNvGrpSpPr>
                <a:grpSpLocks/>
              </p:cNvGrpSpPr>
              <p:nvPr/>
            </p:nvGrpSpPr>
            <p:grpSpPr bwMode="auto">
              <a:xfrm>
                <a:off x="4530" y="1791"/>
                <a:ext cx="137" cy="33"/>
                <a:chOff x="4530" y="1791"/>
                <a:chExt cx="137" cy="33"/>
              </a:xfrm>
            </p:grpSpPr>
            <p:sp>
              <p:nvSpPr>
                <p:cNvPr id="6231" name="Freeform 87"/>
                <p:cNvSpPr>
                  <a:spLocks noChangeArrowheads="1"/>
                </p:cNvSpPr>
                <p:nvPr/>
              </p:nvSpPr>
              <p:spPr bwMode="auto">
                <a:xfrm>
                  <a:off x="4530" y="1791"/>
                  <a:ext cx="137" cy="33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32" name="Freeform 88"/>
                <p:cNvSpPr>
                  <a:spLocks noChangeArrowheads="1"/>
                </p:cNvSpPr>
                <p:nvPr/>
              </p:nvSpPr>
              <p:spPr bwMode="auto">
                <a:xfrm>
                  <a:off x="4536" y="1791"/>
                  <a:ext cx="124" cy="33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33" name="Line 89"/>
              <p:cNvSpPr>
                <a:spLocks noChangeShapeType="1"/>
              </p:cNvSpPr>
              <p:nvPr/>
            </p:nvSpPr>
            <p:spPr bwMode="auto">
              <a:xfrm>
                <a:off x="4482" y="1806"/>
                <a:ext cx="0" cy="47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4" name="Line 90"/>
              <p:cNvSpPr>
                <a:spLocks noChangeShapeType="1"/>
              </p:cNvSpPr>
              <p:nvPr/>
            </p:nvSpPr>
            <p:spPr bwMode="auto">
              <a:xfrm>
                <a:off x="4725" y="1808"/>
                <a:ext cx="0" cy="4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35" name="Group 91"/>
            <p:cNvGrpSpPr>
              <a:grpSpLocks/>
            </p:cNvGrpSpPr>
            <p:nvPr/>
          </p:nvGrpSpPr>
          <p:grpSpPr bwMode="auto">
            <a:xfrm>
              <a:off x="4827" y="1773"/>
              <a:ext cx="245" cy="109"/>
              <a:chOff x="4827" y="1773"/>
              <a:chExt cx="245" cy="109"/>
            </a:xfrm>
          </p:grpSpPr>
          <p:sp>
            <p:nvSpPr>
              <p:cNvPr id="6236" name="Oval 92"/>
              <p:cNvSpPr>
                <a:spLocks noChangeArrowheads="1"/>
              </p:cNvSpPr>
              <p:nvPr/>
            </p:nvSpPr>
            <p:spPr bwMode="auto">
              <a:xfrm>
                <a:off x="4828" y="1821"/>
                <a:ext cx="243" cy="6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7" name="Rectangle 93"/>
              <p:cNvSpPr>
                <a:spLocks noChangeArrowheads="1"/>
              </p:cNvSpPr>
              <p:nvPr/>
            </p:nvSpPr>
            <p:spPr bwMode="auto">
              <a:xfrm>
                <a:off x="4828" y="1815"/>
                <a:ext cx="244" cy="37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8" name="Oval 94"/>
              <p:cNvSpPr>
                <a:spLocks noChangeArrowheads="1"/>
              </p:cNvSpPr>
              <p:nvPr/>
            </p:nvSpPr>
            <p:spPr bwMode="auto">
              <a:xfrm>
                <a:off x="4827" y="1773"/>
                <a:ext cx="243" cy="71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39" name="Group 95"/>
              <p:cNvGrpSpPr>
                <a:grpSpLocks/>
              </p:cNvGrpSpPr>
              <p:nvPr/>
            </p:nvGrpSpPr>
            <p:grpSpPr bwMode="auto">
              <a:xfrm>
                <a:off x="4876" y="1791"/>
                <a:ext cx="137" cy="33"/>
                <a:chOff x="4876" y="1791"/>
                <a:chExt cx="137" cy="33"/>
              </a:xfrm>
            </p:grpSpPr>
            <p:sp>
              <p:nvSpPr>
                <p:cNvPr id="6240" name="Freeform 96"/>
                <p:cNvSpPr>
                  <a:spLocks noChangeArrowheads="1"/>
                </p:cNvSpPr>
                <p:nvPr/>
              </p:nvSpPr>
              <p:spPr bwMode="auto">
                <a:xfrm>
                  <a:off x="4876" y="1791"/>
                  <a:ext cx="137" cy="33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41" name="Freeform 97"/>
                <p:cNvSpPr>
                  <a:spLocks noChangeArrowheads="1"/>
                </p:cNvSpPr>
                <p:nvPr/>
              </p:nvSpPr>
              <p:spPr bwMode="auto">
                <a:xfrm>
                  <a:off x="4882" y="1791"/>
                  <a:ext cx="124" cy="33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42" name="Line 98"/>
              <p:cNvSpPr>
                <a:spLocks noChangeShapeType="1"/>
              </p:cNvSpPr>
              <p:nvPr/>
            </p:nvSpPr>
            <p:spPr bwMode="auto">
              <a:xfrm>
                <a:off x="4828" y="1807"/>
                <a:ext cx="0" cy="47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3" name="Line 99"/>
              <p:cNvSpPr>
                <a:spLocks noChangeShapeType="1"/>
              </p:cNvSpPr>
              <p:nvPr/>
            </p:nvSpPr>
            <p:spPr bwMode="auto">
              <a:xfrm>
                <a:off x="5071" y="1809"/>
                <a:ext cx="0" cy="4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44" name="Group 100"/>
            <p:cNvGrpSpPr>
              <a:grpSpLocks/>
            </p:cNvGrpSpPr>
            <p:nvPr/>
          </p:nvGrpSpPr>
          <p:grpSpPr bwMode="auto">
            <a:xfrm>
              <a:off x="4781" y="1543"/>
              <a:ext cx="245" cy="109"/>
              <a:chOff x="4781" y="1543"/>
              <a:chExt cx="245" cy="109"/>
            </a:xfrm>
          </p:grpSpPr>
          <p:sp>
            <p:nvSpPr>
              <p:cNvPr id="6245" name="Oval 101"/>
              <p:cNvSpPr>
                <a:spLocks noChangeArrowheads="1"/>
              </p:cNvSpPr>
              <p:nvPr/>
            </p:nvSpPr>
            <p:spPr bwMode="auto">
              <a:xfrm>
                <a:off x="4782" y="1591"/>
                <a:ext cx="243" cy="6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6" name="Rectangle 102"/>
              <p:cNvSpPr>
                <a:spLocks noChangeArrowheads="1"/>
              </p:cNvSpPr>
              <p:nvPr/>
            </p:nvSpPr>
            <p:spPr bwMode="auto">
              <a:xfrm>
                <a:off x="4782" y="1585"/>
                <a:ext cx="244" cy="37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7" name="Oval 103"/>
              <p:cNvSpPr>
                <a:spLocks noChangeArrowheads="1"/>
              </p:cNvSpPr>
              <p:nvPr/>
            </p:nvSpPr>
            <p:spPr bwMode="auto">
              <a:xfrm>
                <a:off x="4781" y="1543"/>
                <a:ext cx="243" cy="71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48" name="Group 104"/>
              <p:cNvGrpSpPr>
                <a:grpSpLocks/>
              </p:cNvGrpSpPr>
              <p:nvPr/>
            </p:nvGrpSpPr>
            <p:grpSpPr bwMode="auto">
              <a:xfrm>
                <a:off x="4830" y="1562"/>
                <a:ext cx="137" cy="33"/>
                <a:chOff x="4830" y="1562"/>
                <a:chExt cx="137" cy="33"/>
              </a:xfrm>
            </p:grpSpPr>
            <p:sp>
              <p:nvSpPr>
                <p:cNvPr id="6249" name="Freeform 105"/>
                <p:cNvSpPr>
                  <a:spLocks noChangeArrowheads="1"/>
                </p:cNvSpPr>
                <p:nvPr/>
              </p:nvSpPr>
              <p:spPr bwMode="auto">
                <a:xfrm>
                  <a:off x="4830" y="1562"/>
                  <a:ext cx="137" cy="33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50" name="Freeform 106"/>
                <p:cNvSpPr>
                  <a:spLocks noChangeArrowheads="1"/>
                </p:cNvSpPr>
                <p:nvPr/>
              </p:nvSpPr>
              <p:spPr bwMode="auto">
                <a:xfrm>
                  <a:off x="4836" y="1562"/>
                  <a:ext cx="124" cy="33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51" name="Line 107"/>
              <p:cNvSpPr>
                <a:spLocks noChangeShapeType="1"/>
              </p:cNvSpPr>
              <p:nvPr/>
            </p:nvSpPr>
            <p:spPr bwMode="auto">
              <a:xfrm>
                <a:off x="4782" y="1577"/>
                <a:ext cx="0" cy="47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2" name="Line 108"/>
              <p:cNvSpPr>
                <a:spLocks noChangeShapeType="1"/>
              </p:cNvSpPr>
              <p:nvPr/>
            </p:nvSpPr>
            <p:spPr bwMode="auto">
              <a:xfrm>
                <a:off x="5025" y="1579"/>
                <a:ext cx="0" cy="4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53" name="Group 109"/>
            <p:cNvGrpSpPr>
              <a:grpSpLocks/>
            </p:cNvGrpSpPr>
            <p:nvPr/>
          </p:nvGrpSpPr>
          <p:grpSpPr bwMode="auto">
            <a:xfrm>
              <a:off x="4811" y="2331"/>
              <a:ext cx="309" cy="129"/>
              <a:chOff x="4811" y="2331"/>
              <a:chExt cx="309" cy="129"/>
            </a:xfrm>
          </p:grpSpPr>
          <p:sp>
            <p:nvSpPr>
              <p:cNvPr id="6254" name="Oval 110"/>
              <p:cNvSpPr>
                <a:spLocks noChangeArrowheads="1"/>
              </p:cNvSpPr>
              <p:nvPr/>
            </p:nvSpPr>
            <p:spPr bwMode="auto">
              <a:xfrm>
                <a:off x="4812" y="2388"/>
                <a:ext cx="306" cy="72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" name="Rectangle 111"/>
              <p:cNvSpPr>
                <a:spLocks noChangeArrowheads="1"/>
              </p:cNvSpPr>
              <p:nvPr/>
            </p:nvSpPr>
            <p:spPr bwMode="auto">
              <a:xfrm>
                <a:off x="4812" y="2381"/>
                <a:ext cx="308" cy="44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" name="Oval 112"/>
              <p:cNvSpPr>
                <a:spLocks noChangeArrowheads="1"/>
              </p:cNvSpPr>
              <p:nvPr/>
            </p:nvSpPr>
            <p:spPr bwMode="auto">
              <a:xfrm>
                <a:off x="4811" y="2331"/>
                <a:ext cx="306" cy="84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57" name="Group 113"/>
              <p:cNvGrpSpPr>
                <a:grpSpLocks/>
              </p:cNvGrpSpPr>
              <p:nvPr/>
            </p:nvGrpSpPr>
            <p:grpSpPr bwMode="auto">
              <a:xfrm>
                <a:off x="4873" y="2353"/>
                <a:ext cx="172" cy="39"/>
                <a:chOff x="4873" y="2353"/>
                <a:chExt cx="172" cy="39"/>
              </a:xfrm>
            </p:grpSpPr>
            <p:sp>
              <p:nvSpPr>
                <p:cNvPr id="6258" name="Freeform 114"/>
                <p:cNvSpPr>
                  <a:spLocks noChangeArrowheads="1"/>
                </p:cNvSpPr>
                <p:nvPr/>
              </p:nvSpPr>
              <p:spPr bwMode="auto">
                <a:xfrm>
                  <a:off x="4873" y="2353"/>
                  <a:ext cx="172" cy="39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59" name="Freeform 115"/>
                <p:cNvSpPr>
                  <a:spLocks noChangeArrowheads="1"/>
                </p:cNvSpPr>
                <p:nvPr/>
              </p:nvSpPr>
              <p:spPr bwMode="auto">
                <a:xfrm>
                  <a:off x="4880" y="2353"/>
                  <a:ext cx="157" cy="39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60" name="Line 116"/>
              <p:cNvSpPr>
                <a:spLocks noChangeShapeType="1"/>
              </p:cNvSpPr>
              <p:nvPr/>
            </p:nvSpPr>
            <p:spPr bwMode="auto">
              <a:xfrm>
                <a:off x="4812" y="2371"/>
                <a:ext cx="0" cy="5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1" name="Line 117"/>
              <p:cNvSpPr>
                <a:spLocks noChangeShapeType="1"/>
              </p:cNvSpPr>
              <p:nvPr/>
            </p:nvSpPr>
            <p:spPr bwMode="auto">
              <a:xfrm>
                <a:off x="5118" y="2374"/>
                <a:ext cx="0" cy="52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62" name="Line 118"/>
            <p:cNvSpPr>
              <a:spLocks noChangeShapeType="1"/>
            </p:cNvSpPr>
            <p:nvPr/>
          </p:nvSpPr>
          <p:spPr bwMode="auto">
            <a:xfrm>
              <a:off x="3986" y="2393"/>
              <a:ext cx="427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63" name="Group 119"/>
            <p:cNvGrpSpPr>
              <a:grpSpLocks/>
            </p:cNvGrpSpPr>
            <p:nvPr/>
          </p:nvGrpSpPr>
          <p:grpSpPr bwMode="auto">
            <a:xfrm>
              <a:off x="4401" y="2323"/>
              <a:ext cx="309" cy="129"/>
              <a:chOff x="4401" y="2323"/>
              <a:chExt cx="309" cy="129"/>
            </a:xfrm>
          </p:grpSpPr>
          <p:sp>
            <p:nvSpPr>
              <p:cNvPr id="6264" name="Oval 120"/>
              <p:cNvSpPr>
                <a:spLocks noChangeArrowheads="1"/>
              </p:cNvSpPr>
              <p:nvPr/>
            </p:nvSpPr>
            <p:spPr bwMode="auto">
              <a:xfrm>
                <a:off x="4402" y="2380"/>
                <a:ext cx="306" cy="72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5" name="Rectangle 121"/>
              <p:cNvSpPr>
                <a:spLocks noChangeArrowheads="1"/>
              </p:cNvSpPr>
              <p:nvPr/>
            </p:nvSpPr>
            <p:spPr bwMode="auto">
              <a:xfrm>
                <a:off x="4402" y="2373"/>
                <a:ext cx="308" cy="44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6" name="Oval 122"/>
              <p:cNvSpPr>
                <a:spLocks noChangeArrowheads="1"/>
              </p:cNvSpPr>
              <p:nvPr/>
            </p:nvSpPr>
            <p:spPr bwMode="auto">
              <a:xfrm>
                <a:off x="4401" y="2323"/>
                <a:ext cx="306" cy="84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67" name="Group 123"/>
              <p:cNvGrpSpPr>
                <a:grpSpLocks/>
              </p:cNvGrpSpPr>
              <p:nvPr/>
            </p:nvGrpSpPr>
            <p:grpSpPr bwMode="auto">
              <a:xfrm>
                <a:off x="4463" y="2345"/>
                <a:ext cx="172" cy="39"/>
                <a:chOff x="4463" y="2345"/>
                <a:chExt cx="172" cy="39"/>
              </a:xfrm>
            </p:grpSpPr>
            <p:sp>
              <p:nvSpPr>
                <p:cNvPr id="6268" name="Freeform 124"/>
                <p:cNvSpPr>
                  <a:spLocks noChangeArrowheads="1"/>
                </p:cNvSpPr>
                <p:nvPr/>
              </p:nvSpPr>
              <p:spPr bwMode="auto">
                <a:xfrm>
                  <a:off x="4463" y="2345"/>
                  <a:ext cx="172" cy="39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69" name="Freeform 125"/>
                <p:cNvSpPr>
                  <a:spLocks noChangeArrowheads="1"/>
                </p:cNvSpPr>
                <p:nvPr/>
              </p:nvSpPr>
              <p:spPr bwMode="auto">
                <a:xfrm>
                  <a:off x="4470" y="2345"/>
                  <a:ext cx="157" cy="39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70" name="Line 126"/>
              <p:cNvSpPr>
                <a:spLocks noChangeShapeType="1"/>
              </p:cNvSpPr>
              <p:nvPr/>
            </p:nvSpPr>
            <p:spPr bwMode="auto">
              <a:xfrm>
                <a:off x="4402" y="2363"/>
                <a:ext cx="0" cy="5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1" name="Line 127"/>
              <p:cNvSpPr>
                <a:spLocks noChangeShapeType="1"/>
              </p:cNvSpPr>
              <p:nvPr/>
            </p:nvSpPr>
            <p:spPr bwMode="auto">
              <a:xfrm>
                <a:off x="4708" y="2365"/>
                <a:ext cx="0" cy="52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72" name="Group 128"/>
            <p:cNvGrpSpPr>
              <a:grpSpLocks/>
            </p:cNvGrpSpPr>
            <p:nvPr/>
          </p:nvGrpSpPr>
          <p:grpSpPr bwMode="auto">
            <a:xfrm>
              <a:off x="4597" y="2499"/>
              <a:ext cx="309" cy="129"/>
              <a:chOff x="4597" y="2499"/>
              <a:chExt cx="309" cy="129"/>
            </a:xfrm>
          </p:grpSpPr>
          <p:sp>
            <p:nvSpPr>
              <p:cNvPr id="6273" name="Oval 129"/>
              <p:cNvSpPr>
                <a:spLocks noChangeArrowheads="1"/>
              </p:cNvSpPr>
              <p:nvPr/>
            </p:nvSpPr>
            <p:spPr bwMode="auto">
              <a:xfrm>
                <a:off x="4598" y="2556"/>
                <a:ext cx="306" cy="72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4" name="Rectangle 130"/>
              <p:cNvSpPr>
                <a:spLocks noChangeArrowheads="1"/>
              </p:cNvSpPr>
              <p:nvPr/>
            </p:nvSpPr>
            <p:spPr bwMode="auto">
              <a:xfrm>
                <a:off x="4598" y="2549"/>
                <a:ext cx="308" cy="44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5" name="Oval 131"/>
              <p:cNvSpPr>
                <a:spLocks noChangeArrowheads="1"/>
              </p:cNvSpPr>
              <p:nvPr/>
            </p:nvSpPr>
            <p:spPr bwMode="auto">
              <a:xfrm>
                <a:off x="4597" y="2499"/>
                <a:ext cx="306" cy="84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76" name="Group 132"/>
              <p:cNvGrpSpPr>
                <a:grpSpLocks/>
              </p:cNvGrpSpPr>
              <p:nvPr/>
            </p:nvGrpSpPr>
            <p:grpSpPr bwMode="auto">
              <a:xfrm>
                <a:off x="4659" y="2521"/>
                <a:ext cx="172" cy="39"/>
                <a:chOff x="4659" y="2521"/>
                <a:chExt cx="172" cy="39"/>
              </a:xfrm>
            </p:grpSpPr>
            <p:sp>
              <p:nvSpPr>
                <p:cNvPr id="6277" name="Freeform 133"/>
                <p:cNvSpPr>
                  <a:spLocks noChangeArrowheads="1"/>
                </p:cNvSpPr>
                <p:nvPr/>
              </p:nvSpPr>
              <p:spPr bwMode="auto">
                <a:xfrm>
                  <a:off x="4659" y="2521"/>
                  <a:ext cx="172" cy="39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78" name="Freeform 134"/>
                <p:cNvSpPr>
                  <a:spLocks noChangeArrowheads="1"/>
                </p:cNvSpPr>
                <p:nvPr/>
              </p:nvSpPr>
              <p:spPr bwMode="auto">
                <a:xfrm>
                  <a:off x="4666" y="2521"/>
                  <a:ext cx="157" cy="39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79" name="Line 135"/>
              <p:cNvSpPr>
                <a:spLocks noChangeShapeType="1"/>
              </p:cNvSpPr>
              <p:nvPr/>
            </p:nvSpPr>
            <p:spPr bwMode="auto">
              <a:xfrm>
                <a:off x="4598" y="2539"/>
                <a:ext cx="0" cy="5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0" name="Line 136"/>
              <p:cNvSpPr>
                <a:spLocks noChangeShapeType="1"/>
              </p:cNvSpPr>
              <p:nvPr/>
            </p:nvSpPr>
            <p:spPr bwMode="auto">
              <a:xfrm>
                <a:off x="4904" y="2542"/>
                <a:ext cx="0" cy="52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81" name="Group 137"/>
            <p:cNvGrpSpPr>
              <a:grpSpLocks/>
            </p:cNvGrpSpPr>
            <p:nvPr/>
          </p:nvGrpSpPr>
          <p:grpSpPr bwMode="auto">
            <a:xfrm>
              <a:off x="4719" y="3063"/>
              <a:ext cx="391" cy="153"/>
              <a:chOff x="4719" y="3063"/>
              <a:chExt cx="391" cy="153"/>
            </a:xfrm>
          </p:grpSpPr>
          <p:sp>
            <p:nvSpPr>
              <p:cNvPr id="6282" name="Oval 138"/>
              <p:cNvSpPr>
                <a:spLocks noChangeArrowheads="1"/>
              </p:cNvSpPr>
              <p:nvPr/>
            </p:nvSpPr>
            <p:spPr bwMode="auto">
              <a:xfrm>
                <a:off x="4720" y="3131"/>
                <a:ext cx="388" cy="85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3" name="Rectangle 139"/>
              <p:cNvSpPr>
                <a:spLocks noChangeArrowheads="1"/>
              </p:cNvSpPr>
              <p:nvPr/>
            </p:nvSpPr>
            <p:spPr bwMode="auto">
              <a:xfrm>
                <a:off x="4720" y="3122"/>
                <a:ext cx="390" cy="52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4" name="Oval 140"/>
              <p:cNvSpPr>
                <a:spLocks noChangeArrowheads="1"/>
              </p:cNvSpPr>
              <p:nvPr/>
            </p:nvSpPr>
            <p:spPr bwMode="auto">
              <a:xfrm>
                <a:off x="4719" y="3063"/>
                <a:ext cx="388" cy="10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85" name="Group 141"/>
              <p:cNvGrpSpPr>
                <a:grpSpLocks/>
              </p:cNvGrpSpPr>
              <p:nvPr/>
            </p:nvGrpSpPr>
            <p:grpSpPr bwMode="auto">
              <a:xfrm>
                <a:off x="4797" y="3089"/>
                <a:ext cx="219" cy="46"/>
                <a:chOff x="4797" y="3089"/>
                <a:chExt cx="219" cy="46"/>
              </a:xfrm>
            </p:grpSpPr>
            <p:sp>
              <p:nvSpPr>
                <p:cNvPr id="6286" name="Freeform 142"/>
                <p:cNvSpPr>
                  <a:spLocks noChangeArrowheads="1"/>
                </p:cNvSpPr>
                <p:nvPr/>
              </p:nvSpPr>
              <p:spPr bwMode="auto">
                <a:xfrm>
                  <a:off x="4797" y="3089"/>
                  <a:ext cx="219" cy="46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87" name="Freeform 143"/>
                <p:cNvSpPr>
                  <a:spLocks noChangeArrowheads="1"/>
                </p:cNvSpPr>
                <p:nvPr/>
              </p:nvSpPr>
              <p:spPr bwMode="auto">
                <a:xfrm>
                  <a:off x="4807" y="3089"/>
                  <a:ext cx="199" cy="46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88" name="Line 144"/>
              <p:cNvSpPr>
                <a:spLocks noChangeShapeType="1"/>
              </p:cNvSpPr>
              <p:nvPr/>
            </p:nvSpPr>
            <p:spPr bwMode="auto">
              <a:xfrm>
                <a:off x="4720" y="3110"/>
                <a:ext cx="0" cy="6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9" name="Line 145"/>
              <p:cNvSpPr>
                <a:spLocks noChangeShapeType="1"/>
              </p:cNvSpPr>
              <p:nvPr/>
            </p:nvSpPr>
            <p:spPr bwMode="auto">
              <a:xfrm>
                <a:off x="5108" y="3113"/>
                <a:ext cx="0" cy="6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90" name="Group 146"/>
            <p:cNvGrpSpPr>
              <a:grpSpLocks/>
            </p:cNvGrpSpPr>
            <p:nvPr/>
          </p:nvGrpSpPr>
          <p:grpSpPr bwMode="auto">
            <a:xfrm>
              <a:off x="4325" y="2875"/>
              <a:ext cx="391" cy="153"/>
              <a:chOff x="4325" y="2875"/>
              <a:chExt cx="391" cy="153"/>
            </a:xfrm>
          </p:grpSpPr>
          <p:sp>
            <p:nvSpPr>
              <p:cNvPr id="6291" name="Oval 147"/>
              <p:cNvSpPr>
                <a:spLocks noChangeArrowheads="1"/>
              </p:cNvSpPr>
              <p:nvPr/>
            </p:nvSpPr>
            <p:spPr bwMode="auto">
              <a:xfrm>
                <a:off x="4326" y="2943"/>
                <a:ext cx="387" cy="85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92" name="Rectangle 148"/>
              <p:cNvSpPr>
                <a:spLocks noChangeArrowheads="1"/>
              </p:cNvSpPr>
              <p:nvPr/>
            </p:nvSpPr>
            <p:spPr bwMode="auto">
              <a:xfrm>
                <a:off x="4326" y="2934"/>
                <a:ext cx="389" cy="52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93" name="Oval 149"/>
              <p:cNvSpPr>
                <a:spLocks noChangeArrowheads="1"/>
              </p:cNvSpPr>
              <p:nvPr/>
            </p:nvSpPr>
            <p:spPr bwMode="auto">
              <a:xfrm>
                <a:off x="4325" y="2875"/>
                <a:ext cx="387" cy="10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94" name="Group 150"/>
              <p:cNvGrpSpPr>
                <a:grpSpLocks/>
              </p:cNvGrpSpPr>
              <p:nvPr/>
            </p:nvGrpSpPr>
            <p:grpSpPr bwMode="auto">
              <a:xfrm>
                <a:off x="4403" y="2901"/>
                <a:ext cx="218" cy="46"/>
                <a:chOff x="4403" y="2901"/>
                <a:chExt cx="218" cy="46"/>
              </a:xfrm>
            </p:grpSpPr>
            <p:sp>
              <p:nvSpPr>
                <p:cNvPr id="6295" name="Freeform 151"/>
                <p:cNvSpPr>
                  <a:spLocks noChangeArrowheads="1"/>
                </p:cNvSpPr>
                <p:nvPr/>
              </p:nvSpPr>
              <p:spPr bwMode="auto">
                <a:xfrm>
                  <a:off x="4403" y="2901"/>
                  <a:ext cx="218" cy="46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96" name="Freeform 152"/>
                <p:cNvSpPr>
                  <a:spLocks noChangeArrowheads="1"/>
                </p:cNvSpPr>
                <p:nvPr/>
              </p:nvSpPr>
              <p:spPr bwMode="auto">
                <a:xfrm>
                  <a:off x="4413" y="2901"/>
                  <a:ext cx="198" cy="46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97" name="Line 153"/>
              <p:cNvSpPr>
                <a:spLocks noChangeShapeType="1"/>
              </p:cNvSpPr>
              <p:nvPr/>
            </p:nvSpPr>
            <p:spPr bwMode="auto">
              <a:xfrm>
                <a:off x="4326" y="2922"/>
                <a:ext cx="0" cy="6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98" name="Line 154"/>
              <p:cNvSpPr>
                <a:spLocks noChangeShapeType="1"/>
              </p:cNvSpPr>
              <p:nvPr/>
            </p:nvSpPr>
            <p:spPr bwMode="auto">
              <a:xfrm>
                <a:off x="4713" y="2925"/>
                <a:ext cx="0" cy="6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99" name="Group 155"/>
            <p:cNvGrpSpPr>
              <a:grpSpLocks/>
            </p:cNvGrpSpPr>
            <p:nvPr/>
          </p:nvGrpSpPr>
          <p:grpSpPr bwMode="auto">
            <a:xfrm>
              <a:off x="3869" y="3091"/>
              <a:ext cx="391" cy="153"/>
              <a:chOff x="3869" y="3091"/>
              <a:chExt cx="391" cy="153"/>
            </a:xfrm>
          </p:grpSpPr>
          <p:sp>
            <p:nvSpPr>
              <p:cNvPr id="6300" name="Oval 156"/>
              <p:cNvSpPr>
                <a:spLocks noChangeArrowheads="1"/>
              </p:cNvSpPr>
              <p:nvPr/>
            </p:nvSpPr>
            <p:spPr bwMode="auto">
              <a:xfrm>
                <a:off x="3870" y="3159"/>
                <a:ext cx="388" cy="85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01" name="Rectangle 157"/>
              <p:cNvSpPr>
                <a:spLocks noChangeArrowheads="1"/>
              </p:cNvSpPr>
              <p:nvPr/>
            </p:nvSpPr>
            <p:spPr bwMode="auto">
              <a:xfrm>
                <a:off x="3870" y="3150"/>
                <a:ext cx="390" cy="52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02" name="Oval 158"/>
              <p:cNvSpPr>
                <a:spLocks noChangeArrowheads="1"/>
              </p:cNvSpPr>
              <p:nvPr/>
            </p:nvSpPr>
            <p:spPr bwMode="auto">
              <a:xfrm>
                <a:off x="3869" y="3091"/>
                <a:ext cx="388" cy="10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303" name="Group 159"/>
              <p:cNvGrpSpPr>
                <a:grpSpLocks/>
              </p:cNvGrpSpPr>
              <p:nvPr/>
            </p:nvGrpSpPr>
            <p:grpSpPr bwMode="auto">
              <a:xfrm>
                <a:off x="3947" y="3117"/>
                <a:ext cx="219" cy="46"/>
                <a:chOff x="3947" y="3117"/>
                <a:chExt cx="219" cy="46"/>
              </a:xfrm>
            </p:grpSpPr>
            <p:sp>
              <p:nvSpPr>
                <p:cNvPr id="6304" name="Freeform 160"/>
                <p:cNvSpPr>
                  <a:spLocks noChangeArrowheads="1"/>
                </p:cNvSpPr>
                <p:nvPr/>
              </p:nvSpPr>
              <p:spPr bwMode="auto">
                <a:xfrm>
                  <a:off x="3947" y="3117"/>
                  <a:ext cx="219" cy="46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05" name="Freeform 161"/>
                <p:cNvSpPr>
                  <a:spLocks noChangeArrowheads="1"/>
                </p:cNvSpPr>
                <p:nvPr/>
              </p:nvSpPr>
              <p:spPr bwMode="auto">
                <a:xfrm>
                  <a:off x="3957" y="3117"/>
                  <a:ext cx="199" cy="46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306" name="Line 162"/>
              <p:cNvSpPr>
                <a:spLocks noChangeShapeType="1"/>
              </p:cNvSpPr>
              <p:nvPr/>
            </p:nvSpPr>
            <p:spPr bwMode="auto">
              <a:xfrm>
                <a:off x="3870" y="3138"/>
                <a:ext cx="0" cy="6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07" name="Line 163"/>
              <p:cNvSpPr>
                <a:spLocks noChangeShapeType="1"/>
              </p:cNvSpPr>
              <p:nvPr/>
            </p:nvSpPr>
            <p:spPr bwMode="auto">
              <a:xfrm>
                <a:off x="4258" y="3141"/>
                <a:ext cx="0" cy="6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308" name="Group 164"/>
            <p:cNvGrpSpPr>
              <a:grpSpLocks/>
            </p:cNvGrpSpPr>
            <p:nvPr/>
          </p:nvGrpSpPr>
          <p:grpSpPr bwMode="auto">
            <a:xfrm>
              <a:off x="3749" y="2331"/>
              <a:ext cx="245" cy="107"/>
              <a:chOff x="3749" y="2331"/>
              <a:chExt cx="245" cy="107"/>
            </a:xfrm>
          </p:grpSpPr>
          <p:sp>
            <p:nvSpPr>
              <p:cNvPr id="6309" name="Oval 165"/>
              <p:cNvSpPr>
                <a:spLocks noChangeArrowheads="1"/>
              </p:cNvSpPr>
              <p:nvPr/>
            </p:nvSpPr>
            <p:spPr bwMode="auto">
              <a:xfrm>
                <a:off x="3750" y="2378"/>
                <a:ext cx="243" cy="59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10" name="Rectangle 166"/>
              <p:cNvSpPr>
                <a:spLocks noChangeArrowheads="1"/>
              </p:cNvSpPr>
              <p:nvPr/>
            </p:nvSpPr>
            <p:spPr bwMode="auto">
              <a:xfrm>
                <a:off x="3750" y="2372"/>
                <a:ext cx="244" cy="36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11" name="Oval 167"/>
              <p:cNvSpPr>
                <a:spLocks noChangeArrowheads="1"/>
              </p:cNvSpPr>
              <p:nvPr/>
            </p:nvSpPr>
            <p:spPr bwMode="auto">
              <a:xfrm>
                <a:off x="3749" y="2331"/>
                <a:ext cx="243" cy="7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312" name="Group 168"/>
              <p:cNvGrpSpPr>
                <a:grpSpLocks/>
              </p:cNvGrpSpPr>
              <p:nvPr/>
            </p:nvGrpSpPr>
            <p:grpSpPr bwMode="auto">
              <a:xfrm>
                <a:off x="3798" y="2349"/>
                <a:ext cx="137" cy="32"/>
                <a:chOff x="3798" y="2349"/>
                <a:chExt cx="137" cy="32"/>
              </a:xfrm>
            </p:grpSpPr>
            <p:sp>
              <p:nvSpPr>
                <p:cNvPr id="6313" name="Freeform 169"/>
                <p:cNvSpPr>
                  <a:spLocks noChangeArrowheads="1"/>
                </p:cNvSpPr>
                <p:nvPr/>
              </p:nvSpPr>
              <p:spPr bwMode="auto">
                <a:xfrm>
                  <a:off x="3798" y="2349"/>
                  <a:ext cx="137" cy="32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14" name="Freeform 170"/>
                <p:cNvSpPr>
                  <a:spLocks noChangeArrowheads="1"/>
                </p:cNvSpPr>
                <p:nvPr/>
              </p:nvSpPr>
              <p:spPr bwMode="auto">
                <a:xfrm>
                  <a:off x="3804" y="2349"/>
                  <a:ext cx="124" cy="3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315" name="Line 171"/>
              <p:cNvSpPr>
                <a:spLocks noChangeShapeType="1"/>
              </p:cNvSpPr>
              <p:nvPr/>
            </p:nvSpPr>
            <p:spPr bwMode="auto">
              <a:xfrm>
                <a:off x="3750" y="2364"/>
                <a:ext cx="0" cy="49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16" name="Line 172"/>
              <p:cNvSpPr>
                <a:spLocks noChangeShapeType="1"/>
              </p:cNvSpPr>
              <p:nvPr/>
            </p:nvSpPr>
            <p:spPr bwMode="auto">
              <a:xfrm>
                <a:off x="3993" y="2366"/>
                <a:ext cx="0" cy="48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317" name="Group 173"/>
            <p:cNvGrpSpPr>
              <a:grpSpLocks/>
            </p:cNvGrpSpPr>
            <p:nvPr/>
          </p:nvGrpSpPr>
          <p:grpSpPr bwMode="auto">
            <a:xfrm>
              <a:off x="4448" y="3188"/>
              <a:ext cx="280" cy="265"/>
              <a:chOff x="4448" y="3188"/>
              <a:chExt cx="280" cy="265"/>
            </a:xfrm>
          </p:grpSpPr>
          <p:grpSp>
            <p:nvGrpSpPr>
              <p:cNvPr id="6318" name="Group 174"/>
              <p:cNvGrpSpPr>
                <a:grpSpLocks/>
              </p:cNvGrpSpPr>
              <p:nvPr/>
            </p:nvGrpSpPr>
            <p:grpSpPr bwMode="auto">
              <a:xfrm>
                <a:off x="4492" y="3188"/>
                <a:ext cx="236" cy="68"/>
                <a:chOff x="4492" y="3188"/>
                <a:chExt cx="236" cy="68"/>
              </a:xfrm>
            </p:grpSpPr>
            <p:sp>
              <p:nvSpPr>
                <p:cNvPr id="6319" name="Freeform 175"/>
                <p:cNvSpPr>
                  <a:spLocks noChangeArrowheads="1"/>
                </p:cNvSpPr>
                <p:nvPr/>
              </p:nvSpPr>
              <p:spPr bwMode="auto">
                <a:xfrm>
                  <a:off x="4555" y="3200"/>
                  <a:ext cx="41" cy="37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0 0 0"/>
                    <a:gd name="G6" fmla="+- 0 0 0"/>
                    <a:gd name="G7" fmla="*/ 1 125 2"/>
                    <a:gd name="G8" fmla="+- 142 0 0"/>
                    <a:gd name="G9" fmla="+- 83 0 0"/>
                    <a:gd name="G10" fmla="+- 0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T0" fmla="*/ 0 256 1"/>
                    <a:gd name="T1" fmla="*/ 0 256 1"/>
                    <a:gd name="G24" fmla="+- 0 T0 T1"/>
                    <a:gd name="G25" fmla="cos 54736 G24"/>
                    <a:gd name="T2" fmla="*/ 0 256 1"/>
                    <a:gd name="T3" fmla="*/ 0 256 1"/>
                    <a:gd name="G26" fmla="+- 0 T2 T3"/>
                    <a:gd name="G27" fmla="sin 54937 G26"/>
                    <a:gd name="G28" fmla="+- G25 G27 0"/>
                    <a:gd name="G29" fmla="+- G28 1080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w 199"/>
                    <a:gd name="T99" fmla="*/ 0 h 232"/>
                    <a:gd name="T100" fmla="*/ 0 w 199"/>
                    <a:gd name="T101" fmla="*/ 0 h 232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0" name="Freeform 176"/>
                <p:cNvSpPr>
                  <a:spLocks noChangeArrowheads="1"/>
                </p:cNvSpPr>
                <p:nvPr/>
              </p:nvSpPr>
              <p:spPr bwMode="auto">
                <a:xfrm>
                  <a:off x="4628" y="3200"/>
                  <a:ext cx="28" cy="28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0 0 0"/>
                    <a:gd name="G32" fmla="+- 4 0 0"/>
                    <a:gd name="G33" fmla="+- 9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1" name="Freeform 177"/>
                <p:cNvSpPr>
                  <a:spLocks noChangeArrowheads="1"/>
                </p:cNvSpPr>
                <p:nvPr/>
              </p:nvSpPr>
              <p:spPr bwMode="auto">
                <a:xfrm>
                  <a:off x="4528" y="3193"/>
                  <a:ext cx="69" cy="60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95 0 0"/>
                    <a:gd name="G7" fmla="+- 226 0 0"/>
                    <a:gd name="G8" fmla="+- 0 0 0"/>
                    <a:gd name="G9" fmla="+- 0 0 0"/>
                    <a:gd name="G10" fmla="+- 275 0 0"/>
                    <a:gd name="T0" fmla="*/ 282 256 1"/>
                    <a:gd name="T1" fmla="*/ 0 256 1"/>
                    <a:gd name="G11" fmla="+- 0 T0 T1"/>
                    <a:gd name="G12" fmla="sin 0 G11"/>
                    <a:gd name="G13" fmla="+- 290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0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34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1 0 0"/>
                    <a:gd name="G70" fmla="+- 1 0 0"/>
                    <a:gd name="G71" fmla="+- 1 0 0"/>
                    <a:gd name="G72" fmla="+- 1 0 0"/>
                    <a:gd name="G73" fmla="+- 1 0 0"/>
                    <a:gd name="G74" fmla="+- 1 0 0"/>
                    <a:gd name="G75" fmla="+- 1 0 0"/>
                    <a:gd name="G76" fmla="+- 1 0 0"/>
                    <a:gd name="G77" fmla="+- 1 0 0"/>
                    <a:gd name="G78" fmla="+- 1 0 0"/>
                    <a:gd name="G79" fmla="+- 1 0 0"/>
                    <a:gd name="G80" fmla="*/ 1 35987 45568"/>
                    <a:gd name="G81" fmla="*/ 1 35987 55552"/>
                    <a:gd name="G82" fmla="*/ G81 1 180"/>
                    <a:gd name="G83" fmla="*/ G80 1 G82"/>
                    <a:gd name="G84" fmla="+- 0 0 0"/>
                    <a:gd name="G85" fmla="+- 1 0 0"/>
                    <a:gd name="G86" fmla="+- 1 0 0"/>
                    <a:gd name="G87" fmla="+- 1 0 0"/>
                    <a:gd name="G88" fmla="+- 1 0 0"/>
                    <a:gd name="G89" fmla="+- 1 0 0"/>
                    <a:gd name="G90" fmla="+- 1 0 0"/>
                    <a:gd name="G91" fmla="+- 1 0 0"/>
                    <a:gd name="G92" fmla="+- 1 0 0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1 w 322"/>
                    <a:gd name="T33" fmla="*/ 0 h 378"/>
                    <a:gd name="T34" fmla="*/ 1 w 322"/>
                    <a:gd name="T35" fmla="*/ 0 h 378"/>
                    <a:gd name="T36" fmla="*/ 1 w 322"/>
                    <a:gd name="T37" fmla="*/ 0 h 378"/>
                    <a:gd name="T38" fmla="*/ 1 w 322"/>
                    <a:gd name="T39" fmla="*/ 0 h 378"/>
                    <a:gd name="T40" fmla="*/ 1 w 322"/>
                    <a:gd name="T41" fmla="*/ 0 h 378"/>
                    <a:gd name="T42" fmla="*/ 1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w 322"/>
                    <a:gd name="T89" fmla="*/ 0 h 378"/>
                  </a:gdLst>
                  <a:ahLst/>
                  <a:cxnLst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2" name="Freeform 178"/>
                <p:cNvSpPr>
                  <a:spLocks noChangeArrowheads="1"/>
                </p:cNvSpPr>
                <p:nvPr/>
              </p:nvSpPr>
              <p:spPr bwMode="auto">
                <a:xfrm>
                  <a:off x="4626" y="3191"/>
                  <a:ext cx="60" cy="40"/>
                </a:xfrm>
                <a:custGeom>
                  <a:avLst/>
                  <a:gdLst>
                    <a:gd name="G0" fmla="+- 1 0 0"/>
                    <a:gd name="G1" fmla="+- 1 0 0"/>
                    <a:gd name="G2" fmla="+- 107 0 0"/>
                    <a:gd name="G3" fmla="+- 0 0 0"/>
                    <a:gd name="G4" fmla="+- 0 0 0"/>
                    <a:gd name="G5" fmla="+- 0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0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0 0 0"/>
                    <a:gd name="G43" fmla="+- 0 0 0"/>
                    <a:gd name="G44" fmla="+- 5 0 0"/>
                    <a:gd name="G45" fmla="+- 0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T0" fmla="*/ 0 256 1"/>
                    <a:gd name="T1" fmla="*/ 0 256 1"/>
                    <a:gd name="G53" fmla="+- 0 T0 T1"/>
                    <a:gd name="G54" fmla="cos 54736 G53"/>
                    <a:gd name="T2" fmla="*/ 0 256 1"/>
                    <a:gd name="T3" fmla="*/ 0 256 1"/>
                    <a:gd name="G55" fmla="+- 0 T2 T3"/>
                    <a:gd name="G56" fmla="sin 54766 G55"/>
                    <a:gd name="G57" fmla="+- G54 G56 0"/>
                    <a:gd name="G58" fmla="+- G57 1080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w 283"/>
                    <a:gd name="T123" fmla="*/ 0 h 252"/>
                    <a:gd name="T124" fmla="*/ 0 w 283"/>
                    <a:gd name="T125" fmla="*/ 0 h 252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3" name="Freeform 179"/>
                <p:cNvSpPr>
                  <a:spLocks noChangeArrowheads="1"/>
                </p:cNvSpPr>
                <p:nvPr/>
              </p:nvSpPr>
              <p:spPr bwMode="auto">
                <a:xfrm>
                  <a:off x="4502" y="3210"/>
                  <a:ext cx="23" cy="37"/>
                </a:xfrm>
                <a:custGeom>
                  <a:avLst/>
                  <a:gdLst>
                    <a:gd name="G0" fmla="+- 130 0 0"/>
                    <a:gd name="G1" fmla="+- 149 0 0"/>
                    <a:gd name="G2" fmla="+- 0 0 0"/>
                    <a:gd name="G3" fmla="+- 0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06 0 0"/>
                    <a:gd name="G40" fmla="+- 130 0 0"/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4" name="Freeform 180"/>
                <p:cNvSpPr>
                  <a:spLocks noChangeArrowheads="1"/>
                </p:cNvSpPr>
                <p:nvPr/>
              </p:nvSpPr>
              <p:spPr bwMode="auto">
                <a:xfrm>
                  <a:off x="4675" y="3188"/>
                  <a:ext cx="52" cy="50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T0" fmla="*/ 0 256 1"/>
                    <a:gd name="T1" fmla="*/ 0 256 1"/>
                    <a:gd name="G17" fmla="+- 0 T0 T1"/>
                    <a:gd name="G18" fmla="cos 54736 G17"/>
                    <a:gd name="T2" fmla="*/ 0 256 1"/>
                    <a:gd name="T3" fmla="*/ 0 256 1"/>
                    <a:gd name="G19" fmla="+- 0 T2 T3"/>
                    <a:gd name="G20" fmla="sin 55014 G19"/>
                    <a:gd name="G21" fmla="+- G18 G20 0"/>
                    <a:gd name="G22" fmla="+- G21 1080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T4" fmla="*/ 0 256 1"/>
                    <a:gd name="T5" fmla="*/ 0 256 1"/>
                    <a:gd name="G30" fmla="+- 0 T4 T5"/>
                    <a:gd name="G31" fmla="sin 54736 G30"/>
                    <a:gd name="T6" fmla="*/ 0 256 1"/>
                    <a:gd name="T7" fmla="*/ 0 256 1"/>
                    <a:gd name="G32" fmla="+- 0 T6 T7"/>
                    <a:gd name="G33" fmla="cos 55046 G32"/>
                    <a:gd name="G34" fmla="+- G31 0 G33"/>
                    <a:gd name="G35" fmla="*/ G34 65535 1"/>
                    <a:gd name="G36" fmla="+- G35 1080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0 0 0"/>
                    <a:gd name="G70" fmla="+- 1 0 0"/>
                    <a:gd name="G71" fmla="+- 3 0 0"/>
                    <a:gd name="G72" fmla="*/ 1 35987 45568"/>
                    <a:gd name="G73" fmla="*/ 1 35987 55552"/>
                    <a:gd name="G74" fmla="*/ G73 1 180"/>
                    <a:gd name="G75" fmla="*/ G72 1 G74"/>
                    <a:gd name="G76" fmla="+- 1 0 0"/>
                    <a:gd name="G77" fmla="+- 1 0 0"/>
                    <a:gd name="G78" fmla="+- 1 0 0"/>
                    <a:gd name="G79" fmla="+- 1 0 0"/>
                    <a:gd name="G80" fmla="+- 1 0 0"/>
                    <a:gd name="G81" fmla="+- 1 0 0"/>
                    <a:gd name="G82" fmla="+- 1 0 0"/>
                    <a:gd name="G83" fmla="+- 1 0 0"/>
                    <a:gd name="G84" fmla="+- 1 0 0"/>
                    <a:gd name="G85" fmla="+- 1 0 0"/>
                    <a:gd name="G86" fmla="+- 1 0 0"/>
                    <a:gd name="G87" fmla="+- 1 0 0"/>
                    <a:gd name="G88" fmla="+- 1 0 0"/>
                    <a:gd name="G89" fmla="+- 1 0 0"/>
                    <a:gd name="G90" fmla="+- 1 0 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w 246"/>
                    <a:gd name="T77" fmla="*/ 0 h 310"/>
                    <a:gd name="T78" fmla="*/ 0 w 246"/>
                    <a:gd name="T79" fmla="*/ 0 h 310"/>
                    <a:gd name="T80" fmla="*/ 0 w 246"/>
                    <a:gd name="T81" fmla="*/ 0 h 310"/>
                    <a:gd name="T82" fmla="*/ 0 w 246"/>
                    <a:gd name="T83" fmla="*/ 0 h 310"/>
                  </a:gdLst>
                  <a:ahLst/>
                  <a:cxnLst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5" name="Freeform 181"/>
                <p:cNvSpPr>
                  <a:spLocks noChangeArrowheads="1"/>
                </p:cNvSpPr>
                <p:nvPr/>
              </p:nvSpPr>
              <p:spPr bwMode="auto">
                <a:xfrm>
                  <a:off x="4544" y="3202"/>
                  <a:ext cx="41" cy="37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00 0 0"/>
                    <a:gd name="G6" fmla="+- 115 0 0"/>
                    <a:gd name="G7" fmla="+- 65 0 0"/>
                    <a:gd name="G8" fmla="+- 146 0 0"/>
                    <a:gd name="G9" fmla="+- 85 0 0"/>
                    <a:gd name="G10" fmla="+- 0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0 0 0"/>
                    <a:gd name="G38" fmla="+- 0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6" name="Freeform 182"/>
                <p:cNvSpPr>
                  <a:spLocks noChangeArrowheads="1"/>
                </p:cNvSpPr>
                <p:nvPr/>
              </p:nvSpPr>
              <p:spPr bwMode="auto">
                <a:xfrm>
                  <a:off x="4616" y="3202"/>
                  <a:ext cx="28" cy="28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*/ 1 35987 55552"/>
                    <a:gd name="G32" fmla="*/ G31 1 180"/>
                    <a:gd name="G33" fmla="sin 0 G32"/>
                    <a:gd name="G34" fmla="+- 6 0 0"/>
                    <a:gd name="G35" fmla="+- 0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7" name="Freeform 183"/>
                <p:cNvSpPr>
                  <a:spLocks noChangeArrowheads="1"/>
                </p:cNvSpPr>
                <p:nvPr/>
              </p:nvSpPr>
              <p:spPr bwMode="auto">
                <a:xfrm>
                  <a:off x="4516" y="3196"/>
                  <a:ext cx="67" cy="60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0 0 0"/>
                    <a:gd name="G7" fmla="+- 227 0 0"/>
                    <a:gd name="G8" fmla="+- 0 0 0"/>
                    <a:gd name="G9" fmla="+- 0 0 0"/>
                    <a:gd name="G10" fmla="+- 277 0 0"/>
                    <a:gd name="G11" fmla="+- 0 0 0"/>
                    <a:gd name="G12" fmla="+- 0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375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350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1 0 0"/>
                    <a:gd name="G70" fmla="+- 1 0 0"/>
                    <a:gd name="G71" fmla="+- 1 0 0"/>
                    <a:gd name="T0" fmla="*/ 0 256 1"/>
                    <a:gd name="T1" fmla="*/ 0 256 1"/>
                    <a:gd name="G72" fmla="+- 0 T0 T1"/>
                    <a:gd name="G73" fmla="cos 54736 G72"/>
                    <a:gd name="T2" fmla="*/ 0 256 1"/>
                    <a:gd name="T3" fmla="*/ 0 256 1"/>
                    <a:gd name="G74" fmla="+- 0 T2 T3"/>
                    <a:gd name="G75" fmla="sin 54812 G74"/>
                    <a:gd name="G76" fmla="+- G73 G75 0"/>
                    <a:gd name="G77" fmla="+- G76 10800 0"/>
                    <a:gd name="G78" fmla="+- 1 0 0"/>
                    <a:gd name="G79" fmla="+- 1 0 0"/>
                    <a:gd name="G80" fmla="+- 1 0 0"/>
                    <a:gd name="G81" fmla="+- 1 0 0"/>
                    <a:gd name="G82" fmla="+- 1 0 0"/>
                    <a:gd name="G83" fmla="+- 1 0 0"/>
                    <a:gd name="G84" fmla="+- 1 0 0"/>
                    <a:gd name="G85" fmla="+- 0 0 0"/>
                    <a:gd name="G86" fmla="+- 1 0 0"/>
                    <a:gd name="G87" fmla="+- 1 0 0"/>
                    <a:gd name="G88" fmla="+- 1 0 0"/>
                    <a:gd name="G89" fmla="+- 1 0 0"/>
                    <a:gd name="G90" fmla="+- 1 0 0"/>
                    <a:gd name="G91" fmla="+- 1 0 0"/>
                    <a:gd name="G92" fmla="+- 1 0 0"/>
                    <a:gd name="G93" fmla="+- 1 0 0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1 w 323"/>
                    <a:gd name="T37" fmla="*/ 0 h 379"/>
                    <a:gd name="T38" fmla="*/ 1 w 323"/>
                    <a:gd name="T39" fmla="*/ 0 h 379"/>
                    <a:gd name="T40" fmla="*/ 1 w 323"/>
                    <a:gd name="T41" fmla="*/ 0 h 379"/>
                    <a:gd name="T42" fmla="*/ 1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w 323"/>
                    <a:gd name="T89" fmla="*/ 0 h 379"/>
                    <a:gd name="T90" fmla="*/ 0 w 323"/>
                    <a:gd name="T91" fmla="*/ 0 h 379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8" name="Freeform 184"/>
                <p:cNvSpPr>
                  <a:spLocks noChangeArrowheads="1"/>
                </p:cNvSpPr>
                <p:nvPr/>
              </p:nvSpPr>
              <p:spPr bwMode="auto">
                <a:xfrm>
                  <a:off x="4613" y="3194"/>
                  <a:ext cx="60" cy="40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0 0 0"/>
                    <a:gd name="G4" fmla="+- 0 0 0"/>
                    <a:gd name="G5" fmla="+- 0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92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*/ 1 35987 55552"/>
                    <a:gd name="G43" fmla="*/ G42 1 180"/>
                    <a:gd name="G44" fmla="cos 0 G43"/>
                    <a:gd name="G45" fmla="+- 0 0 0"/>
                    <a:gd name="G46" fmla="+- 6 0 0"/>
                    <a:gd name="G47" fmla="+- 0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T0" fmla="*/ 0 256 1"/>
                    <a:gd name="T1" fmla="*/ 0 256 1"/>
                    <a:gd name="G55" fmla="+- 0 T0 T1"/>
                    <a:gd name="G56" fmla="cos 54736 G55"/>
                    <a:gd name="T2" fmla="*/ 0 256 1"/>
                    <a:gd name="T3" fmla="*/ 0 256 1"/>
                    <a:gd name="G57" fmla="+- 0 T2 T3"/>
                    <a:gd name="G58" fmla="sin 54766 G57"/>
                    <a:gd name="G59" fmla="+- G56 G58 0"/>
                    <a:gd name="G60" fmla="+- G59 1080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w 282"/>
                    <a:gd name="T123" fmla="*/ 0 h 253"/>
                    <a:gd name="T124" fmla="*/ 0 w 282"/>
                    <a:gd name="T125" fmla="*/ 0 h 253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9" name="Freeform 185"/>
                <p:cNvSpPr>
                  <a:spLocks noChangeArrowheads="1"/>
                </p:cNvSpPr>
                <p:nvPr/>
              </p:nvSpPr>
              <p:spPr bwMode="auto">
                <a:xfrm>
                  <a:off x="4492" y="3217"/>
                  <a:ext cx="23" cy="37"/>
                </a:xfrm>
                <a:custGeom>
                  <a:avLst/>
                  <a:gdLst>
                    <a:gd name="G0" fmla="+- 128 0 0"/>
                    <a:gd name="G1" fmla="+- 148 0 0"/>
                    <a:gd name="G2" fmla="+- 166 0 0"/>
                    <a:gd name="G3" fmla="+- 0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0 0 0"/>
                    <a:gd name="G40" fmla="+- 128 0 0"/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30" name="Freeform 186"/>
                <p:cNvSpPr>
                  <a:spLocks noChangeArrowheads="1"/>
                </p:cNvSpPr>
                <p:nvPr/>
              </p:nvSpPr>
              <p:spPr bwMode="auto">
                <a:xfrm>
                  <a:off x="4664" y="3191"/>
                  <a:ext cx="52" cy="50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0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0 0 0"/>
                    <a:gd name="G59" fmla="+- 0 0 0"/>
                    <a:gd name="G60" fmla="+- 2 0 0"/>
                    <a:gd name="G61" fmla="+- 0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1 0 0"/>
                    <a:gd name="G70" fmla="+- 1 0 0"/>
                    <a:gd name="G71" fmla="+- 1 0 0"/>
                    <a:gd name="G72" fmla="+- 1 0 0"/>
                    <a:gd name="G73" fmla="+- 1 0 0"/>
                    <a:gd name="G74" fmla="+- 1 0 0"/>
                    <a:gd name="G75" fmla="+- 1 0 0"/>
                    <a:gd name="G76" fmla="+- 1 0 0"/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6331" name="Picture 187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4448" y="3209"/>
                <a:ext cx="262" cy="243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</p:grpSp>
        <p:grpSp>
          <p:nvGrpSpPr>
            <p:cNvPr id="6332" name="Group 188"/>
            <p:cNvGrpSpPr>
              <a:grpSpLocks/>
            </p:cNvGrpSpPr>
            <p:nvPr/>
          </p:nvGrpSpPr>
          <p:grpSpPr bwMode="auto">
            <a:xfrm>
              <a:off x="3489" y="2246"/>
              <a:ext cx="250" cy="225"/>
              <a:chOff x="3489" y="2246"/>
              <a:chExt cx="250" cy="225"/>
            </a:xfrm>
          </p:grpSpPr>
          <p:grpSp>
            <p:nvGrpSpPr>
              <p:cNvPr id="6333" name="Group 189"/>
              <p:cNvGrpSpPr>
                <a:grpSpLocks/>
              </p:cNvGrpSpPr>
              <p:nvPr/>
            </p:nvGrpSpPr>
            <p:grpSpPr bwMode="auto">
              <a:xfrm>
                <a:off x="3528" y="2246"/>
                <a:ext cx="210" cy="58"/>
                <a:chOff x="3528" y="2246"/>
                <a:chExt cx="210" cy="58"/>
              </a:xfrm>
            </p:grpSpPr>
            <p:sp>
              <p:nvSpPr>
                <p:cNvPr id="6334" name="Freeform 190"/>
                <p:cNvSpPr>
                  <a:spLocks noChangeArrowheads="1"/>
                </p:cNvSpPr>
                <p:nvPr/>
              </p:nvSpPr>
              <p:spPr bwMode="auto">
                <a:xfrm>
                  <a:off x="3585" y="2257"/>
                  <a:ext cx="37" cy="3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0 0 0"/>
                    <a:gd name="G6" fmla="+- 0 0 0"/>
                    <a:gd name="G7" fmla="*/ 1 125 2"/>
                    <a:gd name="G8" fmla="+- 142 0 0"/>
                    <a:gd name="G9" fmla="+- 83 0 0"/>
                    <a:gd name="G10" fmla="+- 0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T0" fmla="*/ 0 256 1"/>
                    <a:gd name="T1" fmla="*/ 0 256 1"/>
                    <a:gd name="G24" fmla="+- 0 T0 T1"/>
                    <a:gd name="G25" fmla="cos 54736 G24"/>
                    <a:gd name="T2" fmla="*/ 0 256 1"/>
                    <a:gd name="T3" fmla="*/ 0 256 1"/>
                    <a:gd name="G26" fmla="+- 0 T2 T3"/>
                    <a:gd name="G27" fmla="sin 54937 G26"/>
                    <a:gd name="G28" fmla="+- G25 G27 0"/>
                    <a:gd name="G29" fmla="+- G28 1080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w 199"/>
                    <a:gd name="T99" fmla="*/ 0 h 232"/>
                    <a:gd name="T100" fmla="*/ 0 w 199"/>
                    <a:gd name="T101" fmla="*/ 0 h 232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35" name="Freeform 191"/>
                <p:cNvSpPr>
                  <a:spLocks noChangeArrowheads="1"/>
                </p:cNvSpPr>
                <p:nvPr/>
              </p:nvSpPr>
              <p:spPr bwMode="auto">
                <a:xfrm>
                  <a:off x="3649" y="2256"/>
                  <a:ext cx="25" cy="24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0 0 0"/>
                    <a:gd name="G32" fmla="+- 4 0 0"/>
                    <a:gd name="G33" fmla="+- 9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36" name="Freeform 192"/>
                <p:cNvSpPr>
                  <a:spLocks noChangeArrowheads="1"/>
                </p:cNvSpPr>
                <p:nvPr/>
              </p:nvSpPr>
              <p:spPr bwMode="auto">
                <a:xfrm>
                  <a:off x="3560" y="2250"/>
                  <a:ext cx="61" cy="5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95 0 0"/>
                    <a:gd name="G7" fmla="+- 226 0 0"/>
                    <a:gd name="G8" fmla="+- 0 0 0"/>
                    <a:gd name="G9" fmla="+- 0 0 0"/>
                    <a:gd name="G10" fmla="+- 275 0 0"/>
                    <a:gd name="T0" fmla="*/ 282 256 1"/>
                    <a:gd name="T1" fmla="*/ 0 256 1"/>
                    <a:gd name="G11" fmla="+- 0 T0 T1"/>
                    <a:gd name="G12" fmla="sin 0 G11"/>
                    <a:gd name="G13" fmla="+- 290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0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34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1 0 0"/>
                    <a:gd name="G70" fmla="+- 1 0 0"/>
                    <a:gd name="G71" fmla="+- 1 0 0"/>
                    <a:gd name="G72" fmla="+- 1 0 0"/>
                    <a:gd name="G73" fmla="+- 1 0 0"/>
                    <a:gd name="G74" fmla="+- 1 0 0"/>
                    <a:gd name="G75" fmla="+- 1 0 0"/>
                    <a:gd name="G76" fmla="+- 1 0 0"/>
                    <a:gd name="G77" fmla="+- 1 0 0"/>
                    <a:gd name="G78" fmla="+- 1 0 0"/>
                    <a:gd name="G79" fmla="+- 1 0 0"/>
                    <a:gd name="G80" fmla="*/ 1 35987 45568"/>
                    <a:gd name="G81" fmla="*/ 1 35987 55552"/>
                    <a:gd name="G82" fmla="*/ G81 1 180"/>
                    <a:gd name="G83" fmla="*/ G80 1 G82"/>
                    <a:gd name="G84" fmla="+- 0 0 0"/>
                    <a:gd name="G85" fmla="+- 1 0 0"/>
                    <a:gd name="G86" fmla="+- 1 0 0"/>
                    <a:gd name="G87" fmla="+- 1 0 0"/>
                    <a:gd name="G88" fmla="+- 1 0 0"/>
                    <a:gd name="G89" fmla="+- 1 0 0"/>
                    <a:gd name="G90" fmla="+- 1 0 0"/>
                    <a:gd name="G91" fmla="+- 1 0 0"/>
                    <a:gd name="G92" fmla="+- 1 0 0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1 w 322"/>
                    <a:gd name="T33" fmla="*/ 0 h 378"/>
                    <a:gd name="T34" fmla="*/ 1 w 322"/>
                    <a:gd name="T35" fmla="*/ 0 h 378"/>
                    <a:gd name="T36" fmla="*/ 1 w 322"/>
                    <a:gd name="T37" fmla="*/ 0 h 378"/>
                    <a:gd name="T38" fmla="*/ 1 w 322"/>
                    <a:gd name="T39" fmla="*/ 0 h 378"/>
                    <a:gd name="T40" fmla="*/ 1 w 322"/>
                    <a:gd name="T41" fmla="*/ 0 h 378"/>
                    <a:gd name="T42" fmla="*/ 1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w 322"/>
                    <a:gd name="T89" fmla="*/ 0 h 378"/>
                  </a:gdLst>
                  <a:ahLst/>
                  <a:cxnLst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37" name="Freeform 193"/>
                <p:cNvSpPr>
                  <a:spLocks noChangeArrowheads="1"/>
                </p:cNvSpPr>
                <p:nvPr/>
              </p:nvSpPr>
              <p:spPr bwMode="auto">
                <a:xfrm>
                  <a:off x="3648" y="2248"/>
                  <a:ext cx="53" cy="34"/>
                </a:xfrm>
                <a:custGeom>
                  <a:avLst/>
                  <a:gdLst>
                    <a:gd name="G0" fmla="+- 1 0 0"/>
                    <a:gd name="G1" fmla="+- 1 0 0"/>
                    <a:gd name="G2" fmla="+- 107 0 0"/>
                    <a:gd name="G3" fmla="+- 0 0 0"/>
                    <a:gd name="G4" fmla="+- 0 0 0"/>
                    <a:gd name="G5" fmla="+- 0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0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0 0 0"/>
                    <a:gd name="G43" fmla="+- 0 0 0"/>
                    <a:gd name="G44" fmla="+- 5 0 0"/>
                    <a:gd name="G45" fmla="+- 0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T0" fmla="*/ 0 256 1"/>
                    <a:gd name="T1" fmla="*/ 0 256 1"/>
                    <a:gd name="G53" fmla="+- 0 T0 T1"/>
                    <a:gd name="G54" fmla="cos 54736 G53"/>
                    <a:gd name="T2" fmla="*/ 0 256 1"/>
                    <a:gd name="T3" fmla="*/ 0 256 1"/>
                    <a:gd name="G55" fmla="+- 0 T2 T3"/>
                    <a:gd name="G56" fmla="sin 54766 G55"/>
                    <a:gd name="G57" fmla="+- G54 G56 0"/>
                    <a:gd name="G58" fmla="+- G57 1080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w 283"/>
                    <a:gd name="T123" fmla="*/ 0 h 252"/>
                    <a:gd name="T124" fmla="*/ 0 w 283"/>
                    <a:gd name="T125" fmla="*/ 0 h 252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38" name="Freeform 194"/>
                <p:cNvSpPr>
                  <a:spLocks noChangeArrowheads="1"/>
                </p:cNvSpPr>
                <p:nvPr/>
              </p:nvSpPr>
              <p:spPr bwMode="auto">
                <a:xfrm>
                  <a:off x="3537" y="2265"/>
                  <a:ext cx="21" cy="32"/>
                </a:xfrm>
                <a:custGeom>
                  <a:avLst/>
                  <a:gdLst>
                    <a:gd name="G0" fmla="+- 130 0 0"/>
                    <a:gd name="G1" fmla="+- 149 0 0"/>
                    <a:gd name="G2" fmla="+- 0 0 0"/>
                    <a:gd name="G3" fmla="+- 0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06 0 0"/>
                    <a:gd name="G40" fmla="+- 130 0 0"/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39" name="Freeform 195"/>
                <p:cNvSpPr>
                  <a:spLocks noChangeArrowheads="1"/>
                </p:cNvSpPr>
                <p:nvPr/>
              </p:nvSpPr>
              <p:spPr bwMode="auto">
                <a:xfrm>
                  <a:off x="3692" y="2246"/>
                  <a:ext cx="46" cy="4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T0" fmla="*/ 0 256 1"/>
                    <a:gd name="T1" fmla="*/ 0 256 1"/>
                    <a:gd name="G17" fmla="+- 0 T0 T1"/>
                    <a:gd name="G18" fmla="cos 54736 G17"/>
                    <a:gd name="T2" fmla="*/ 0 256 1"/>
                    <a:gd name="T3" fmla="*/ 0 256 1"/>
                    <a:gd name="G19" fmla="+- 0 T2 T3"/>
                    <a:gd name="G20" fmla="sin 55014 G19"/>
                    <a:gd name="G21" fmla="+- G18 G20 0"/>
                    <a:gd name="G22" fmla="+- G21 1080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T4" fmla="*/ 0 256 1"/>
                    <a:gd name="T5" fmla="*/ 0 256 1"/>
                    <a:gd name="G30" fmla="+- 0 T4 T5"/>
                    <a:gd name="G31" fmla="sin 54736 G30"/>
                    <a:gd name="T6" fmla="*/ 0 256 1"/>
                    <a:gd name="T7" fmla="*/ 0 256 1"/>
                    <a:gd name="G32" fmla="+- 0 T6 T7"/>
                    <a:gd name="G33" fmla="cos 55046 G32"/>
                    <a:gd name="G34" fmla="+- G31 0 G33"/>
                    <a:gd name="G35" fmla="*/ G34 65535 1"/>
                    <a:gd name="G36" fmla="+- G35 1080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0 0 0"/>
                    <a:gd name="G70" fmla="+- 1 0 0"/>
                    <a:gd name="G71" fmla="+- 3 0 0"/>
                    <a:gd name="G72" fmla="*/ 1 35987 45568"/>
                    <a:gd name="G73" fmla="*/ 1 35987 55552"/>
                    <a:gd name="G74" fmla="*/ G73 1 180"/>
                    <a:gd name="G75" fmla="*/ G72 1 G74"/>
                    <a:gd name="G76" fmla="+- 1 0 0"/>
                    <a:gd name="G77" fmla="+- 1 0 0"/>
                    <a:gd name="G78" fmla="+- 1 0 0"/>
                    <a:gd name="G79" fmla="+- 1 0 0"/>
                    <a:gd name="G80" fmla="+- 1 0 0"/>
                    <a:gd name="G81" fmla="+- 1 0 0"/>
                    <a:gd name="G82" fmla="+- 1 0 0"/>
                    <a:gd name="G83" fmla="+- 1 0 0"/>
                    <a:gd name="G84" fmla="+- 1 0 0"/>
                    <a:gd name="G85" fmla="+- 1 0 0"/>
                    <a:gd name="G86" fmla="+- 1 0 0"/>
                    <a:gd name="G87" fmla="+- 1 0 0"/>
                    <a:gd name="G88" fmla="+- 1 0 0"/>
                    <a:gd name="G89" fmla="+- 1 0 0"/>
                    <a:gd name="G90" fmla="+- 1 0 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w 246"/>
                    <a:gd name="T77" fmla="*/ 0 h 310"/>
                    <a:gd name="T78" fmla="*/ 0 w 246"/>
                    <a:gd name="T79" fmla="*/ 0 h 310"/>
                    <a:gd name="T80" fmla="*/ 0 w 246"/>
                    <a:gd name="T81" fmla="*/ 0 h 310"/>
                    <a:gd name="T82" fmla="*/ 0 w 246"/>
                    <a:gd name="T83" fmla="*/ 0 h 310"/>
                  </a:gdLst>
                  <a:ahLst/>
                  <a:cxnLst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40" name="Freeform 196"/>
                <p:cNvSpPr>
                  <a:spLocks noChangeArrowheads="1"/>
                </p:cNvSpPr>
                <p:nvPr/>
              </p:nvSpPr>
              <p:spPr bwMode="auto">
                <a:xfrm>
                  <a:off x="3575" y="2258"/>
                  <a:ext cx="37" cy="3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00 0 0"/>
                    <a:gd name="G6" fmla="+- 115 0 0"/>
                    <a:gd name="G7" fmla="+- 65 0 0"/>
                    <a:gd name="G8" fmla="+- 146 0 0"/>
                    <a:gd name="G9" fmla="+- 85 0 0"/>
                    <a:gd name="G10" fmla="+- 0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0 0 0"/>
                    <a:gd name="G38" fmla="+- 0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41" name="Freeform 197"/>
                <p:cNvSpPr>
                  <a:spLocks noChangeArrowheads="1"/>
                </p:cNvSpPr>
                <p:nvPr/>
              </p:nvSpPr>
              <p:spPr bwMode="auto">
                <a:xfrm>
                  <a:off x="3639" y="2258"/>
                  <a:ext cx="25" cy="24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*/ 1 35987 55552"/>
                    <a:gd name="G32" fmla="*/ G31 1 180"/>
                    <a:gd name="G33" fmla="sin 0 G32"/>
                    <a:gd name="G34" fmla="+- 6 0 0"/>
                    <a:gd name="G35" fmla="+- 0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42" name="Freeform 198"/>
                <p:cNvSpPr>
                  <a:spLocks noChangeArrowheads="1"/>
                </p:cNvSpPr>
                <p:nvPr/>
              </p:nvSpPr>
              <p:spPr bwMode="auto">
                <a:xfrm>
                  <a:off x="3550" y="2253"/>
                  <a:ext cx="60" cy="5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0 0 0"/>
                    <a:gd name="G7" fmla="+- 227 0 0"/>
                    <a:gd name="G8" fmla="+- 0 0 0"/>
                    <a:gd name="G9" fmla="+- 0 0 0"/>
                    <a:gd name="G10" fmla="+- 277 0 0"/>
                    <a:gd name="G11" fmla="+- 0 0 0"/>
                    <a:gd name="G12" fmla="+- 0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375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350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1 0 0"/>
                    <a:gd name="G70" fmla="+- 1 0 0"/>
                    <a:gd name="G71" fmla="+- 1 0 0"/>
                    <a:gd name="T0" fmla="*/ 0 256 1"/>
                    <a:gd name="T1" fmla="*/ 0 256 1"/>
                    <a:gd name="G72" fmla="+- 0 T0 T1"/>
                    <a:gd name="G73" fmla="cos 54736 G72"/>
                    <a:gd name="T2" fmla="*/ 0 256 1"/>
                    <a:gd name="T3" fmla="*/ 0 256 1"/>
                    <a:gd name="G74" fmla="+- 0 T2 T3"/>
                    <a:gd name="G75" fmla="sin 54812 G74"/>
                    <a:gd name="G76" fmla="+- G73 G75 0"/>
                    <a:gd name="G77" fmla="+- G76 10800 0"/>
                    <a:gd name="G78" fmla="+- 1 0 0"/>
                    <a:gd name="G79" fmla="+- 1 0 0"/>
                    <a:gd name="G80" fmla="+- 1 0 0"/>
                    <a:gd name="G81" fmla="+- 1 0 0"/>
                    <a:gd name="G82" fmla="+- 1 0 0"/>
                    <a:gd name="G83" fmla="+- 1 0 0"/>
                    <a:gd name="G84" fmla="+- 1 0 0"/>
                    <a:gd name="G85" fmla="+- 0 0 0"/>
                    <a:gd name="G86" fmla="+- 1 0 0"/>
                    <a:gd name="G87" fmla="+- 1 0 0"/>
                    <a:gd name="G88" fmla="+- 1 0 0"/>
                    <a:gd name="G89" fmla="+- 1 0 0"/>
                    <a:gd name="G90" fmla="+- 1 0 0"/>
                    <a:gd name="G91" fmla="+- 1 0 0"/>
                    <a:gd name="G92" fmla="+- 1 0 0"/>
                    <a:gd name="G93" fmla="+- 1 0 0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1 w 323"/>
                    <a:gd name="T37" fmla="*/ 0 h 379"/>
                    <a:gd name="T38" fmla="*/ 1 w 323"/>
                    <a:gd name="T39" fmla="*/ 0 h 379"/>
                    <a:gd name="T40" fmla="*/ 1 w 323"/>
                    <a:gd name="T41" fmla="*/ 0 h 379"/>
                    <a:gd name="T42" fmla="*/ 1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w 323"/>
                    <a:gd name="T89" fmla="*/ 0 h 379"/>
                    <a:gd name="T90" fmla="*/ 0 w 323"/>
                    <a:gd name="T91" fmla="*/ 0 h 379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43" name="Freeform 199"/>
                <p:cNvSpPr>
                  <a:spLocks noChangeArrowheads="1"/>
                </p:cNvSpPr>
                <p:nvPr/>
              </p:nvSpPr>
              <p:spPr bwMode="auto">
                <a:xfrm>
                  <a:off x="3637" y="2251"/>
                  <a:ext cx="53" cy="34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0 0 0"/>
                    <a:gd name="G4" fmla="+- 0 0 0"/>
                    <a:gd name="G5" fmla="+- 0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92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*/ 1 35987 55552"/>
                    <a:gd name="G43" fmla="*/ G42 1 180"/>
                    <a:gd name="G44" fmla="cos 0 G43"/>
                    <a:gd name="G45" fmla="+- 0 0 0"/>
                    <a:gd name="G46" fmla="+- 6 0 0"/>
                    <a:gd name="G47" fmla="+- 0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T0" fmla="*/ 0 256 1"/>
                    <a:gd name="T1" fmla="*/ 0 256 1"/>
                    <a:gd name="G55" fmla="+- 0 T0 T1"/>
                    <a:gd name="G56" fmla="cos 54736 G55"/>
                    <a:gd name="T2" fmla="*/ 0 256 1"/>
                    <a:gd name="T3" fmla="*/ 0 256 1"/>
                    <a:gd name="G57" fmla="+- 0 T2 T3"/>
                    <a:gd name="G58" fmla="sin 54766 G57"/>
                    <a:gd name="G59" fmla="+- G56 G58 0"/>
                    <a:gd name="G60" fmla="+- G59 1080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w 282"/>
                    <a:gd name="T123" fmla="*/ 0 h 253"/>
                    <a:gd name="T124" fmla="*/ 0 w 282"/>
                    <a:gd name="T125" fmla="*/ 0 h 253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44" name="Freeform 200"/>
                <p:cNvSpPr>
                  <a:spLocks noChangeArrowheads="1"/>
                </p:cNvSpPr>
                <p:nvPr/>
              </p:nvSpPr>
              <p:spPr bwMode="auto">
                <a:xfrm>
                  <a:off x="3528" y="2270"/>
                  <a:ext cx="21" cy="31"/>
                </a:xfrm>
                <a:custGeom>
                  <a:avLst/>
                  <a:gdLst>
                    <a:gd name="G0" fmla="+- 128 0 0"/>
                    <a:gd name="G1" fmla="+- 148 0 0"/>
                    <a:gd name="G2" fmla="+- 166 0 0"/>
                    <a:gd name="G3" fmla="+- 0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0 0 0"/>
                    <a:gd name="G40" fmla="+- 128 0 0"/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45" name="Freeform 201"/>
                <p:cNvSpPr>
                  <a:spLocks noChangeArrowheads="1"/>
                </p:cNvSpPr>
                <p:nvPr/>
              </p:nvSpPr>
              <p:spPr bwMode="auto">
                <a:xfrm>
                  <a:off x="3682" y="2248"/>
                  <a:ext cx="47" cy="4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0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0 0 0"/>
                    <a:gd name="G59" fmla="+- 0 0 0"/>
                    <a:gd name="G60" fmla="+- 2 0 0"/>
                    <a:gd name="G61" fmla="+- 0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1 0 0"/>
                    <a:gd name="G70" fmla="+- 1 0 0"/>
                    <a:gd name="G71" fmla="+- 1 0 0"/>
                    <a:gd name="G72" fmla="+- 1 0 0"/>
                    <a:gd name="G73" fmla="+- 1 0 0"/>
                    <a:gd name="G74" fmla="+- 1 0 0"/>
                    <a:gd name="G75" fmla="+- 1 0 0"/>
                    <a:gd name="G76" fmla="+- 1 0 0"/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6346" name="Picture 202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3489" y="2264"/>
                <a:ext cx="234" cy="206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</p:grpSp>
        <p:sp>
          <p:nvSpPr>
            <p:cNvPr id="6347" name="Line 203"/>
            <p:cNvSpPr>
              <a:spLocks noChangeShapeType="1"/>
            </p:cNvSpPr>
            <p:nvPr/>
          </p:nvSpPr>
          <p:spPr bwMode="auto">
            <a:xfrm>
              <a:off x="4945" y="3488"/>
              <a:ext cx="53" cy="1"/>
            </a:xfrm>
            <a:prstGeom prst="line">
              <a:avLst/>
            </a:prstGeom>
            <a:noFill/>
            <a:ln w="1260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348" name="Group 204"/>
            <p:cNvGrpSpPr>
              <a:grpSpLocks/>
            </p:cNvGrpSpPr>
            <p:nvPr/>
          </p:nvGrpSpPr>
          <p:grpSpPr bwMode="auto">
            <a:xfrm>
              <a:off x="3575" y="2891"/>
              <a:ext cx="260" cy="234"/>
              <a:chOff x="3575" y="2891"/>
              <a:chExt cx="260" cy="234"/>
            </a:xfrm>
          </p:grpSpPr>
          <p:pic>
            <p:nvPicPr>
              <p:cNvPr id="6349" name="Picture 205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3575" y="2891"/>
                <a:ext cx="260" cy="23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350" name="Freeform 206"/>
              <p:cNvSpPr>
                <a:spLocks noChangeArrowheads="1"/>
              </p:cNvSpPr>
              <p:nvPr/>
            </p:nvSpPr>
            <p:spPr bwMode="auto">
              <a:xfrm flipH="1">
                <a:off x="3686" y="2913"/>
                <a:ext cx="122" cy="10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351" name="Group 207"/>
            <p:cNvGrpSpPr>
              <a:grpSpLocks/>
            </p:cNvGrpSpPr>
            <p:nvPr/>
          </p:nvGrpSpPr>
          <p:grpSpPr bwMode="auto">
            <a:xfrm>
              <a:off x="3375" y="3156"/>
              <a:ext cx="303" cy="255"/>
              <a:chOff x="3375" y="3156"/>
              <a:chExt cx="303" cy="255"/>
            </a:xfrm>
          </p:grpSpPr>
          <p:pic>
            <p:nvPicPr>
              <p:cNvPr id="6352" name="Picture 208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3375" y="3156"/>
                <a:ext cx="303" cy="255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353" name="Freeform 209"/>
              <p:cNvSpPr>
                <a:spLocks noChangeArrowheads="1"/>
              </p:cNvSpPr>
              <p:nvPr/>
            </p:nvSpPr>
            <p:spPr bwMode="auto">
              <a:xfrm flipH="1">
                <a:off x="3505" y="3180"/>
                <a:ext cx="142" cy="116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354" name="Group 210"/>
            <p:cNvGrpSpPr>
              <a:grpSpLocks/>
            </p:cNvGrpSpPr>
            <p:nvPr/>
          </p:nvGrpSpPr>
          <p:grpSpPr bwMode="auto">
            <a:xfrm>
              <a:off x="3676" y="3346"/>
              <a:ext cx="268" cy="219"/>
              <a:chOff x="3676" y="3346"/>
              <a:chExt cx="268" cy="219"/>
            </a:xfrm>
          </p:grpSpPr>
          <p:pic>
            <p:nvPicPr>
              <p:cNvPr id="6355" name="Picture 211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3676" y="3346"/>
                <a:ext cx="268" cy="21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356" name="Freeform 212"/>
              <p:cNvSpPr>
                <a:spLocks noChangeArrowheads="1"/>
              </p:cNvSpPr>
              <p:nvPr/>
            </p:nvSpPr>
            <p:spPr bwMode="auto">
              <a:xfrm flipH="1">
                <a:off x="3790" y="3367"/>
                <a:ext cx="126" cy="100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357" name="Group 213"/>
            <p:cNvGrpSpPr>
              <a:grpSpLocks/>
            </p:cNvGrpSpPr>
            <p:nvPr/>
          </p:nvGrpSpPr>
          <p:grpSpPr bwMode="auto">
            <a:xfrm>
              <a:off x="4063" y="3335"/>
              <a:ext cx="268" cy="220"/>
              <a:chOff x="4063" y="3335"/>
              <a:chExt cx="268" cy="220"/>
            </a:xfrm>
          </p:grpSpPr>
          <p:pic>
            <p:nvPicPr>
              <p:cNvPr id="6358" name="Picture 214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4063" y="3335"/>
                <a:ext cx="268" cy="220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359" name="Freeform 215"/>
              <p:cNvSpPr>
                <a:spLocks noChangeArrowheads="1"/>
              </p:cNvSpPr>
              <p:nvPr/>
            </p:nvSpPr>
            <p:spPr bwMode="auto">
              <a:xfrm>
                <a:off x="4091" y="3356"/>
                <a:ext cx="126" cy="100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6360" name="Picture 216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932" y="1119"/>
              <a:ext cx="534" cy="10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grpSp>
          <p:nvGrpSpPr>
            <p:cNvPr id="6361" name="Group 217"/>
            <p:cNvGrpSpPr>
              <a:grpSpLocks/>
            </p:cNvGrpSpPr>
            <p:nvPr/>
          </p:nvGrpSpPr>
          <p:grpSpPr bwMode="auto">
            <a:xfrm>
              <a:off x="3473" y="1009"/>
              <a:ext cx="261" cy="242"/>
              <a:chOff x="3473" y="1009"/>
              <a:chExt cx="261" cy="242"/>
            </a:xfrm>
          </p:grpSpPr>
          <p:pic>
            <p:nvPicPr>
              <p:cNvPr id="6362" name="Picture 218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3573" y="1045"/>
                <a:ext cx="85" cy="206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6363" name="Picture 219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3473" y="1009"/>
                <a:ext cx="261" cy="55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</p:grpSp>
        <p:grpSp>
          <p:nvGrpSpPr>
            <p:cNvPr id="6364" name="Group 220"/>
            <p:cNvGrpSpPr>
              <a:grpSpLocks/>
            </p:cNvGrpSpPr>
            <p:nvPr/>
          </p:nvGrpSpPr>
          <p:grpSpPr bwMode="auto">
            <a:xfrm>
              <a:off x="5128" y="3186"/>
              <a:ext cx="142" cy="302"/>
              <a:chOff x="5128" y="3186"/>
              <a:chExt cx="142" cy="302"/>
            </a:xfrm>
          </p:grpSpPr>
          <p:sp>
            <p:nvSpPr>
              <p:cNvPr id="6365" name="Freeform 221"/>
              <p:cNvSpPr>
                <a:spLocks noChangeArrowheads="1"/>
              </p:cNvSpPr>
              <p:nvPr/>
            </p:nvSpPr>
            <p:spPr bwMode="auto">
              <a:xfrm>
                <a:off x="5241" y="3186"/>
                <a:ext cx="27" cy="288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2742 0 0"/>
                  <a:gd name="G4" fmla="+- 1 0 0"/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66" name="Rectangle 222"/>
              <p:cNvSpPr>
                <a:spLocks noChangeArrowheads="1"/>
              </p:cNvSpPr>
              <p:nvPr/>
            </p:nvSpPr>
            <p:spPr bwMode="auto">
              <a:xfrm>
                <a:off x="5135" y="3186"/>
                <a:ext cx="104" cy="288"/>
              </a:xfrm>
              <a:prstGeom prst="rect">
                <a:avLst/>
              </a:pr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67" name="Freeform 223"/>
              <p:cNvSpPr>
                <a:spLocks noChangeArrowheads="1"/>
              </p:cNvSpPr>
              <p:nvPr/>
            </p:nvSpPr>
            <p:spPr bwMode="auto">
              <a:xfrm>
                <a:off x="5246" y="3204"/>
                <a:ext cx="16" cy="267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229 0 0"/>
                  <a:gd name="G5" fmla="+- 1 0 0"/>
                  <a:gd name="G6" fmla="+- 2501 0 0"/>
                  <a:gd name="G7" fmla="+- 0 0 0"/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68" name="Freeform 224"/>
              <p:cNvSpPr>
                <a:spLocks noChangeArrowheads="1"/>
              </p:cNvSpPr>
              <p:nvPr/>
            </p:nvSpPr>
            <p:spPr bwMode="auto">
              <a:xfrm>
                <a:off x="5243" y="3339"/>
                <a:ext cx="25" cy="23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69" name="Rectangle 225"/>
              <p:cNvSpPr>
                <a:spLocks noChangeArrowheads="1"/>
              </p:cNvSpPr>
              <p:nvPr/>
            </p:nvSpPr>
            <p:spPr bwMode="auto">
              <a:xfrm>
                <a:off x="5135" y="3219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370" name="Group 226"/>
              <p:cNvGrpSpPr>
                <a:grpSpLocks/>
              </p:cNvGrpSpPr>
              <p:nvPr/>
            </p:nvGrpSpPr>
            <p:grpSpPr bwMode="auto">
              <a:xfrm>
                <a:off x="5189" y="3216"/>
                <a:ext cx="57" cy="17"/>
                <a:chOff x="5189" y="3216"/>
                <a:chExt cx="57" cy="17"/>
              </a:xfrm>
            </p:grpSpPr>
            <p:sp>
              <p:nvSpPr>
                <p:cNvPr id="6371" name="AutoShape 227"/>
                <p:cNvSpPr>
                  <a:spLocks noChangeArrowheads="1"/>
                </p:cNvSpPr>
                <p:nvPr/>
              </p:nvSpPr>
              <p:spPr bwMode="auto">
                <a:xfrm>
                  <a:off x="5189" y="3216"/>
                  <a:ext cx="57" cy="1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72" name="AutoShape 228"/>
                <p:cNvSpPr>
                  <a:spLocks noChangeArrowheads="1"/>
                </p:cNvSpPr>
                <p:nvPr/>
              </p:nvSpPr>
              <p:spPr bwMode="auto">
                <a:xfrm>
                  <a:off x="5190" y="3218"/>
                  <a:ext cx="55" cy="14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373" name="Rectangle 229"/>
              <p:cNvSpPr>
                <a:spLocks noChangeArrowheads="1"/>
              </p:cNvSpPr>
              <p:nvPr/>
            </p:nvSpPr>
            <p:spPr bwMode="auto">
              <a:xfrm>
                <a:off x="5136" y="3261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374" name="Group 230"/>
              <p:cNvGrpSpPr>
                <a:grpSpLocks/>
              </p:cNvGrpSpPr>
              <p:nvPr/>
            </p:nvGrpSpPr>
            <p:grpSpPr bwMode="auto">
              <a:xfrm>
                <a:off x="5189" y="3257"/>
                <a:ext cx="57" cy="16"/>
                <a:chOff x="5189" y="3257"/>
                <a:chExt cx="57" cy="16"/>
              </a:xfrm>
            </p:grpSpPr>
            <p:sp>
              <p:nvSpPr>
                <p:cNvPr id="6375" name="AutoShape 231"/>
                <p:cNvSpPr>
                  <a:spLocks noChangeArrowheads="1"/>
                </p:cNvSpPr>
                <p:nvPr/>
              </p:nvSpPr>
              <p:spPr bwMode="auto">
                <a:xfrm>
                  <a:off x="5189" y="3257"/>
                  <a:ext cx="57" cy="1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76" name="AutoShape 232"/>
                <p:cNvSpPr>
                  <a:spLocks noChangeArrowheads="1"/>
                </p:cNvSpPr>
                <p:nvPr/>
              </p:nvSpPr>
              <p:spPr bwMode="auto">
                <a:xfrm>
                  <a:off x="5190" y="3259"/>
                  <a:ext cx="55" cy="1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377" name="Rectangle 233"/>
              <p:cNvSpPr>
                <a:spLocks noChangeArrowheads="1"/>
              </p:cNvSpPr>
              <p:nvPr/>
            </p:nvSpPr>
            <p:spPr bwMode="auto">
              <a:xfrm>
                <a:off x="5136" y="3303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78" name="Rectangle 234"/>
              <p:cNvSpPr>
                <a:spLocks noChangeArrowheads="1"/>
              </p:cNvSpPr>
              <p:nvPr/>
            </p:nvSpPr>
            <p:spPr bwMode="auto">
              <a:xfrm>
                <a:off x="5137" y="3341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379" name="Group 235"/>
              <p:cNvGrpSpPr>
                <a:grpSpLocks/>
              </p:cNvGrpSpPr>
              <p:nvPr/>
            </p:nvGrpSpPr>
            <p:grpSpPr bwMode="auto">
              <a:xfrm>
                <a:off x="5188" y="3337"/>
                <a:ext cx="57" cy="18"/>
                <a:chOff x="5188" y="3337"/>
                <a:chExt cx="57" cy="18"/>
              </a:xfrm>
            </p:grpSpPr>
            <p:sp>
              <p:nvSpPr>
                <p:cNvPr id="6380" name="AutoShape 236"/>
                <p:cNvSpPr>
                  <a:spLocks noChangeArrowheads="1"/>
                </p:cNvSpPr>
                <p:nvPr/>
              </p:nvSpPr>
              <p:spPr bwMode="auto">
                <a:xfrm>
                  <a:off x="5188" y="3337"/>
                  <a:ext cx="57" cy="1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81" name="AutoShape 237"/>
                <p:cNvSpPr>
                  <a:spLocks noChangeArrowheads="1"/>
                </p:cNvSpPr>
                <p:nvPr/>
              </p:nvSpPr>
              <p:spPr bwMode="auto">
                <a:xfrm>
                  <a:off x="5189" y="3337"/>
                  <a:ext cx="55" cy="16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382" name="Freeform 238"/>
              <p:cNvSpPr>
                <a:spLocks noChangeArrowheads="1"/>
              </p:cNvSpPr>
              <p:nvPr/>
            </p:nvSpPr>
            <p:spPr bwMode="auto">
              <a:xfrm>
                <a:off x="5243" y="3303"/>
                <a:ext cx="25" cy="23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383" name="Group 239"/>
              <p:cNvGrpSpPr>
                <a:grpSpLocks/>
              </p:cNvGrpSpPr>
              <p:nvPr/>
            </p:nvGrpSpPr>
            <p:grpSpPr bwMode="auto">
              <a:xfrm>
                <a:off x="5188" y="3300"/>
                <a:ext cx="57" cy="16"/>
                <a:chOff x="5188" y="3300"/>
                <a:chExt cx="57" cy="16"/>
              </a:xfrm>
            </p:grpSpPr>
            <p:sp>
              <p:nvSpPr>
                <p:cNvPr id="6384" name="AutoShape 240"/>
                <p:cNvSpPr>
                  <a:spLocks noChangeArrowheads="1"/>
                </p:cNvSpPr>
                <p:nvPr/>
              </p:nvSpPr>
              <p:spPr bwMode="auto">
                <a:xfrm>
                  <a:off x="5188" y="3300"/>
                  <a:ext cx="57" cy="1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85" name="AutoShape 241"/>
                <p:cNvSpPr>
                  <a:spLocks noChangeArrowheads="1"/>
                </p:cNvSpPr>
                <p:nvPr/>
              </p:nvSpPr>
              <p:spPr bwMode="auto">
                <a:xfrm>
                  <a:off x="5189" y="3302"/>
                  <a:ext cx="56" cy="1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386" name="Rectangle 242"/>
              <p:cNvSpPr>
                <a:spLocks noChangeArrowheads="1"/>
              </p:cNvSpPr>
              <p:nvPr/>
            </p:nvSpPr>
            <p:spPr bwMode="auto">
              <a:xfrm>
                <a:off x="5239" y="3186"/>
                <a:ext cx="6" cy="288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87" name="Freeform 243"/>
              <p:cNvSpPr>
                <a:spLocks noChangeArrowheads="1"/>
              </p:cNvSpPr>
              <p:nvPr/>
            </p:nvSpPr>
            <p:spPr bwMode="auto">
              <a:xfrm>
                <a:off x="5245" y="3259"/>
                <a:ext cx="23" cy="26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88" name="Freeform 244"/>
              <p:cNvSpPr>
                <a:spLocks noChangeArrowheads="1"/>
              </p:cNvSpPr>
              <p:nvPr/>
            </p:nvSpPr>
            <p:spPr bwMode="auto">
              <a:xfrm>
                <a:off x="5246" y="3218"/>
                <a:ext cx="23" cy="29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*/ 1 35987 45568"/>
                  <a:gd name="G10" fmla="*/ 1 35987 55552"/>
                  <a:gd name="G11" fmla="*/ G10 1 180"/>
                  <a:gd name="G12" fmla="*/ G9 1 G11"/>
                  <a:gd name="G13" fmla="*/ 1 35987 45568"/>
                  <a:gd name="G14" fmla="*/ 1 35987 55552"/>
                  <a:gd name="G15" fmla="*/ G14 1 180"/>
                  <a:gd name="G16" fmla="*/ G13 1 G15"/>
                  <a:gd name="G17" fmla="+- 17 0 0"/>
                  <a:gd name="G18" fmla="+- 1 0 0"/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89" name="Oval 245"/>
              <p:cNvSpPr>
                <a:spLocks noChangeArrowheads="1"/>
              </p:cNvSpPr>
              <p:nvPr/>
            </p:nvSpPr>
            <p:spPr bwMode="auto">
              <a:xfrm>
                <a:off x="5266" y="3462"/>
                <a:ext cx="4" cy="11"/>
              </a:xfrm>
              <a:prstGeom prst="ellipse">
                <a:avLst/>
              </a:prstGeom>
              <a:solidFill>
                <a:srgbClr val="3333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90" name="Freeform 246"/>
              <p:cNvSpPr>
                <a:spLocks noChangeArrowheads="1"/>
              </p:cNvSpPr>
              <p:nvPr/>
            </p:nvSpPr>
            <p:spPr bwMode="auto">
              <a:xfrm>
                <a:off x="5245" y="3462"/>
                <a:ext cx="23" cy="24"/>
              </a:xfrm>
              <a:custGeom>
                <a:avLst/>
                <a:gdLst>
                  <a:gd name="G0" fmla="+- 106 0 0"/>
                  <a:gd name="G1" fmla="+- 120 0 0"/>
                  <a:gd name="G2" fmla="+- 1 0 0"/>
                  <a:gd name="G3" fmla="+- 1 0 0"/>
                  <a:gd name="G4" fmla="+- 106 0 0"/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91" name="AutoShape 247"/>
              <p:cNvSpPr>
                <a:spLocks noChangeArrowheads="1"/>
              </p:cNvSpPr>
              <p:nvPr/>
            </p:nvSpPr>
            <p:spPr bwMode="auto">
              <a:xfrm>
                <a:off x="5128" y="3470"/>
                <a:ext cx="119" cy="1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92" name="AutoShape 248"/>
              <p:cNvSpPr>
                <a:spLocks noChangeArrowheads="1"/>
              </p:cNvSpPr>
              <p:nvPr/>
            </p:nvSpPr>
            <p:spPr bwMode="auto">
              <a:xfrm>
                <a:off x="5135" y="3475"/>
                <a:ext cx="106" cy="9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93" name="Oval 249"/>
              <p:cNvSpPr>
                <a:spLocks noChangeArrowheads="1"/>
              </p:cNvSpPr>
              <p:nvPr/>
            </p:nvSpPr>
            <p:spPr bwMode="auto">
              <a:xfrm>
                <a:off x="5145" y="3433"/>
                <a:ext cx="15" cy="17"/>
              </a:xfrm>
              <a:prstGeom prst="ellipse">
                <a:avLst/>
              </a:prstGeom>
              <a:solidFill>
                <a:srgbClr val="33CC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94" name="Oval 250"/>
              <p:cNvSpPr>
                <a:spLocks noChangeArrowheads="1"/>
              </p:cNvSpPr>
              <p:nvPr/>
            </p:nvSpPr>
            <p:spPr bwMode="auto">
              <a:xfrm>
                <a:off x="5163" y="3433"/>
                <a:ext cx="15" cy="17"/>
              </a:xfrm>
              <a:prstGeom prst="ellipse">
                <a:avLst/>
              </a:prstGeom>
              <a:solidFill>
                <a:srgbClr val="FF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95" name="Oval 251"/>
              <p:cNvSpPr>
                <a:spLocks noChangeArrowheads="1"/>
              </p:cNvSpPr>
              <p:nvPr/>
            </p:nvSpPr>
            <p:spPr bwMode="auto">
              <a:xfrm>
                <a:off x="5180" y="3433"/>
                <a:ext cx="15" cy="17"/>
              </a:xfrm>
              <a:prstGeom prst="ellipse">
                <a:avLst/>
              </a:prstGeom>
              <a:solidFill>
                <a:srgbClr val="33CC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96" name="Rectangle 252"/>
              <p:cNvSpPr>
                <a:spLocks noChangeArrowheads="1"/>
              </p:cNvSpPr>
              <p:nvPr/>
            </p:nvSpPr>
            <p:spPr bwMode="auto">
              <a:xfrm>
                <a:off x="5221" y="3364"/>
                <a:ext cx="7" cy="95"/>
              </a:xfrm>
              <a:prstGeom prst="rect">
                <a:avLst/>
              </a:prstGeom>
              <a:solidFill>
                <a:srgbClr val="29292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397" name="Group 253"/>
            <p:cNvGrpSpPr>
              <a:grpSpLocks/>
            </p:cNvGrpSpPr>
            <p:nvPr/>
          </p:nvGrpSpPr>
          <p:grpSpPr bwMode="auto">
            <a:xfrm>
              <a:off x="4929" y="3376"/>
              <a:ext cx="142" cy="302"/>
              <a:chOff x="4929" y="3376"/>
              <a:chExt cx="142" cy="302"/>
            </a:xfrm>
          </p:grpSpPr>
          <p:sp>
            <p:nvSpPr>
              <p:cNvPr id="6398" name="Freeform 254"/>
              <p:cNvSpPr>
                <a:spLocks noChangeArrowheads="1"/>
              </p:cNvSpPr>
              <p:nvPr/>
            </p:nvSpPr>
            <p:spPr bwMode="auto">
              <a:xfrm>
                <a:off x="5042" y="3376"/>
                <a:ext cx="27" cy="288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2742 0 0"/>
                  <a:gd name="G4" fmla="+- 1 0 0"/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99" name="Rectangle 255"/>
              <p:cNvSpPr>
                <a:spLocks noChangeArrowheads="1"/>
              </p:cNvSpPr>
              <p:nvPr/>
            </p:nvSpPr>
            <p:spPr bwMode="auto">
              <a:xfrm>
                <a:off x="4936" y="3376"/>
                <a:ext cx="104" cy="288"/>
              </a:xfrm>
              <a:prstGeom prst="rect">
                <a:avLst/>
              </a:pr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0" name="Freeform 256"/>
              <p:cNvSpPr>
                <a:spLocks noChangeArrowheads="1"/>
              </p:cNvSpPr>
              <p:nvPr/>
            </p:nvSpPr>
            <p:spPr bwMode="auto">
              <a:xfrm>
                <a:off x="5047" y="3394"/>
                <a:ext cx="16" cy="267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229 0 0"/>
                  <a:gd name="G5" fmla="+- 1 0 0"/>
                  <a:gd name="G6" fmla="+- 2501 0 0"/>
                  <a:gd name="G7" fmla="+- 0 0 0"/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1" name="Freeform 257"/>
              <p:cNvSpPr>
                <a:spLocks noChangeArrowheads="1"/>
              </p:cNvSpPr>
              <p:nvPr/>
            </p:nvSpPr>
            <p:spPr bwMode="auto">
              <a:xfrm>
                <a:off x="5044" y="3529"/>
                <a:ext cx="25" cy="23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2" name="Rectangle 258"/>
              <p:cNvSpPr>
                <a:spLocks noChangeArrowheads="1"/>
              </p:cNvSpPr>
              <p:nvPr/>
            </p:nvSpPr>
            <p:spPr bwMode="auto">
              <a:xfrm>
                <a:off x="4936" y="3409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03" name="Group 259"/>
              <p:cNvGrpSpPr>
                <a:grpSpLocks/>
              </p:cNvGrpSpPr>
              <p:nvPr/>
            </p:nvGrpSpPr>
            <p:grpSpPr bwMode="auto">
              <a:xfrm>
                <a:off x="4990" y="3406"/>
                <a:ext cx="57" cy="17"/>
                <a:chOff x="4990" y="3406"/>
                <a:chExt cx="57" cy="17"/>
              </a:xfrm>
            </p:grpSpPr>
            <p:sp>
              <p:nvSpPr>
                <p:cNvPr id="6404" name="AutoShape 260"/>
                <p:cNvSpPr>
                  <a:spLocks noChangeArrowheads="1"/>
                </p:cNvSpPr>
                <p:nvPr/>
              </p:nvSpPr>
              <p:spPr bwMode="auto">
                <a:xfrm>
                  <a:off x="4990" y="3406"/>
                  <a:ext cx="57" cy="1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05" name="AutoShape 261"/>
                <p:cNvSpPr>
                  <a:spLocks noChangeArrowheads="1"/>
                </p:cNvSpPr>
                <p:nvPr/>
              </p:nvSpPr>
              <p:spPr bwMode="auto">
                <a:xfrm>
                  <a:off x="4991" y="3408"/>
                  <a:ext cx="55" cy="14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06" name="Rectangle 262"/>
              <p:cNvSpPr>
                <a:spLocks noChangeArrowheads="1"/>
              </p:cNvSpPr>
              <p:nvPr/>
            </p:nvSpPr>
            <p:spPr bwMode="auto">
              <a:xfrm>
                <a:off x="4937" y="3451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07" name="Group 263"/>
              <p:cNvGrpSpPr>
                <a:grpSpLocks/>
              </p:cNvGrpSpPr>
              <p:nvPr/>
            </p:nvGrpSpPr>
            <p:grpSpPr bwMode="auto">
              <a:xfrm>
                <a:off x="4990" y="3447"/>
                <a:ext cx="57" cy="16"/>
                <a:chOff x="4990" y="3447"/>
                <a:chExt cx="57" cy="16"/>
              </a:xfrm>
            </p:grpSpPr>
            <p:sp>
              <p:nvSpPr>
                <p:cNvPr id="6408" name="AutoShape 264"/>
                <p:cNvSpPr>
                  <a:spLocks noChangeArrowheads="1"/>
                </p:cNvSpPr>
                <p:nvPr/>
              </p:nvSpPr>
              <p:spPr bwMode="auto">
                <a:xfrm>
                  <a:off x="4990" y="3447"/>
                  <a:ext cx="57" cy="1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09" name="AutoShape 265"/>
                <p:cNvSpPr>
                  <a:spLocks noChangeArrowheads="1"/>
                </p:cNvSpPr>
                <p:nvPr/>
              </p:nvSpPr>
              <p:spPr bwMode="auto">
                <a:xfrm>
                  <a:off x="4991" y="3449"/>
                  <a:ext cx="55" cy="1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10" name="Rectangle 266"/>
              <p:cNvSpPr>
                <a:spLocks noChangeArrowheads="1"/>
              </p:cNvSpPr>
              <p:nvPr/>
            </p:nvSpPr>
            <p:spPr bwMode="auto">
              <a:xfrm>
                <a:off x="4937" y="3493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11" name="Rectangle 267"/>
              <p:cNvSpPr>
                <a:spLocks noChangeArrowheads="1"/>
              </p:cNvSpPr>
              <p:nvPr/>
            </p:nvSpPr>
            <p:spPr bwMode="auto">
              <a:xfrm>
                <a:off x="4938" y="3531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12" name="Group 268"/>
              <p:cNvGrpSpPr>
                <a:grpSpLocks/>
              </p:cNvGrpSpPr>
              <p:nvPr/>
            </p:nvGrpSpPr>
            <p:grpSpPr bwMode="auto">
              <a:xfrm>
                <a:off x="4989" y="3527"/>
                <a:ext cx="58" cy="18"/>
                <a:chOff x="4989" y="3527"/>
                <a:chExt cx="58" cy="18"/>
              </a:xfrm>
            </p:grpSpPr>
            <p:sp>
              <p:nvSpPr>
                <p:cNvPr id="6413" name="AutoShape 269"/>
                <p:cNvSpPr>
                  <a:spLocks noChangeArrowheads="1"/>
                </p:cNvSpPr>
                <p:nvPr/>
              </p:nvSpPr>
              <p:spPr bwMode="auto">
                <a:xfrm>
                  <a:off x="4989" y="3527"/>
                  <a:ext cx="58" cy="1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14" name="AutoShape 270"/>
                <p:cNvSpPr>
                  <a:spLocks noChangeArrowheads="1"/>
                </p:cNvSpPr>
                <p:nvPr/>
              </p:nvSpPr>
              <p:spPr bwMode="auto">
                <a:xfrm>
                  <a:off x="4989" y="3527"/>
                  <a:ext cx="55" cy="16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15" name="Freeform 271"/>
              <p:cNvSpPr>
                <a:spLocks noChangeArrowheads="1"/>
              </p:cNvSpPr>
              <p:nvPr/>
            </p:nvSpPr>
            <p:spPr bwMode="auto">
              <a:xfrm>
                <a:off x="5044" y="3493"/>
                <a:ext cx="25" cy="23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16" name="Group 272"/>
              <p:cNvGrpSpPr>
                <a:grpSpLocks/>
              </p:cNvGrpSpPr>
              <p:nvPr/>
            </p:nvGrpSpPr>
            <p:grpSpPr bwMode="auto">
              <a:xfrm>
                <a:off x="4989" y="3490"/>
                <a:ext cx="58" cy="16"/>
                <a:chOff x="4989" y="3490"/>
                <a:chExt cx="58" cy="16"/>
              </a:xfrm>
            </p:grpSpPr>
            <p:sp>
              <p:nvSpPr>
                <p:cNvPr id="6417" name="AutoShape 273"/>
                <p:cNvSpPr>
                  <a:spLocks noChangeArrowheads="1"/>
                </p:cNvSpPr>
                <p:nvPr/>
              </p:nvSpPr>
              <p:spPr bwMode="auto">
                <a:xfrm>
                  <a:off x="4989" y="3490"/>
                  <a:ext cx="58" cy="1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18" name="AutoShape 274"/>
                <p:cNvSpPr>
                  <a:spLocks noChangeArrowheads="1"/>
                </p:cNvSpPr>
                <p:nvPr/>
              </p:nvSpPr>
              <p:spPr bwMode="auto">
                <a:xfrm>
                  <a:off x="4990" y="3492"/>
                  <a:ext cx="57" cy="1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19" name="Rectangle 275"/>
              <p:cNvSpPr>
                <a:spLocks noChangeArrowheads="1"/>
              </p:cNvSpPr>
              <p:nvPr/>
            </p:nvSpPr>
            <p:spPr bwMode="auto">
              <a:xfrm>
                <a:off x="5040" y="3376"/>
                <a:ext cx="6" cy="288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0" name="Freeform 276"/>
              <p:cNvSpPr>
                <a:spLocks noChangeArrowheads="1"/>
              </p:cNvSpPr>
              <p:nvPr/>
            </p:nvSpPr>
            <p:spPr bwMode="auto">
              <a:xfrm>
                <a:off x="5047" y="3449"/>
                <a:ext cx="23" cy="26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1" name="Freeform 277"/>
              <p:cNvSpPr>
                <a:spLocks noChangeArrowheads="1"/>
              </p:cNvSpPr>
              <p:nvPr/>
            </p:nvSpPr>
            <p:spPr bwMode="auto">
              <a:xfrm>
                <a:off x="5047" y="3408"/>
                <a:ext cx="23" cy="29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*/ 1 35987 45568"/>
                  <a:gd name="G10" fmla="*/ 1 35987 55552"/>
                  <a:gd name="G11" fmla="*/ G10 1 180"/>
                  <a:gd name="G12" fmla="*/ G9 1 G11"/>
                  <a:gd name="G13" fmla="*/ 1 35987 45568"/>
                  <a:gd name="G14" fmla="*/ 1 35987 55552"/>
                  <a:gd name="G15" fmla="*/ G14 1 180"/>
                  <a:gd name="G16" fmla="*/ G13 1 G15"/>
                  <a:gd name="G17" fmla="+- 17 0 0"/>
                  <a:gd name="G18" fmla="+- 1 0 0"/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2" name="Oval 278"/>
              <p:cNvSpPr>
                <a:spLocks noChangeArrowheads="1"/>
              </p:cNvSpPr>
              <p:nvPr/>
            </p:nvSpPr>
            <p:spPr bwMode="auto">
              <a:xfrm>
                <a:off x="5067" y="3652"/>
                <a:ext cx="4" cy="11"/>
              </a:xfrm>
              <a:prstGeom prst="ellipse">
                <a:avLst/>
              </a:prstGeom>
              <a:solidFill>
                <a:srgbClr val="3333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3" name="Freeform 279"/>
              <p:cNvSpPr>
                <a:spLocks noChangeArrowheads="1"/>
              </p:cNvSpPr>
              <p:nvPr/>
            </p:nvSpPr>
            <p:spPr bwMode="auto">
              <a:xfrm>
                <a:off x="5046" y="3652"/>
                <a:ext cx="23" cy="24"/>
              </a:xfrm>
              <a:custGeom>
                <a:avLst/>
                <a:gdLst>
                  <a:gd name="G0" fmla="+- 106 0 0"/>
                  <a:gd name="G1" fmla="+- 120 0 0"/>
                  <a:gd name="G2" fmla="+- 1 0 0"/>
                  <a:gd name="G3" fmla="+- 1 0 0"/>
                  <a:gd name="G4" fmla="+- 106 0 0"/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4" name="AutoShape 280"/>
              <p:cNvSpPr>
                <a:spLocks noChangeArrowheads="1"/>
              </p:cNvSpPr>
              <p:nvPr/>
            </p:nvSpPr>
            <p:spPr bwMode="auto">
              <a:xfrm>
                <a:off x="4929" y="3660"/>
                <a:ext cx="119" cy="1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5" name="AutoShape 281"/>
              <p:cNvSpPr>
                <a:spLocks noChangeArrowheads="1"/>
              </p:cNvSpPr>
              <p:nvPr/>
            </p:nvSpPr>
            <p:spPr bwMode="auto">
              <a:xfrm>
                <a:off x="4936" y="3665"/>
                <a:ext cx="106" cy="9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6" name="Oval 282"/>
              <p:cNvSpPr>
                <a:spLocks noChangeArrowheads="1"/>
              </p:cNvSpPr>
              <p:nvPr/>
            </p:nvSpPr>
            <p:spPr bwMode="auto">
              <a:xfrm>
                <a:off x="4946" y="3623"/>
                <a:ext cx="15" cy="17"/>
              </a:xfrm>
              <a:prstGeom prst="ellipse">
                <a:avLst/>
              </a:prstGeom>
              <a:solidFill>
                <a:srgbClr val="33CC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7" name="Oval 283"/>
              <p:cNvSpPr>
                <a:spLocks noChangeArrowheads="1"/>
              </p:cNvSpPr>
              <p:nvPr/>
            </p:nvSpPr>
            <p:spPr bwMode="auto">
              <a:xfrm>
                <a:off x="4964" y="3623"/>
                <a:ext cx="15" cy="17"/>
              </a:xfrm>
              <a:prstGeom prst="ellipse">
                <a:avLst/>
              </a:prstGeom>
              <a:solidFill>
                <a:srgbClr val="FF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8" name="Oval 284"/>
              <p:cNvSpPr>
                <a:spLocks noChangeArrowheads="1"/>
              </p:cNvSpPr>
              <p:nvPr/>
            </p:nvSpPr>
            <p:spPr bwMode="auto">
              <a:xfrm>
                <a:off x="4981" y="3623"/>
                <a:ext cx="15" cy="17"/>
              </a:xfrm>
              <a:prstGeom prst="ellipse">
                <a:avLst/>
              </a:prstGeom>
              <a:solidFill>
                <a:srgbClr val="33CC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9" name="Rectangle 285"/>
              <p:cNvSpPr>
                <a:spLocks noChangeArrowheads="1"/>
              </p:cNvSpPr>
              <p:nvPr/>
            </p:nvSpPr>
            <p:spPr bwMode="auto">
              <a:xfrm>
                <a:off x="5022" y="3554"/>
                <a:ext cx="7" cy="95"/>
              </a:xfrm>
              <a:prstGeom prst="rect">
                <a:avLst/>
              </a:prstGeom>
              <a:solidFill>
                <a:srgbClr val="29292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30" name="Group 286"/>
            <p:cNvGrpSpPr>
              <a:grpSpLocks/>
            </p:cNvGrpSpPr>
            <p:nvPr/>
          </p:nvGrpSpPr>
          <p:grpSpPr bwMode="auto">
            <a:xfrm>
              <a:off x="3277" y="1322"/>
              <a:ext cx="336" cy="260"/>
              <a:chOff x="3277" y="1322"/>
              <a:chExt cx="336" cy="260"/>
            </a:xfrm>
          </p:grpSpPr>
          <p:pic>
            <p:nvPicPr>
              <p:cNvPr id="6431" name="Picture 287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3277" y="1322"/>
                <a:ext cx="333" cy="140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6432" name="Picture 288"/>
              <p:cNvPicPr>
                <a:picLocks noChangeAspect="1" noChangeArrowheads="1"/>
              </p:cNvPicPr>
              <p:nvPr/>
            </p:nvPicPr>
            <p:blipFill>
              <a:blip r:embed="rId15"/>
              <a:srcRect/>
              <a:stretch>
                <a:fillRect/>
              </a:stretch>
            </p:blipFill>
            <p:spPr bwMode="auto">
              <a:xfrm rot="120000">
                <a:off x="3294" y="1478"/>
                <a:ext cx="275" cy="9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433" name="Freeform 289"/>
              <p:cNvSpPr>
                <a:spLocks noChangeArrowheads="1"/>
              </p:cNvSpPr>
              <p:nvPr/>
            </p:nvSpPr>
            <p:spPr bwMode="auto">
              <a:xfrm>
                <a:off x="3384" y="1381"/>
                <a:ext cx="221" cy="130"/>
              </a:xfrm>
              <a:custGeom>
                <a:avLst/>
                <a:gdLst>
                  <a:gd name="G0" fmla="+- 1 0 0"/>
                  <a:gd name="G1" fmla="+- 1734 0 0"/>
                  <a:gd name="G2" fmla="+- 1 0 0"/>
                  <a:gd name="G3" fmla="+- 1 0 0"/>
                  <a:gd name="G4" fmla="+- 1 0 0"/>
                  <a:gd name="T0" fmla="*/ 27 w 2982"/>
                  <a:gd name="T1" fmla="*/ 0 h 2442"/>
                  <a:gd name="T2" fmla="*/ 0 w 2982"/>
                  <a:gd name="T3" fmla="*/ 44 h 2442"/>
                  <a:gd name="T4" fmla="*/ 119 w 2982"/>
                  <a:gd name="T5" fmla="*/ 62 h 2442"/>
                  <a:gd name="T6" fmla="*/ 148 w 2982"/>
                  <a:gd name="T7" fmla="*/ 8 h 2442"/>
                  <a:gd name="T8" fmla="*/ 27 w 2982"/>
                  <a:gd name="T9" fmla="*/ 0 h 2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6434" name="Picture 290"/>
              <p:cNvPicPr>
                <a:picLocks noChangeAspect="1" noChangeArrowheads="1"/>
              </p:cNvPicPr>
              <p:nvPr/>
            </p:nvPicPr>
            <p:blipFill>
              <a:blip r:embed="rId16"/>
              <a:srcRect/>
              <a:stretch>
                <a:fillRect/>
              </a:stretch>
            </p:blipFill>
            <p:spPr bwMode="auto">
              <a:xfrm>
                <a:off x="3395" y="1384"/>
                <a:ext cx="201" cy="118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435" name="Freeform 291"/>
              <p:cNvSpPr>
                <a:spLocks noChangeArrowheads="1"/>
              </p:cNvSpPr>
              <p:nvPr/>
            </p:nvSpPr>
            <p:spPr bwMode="auto">
              <a:xfrm>
                <a:off x="3425" y="1377"/>
                <a:ext cx="187" cy="23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86 0 0"/>
                  <a:gd name="G4" fmla="+- 1 0 0"/>
                  <a:gd name="T0" fmla="*/ 1 w 2528"/>
                  <a:gd name="T1" fmla="*/ 0 h 455"/>
                  <a:gd name="T2" fmla="*/ 125 w 2528"/>
                  <a:gd name="T3" fmla="*/ 9 h 455"/>
                  <a:gd name="T4" fmla="*/ 122 w 2528"/>
                  <a:gd name="T5" fmla="*/ 11 h 455"/>
                  <a:gd name="T6" fmla="*/ 0 w 2528"/>
                  <a:gd name="T7" fmla="*/ 2 h 455"/>
                  <a:gd name="T8" fmla="*/ 1 w 2528"/>
                  <a:gd name="T9" fmla="*/ 0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6" name="Freeform 292"/>
              <p:cNvSpPr>
                <a:spLocks noChangeArrowheads="1"/>
              </p:cNvSpPr>
              <p:nvPr/>
            </p:nvSpPr>
            <p:spPr bwMode="auto">
              <a:xfrm>
                <a:off x="3382" y="1377"/>
                <a:ext cx="51" cy="101"/>
              </a:xfrm>
              <a:custGeom>
                <a:avLst/>
                <a:gdLst>
                  <a:gd name="G0" fmla="+- 1 0 0"/>
                  <a:gd name="G1" fmla="+- 1869 0 0"/>
                  <a:gd name="G2" fmla="+- 1 0 0"/>
                  <a:gd name="G3" fmla="+- 1 0 0"/>
                  <a:gd name="G4" fmla="+- 1 0 0"/>
                  <a:gd name="T0" fmla="*/ 28 w 702"/>
                  <a:gd name="T1" fmla="*/ 0 h 1893"/>
                  <a:gd name="T2" fmla="*/ 0 w 702"/>
                  <a:gd name="T3" fmla="*/ 47 h 1893"/>
                  <a:gd name="T4" fmla="*/ 5 w 702"/>
                  <a:gd name="T5" fmla="*/ 48 h 1893"/>
                  <a:gd name="T6" fmla="*/ 35 w 702"/>
                  <a:gd name="T7" fmla="*/ 1 h 1893"/>
                  <a:gd name="T8" fmla="*/ 28 w 702"/>
                  <a:gd name="T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7" name="Freeform 293"/>
              <p:cNvSpPr>
                <a:spLocks noChangeArrowheads="1"/>
              </p:cNvSpPr>
              <p:nvPr/>
            </p:nvSpPr>
            <p:spPr bwMode="auto">
              <a:xfrm>
                <a:off x="3555" y="1395"/>
                <a:ext cx="55" cy="116"/>
              </a:xfrm>
              <a:custGeom>
                <a:avLst/>
                <a:gdLst>
                  <a:gd name="G0" fmla="+- 1 0 0"/>
                  <a:gd name="G1" fmla="+- 1 0 0"/>
                  <a:gd name="G2" fmla="+- 2148 0 0"/>
                  <a:gd name="G3" fmla="+- 1 0 0"/>
                  <a:gd name="G4" fmla="+- 1 0 0"/>
                  <a:gd name="T0" fmla="*/ 38 w 756"/>
                  <a:gd name="T1" fmla="*/ 0 h 2184"/>
                  <a:gd name="T2" fmla="*/ 7 w 756"/>
                  <a:gd name="T3" fmla="*/ 55 h 2184"/>
                  <a:gd name="T4" fmla="*/ 0 w 756"/>
                  <a:gd name="T5" fmla="*/ 54 h 2184"/>
                  <a:gd name="T6" fmla="*/ 30 w 756"/>
                  <a:gd name="T7" fmla="*/ 2 h 2184"/>
                  <a:gd name="T8" fmla="*/ 38 w 756"/>
                  <a:gd name="T9" fmla="*/ 0 h 2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FFFFFF"/>
                  </a:gs>
                </a:gsLst>
                <a:lin ang="54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8" name="Freeform 294"/>
              <p:cNvSpPr>
                <a:spLocks noChangeArrowheads="1"/>
              </p:cNvSpPr>
              <p:nvPr/>
            </p:nvSpPr>
            <p:spPr bwMode="auto">
              <a:xfrm>
                <a:off x="3382" y="1473"/>
                <a:ext cx="205" cy="38"/>
              </a:xfrm>
              <a:custGeom>
                <a:avLst/>
                <a:gdLst>
                  <a:gd name="G0" fmla="+- 1 0 0"/>
                  <a:gd name="G1" fmla="+- 99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T0" fmla="*/ 1 w 2773"/>
                  <a:gd name="T1" fmla="*/ 0 h 738"/>
                  <a:gd name="T2" fmla="*/ 0 w 2773"/>
                  <a:gd name="T3" fmla="*/ 3 h 738"/>
                  <a:gd name="T4" fmla="*/ 121 w 2773"/>
                  <a:gd name="T5" fmla="*/ 18 h 738"/>
                  <a:gd name="T6" fmla="*/ 118 w 2773"/>
                  <a:gd name="T7" fmla="*/ 15 h 738"/>
                  <a:gd name="T8" fmla="*/ 1 w 2773"/>
                  <a:gd name="T9" fmla="*/ 0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CC"/>
                  </a:gs>
                  <a:gs pos="100000">
                    <a:srgbClr val="FFFF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9" name="Freeform 295"/>
              <p:cNvSpPr>
                <a:spLocks noChangeArrowheads="1"/>
              </p:cNvSpPr>
              <p:nvPr/>
            </p:nvSpPr>
            <p:spPr bwMode="auto">
              <a:xfrm>
                <a:off x="3561" y="1396"/>
                <a:ext cx="52" cy="11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647 0 0"/>
                  <a:gd name="G4" fmla="+- 1 0 0"/>
                  <a:gd name="T0" fmla="*/ 58 w 637"/>
                  <a:gd name="T1" fmla="*/ 0 h 1659"/>
                  <a:gd name="T2" fmla="*/ 59 w 637"/>
                  <a:gd name="T3" fmla="*/ 0 h 1659"/>
                  <a:gd name="T4" fmla="*/ 6 w 637"/>
                  <a:gd name="T5" fmla="*/ 223 h 1659"/>
                  <a:gd name="T6" fmla="*/ 0 w 637"/>
                  <a:gd name="T7" fmla="*/ 220 h 1659"/>
                  <a:gd name="T8" fmla="*/ 58 w 637"/>
                  <a:gd name="T9" fmla="*/ 0 h 16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40" name="Freeform 296"/>
              <p:cNvSpPr>
                <a:spLocks noChangeArrowheads="1"/>
              </p:cNvSpPr>
              <p:nvPr/>
            </p:nvSpPr>
            <p:spPr bwMode="auto">
              <a:xfrm>
                <a:off x="3382" y="1479"/>
                <a:ext cx="182" cy="38"/>
              </a:xfrm>
              <a:custGeom>
                <a:avLst/>
                <a:gdLst>
                  <a:gd name="G0" fmla="+- 1 0 0"/>
                  <a:gd name="T0" fmla="*/ 57 256 1"/>
                  <a:gd name="T1" fmla="*/ 0 256 1"/>
                  <a:gd name="G1" fmla="+- 0 T0 T1"/>
                  <a:gd name="G2" fmla="sin 0 G1"/>
                  <a:gd name="G3" fmla="+- 1 0 0"/>
                  <a:gd name="G4" fmla="+- 1 0 0"/>
                  <a:gd name="G5" fmla="+- 1 0 0"/>
                  <a:gd name="T2" fmla="*/ 0 w 2216"/>
                  <a:gd name="T3" fmla="*/ 0 h 550"/>
                  <a:gd name="T4" fmla="*/ 1 w 2216"/>
                  <a:gd name="T5" fmla="*/ 8 h 550"/>
                  <a:gd name="T6" fmla="*/ 203 w 2216"/>
                  <a:gd name="T7" fmla="*/ 75 h 550"/>
                  <a:gd name="T8" fmla="*/ 208 w 2216"/>
                  <a:gd name="T9" fmla="*/ 67 h 550"/>
                  <a:gd name="T10" fmla="*/ 0 w 2216"/>
                  <a:gd name="T11" fmla="*/ 0 h 550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41" name="Group 297"/>
              <p:cNvGrpSpPr>
                <a:grpSpLocks/>
              </p:cNvGrpSpPr>
              <p:nvPr/>
            </p:nvGrpSpPr>
            <p:grpSpPr bwMode="auto">
              <a:xfrm>
                <a:off x="3379" y="1520"/>
                <a:ext cx="61" cy="22"/>
                <a:chOff x="3379" y="1520"/>
                <a:chExt cx="61" cy="22"/>
              </a:xfrm>
            </p:grpSpPr>
            <p:sp>
              <p:nvSpPr>
                <p:cNvPr id="6442" name="Freeform 298"/>
                <p:cNvSpPr>
                  <a:spLocks noChangeArrowheads="1"/>
                </p:cNvSpPr>
                <p:nvPr/>
              </p:nvSpPr>
              <p:spPr bwMode="auto">
                <a:xfrm>
                  <a:off x="3379" y="1520"/>
                  <a:ext cx="61" cy="2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83 0 0"/>
                    <a:gd name="G4" fmla="+- 1 0 0"/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43" name="Freeform 299"/>
                <p:cNvSpPr>
                  <a:spLocks noChangeArrowheads="1"/>
                </p:cNvSpPr>
                <p:nvPr/>
              </p:nvSpPr>
              <p:spPr bwMode="auto">
                <a:xfrm>
                  <a:off x="3380" y="1521"/>
                  <a:ext cx="59" cy="2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73 0 0"/>
                    <a:gd name="G4" fmla="+- 1 0 0"/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44" name="Freeform 300"/>
                <p:cNvSpPr>
                  <a:spLocks noChangeArrowheads="1"/>
                </p:cNvSpPr>
                <p:nvPr/>
              </p:nvSpPr>
              <p:spPr bwMode="auto">
                <a:xfrm>
                  <a:off x="3384" y="1529"/>
                  <a:ext cx="20" cy="6"/>
                </a:xfrm>
                <a:custGeom>
                  <a:avLst/>
                  <a:gdLst>
                    <a:gd name="G0" fmla="+- 44 0 0"/>
                    <a:gd name="G1" fmla="+- 1 0 0"/>
                    <a:gd name="G2" fmla="+- 25 0 0"/>
                    <a:gd name="G3" fmla="+- 1 0 0"/>
                    <a:gd name="G4" fmla="+- 44 0 0"/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45" name="Freeform 301"/>
                <p:cNvSpPr>
                  <a:spLocks noChangeArrowheads="1"/>
                </p:cNvSpPr>
                <p:nvPr/>
              </p:nvSpPr>
              <p:spPr bwMode="auto">
                <a:xfrm>
                  <a:off x="3384" y="1533"/>
                  <a:ext cx="15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46" name="Freeform 302"/>
                <p:cNvSpPr>
                  <a:spLocks noChangeArrowheads="1"/>
                </p:cNvSpPr>
                <p:nvPr/>
              </p:nvSpPr>
              <p:spPr bwMode="auto">
                <a:xfrm>
                  <a:off x="3402" y="1534"/>
                  <a:ext cx="20" cy="6"/>
                </a:xfrm>
                <a:custGeom>
                  <a:avLst/>
                  <a:gdLst>
                    <a:gd name="G0" fmla="+- 46 0 0"/>
                    <a:gd name="G1" fmla="+- 1 0 0"/>
                    <a:gd name="G2" fmla="+- 26 0 0"/>
                    <a:gd name="G3" fmla="+- 1 0 0"/>
                    <a:gd name="G4" fmla="+- 46 0 0"/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47" name="Freeform 303"/>
                <p:cNvSpPr>
                  <a:spLocks noChangeArrowheads="1"/>
                </p:cNvSpPr>
                <p:nvPr/>
              </p:nvSpPr>
              <p:spPr bwMode="auto">
                <a:xfrm>
                  <a:off x="3401" y="1537"/>
                  <a:ext cx="15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48" name="Freeform 304"/>
              <p:cNvSpPr>
                <a:spLocks noChangeArrowheads="1"/>
              </p:cNvSpPr>
              <p:nvPr/>
            </p:nvSpPr>
            <p:spPr bwMode="auto">
              <a:xfrm>
                <a:off x="3485" y="1524"/>
                <a:ext cx="74" cy="50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792 0 0"/>
                  <a:gd name="G4" fmla="+- 0 0 0"/>
                  <a:gd name="T0" fmla="*/ 1 w 990"/>
                  <a:gd name="T1" fmla="*/ 55 h 792"/>
                  <a:gd name="T2" fmla="*/ 56 w 990"/>
                  <a:gd name="T3" fmla="*/ 0 h 792"/>
                  <a:gd name="T4" fmla="*/ 56 w 990"/>
                  <a:gd name="T5" fmla="*/ 4 h 792"/>
                  <a:gd name="T6" fmla="*/ 0 w 990"/>
                  <a:gd name="T7" fmla="*/ 60 h 792"/>
                  <a:gd name="T8" fmla="*/ 1 w 990"/>
                  <a:gd name="T9" fmla="*/ 55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49" name="Freeform 305"/>
              <p:cNvSpPr>
                <a:spLocks noChangeArrowheads="1"/>
              </p:cNvSpPr>
              <p:nvPr/>
            </p:nvSpPr>
            <p:spPr bwMode="auto">
              <a:xfrm>
                <a:off x="3293" y="1528"/>
                <a:ext cx="192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2 w 2532"/>
                  <a:gd name="T3" fmla="*/ 0 h 723"/>
                  <a:gd name="T4" fmla="*/ 145 w 2532"/>
                  <a:gd name="T5" fmla="*/ 51 h 723"/>
                  <a:gd name="T6" fmla="*/ 145 w 2532"/>
                  <a:gd name="T7" fmla="*/ 54 h 723"/>
                  <a:gd name="T8" fmla="*/ 0 w 2532"/>
                  <a:gd name="T9" fmla="*/ 2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0" name="Freeform 306"/>
              <p:cNvSpPr>
                <a:spLocks noChangeArrowheads="1"/>
              </p:cNvSpPr>
              <p:nvPr/>
            </p:nvSpPr>
            <p:spPr bwMode="auto">
              <a:xfrm>
                <a:off x="3293" y="1519"/>
                <a:ext cx="1" cy="8"/>
              </a:xfrm>
              <a:custGeom>
                <a:avLst/>
                <a:gdLst>
                  <a:gd name="G0" fmla="+- 1 0 0"/>
                  <a:gd name="G1" fmla="+- 1 0 0"/>
                  <a:gd name="G2" fmla="+- 144 0 0"/>
                  <a:gd name="G3" fmla="+- 0 0 0"/>
                  <a:gd name="G4" fmla="+- 1 0 0"/>
                  <a:gd name="T0" fmla="*/ 2 w 26"/>
                  <a:gd name="T1" fmla="*/ 1 h 147"/>
                  <a:gd name="T2" fmla="*/ 2 w 26"/>
                  <a:gd name="T3" fmla="*/ 10 h 147"/>
                  <a:gd name="T4" fmla="*/ 0 w 26"/>
                  <a:gd name="T5" fmla="*/ 10 h 147"/>
                  <a:gd name="T6" fmla="*/ 1 w 26"/>
                  <a:gd name="T7" fmla="*/ 0 h 147"/>
                  <a:gd name="T8" fmla="*/ 2 w 26"/>
                  <a:gd name="T9" fmla="*/ 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1" name="Freeform 307"/>
              <p:cNvSpPr>
                <a:spLocks noChangeArrowheads="1"/>
              </p:cNvSpPr>
              <p:nvPr/>
            </p:nvSpPr>
            <p:spPr bwMode="auto">
              <a:xfrm>
                <a:off x="3293" y="1481"/>
                <a:ext cx="89" cy="38"/>
              </a:xfrm>
              <a:custGeom>
                <a:avLst/>
                <a:gdLst>
                  <a:gd name="G0" fmla="+- 1 0 0"/>
                  <a:gd name="G1" fmla="+- 597 0 0"/>
                  <a:gd name="G2" fmla="+- 1 0 0"/>
                  <a:gd name="G3" fmla="+- 1 0 0"/>
                  <a:gd name="G4" fmla="+- 1 0 0"/>
                  <a:gd name="T0" fmla="*/ 67 w 1176"/>
                  <a:gd name="T1" fmla="*/ 0 h 606"/>
                  <a:gd name="T2" fmla="*/ 0 w 1176"/>
                  <a:gd name="T3" fmla="*/ 45 h 606"/>
                  <a:gd name="T4" fmla="*/ 1 w 1176"/>
                  <a:gd name="T5" fmla="*/ 45 h 606"/>
                  <a:gd name="T6" fmla="*/ 67 w 1176"/>
                  <a:gd name="T7" fmla="*/ 1 h 606"/>
                  <a:gd name="T8" fmla="*/ 67 w 1176"/>
                  <a:gd name="T9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2" name="Freeform 308"/>
              <p:cNvSpPr>
                <a:spLocks noChangeArrowheads="1"/>
              </p:cNvSpPr>
              <p:nvPr/>
            </p:nvSpPr>
            <p:spPr bwMode="auto">
              <a:xfrm>
                <a:off x="3299" y="1521"/>
                <a:ext cx="182" cy="44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1 w 2532"/>
                  <a:gd name="T3" fmla="*/ 0 h 723"/>
                  <a:gd name="T4" fmla="*/ 105 w 2532"/>
                  <a:gd name="T5" fmla="*/ 40 h 723"/>
                  <a:gd name="T6" fmla="*/ 105 w 2532"/>
                  <a:gd name="T7" fmla="*/ 42 h 723"/>
                  <a:gd name="T8" fmla="*/ 0 w 2532"/>
                  <a:gd name="T9" fmla="*/ 1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" name="Freeform 309"/>
              <p:cNvSpPr>
                <a:spLocks noChangeArrowheads="1"/>
              </p:cNvSpPr>
              <p:nvPr/>
            </p:nvSpPr>
            <p:spPr bwMode="auto">
              <a:xfrm flipV="1">
                <a:off x="3482" y="1518"/>
                <a:ext cx="74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49 h 723"/>
                  <a:gd name="T6" fmla="*/ 0 w 2532"/>
                  <a:gd name="T7" fmla="*/ 52 h 723"/>
                  <a:gd name="T8" fmla="*/ 0 w 2532"/>
                  <a:gd name="T9" fmla="*/ 2 h 723"/>
                  <a:gd name="T10" fmla="*/ 0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54" name="Group 310"/>
            <p:cNvGrpSpPr>
              <a:grpSpLocks/>
            </p:cNvGrpSpPr>
            <p:nvPr/>
          </p:nvGrpSpPr>
          <p:grpSpPr bwMode="auto">
            <a:xfrm>
              <a:off x="4266" y="3491"/>
              <a:ext cx="298" cy="260"/>
              <a:chOff x="4266" y="3491"/>
              <a:chExt cx="298" cy="260"/>
            </a:xfrm>
          </p:grpSpPr>
          <p:pic>
            <p:nvPicPr>
              <p:cNvPr id="6455" name="Picture 311"/>
              <p:cNvPicPr>
                <a:picLocks noChangeAspect="1" noChangeArrowheads="1"/>
              </p:cNvPicPr>
              <p:nvPr/>
            </p:nvPicPr>
            <p:blipFill>
              <a:blip r:embed="rId17"/>
              <a:srcRect/>
              <a:stretch>
                <a:fillRect/>
              </a:stretch>
            </p:blipFill>
            <p:spPr bwMode="auto">
              <a:xfrm>
                <a:off x="4266" y="3491"/>
                <a:ext cx="296" cy="140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6456" name="Picture 312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 rot="120000">
                <a:off x="4281" y="3647"/>
                <a:ext cx="243" cy="9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457" name="Freeform 313"/>
              <p:cNvSpPr>
                <a:spLocks noChangeArrowheads="1"/>
              </p:cNvSpPr>
              <p:nvPr/>
            </p:nvSpPr>
            <p:spPr bwMode="auto">
              <a:xfrm>
                <a:off x="4361" y="3550"/>
                <a:ext cx="196" cy="130"/>
              </a:xfrm>
              <a:custGeom>
                <a:avLst/>
                <a:gdLst>
                  <a:gd name="G0" fmla="+- 1 0 0"/>
                  <a:gd name="G1" fmla="+- 1734 0 0"/>
                  <a:gd name="G2" fmla="+- 1 0 0"/>
                  <a:gd name="G3" fmla="+- 1 0 0"/>
                  <a:gd name="G4" fmla="+- 1 0 0"/>
                  <a:gd name="T0" fmla="*/ 27 w 2982"/>
                  <a:gd name="T1" fmla="*/ 0 h 2442"/>
                  <a:gd name="T2" fmla="*/ 0 w 2982"/>
                  <a:gd name="T3" fmla="*/ 44 h 2442"/>
                  <a:gd name="T4" fmla="*/ 119 w 2982"/>
                  <a:gd name="T5" fmla="*/ 62 h 2442"/>
                  <a:gd name="T6" fmla="*/ 148 w 2982"/>
                  <a:gd name="T7" fmla="*/ 8 h 2442"/>
                  <a:gd name="T8" fmla="*/ 27 w 2982"/>
                  <a:gd name="T9" fmla="*/ 0 h 2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6458" name="Picture 314"/>
              <p:cNvPicPr>
                <a:picLocks noChangeAspect="1" noChangeArrowheads="1"/>
              </p:cNvPicPr>
              <p:nvPr/>
            </p:nvPicPr>
            <p:blipFill>
              <a:blip r:embed="rId19"/>
              <a:srcRect/>
              <a:stretch>
                <a:fillRect/>
              </a:stretch>
            </p:blipFill>
            <p:spPr bwMode="auto">
              <a:xfrm>
                <a:off x="4371" y="3553"/>
                <a:ext cx="178" cy="118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459" name="Freeform 315"/>
              <p:cNvSpPr>
                <a:spLocks noChangeArrowheads="1"/>
              </p:cNvSpPr>
              <p:nvPr/>
            </p:nvSpPr>
            <p:spPr bwMode="auto">
              <a:xfrm>
                <a:off x="4397" y="3546"/>
                <a:ext cx="166" cy="23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86 0 0"/>
                  <a:gd name="G4" fmla="+- 1 0 0"/>
                  <a:gd name="T0" fmla="*/ 1 w 2528"/>
                  <a:gd name="T1" fmla="*/ 0 h 455"/>
                  <a:gd name="T2" fmla="*/ 125 w 2528"/>
                  <a:gd name="T3" fmla="*/ 9 h 455"/>
                  <a:gd name="T4" fmla="*/ 122 w 2528"/>
                  <a:gd name="T5" fmla="*/ 11 h 455"/>
                  <a:gd name="T6" fmla="*/ 0 w 2528"/>
                  <a:gd name="T7" fmla="*/ 2 h 455"/>
                  <a:gd name="T8" fmla="*/ 1 w 2528"/>
                  <a:gd name="T9" fmla="*/ 0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0" name="Freeform 316"/>
              <p:cNvSpPr>
                <a:spLocks noChangeArrowheads="1"/>
              </p:cNvSpPr>
              <p:nvPr/>
            </p:nvSpPr>
            <p:spPr bwMode="auto">
              <a:xfrm>
                <a:off x="4359" y="3546"/>
                <a:ext cx="45" cy="101"/>
              </a:xfrm>
              <a:custGeom>
                <a:avLst/>
                <a:gdLst>
                  <a:gd name="G0" fmla="+- 1 0 0"/>
                  <a:gd name="G1" fmla="+- 1869 0 0"/>
                  <a:gd name="G2" fmla="+- 1 0 0"/>
                  <a:gd name="G3" fmla="+- 1 0 0"/>
                  <a:gd name="G4" fmla="+- 1 0 0"/>
                  <a:gd name="T0" fmla="*/ 28 w 702"/>
                  <a:gd name="T1" fmla="*/ 0 h 1893"/>
                  <a:gd name="T2" fmla="*/ 0 w 702"/>
                  <a:gd name="T3" fmla="*/ 47 h 1893"/>
                  <a:gd name="T4" fmla="*/ 5 w 702"/>
                  <a:gd name="T5" fmla="*/ 48 h 1893"/>
                  <a:gd name="T6" fmla="*/ 35 w 702"/>
                  <a:gd name="T7" fmla="*/ 1 h 1893"/>
                  <a:gd name="T8" fmla="*/ 28 w 702"/>
                  <a:gd name="T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1" name="Freeform 317"/>
              <p:cNvSpPr>
                <a:spLocks noChangeArrowheads="1"/>
              </p:cNvSpPr>
              <p:nvPr/>
            </p:nvSpPr>
            <p:spPr bwMode="auto">
              <a:xfrm>
                <a:off x="4513" y="3564"/>
                <a:ext cx="49" cy="116"/>
              </a:xfrm>
              <a:custGeom>
                <a:avLst/>
                <a:gdLst>
                  <a:gd name="G0" fmla="+- 1 0 0"/>
                  <a:gd name="G1" fmla="+- 1 0 0"/>
                  <a:gd name="G2" fmla="+- 2148 0 0"/>
                  <a:gd name="G3" fmla="+- 1 0 0"/>
                  <a:gd name="G4" fmla="+- 1 0 0"/>
                  <a:gd name="T0" fmla="*/ 38 w 756"/>
                  <a:gd name="T1" fmla="*/ 0 h 2184"/>
                  <a:gd name="T2" fmla="*/ 7 w 756"/>
                  <a:gd name="T3" fmla="*/ 55 h 2184"/>
                  <a:gd name="T4" fmla="*/ 0 w 756"/>
                  <a:gd name="T5" fmla="*/ 54 h 2184"/>
                  <a:gd name="T6" fmla="*/ 30 w 756"/>
                  <a:gd name="T7" fmla="*/ 2 h 2184"/>
                  <a:gd name="T8" fmla="*/ 38 w 756"/>
                  <a:gd name="T9" fmla="*/ 0 h 2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FFFFFF"/>
                  </a:gs>
                </a:gsLst>
                <a:lin ang="54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2" name="Freeform 318"/>
              <p:cNvSpPr>
                <a:spLocks noChangeArrowheads="1"/>
              </p:cNvSpPr>
              <p:nvPr/>
            </p:nvSpPr>
            <p:spPr bwMode="auto">
              <a:xfrm>
                <a:off x="4359" y="3642"/>
                <a:ext cx="182" cy="38"/>
              </a:xfrm>
              <a:custGeom>
                <a:avLst/>
                <a:gdLst>
                  <a:gd name="G0" fmla="+- 1 0 0"/>
                  <a:gd name="G1" fmla="+- 99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T0" fmla="*/ 1 w 2773"/>
                  <a:gd name="T1" fmla="*/ 0 h 738"/>
                  <a:gd name="T2" fmla="*/ 0 w 2773"/>
                  <a:gd name="T3" fmla="*/ 3 h 738"/>
                  <a:gd name="T4" fmla="*/ 121 w 2773"/>
                  <a:gd name="T5" fmla="*/ 18 h 738"/>
                  <a:gd name="T6" fmla="*/ 118 w 2773"/>
                  <a:gd name="T7" fmla="*/ 15 h 738"/>
                  <a:gd name="T8" fmla="*/ 1 w 2773"/>
                  <a:gd name="T9" fmla="*/ 0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CC"/>
                  </a:gs>
                  <a:gs pos="100000">
                    <a:srgbClr val="FFFF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3" name="Freeform 319"/>
              <p:cNvSpPr>
                <a:spLocks noChangeArrowheads="1"/>
              </p:cNvSpPr>
              <p:nvPr/>
            </p:nvSpPr>
            <p:spPr bwMode="auto">
              <a:xfrm>
                <a:off x="4518" y="3565"/>
                <a:ext cx="45" cy="11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647 0 0"/>
                  <a:gd name="G4" fmla="+- 1 0 0"/>
                  <a:gd name="T0" fmla="*/ 58 w 637"/>
                  <a:gd name="T1" fmla="*/ 0 h 1659"/>
                  <a:gd name="T2" fmla="*/ 59 w 637"/>
                  <a:gd name="T3" fmla="*/ 0 h 1659"/>
                  <a:gd name="T4" fmla="*/ 6 w 637"/>
                  <a:gd name="T5" fmla="*/ 223 h 1659"/>
                  <a:gd name="T6" fmla="*/ 0 w 637"/>
                  <a:gd name="T7" fmla="*/ 220 h 1659"/>
                  <a:gd name="T8" fmla="*/ 58 w 637"/>
                  <a:gd name="T9" fmla="*/ 0 h 16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4" name="Freeform 320"/>
              <p:cNvSpPr>
                <a:spLocks noChangeArrowheads="1"/>
              </p:cNvSpPr>
              <p:nvPr/>
            </p:nvSpPr>
            <p:spPr bwMode="auto">
              <a:xfrm>
                <a:off x="4359" y="3647"/>
                <a:ext cx="162" cy="38"/>
              </a:xfrm>
              <a:custGeom>
                <a:avLst/>
                <a:gdLst>
                  <a:gd name="G0" fmla="+- 1 0 0"/>
                  <a:gd name="T0" fmla="*/ 57 256 1"/>
                  <a:gd name="T1" fmla="*/ 0 256 1"/>
                  <a:gd name="G1" fmla="+- 0 T0 T1"/>
                  <a:gd name="G2" fmla="sin 0 G1"/>
                  <a:gd name="G3" fmla="+- 1 0 0"/>
                  <a:gd name="G4" fmla="+- 1 0 0"/>
                  <a:gd name="G5" fmla="+- 1 0 0"/>
                  <a:gd name="T2" fmla="*/ 0 w 2216"/>
                  <a:gd name="T3" fmla="*/ 0 h 550"/>
                  <a:gd name="T4" fmla="*/ 1 w 2216"/>
                  <a:gd name="T5" fmla="*/ 8 h 550"/>
                  <a:gd name="T6" fmla="*/ 203 w 2216"/>
                  <a:gd name="T7" fmla="*/ 75 h 550"/>
                  <a:gd name="T8" fmla="*/ 208 w 2216"/>
                  <a:gd name="T9" fmla="*/ 67 h 550"/>
                  <a:gd name="T10" fmla="*/ 0 w 2216"/>
                  <a:gd name="T11" fmla="*/ 0 h 550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65" name="Group 321"/>
              <p:cNvGrpSpPr>
                <a:grpSpLocks/>
              </p:cNvGrpSpPr>
              <p:nvPr/>
            </p:nvGrpSpPr>
            <p:grpSpPr bwMode="auto">
              <a:xfrm>
                <a:off x="4357" y="3689"/>
                <a:ext cx="54" cy="22"/>
                <a:chOff x="4357" y="3689"/>
                <a:chExt cx="54" cy="22"/>
              </a:xfrm>
            </p:grpSpPr>
            <p:sp>
              <p:nvSpPr>
                <p:cNvPr id="6466" name="Freeform 322"/>
                <p:cNvSpPr>
                  <a:spLocks noChangeArrowheads="1"/>
                </p:cNvSpPr>
                <p:nvPr/>
              </p:nvSpPr>
              <p:spPr bwMode="auto">
                <a:xfrm>
                  <a:off x="4357" y="3689"/>
                  <a:ext cx="54" cy="2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83 0 0"/>
                    <a:gd name="G4" fmla="+- 1 0 0"/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67" name="Freeform 323"/>
                <p:cNvSpPr>
                  <a:spLocks noChangeArrowheads="1"/>
                </p:cNvSpPr>
                <p:nvPr/>
              </p:nvSpPr>
              <p:spPr bwMode="auto">
                <a:xfrm>
                  <a:off x="4357" y="3690"/>
                  <a:ext cx="52" cy="2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73 0 0"/>
                    <a:gd name="G4" fmla="+- 1 0 0"/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68" name="Freeform 324"/>
                <p:cNvSpPr>
                  <a:spLocks noChangeArrowheads="1"/>
                </p:cNvSpPr>
                <p:nvPr/>
              </p:nvSpPr>
              <p:spPr bwMode="auto">
                <a:xfrm>
                  <a:off x="4361" y="3698"/>
                  <a:ext cx="18" cy="6"/>
                </a:xfrm>
                <a:custGeom>
                  <a:avLst/>
                  <a:gdLst>
                    <a:gd name="G0" fmla="+- 44 0 0"/>
                    <a:gd name="G1" fmla="+- 1 0 0"/>
                    <a:gd name="G2" fmla="+- 25 0 0"/>
                    <a:gd name="G3" fmla="+- 1 0 0"/>
                    <a:gd name="G4" fmla="+- 44 0 0"/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69" name="Freeform 325"/>
                <p:cNvSpPr>
                  <a:spLocks noChangeArrowheads="1"/>
                </p:cNvSpPr>
                <p:nvPr/>
              </p:nvSpPr>
              <p:spPr bwMode="auto">
                <a:xfrm>
                  <a:off x="4361" y="3702"/>
                  <a:ext cx="13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70" name="Freeform 326"/>
                <p:cNvSpPr>
                  <a:spLocks noChangeArrowheads="1"/>
                </p:cNvSpPr>
                <p:nvPr/>
              </p:nvSpPr>
              <p:spPr bwMode="auto">
                <a:xfrm>
                  <a:off x="4377" y="3703"/>
                  <a:ext cx="18" cy="6"/>
                </a:xfrm>
                <a:custGeom>
                  <a:avLst/>
                  <a:gdLst>
                    <a:gd name="G0" fmla="+- 46 0 0"/>
                    <a:gd name="G1" fmla="+- 1 0 0"/>
                    <a:gd name="G2" fmla="+- 26 0 0"/>
                    <a:gd name="G3" fmla="+- 1 0 0"/>
                    <a:gd name="G4" fmla="+- 46 0 0"/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71" name="Freeform 327"/>
                <p:cNvSpPr>
                  <a:spLocks noChangeArrowheads="1"/>
                </p:cNvSpPr>
                <p:nvPr/>
              </p:nvSpPr>
              <p:spPr bwMode="auto">
                <a:xfrm>
                  <a:off x="4376" y="3706"/>
                  <a:ext cx="13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72" name="Freeform 328"/>
              <p:cNvSpPr>
                <a:spLocks noChangeArrowheads="1"/>
              </p:cNvSpPr>
              <p:nvPr/>
            </p:nvSpPr>
            <p:spPr bwMode="auto">
              <a:xfrm>
                <a:off x="4451" y="3693"/>
                <a:ext cx="66" cy="50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792 0 0"/>
                  <a:gd name="G4" fmla="+- 0 0 0"/>
                  <a:gd name="T0" fmla="*/ 1 w 990"/>
                  <a:gd name="T1" fmla="*/ 55 h 792"/>
                  <a:gd name="T2" fmla="*/ 56 w 990"/>
                  <a:gd name="T3" fmla="*/ 0 h 792"/>
                  <a:gd name="T4" fmla="*/ 56 w 990"/>
                  <a:gd name="T5" fmla="*/ 4 h 792"/>
                  <a:gd name="T6" fmla="*/ 0 w 990"/>
                  <a:gd name="T7" fmla="*/ 60 h 792"/>
                  <a:gd name="T8" fmla="*/ 1 w 990"/>
                  <a:gd name="T9" fmla="*/ 55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3" name="Freeform 329"/>
              <p:cNvSpPr>
                <a:spLocks noChangeArrowheads="1"/>
              </p:cNvSpPr>
              <p:nvPr/>
            </p:nvSpPr>
            <p:spPr bwMode="auto">
              <a:xfrm>
                <a:off x="4280" y="3697"/>
                <a:ext cx="170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2 w 2532"/>
                  <a:gd name="T3" fmla="*/ 0 h 723"/>
                  <a:gd name="T4" fmla="*/ 145 w 2532"/>
                  <a:gd name="T5" fmla="*/ 51 h 723"/>
                  <a:gd name="T6" fmla="*/ 145 w 2532"/>
                  <a:gd name="T7" fmla="*/ 54 h 723"/>
                  <a:gd name="T8" fmla="*/ 0 w 2532"/>
                  <a:gd name="T9" fmla="*/ 2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4" name="Freeform 330"/>
              <p:cNvSpPr>
                <a:spLocks noChangeArrowheads="1"/>
              </p:cNvSpPr>
              <p:nvPr/>
            </p:nvSpPr>
            <p:spPr bwMode="auto">
              <a:xfrm>
                <a:off x="4281" y="3688"/>
                <a:ext cx="1" cy="8"/>
              </a:xfrm>
              <a:custGeom>
                <a:avLst/>
                <a:gdLst>
                  <a:gd name="G0" fmla="+- 1 0 0"/>
                  <a:gd name="G1" fmla="+- 1 0 0"/>
                  <a:gd name="G2" fmla="+- 144 0 0"/>
                  <a:gd name="G3" fmla="+- 0 0 0"/>
                  <a:gd name="G4" fmla="+- 1 0 0"/>
                  <a:gd name="T0" fmla="*/ 2 w 26"/>
                  <a:gd name="T1" fmla="*/ 1 h 147"/>
                  <a:gd name="T2" fmla="*/ 2 w 26"/>
                  <a:gd name="T3" fmla="*/ 10 h 147"/>
                  <a:gd name="T4" fmla="*/ 0 w 26"/>
                  <a:gd name="T5" fmla="*/ 10 h 147"/>
                  <a:gd name="T6" fmla="*/ 1 w 26"/>
                  <a:gd name="T7" fmla="*/ 0 h 147"/>
                  <a:gd name="T8" fmla="*/ 2 w 26"/>
                  <a:gd name="T9" fmla="*/ 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5" name="Freeform 331"/>
              <p:cNvSpPr>
                <a:spLocks noChangeArrowheads="1"/>
              </p:cNvSpPr>
              <p:nvPr/>
            </p:nvSpPr>
            <p:spPr bwMode="auto">
              <a:xfrm>
                <a:off x="4281" y="3650"/>
                <a:ext cx="78" cy="38"/>
              </a:xfrm>
              <a:custGeom>
                <a:avLst/>
                <a:gdLst>
                  <a:gd name="G0" fmla="+- 1 0 0"/>
                  <a:gd name="G1" fmla="+- 597 0 0"/>
                  <a:gd name="G2" fmla="+- 1 0 0"/>
                  <a:gd name="G3" fmla="+- 1 0 0"/>
                  <a:gd name="G4" fmla="+- 1 0 0"/>
                  <a:gd name="T0" fmla="*/ 67 w 1176"/>
                  <a:gd name="T1" fmla="*/ 0 h 606"/>
                  <a:gd name="T2" fmla="*/ 0 w 1176"/>
                  <a:gd name="T3" fmla="*/ 45 h 606"/>
                  <a:gd name="T4" fmla="*/ 1 w 1176"/>
                  <a:gd name="T5" fmla="*/ 45 h 606"/>
                  <a:gd name="T6" fmla="*/ 67 w 1176"/>
                  <a:gd name="T7" fmla="*/ 1 h 606"/>
                  <a:gd name="T8" fmla="*/ 67 w 1176"/>
                  <a:gd name="T9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6" name="Freeform 332"/>
              <p:cNvSpPr>
                <a:spLocks noChangeArrowheads="1"/>
              </p:cNvSpPr>
              <p:nvPr/>
            </p:nvSpPr>
            <p:spPr bwMode="auto">
              <a:xfrm>
                <a:off x="4286" y="3690"/>
                <a:ext cx="161" cy="44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1 w 2532"/>
                  <a:gd name="T3" fmla="*/ 0 h 723"/>
                  <a:gd name="T4" fmla="*/ 105 w 2532"/>
                  <a:gd name="T5" fmla="*/ 40 h 723"/>
                  <a:gd name="T6" fmla="*/ 105 w 2532"/>
                  <a:gd name="T7" fmla="*/ 42 h 723"/>
                  <a:gd name="T8" fmla="*/ 0 w 2532"/>
                  <a:gd name="T9" fmla="*/ 1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7" name="Freeform 333"/>
              <p:cNvSpPr>
                <a:spLocks noChangeArrowheads="1"/>
              </p:cNvSpPr>
              <p:nvPr/>
            </p:nvSpPr>
            <p:spPr bwMode="auto">
              <a:xfrm flipV="1">
                <a:off x="4448" y="3687"/>
                <a:ext cx="65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49 h 723"/>
                  <a:gd name="T6" fmla="*/ 0 w 2532"/>
                  <a:gd name="T7" fmla="*/ 52 h 723"/>
                  <a:gd name="T8" fmla="*/ 0 w 2532"/>
                  <a:gd name="T9" fmla="*/ 2 h 723"/>
                  <a:gd name="T10" fmla="*/ 0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78" name="Group 334"/>
            <p:cNvGrpSpPr>
              <a:grpSpLocks/>
            </p:cNvGrpSpPr>
            <p:nvPr/>
          </p:nvGrpSpPr>
          <p:grpSpPr bwMode="auto">
            <a:xfrm>
              <a:off x="3440" y="1951"/>
              <a:ext cx="279" cy="260"/>
              <a:chOff x="3440" y="1951"/>
              <a:chExt cx="279" cy="260"/>
            </a:xfrm>
          </p:grpSpPr>
          <p:pic>
            <p:nvPicPr>
              <p:cNvPr id="6479" name="Picture 335"/>
              <p:cNvPicPr>
                <a:picLocks noChangeAspect="1" noChangeArrowheads="1"/>
              </p:cNvPicPr>
              <p:nvPr/>
            </p:nvPicPr>
            <p:blipFill>
              <a:blip r:embed="rId20"/>
              <a:srcRect/>
              <a:stretch>
                <a:fillRect/>
              </a:stretch>
            </p:blipFill>
            <p:spPr bwMode="auto">
              <a:xfrm>
                <a:off x="3440" y="1951"/>
                <a:ext cx="277" cy="140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6480" name="Picture 336"/>
              <p:cNvPicPr>
                <a:picLocks noChangeAspect="1" noChangeArrowheads="1"/>
              </p:cNvPicPr>
              <p:nvPr/>
            </p:nvPicPr>
            <p:blipFill>
              <a:blip r:embed="rId21"/>
              <a:srcRect/>
              <a:stretch>
                <a:fillRect/>
              </a:stretch>
            </p:blipFill>
            <p:spPr bwMode="auto">
              <a:xfrm rot="120000">
                <a:off x="3454" y="2107"/>
                <a:ext cx="228" cy="9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481" name="Freeform 337"/>
              <p:cNvSpPr>
                <a:spLocks noChangeArrowheads="1"/>
              </p:cNvSpPr>
              <p:nvPr/>
            </p:nvSpPr>
            <p:spPr bwMode="auto">
              <a:xfrm>
                <a:off x="3529" y="2010"/>
                <a:ext cx="183" cy="130"/>
              </a:xfrm>
              <a:custGeom>
                <a:avLst/>
                <a:gdLst>
                  <a:gd name="G0" fmla="+- 1 0 0"/>
                  <a:gd name="G1" fmla="+- 1734 0 0"/>
                  <a:gd name="G2" fmla="+- 1 0 0"/>
                  <a:gd name="G3" fmla="+- 1 0 0"/>
                  <a:gd name="G4" fmla="+- 1 0 0"/>
                  <a:gd name="T0" fmla="*/ 27 w 2982"/>
                  <a:gd name="T1" fmla="*/ 0 h 2442"/>
                  <a:gd name="T2" fmla="*/ 0 w 2982"/>
                  <a:gd name="T3" fmla="*/ 44 h 2442"/>
                  <a:gd name="T4" fmla="*/ 119 w 2982"/>
                  <a:gd name="T5" fmla="*/ 62 h 2442"/>
                  <a:gd name="T6" fmla="*/ 148 w 2982"/>
                  <a:gd name="T7" fmla="*/ 8 h 2442"/>
                  <a:gd name="T8" fmla="*/ 27 w 2982"/>
                  <a:gd name="T9" fmla="*/ 0 h 2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6482" name="Picture 338"/>
              <p:cNvPicPr>
                <a:picLocks noChangeAspect="1" noChangeArrowheads="1"/>
              </p:cNvPicPr>
              <p:nvPr/>
            </p:nvPicPr>
            <p:blipFill>
              <a:blip r:embed="rId22"/>
              <a:srcRect/>
              <a:stretch>
                <a:fillRect/>
              </a:stretch>
            </p:blipFill>
            <p:spPr bwMode="auto">
              <a:xfrm>
                <a:off x="3538" y="2013"/>
                <a:ext cx="166" cy="118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483" name="Freeform 339"/>
              <p:cNvSpPr>
                <a:spLocks noChangeArrowheads="1"/>
              </p:cNvSpPr>
              <p:nvPr/>
            </p:nvSpPr>
            <p:spPr bwMode="auto">
              <a:xfrm>
                <a:off x="3563" y="2006"/>
                <a:ext cx="155" cy="23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86 0 0"/>
                  <a:gd name="G4" fmla="+- 1 0 0"/>
                  <a:gd name="T0" fmla="*/ 1 w 2528"/>
                  <a:gd name="T1" fmla="*/ 0 h 455"/>
                  <a:gd name="T2" fmla="*/ 125 w 2528"/>
                  <a:gd name="T3" fmla="*/ 9 h 455"/>
                  <a:gd name="T4" fmla="*/ 122 w 2528"/>
                  <a:gd name="T5" fmla="*/ 11 h 455"/>
                  <a:gd name="T6" fmla="*/ 0 w 2528"/>
                  <a:gd name="T7" fmla="*/ 2 h 455"/>
                  <a:gd name="T8" fmla="*/ 1 w 2528"/>
                  <a:gd name="T9" fmla="*/ 0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4" name="Freeform 340"/>
              <p:cNvSpPr>
                <a:spLocks noChangeArrowheads="1"/>
              </p:cNvSpPr>
              <p:nvPr/>
            </p:nvSpPr>
            <p:spPr bwMode="auto">
              <a:xfrm>
                <a:off x="3527" y="2006"/>
                <a:ext cx="42" cy="101"/>
              </a:xfrm>
              <a:custGeom>
                <a:avLst/>
                <a:gdLst>
                  <a:gd name="G0" fmla="+- 1 0 0"/>
                  <a:gd name="G1" fmla="+- 1869 0 0"/>
                  <a:gd name="G2" fmla="+- 1 0 0"/>
                  <a:gd name="G3" fmla="+- 1 0 0"/>
                  <a:gd name="G4" fmla="+- 1 0 0"/>
                  <a:gd name="T0" fmla="*/ 28 w 702"/>
                  <a:gd name="T1" fmla="*/ 0 h 1893"/>
                  <a:gd name="T2" fmla="*/ 0 w 702"/>
                  <a:gd name="T3" fmla="*/ 47 h 1893"/>
                  <a:gd name="T4" fmla="*/ 5 w 702"/>
                  <a:gd name="T5" fmla="*/ 48 h 1893"/>
                  <a:gd name="T6" fmla="*/ 35 w 702"/>
                  <a:gd name="T7" fmla="*/ 1 h 1893"/>
                  <a:gd name="T8" fmla="*/ 28 w 702"/>
                  <a:gd name="T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5" name="Freeform 341"/>
              <p:cNvSpPr>
                <a:spLocks noChangeArrowheads="1"/>
              </p:cNvSpPr>
              <p:nvPr/>
            </p:nvSpPr>
            <p:spPr bwMode="auto">
              <a:xfrm>
                <a:off x="3671" y="2024"/>
                <a:ext cx="46" cy="116"/>
              </a:xfrm>
              <a:custGeom>
                <a:avLst/>
                <a:gdLst>
                  <a:gd name="G0" fmla="+- 1 0 0"/>
                  <a:gd name="G1" fmla="+- 1 0 0"/>
                  <a:gd name="G2" fmla="+- 2148 0 0"/>
                  <a:gd name="G3" fmla="+- 1 0 0"/>
                  <a:gd name="G4" fmla="+- 1 0 0"/>
                  <a:gd name="T0" fmla="*/ 38 w 756"/>
                  <a:gd name="T1" fmla="*/ 0 h 2184"/>
                  <a:gd name="T2" fmla="*/ 7 w 756"/>
                  <a:gd name="T3" fmla="*/ 55 h 2184"/>
                  <a:gd name="T4" fmla="*/ 0 w 756"/>
                  <a:gd name="T5" fmla="*/ 54 h 2184"/>
                  <a:gd name="T6" fmla="*/ 30 w 756"/>
                  <a:gd name="T7" fmla="*/ 2 h 2184"/>
                  <a:gd name="T8" fmla="*/ 38 w 756"/>
                  <a:gd name="T9" fmla="*/ 0 h 2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FFFFFF"/>
                  </a:gs>
                </a:gsLst>
                <a:lin ang="54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6" name="Freeform 342"/>
              <p:cNvSpPr>
                <a:spLocks noChangeArrowheads="1"/>
              </p:cNvSpPr>
              <p:nvPr/>
            </p:nvSpPr>
            <p:spPr bwMode="auto">
              <a:xfrm>
                <a:off x="3527" y="2102"/>
                <a:ext cx="170" cy="38"/>
              </a:xfrm>
              <a:custGeom>
                <a:avLst/>
                <a:gdLst>
                  <a:gd name="G0" fmla="+- 1 0 0"/>
                  <a:gd name="G1" fmla="+- 99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T0" fmla="*/ 1 w 2773"/>
                  <a:gd name="T1" fmla="*/ 0 h 738"/>
                  <a:gd name="T2" fmla="*/ 0 w 2773"/>
                  <a:gd name="T3" fmla="*/ 3 h 738"/>
                  <a:gd name="T4" fmla="*/ 121 w 2773"/>
                  <a:gd name="T5" fmla="*/ 18 h 738"/>
                  <a:gd name="T6" fmla="*/ 118 w 2773"/>
                  <a:gd name="T7" fmla="*/ 15 h 738"/>
                  <a:gd name="T8" fmla="*/ 1 w 2773"/>
                  <a:gd name="T9" fmla="*/ 0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CC"/>
                  </a:gs>
                  <a:gs pos="100000">
                    <a:srgbClr val="FFFF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7" name="Freeform 343"/>
              <p:cNvSpPr>
                <a:spLocks noChangeArrowheads="1"/>
              </p:cNvSpPr>
              <p:nvPr/>
            </p:nvSpPr>
            <p:spPr bwMode="auto">
              <a:xfrm>
                <a:off x="3676" y="2025"/>
                <a:ext cx="43" cy="11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647 0 0"/>
                  <a:gd name="G4" fmla="+- 1 0 0"/>
                  <a:gd name="T0" fmla="*/ 58 w 637"/>
                  <a:gd name="T1" fmla="*/ 0 h 1659"/>
                  <a:gd name="T2" fmla="*/ 59 w 637"/>
                  <a:gd name="T3" fmla="*/ 0 h 1659"/>
                  <a:gd name="T4" fmla="*/ 6 w 637"/>
                  <a:gd name="T5" fmla="*/ 223 h 1659"/>
                  <a:gd name="T6" fmla="*/ 0 w 637"/>
                  <a:gd name="T7" fmla="*/ 220 h 1659"/>
                  <a:gd name="T8" fmla="*/ 58 w 637"/>
                  <a:gd name="T9" fmla="*/ 0 h 16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8" name="Freeform 344"/>
              <p:cNvSpPr>
                <a:spLocks noChangeArrowheads="1"/>
              </p:cNvSpPr>
              <p:nvPr/>
            </p:nvSpPr>
            <p:spPr bwMode="auto">
              <a:xfrm>
                <a:off x="3527" y="2107"/>
                <a:ext cx="151" cy="38"/>
              </a:xfrm>
              <a:custGeom>
                <a:avLst/>
                <a:gdLst>
                  <a:gd name="G0" fmla="+- 1 0 0"/>
                  <a:gd name="T0" fmla="*/ 57 256 1"/>
                  <a:gd name="T1" fmla="*/ 0 256 1"/>
                  <a:gd name="G1" fmla="+- 0 T0 T1"/>
                  <a:gd name="G2" fmla="sin 0 G1"/>
                  <a:gd name="G3" fmla="+- 1 0 0"/>
                  <a:gd name="G4" fmla="+- 1 0 0"/>
                  <a:gd name="G5" fmla="+- 1 0 0"/>
                  <a:gd name="T2" fmla="*/ 0 w 2216"/>
                  <a:gd name="T3" fmla="*/ 0 h 550"/>
                  <a:gd name="T4" fmla="*/ 1 w 2216"/>
                  <a:gd name="T5" fmla="*/ 8 h 550"/>
                  <a:gd name="T6" fmla="*/ 203 w 2216"/>
                  <a:gd name="T7" fmla="*/ 75 h 550"/>
                  <a:gd name="T8" fmla="*/ 208 w 2216"/>
                  <a:gd name="T9" fmla="*/ 67 h 550"/>
                  <a:gd name="T10" fmla="*/ 0 w 2216"/>
                  <a:gd name="T11" fmla="*/ 0 h 550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89" name="Group 345"/>
              <p:cNvGrpSpPr>
                <a:grpSpLocks/>
              </p:cNvGrpSpPr>
              <p:nvPr/>
            </p:nvGrpSpPr>
            <p:grpSpPr bwMode="auto">
              <a:xfrm>
                <a:off x="3525" y="2149"/>
                <a:ext cx="51" cy="22"/>
                <a:chOff x="3525" y="2149"/>
                <a:chExt cx="51" cy="22"/>
              </a:xfrm>
            </p:grpSpPr>
            <p:sp>
              <p:nvSpPr>
                <p:cNvPr id="6490" name="Freeform 346"/>
                <p:cNvSpPr>
                  <a:spLocks noChangeArrowheads="1"/>
                </p:cNvSpPr>
                <p:nvPr/>
              </p:nvSpPr>
              <p:spPr bwMode="auto">
                <a:xfrm>
                  <a:off x="3525" y="2149"/>
                  <a:ext cx="51" cy="2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83 0 0"/>
                    <a:gd name="G4" fmla="+- 1 0 0"/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91" name="Freeform 347"/>
                <p:cNvSpPr>
                  <a:spLocks noChangeArrowheads="1"/>
                </p:cNvSpPr>
                <p:nvPr/>
              </p:nvSpPr>
              <p:spPr bwMode="auto">
                <a:xfrm>
                  <a:off x="3526" y="2150"/>
                  <a:ext cx="49" cy="2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73 0 0"/>
                    <a:gd name="G4" fmla="+- 1 0 0"/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92" name="Freeform 348"/>
                <p:cNvSpPr>
                  <a:spLocks noChangeArrowheads="1"/>
                </p:cNvSpPr>
                <p:nvPr/>
              </p:nvSpPr>
              <p:spPr bwMode="auto">
                <a:xfrm>
                  <a:off x="3529" y="2158"/>
                  <a:ext cx="17" cy="6"/>
                </a:xfrm>
                <a:custGeom>
                  <a:avLst/>
                  <a:gdLst>
                    <a:gd name="G0" fmla="+- 44 0 0"/>
                    <a:gd name="G1" fmla="+- 1 0 0"/>
                    <a:gd name="G2" fmla="+- 25 0 0"/>
                    <a:gd name="G3" fmla="+- 1 0 0"/>
                    <a:gd name="G4" fmla="+- 44 0 0"/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93" name="Freeform 349"/>
                <p:cNvSpPr>
                  <a:spLocks noChangeArrowheads="1"/>
                </p:cNvSpPr>
                <p:nvPr/>
              </p:nvSpPr>
              <p:spPr bwMode="auto">
                <a:xfrm>
                  <a:off x="3529" y="2162"/>
                  <a:ext cx="12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94" name="Freeform 350"/>
                <p:cNvSpPr>
                  <a:spLocks noChangeArrowheads="1"/>
                </p:cNvSpPr>
                <p:nvPr/>
              </p:nvSpPr>
              <p:spPr bwMode="auto">
                <a:xfrm>
                  <a:off x="3544" y="2163"/>
                  <a:ext cx="17" cy="6"/>
                </a:xfrm>
                <a:custGeom>
                  <a:avLst/>
                  <a:gdLst>
                    <a:gd name="G0" fmla="+- 46 0 0"/>
                    <a:gd name="G1" fmla="+- 1 0 0"/>
                    <a:gd name="G2" fmla="+- 26 0 0"/>
                    <a:gd name="G3" fmla="+- 1 0 0"/>
                    <a:gd name="G4" fmla="+- 46 0 0"/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95" name="Freeform 351"/>
                <p:cNvSpPr>
                  <a:spLocks noChangeArrowheads="1"/>
                </p:cNvSpPr>
                <p:nvPr/>
              </p:nvSpPr>
              <p:spPr bwMode="auto">
                <a:xfrm>
                  <a:off x="3543" y="2166"/>
                  <a:ext cx="12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96" name="Freeform 352"/>
              <p:cNvSpPr>
                <a:spLocks noChangeArrowheads="1"/>
              </p:cNvSpPr>
              <p:nvPr/>
            </p:nvSpPr>
            <p:spPr bwMode="auto">
              <a:xfrm>
                <a:off x="3613" y="2153"/>
                <a:ext cx="62" cy="50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792 0 0"/>
                  <a:gd name="G4" fmla="+- 0 0 0"/>
                  <a:gd name="T0" fmla="*/ 1 w 990"/>
                  <a:gd name="T1" fmla="*/ 55 h 792"/>
                  <a:gd name="T2" fmla="*/ 56 w 990"/>
                  <a:gd name="T3" fmla="*/ 0 h 792"/>
                  <a:gd name="T4" fmla="*/ 56 w 990"/>
                  <a:gd name="T5" fmla="*/ 4 h 792"/>
                  <a:gd name="T6" fmla="*/ 0 w 990"/>
                  <a:gd name="T7" fmla="*/ 60 h 792"/>
                  <a:gd name="T8" fmla="*/ 1 w 990"/>
                  <a:gd name="T9" fmla="*/ 55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7" name="Freeform 353"/>
              <p:cNvSpPr>
                <a:spLocks noChangeArrowheads="1"/>
              </p:cNvSpPr>
              <p:nvPr/>
            </p:nvSpPr>
            <p:spPr bwMode="auto">
              <a:xfrm>
                <a:off x="3453" y="2157"/>
                <a:ext cx="159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2 w 2532"/>
                  <a:gd name="T3" fmla="*/ 0 h 723"/>
                  <a:gd name="T4" fmla="*/ 145 w 2532"/>
                  <a:gd name="T5" fmla="*/ 51 h 723"/>
                  <a:gd name="T6" fmla="*/ 145 w 2532"/>
                  <a:gd name="T7" fmla="*/ 54 h 723"/>
                  <a:gd name="T8" fmla="*/ 0 w 2532"/>
                  <a:gd name="T9" fmla="*/ 2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8" name="Freeform 354"/>
              <p:cNvSpPr>
                <a:spLocks noChangeArrowheads="1"/>
              </p:cNvSpPr>
              <p:nvPr/>
            </p:nvSpPr>
            <p:spPr bwMode="auto">
              <a:xfrm>
                <a:off x="3454" y="2148"/>
                <a:ext cx="1" cy="8"/>
              </a:xfrm>
              <a:custGeom>
                <a:avLst/>
                <a:gdLst>
                  <a:gd name="G0" fmla="+- 1 0 0"/>
                  <a:gd name="G1" fmla="+- 1 0 0"/>
                  <a:gd name="G2" fmla="+- 144 0 0"/>
                  <a:gd name="G3" fmla="+- 0 0 0"/>
                  <a:gd name="G4" fmla="+- 1 0 0"/>
                  <a:gd name="T0" fmla="*/ 2 w 26"/>
                  <a:gd name="T1" fmla="*/ 1 h 147"/>
                  <a:gd name="T2" fmla="*/ 2 w 26"/>
                  <a:gd name="T3" fmla="*/ 10 h 147"/>
                  <a:gd name="T4" fmla="*/ 0 w 26"/>
                  <a:gd name="T5" fmla="*/ 10 h 147"/>
                  <a:gd name="T6" fmla="*/ 1 w 26"/>
                  <a:gd name="T7" fmla="*/ 0 h 147"/>
                  <a:gd name="T8" fmla="*/ 2 w 26"/>
                  <a:gd name="T9" fmla="*/ 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9" name="Freeform 355"/>
              <p:cNvSpPr>
                <a:spLocks noChangeArrowheads="1"/>
              </p:cNvSpPr>
              <p:nvPr/>
            </p:nvSpPr>
            <p:spPr bwMode="auto">
              <a:xfrm>
                <a:off x="3454" y="2110"/>
                <a:ext cx="73" cy="38"/>
              </a:xfrm>
              <a:custGeom>
                <a:avLst/>
                <a:gdLst>
                  <a:gd name="G0" fmla="+- 1 0 0"/>
                  <a:gd name="G1" fmla="+- 597 0 0"/>
                  <a:gd name="G2" fmla="+- 1 0 0"/>
                  <a:gd name="G3" fmla="+- 1 0 0"/>
                  <a:gd name="G4" fmla="+- 1 0 0"/>
                  <a:gd name="T0" fmla="*/ 67 w 1176"/>
                  <a:gd name="T1" fmla="*/ 0 h 606"/>
                  <a:gd name="T2" fmla="*/ 0 w 1176"/>
                  <a:gd name="T3" fmla="*/ 45 h 606"/>
                  <a:gd name="T4" fmla="*/ 1 w 1176"/>
                  <a:gd name="T5" fmla="*/ 45 h 606"/>
                  <a:gd name="T6" fmla="*/ 67 w 1176"/>
                  <a:gd name="T7" fmla="*/ 1 h 606"/>
                  <a:gd name="T8" fmla="*/ 67 w 1176"/>
                  <a:gd name="T9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00" name="Freeform 356"/>
              <p:cNvSpPr>
                <a:spLocks noChangeArrowheads="1"/>
              </p:cNvSpPr>
              <p:nvPr/>
            </p:nvSpPr>
            <p:spPr bwMode="auto">
              <a:xfrm>
                <a:off x="3458" y="2150"/>
                <a:ext cx="151" cy="44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1 w 2532"/>
                  <a:gd name="T3" fmla="*/ 0 h 723"/>
                  <a:gd name="T4" fmla="*/ 105 w 2532"/>
                  <a:gd name="T5" fmla="*/ 40 h 723"/>
                  <a:gd name="T6" fmla="*/ 105 w 2532"/>
                  <a:gd name="T7" fmla="*/ 42 h 723"/>
                  <a:gd name="T8" fmla="*/ 0 w 2532"/>
                  <a:gd name="T9" fmla="*/ 1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01" name="Freeform 357"/>
              <p:cNvSpPr>
                <a:spLocks noChangeArrowheads="1"/>
              </p:cNvSpPr>
              <p:nvPr/>
            </p:nvSpPr>
            <p:spPr bwMode="auto">
              <a:xfrm flipV="1">
                <a:off x="3610" y="2147"/>
                <a:ext cx="61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49 h 723"/>
                  <a:gd name="T6" fmla="*/ 0 w 2532"/>
                  <a:gd name="T7" fmla="*/ 52 h 723"/>
                  <a:gd name="T8" fmla="*/ 0 w 2532"/>
                  <a:gd name="T9" fmla="*/ 2 h 723"/>
                  <a:gd name="T10" fmla="*/ 0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502" name="Group 358"/>
            <p:cNvGrpSpPr>
              <a:grpSpLocks/>
            </p:cNvGrpSpPr>
            <p:nvPr/>
          </p:nvGrpSpPr>
          <p:grpSpPr bwMode="auto">
            <a:xfrm>
              <a:off x="3679" y="2065"/>
              <a:ext cx="260" cy="234"/>
              <a:chOff x="3679" y="2065"/>
              <a:chExt cx="260" cy="234"/>
            </a:xfrm>
          </p:grpSpPr>
          <p:pic>
            <p:nvPicPr>
              <p:cNvPr id="6503" name="Picture 359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3679" y="2065"/>
                <a:ext cx="260" cy="23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504" name="Freeform 360"/>
              <p:cNvSpPr>
                <a:spLocks noChangeArrowheads="1"/>
              </p:cNvSpPr>
              <p:nvPr/>
            </p:nvSpPr>
            <p:spPr bwMode="auto">
              <a:xfrm flipH="1">
                <a:off x="3790" y="2087"/>
                <a:ext cx="122" cy="10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505" name="Group 361"/>
            <p:cNvGrpSpPr>
              <a:grpSpLocks/>
            </p:cNvGrpSpPr>
            <p:nvPr/>
          </p:nvGrpSpPr>
          <p:grpSpPr bwMode="auto">
            <a:xfrm>
              <a:off x="4540" y="3451"/>
              <a:ext cx="298" cy="260"/>
              <a:chOff x="4540" y="3451"/>
              <a:chExt cx="298" cy="260"/>
            </a:xfrm>
          </p:grpSpPr>
          <p:pic>
            <p:nvPicPr>
              <p:cNvPr id="6506" name="Picture 362"/>
              <p:cNvPicPr>
                <a:picLocks noChangeAspect="1" noChangeArrowheads="1"/>
              </p:cNvPicPr>
              <p:nvPr/>
            </p:nvPicPr>
            <p:blipFill>
              <a:blip r:embed="rId17"/>
              <a:srcRect/>
              <a:stretch>
                <a:fillRect/>
              </a:stretch>
            </p:blipFill>
            <p:spPr bwMode="auto">
              <a:xfrm>
                <a:off x="4540" y="3451"/>
                <a:ext cx="296" cy="140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6507" name="Picture 363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 rot="120000">
                <a:off x="4555" y="3607"/>
                <a:ext cx="243" cy="9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508" name="Freeform 364"/>
              <p:cNvSpPr>
                <a:spLocks noChangeArrowheads="1"/>
              </p:cNvSpPr>
              <p:nvPr/>
            </p:nvSpPr>
            <p:spPr bwMode="auto">
              <a:xfrm>
                <a:off x="4635" y="3510"/>
                <a:ext cx="196" cy="130"/>
              </a:xfrm>
              <a:custGeom>
                <a:avLst/>
                <a:gdLst>
                  <a:gd name="G0" fmla="+- 1 0 0"/>
                  <a:gd name="G1" fmla="+- 1734 0 0"/>
                  <a:gd name="G2" fmla="+- 1 0 0"/>
                  <a:gd name="G3" fmla="+- 1 0 0"/>
                  <a:gd name="G4" fmla="+- 1 0 0"/>
                  <a:gd name="T0" fmla="*/ 27 w 2982"/>
                  <a:gd name="T1" fmla="*/ 0 h 2442"/>
                  <a:gd name="T2" fmla="*/ 0 w 2982"/>
                  <a:gd name="T3" fmla="*/ 44 h 2442"/>
                  <a:gd name="T4" fmla="*/ 119 w 2982"/>
                  <a:gd name="T5" fmla="*/ 62 h 2442"/>
                  <a:gd name="T6" fmla="*/ 148 w 2982"/>
                  <a:gd name="T7" fmla="*/ 8 h 2442"/>
                  <a:gd name="T8" fmla="*/ 27 w 2982"/>
                  <a:gd name="T9" fmla="*/ 0 h 2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6509" name="Picture 365"/>
              <p:cNvPicPr>
                <a:picLocks noChangeAspect="1" noChangeArrowheads="1"/>
              </p:cNvPicPr>
              <p:nvPr/>
            </p:nvPicPr>
            <p:blipFill>
              <a:blip r:embed="rId19"/>
              <a:srcRect/>
              <a:stretch>
                <a:fillRect/>
              </a:stretch>
            </p:blipFill>
            <p:spPr bwMode="auto">
              <a:xfrm>
                <a:off x="4645" y="3513"/>
                <a:ext cx="178" cy="118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510" name="Freeform 366"/>
              <p:cNvSpPr>
                <a:spLocks noChangeArrowheads="1"/>
              </p:cNvSpPr>
              <p:nvPr/>
            </p:nvSpPr>
            <p:spPr bwMode="auto">
              <a:xfrm>
                <a:off x="4671" y="3506"/>
                <a:ext cx="166" cy="23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86 0 0"/>
                  <a:gd name="G4" fmla="+- 1 0 0"/>
                  <a:gd name="T0" fmla="*/ 1 w 2528"/>
                  <a:gd name="T1" fmla="*/ 0 h 455"/>
                  <a:gd name="T2" fmla="*/ 125 w 2528"/>
                  <a:gd name="T3" fmla="*/ 9 h 455"/>
                  <a:gd name="T4" fmla="*/ 122 w 2528"/>
                  <a:gd name="T5" fmla="*/ 11 h 455"/>
                  <a:gd name="T6" fmla="*/ 0 w 2528"/>
                  <a:gd name="T7" fmla="*/ 2 h 455"/>
                  <a:gd name="T8" fmla="*/ 1 w 2528"/>
                  <a:gd name="T9" fmla="*/ 0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1" name="Freeform 367"/>
              <p:cNvSpPr>
                <a:spLocks noChangeArrowheads="1"/>
              </p:cNvSpPr>
              <p:nvPr/>
            </p:nvSpPr>
            <p:spPr bwMode="auto">
              <a:xfrm>
                <a:off x="4633" y="3506"/>
                <a:ext cx="45" cy="101"/>
              </a:xfrm>
              <a:custGeom>
                <a:avLst/>
                <a:gdLst>
                  <a:gd name="G0" fmla="+- 1 0 0"/>
                  <a:gd name="G1" fmla="+- 1869 0 0"/>
                  <a:gd name="G2" fmla="+- 1 0 0"/>
                  <a:gd name="G3" fmla="+- 1 0 0"/>
                  <a:gd name="G4" fmla="+- 1 0 0"/>
                  <a:gd name="T0" fmla="*/ 28 w 702"/>
                  <a:gd name="T1" fmla="*/ 0 h 1893"/>
                  <a:gd name="T2" fmla="*/ 0 w 702"/>
                  <a:gd name="T3" fmla="*/ 47 h 1893"/>
                  <a:gd name="T4" fmla="*/ 5 w 702"/>
                  <a:gd name="T5" fmla="*/ 48 h 1893"/>
                  <a:gd name="T6" fmla="*/ 35 w 702"/>
                  <a:gd name="T7" fmla="*/ 1 h 1893"/>
                  <a:gd name="T8" fmla="*/ 28 w 702"/>
                  <a:gd name="T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2" name="Freeform 368"/>
              <p:cNvSpPr>
                <a:spLocks noChangeArrowheads="1"/>
              </p:cNvSpPr>
              <p:nvPr/>
            </p:nvSpPr>
            <p:spPr bwMode="auto">
              <a:xfrm>
                <a:off x="4787" y="3524"/>
                <a:ext cx="49" cy="116"/>
              </a:xfrm>
              <a:custGeom>
                <a:avLst/>
                <a:gdLst>
                  <a:gd name="G0" fmla="+- 1 0 0"/>
                  <a:gd name="G1" fmla="+- 1 0 0"/>
                  <a:gd name="G2" fmla="+- 2148 0 0"/>
                  <a:gd name="G3" fmla="+- 1 0 0"/>
                  <a:gd name="G4" fmla="+- 1 0 0"/>
                  <a:gd name="T0" fmla="*/ 38 w 756"/>
                  <a:gd name="T1" fmla="*/ 0 h 2184"/>
                  <a:gd name="T2" fmla="*/ 7 w 756"/>
                  <a:gd name="T3" fmla="*/ 55 h 2184"/>
                  <a:gd name="T4" fmla="*/ 0 w 756"/>
                  <a:gd name="T5" fmla="*/ 54 h 2184"/>
                  <a:gd name="T6" fmla="*/ 30 w 756"/>
                  <a:gd name="T7" fmla="*/ 2 h 2184"/>
                  <a:gd name="T8" fmla="*/ 38 w 756"/>
                  <a:gd name="T9" fmla="*/ 0 h 2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FFFFFF"/>
                  </a:gs>
                </a:gsLst>
                <a:lin ang="54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3" name="Freeform 369"/>
              <p:cNvSpPr>
                <a:spLocks noChangeArrowheads="1"/>
              </p:cNvSpPr>
              <p:nvPr/>
            </p:nvSpPr>
            <p:spPr bwMode="auto">
              <a:xfrm>
                <a:off x="4633" y="3602"/>
                <a:ext cx="182" cy="38"/>
              </a:xfrm>
              <a:custGeom>
                <a:avLst/>
                <a:gdLst>
                  <a:gd name="G0" fmla="+- 1 0 0"/>
                  <a:gd name="G1" fmla="+- 99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T0" fmla="*/ 1 w 2773"/>
                  <a:gd name="T1" fmla="*/ 0 h 738"/>
                  <a:gd name="T2" fmla="*/ 0 w 2773"/>
                  <a:gd name="T3" fmla="*/ 3 h 738"/>
                  <a:gd name="T4" fmla="*/ 121 w 2773"/>
                  <a:gd name="T5" fmla="*/ 18 h 738"/>
                  <a:gd name="T6" fmla="*/ 118 w 2773"/>
                  <a:gd name="T7" fmla="*/ 15 h 738"/>
                  <a:gd name="T8" fmla="*/ 1 w 2773"/>
                  <a:gd name="T9" fmla="*/ 0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CC"/>
                  </a:gs>
                  <a:gs pos="100000">
                    <a:srgbClr val="FFFF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4" name="Freeform 370"/>
              <p:cNvSpPr>
                <a:spLocks noChangeArrowheads="1"/>
              </p:cNvSpPr>
              <p:nvPr/>
            </p:nvSpPr>
            <p:spPr bwMode="auto">
              <a:xfrm>
                <a:off x="4792" y="3525"/>
                <a:ext cx="45" cy="11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647 0 0"/>
                  <a:gd name="G4" fmla="+- 1 0 0"/>
                  <a:gd name="T0" fmla="*/ 58 w 637"/>
                  <a:gd name="T1" fmla="*/ 0 h 1659"/>
                  <a:gd name="T2" fmla="*/ 59 w 637"/>
                  <a:gd name="T3" fmla="*/ 0 h 1659"/>
                  <a:gd name="T4" fmla="*/ 6 w 637"/>
                  <a:gd name="T5" fmla="*/ 223 h 1659"/>
                  <a:gd name="T6" fmla="*/ 0 w 637"/>
                  <a:gd name="T7" fmla="*/ 220 h 1659"/>
                  <a:gd name="T8" fmla="*/ 58 w 637"/>
                  <a:gd name="T9" fmla="*/ 0 h 16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5" name="Freeform 371"/>
              <p:cNvSpPr>
                <a:spLocks noChangeArrowheads="1"/>
              </p:cNvSpPr>
              <p:nvPr/>
            </p:nvSpPr>
            <p:spPr bwMode="auto">
              <a:xfrm>
                <a:off x="4633" y="3607"/>
                <a:ext cx="162" cy="38"/>
              </a:xfrm>
              <a:custGeom>
                <a:avLst/>
                <a:gdLst>
                  <a:gd name="G0" fmla="+- 1 0 0"/>
                  <a:gd name="T0" fmla="*/ 57 256 1"/>
                  <a:gd name="T1" fmla="*/ 0 256 1"/>
                  <a:gd name="G1" fmla="+- 0 T0 T1"/>
                  <a:gd name="G2" fmla="sin 0 G1"/>
                  <a:gd name="G3" fmla="+- 1 0 0"/>
                  <a:gd name="G4" fmla="+- 1 0 0"/>
                  <a:gd name="G5" fmla="+- 1 0 0"/>
                  <a:gd name="T2" fmla="*/ 0 w 2216"/>
                  <a:gd name="T3" fmla="*/ 0 h 550"/>
                  <a:gd name="T4" fmla="*/ 1 w 2216"/>
                  <a:gd name="T5" fmla="*/ 8 h 550"/>
                  <a:gd name="T6" fmla="*/ 203 w 2216"/>
                  <a:gd name="T7" fmla="*/ 75 h 550"/>
                  <a:gd name="T8" fmla="*/ 208 w 2216"/>
                  <a:gd name="T9" fmla="*/ 67 h 550"/>
                  <a:gd name="T10" fmla="*/ 0 w 2216"/>
                  <a:gd name="T11" fmla="*/ 0 h 550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516" name="Group 372"/>
              <p:cNvGrpSpPr>
                <a:grpSpLocks/>
              </p:cNvGrpSpPr>
              <p:nvPr/>
            </p:nvGrpSpPr>
            <p:grpSpPr bwMode="auto">
              <a:xfrm>
                <a:off x="4630" y="3649"/>
                <a:ext cx="54" cy="22"/>
                <a:chOff x="4630" y="3649"/>
                <a:chExt cx="54" cy="22"/>
              </a:xfrm>
            </p:grpSpPr>
            <p:sp>
              <p:nvSpPr>
                <p:cNvPr id="6517" name="Freeform 373"/>
                <p:cNvSpPr>
                  <a:spLocks noChangeArrowheads="1"/>
                </p:cNvSpPr>
                <p:nvPr/>
              </p:nvSpPr>
              <p:spPr bwMode="auto">
                <a:xfrm>
                  <a:off x="4630" y="3649"/>
                  <a:ext cx="54" cy="2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83 0 0"/>
                    <a:gd name="G4" fmla="+- 1 0 0"/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18" name="Freeform 374"/>
                <p:cNvSpPr>
                  <a:spLocks noChangeArrowheads="1"/>
                </p:cNvSpPr>
                <p:nvPr/>
              </p:nvSpPr>
              <p:spPr bwMode="auto">
                <a:xfrm>
                  <a:off x="4631" y="3650"/>
                  <a:ext cx="52" cy="2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73 0 0"/>
                    <a:gd name="G4" fmla="+- 1 0 0"/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19" name="Freeform 375"/>
                <p:cNvSpPr>
                  <a:spLocks noChangeArrowheads="1"/>
                </p:cNvSpPr>
                <p:nvPr/>
              </p:nvSpPr>
              <p:spPr bwMode="auto">
                <a:xfrm>
                  <a:off x="4635" y="3659"/>
                  <a:ext cx="18" cy="6"/>
                </a:xfrm>
                <a:custGeom>
                  <a:avLst/>
                  <a:gdLst>
                    <a:gd name="G0" fmla="+- 44 0 0"/>
                    <a:gd name="G1" fmla="+- 1 0 0"/>
                    <a:gd name="G2" fmla="+- 25 0 0"/>
                    <a:gd name="G3" fmla="+- 1 0 0"/>
                    <a:gd name="G4" fmla="+- 44 0 0"/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20" name="Freeform 376"/>
                <p:cNvSpPr>
                  <a:spLocks noChangeArrowheads="1"/>
                </p:cNvSpPr>
                <p:nvPr/>
              </p:nvSpPr>
              <p:spPr bwMode="auto">
                <a:xfrm>
                  <a:off x="4635" y="3662"/>
                  <a:ext cx="13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21" name="Freeform 377"/>
                <p:cNvSpPr>
                  <a:spLocks noChangeArrowheads="1"/>
                </p:cNvSpPr>
                <p:nvPr/>
              </p:nvSpPr>
              <p:spPr bwMode="auto">
                <a:xfrm>
                  <a:off x="4651" y="3663"/>
                  <a:ext cx="18" cy="6"/>
                </a:xfrm>
                <a:custGeom>
                  <a:avLst/>
                  <a:gdLst>
                    <a:gd name="G0" fmla="+- 46 0 0"/>
                    <a:gd name="G1" fmla="+- 1 0 0"/>
                    <a:gd name="G2" fmla="+- 26 0 0"/>
                    <a:gd name="G3" fmla="+- 1 0 0"/>
                    <a:gd name="G4" fmla="+- 46 0 0"/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22" name="Freeform 378"/>
                <p:cNvSpPr>
                  <a:spLocks noChangeArrowheads="1"/>
                </p:cNvSpPr>
                <p:nvPr/>
              </p:nvSpPr>
              <p:spPr bwMode="auto">
                <a:xfrm>
                  <a:off x="4650" y="3666"/>
                  <a:ext cx="13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523" name="Freeform 379"/>
              <p:cNvSpPr>
                <a:spLocks noChangeArrowheads="1"/>
              </p:cNvSpPr>
              <p:nvPr/>
            </p:nvSpPr>
            <p:spPr bwMode="auto">
              <a:xfrm>
                <a:off x="4725" y="3653"/>
                <a:ext cx="66" cy="50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792 0 0"/>
                  <a:gd name="G4" fmla="+- 0 0 0"/>
                  <a:gd name="T0" fmla="*/ 1 w 990"/>
                  <a:gd name="T1" fmla="*/ 55 h 792"/>
                  <a:gd name="T2" fmla="*/ 56 w 990"/>
                  <a:gd name="T3" fmla="*/ 0 h 792"/>
                  <a:gd name="T4" fmla="*/ 56 w 990"/>
                  <a:gd name="T5" fmla="*/ 4 h 792"/>
                  <a:gd name="T6" fmla="*/ 0 w 990"/>
                  <a:gd name="T7" fmla="*/ 60 h 792"/>
                  <a:gd name="T8" fmla="*/ 1 w 990"/>
                  <a:gd name="T9" fmla="*/ 55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4" name="Freeform 380"/>
              <p:cNvSpPr>
                <a:spLocks noChangeArrowheads="1"/>
              </p:cNvSpPr>
              <p:nvPr/>
            </p:nvSpPr>
            <p:spPr bwMode="auto">
              <a:xfrm>
                <a:off x="4554" y="3657"/>
                <a:ext cx="170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2 w 2532"/>
                  <a:gd name="T3" fmla="*/ 0 h 723"/>
                  <a:gd name="T4" fmla="*/ 145 w 2532"/>
                  <a:gd name="T5" fmla="*/ 51 h 723"/>
                  <a:gd name="T6" fmla="*/ 145 w 2532"/>
                  <a:gd name="T7" fmla="*/ 54 h 723"/>
                  <a:gd name="T8" fmla="*/ 0 w 2532"/>
                  <a:gd name="T9" fmla="*/ 2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5" name="Freeform 381"/>
              <p:cNvSpPr>
                <a:spLocks noChangeArrowheads="1"/>
              </p:cNvSpPr>
              <p:nvPr/>
            </p:nvSpPr>
            <p:spPr bwMode="auto">
              <a:xfrm>
                <a:off x="4554" y="3648"/>
                <a:ext cx="1" cy="8"/>
              </a:xfrm>
              <a:custGeom>
                <a:avLst/>
                <a:gdLst>
                  <a:gd name="G0" fmla="+- 1 0 0"/>
                  <a:gd name="G1" fmla="+- 1 0 0"/>
                  <a:gd name="G2" fmla="+- 144 0 0"/>
                  <a:gd name="G3" fmla="+- 0 0 0"/>
                  <a:gd name="G4" fmla="+- 1 0 0"/>
                  <a:gd name="T0" fmla="*/ 2 w 26"/>
                  <a:gd name="T1" fmla="*/ 1 h 147"/>
                  <a:gd name="T2" fmla="*/ 2 w 26"/>
                  <a:gd name="T3" fmla="*/ 10 h 147"/>
                  <a:gd name="T4" fmla="*/ 0 w 26"/>
                  <a:gd name="T5" fmla="*/ 10 h 147"/>
                  <a:gd name="T6" fmla="*/ 1 w 26"/>
                  <a:gd name="T7" fmla="*/ 0 h 147"/>
                  <a:gd name="T8" fmla="*/ 2 w 26"/>
                  <a:gd name="T9" fmla="*/ 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6" name="Freeform 382"/>
              <p:cNvSpPr>
                <a:spLocks noChangeArrowheads="1"/>
              </p:cNvSpPr>
              <p:nvPr/>
            </p:nvSpPr>
            <p:spPr bwMode="auto">
              <a:xfrm>
                <a:off x="4554" y="3610"/>
                <a:ext cx="78" cy="38"/>
              </a:xfrm>
              <a:custGeom>
                <a:avLst/>
                <a:gdLst>
                  <a:gd name="G0" fmla="+- 1 0 0"/>
                  <a:gd name="G1" fmla="+- 597 0 0"/>
                  <a:gd name="G2" fmla="+- 1 0 0"/>
                  <a:gd name="G3" fmla="+- 1 0 0"/>
                  <a:gd name="G4" fmla="+- 1 0 0"/>
                  <a:gd name="T0" fmla="*/ 67 w 1176"/>
                  <a:gd name="T1" fmla="*/ 0 h 606"/>
                  <a:gd name="T2" fmla="*/ 0 w 1176"/>
                  <a:gd name="T3" fmla="*/ 45 h 606"/>
                  <a:gd name="T4" fmla="*/ 1 w 1176"/>
                  <a:gd name="T5" fmla="*/ 45 h 606"/>
                  <a:gd name="T6" fmla="*/ 67 w 1176"/>
                  <a:gd name="T7" fmla="*/ 1 h 606"/>
                  <a:gd name="T8" fmla="*/ 67 w 1176"/>
                  <a:gd name="T9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7" name="Freeform 383"/>
              <p:cNvSpPr>
                <a:spLocks noChangeArrowheads="1"/>
              </p:cNvSpPr>
              <p:nvPr/>
            </p:nvSpPr>
            <p:spPr bwMode="auto">
              <a:xfrm>
                <a:off x="4560" y="3650"/>
                <a:ext cx="161" cy="44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1 w 2532"/>
                  <a:gd name="T3" fmla="*/ 0 h 723"/>
                  <a:gd name="T4" fmla="*/ 105 w 2532"/>
                  <a:gd name="T5" fmla="*/ 40 h 723"/>
                  <a:gd name="T6" fmla="*/ 105 w 2532"/>
                  <a:gd name="T7" fmla="*/ 42 h 723"/>
                  <a:gd name="T8" fmla="*/ 0 w 2532"/>
                  <a:gd name="T9" fmla="*/ 1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8" name="Freeform 384"/>
              <p:cNvSpPr>
                <a:spLocks noChangeArrowheads="1"/>
              </p:cNvSpPr>
              <p:nvPr/>
            </p:nvSpPr>
            <p:spPr bwMode="auto">
              <a:xfrm flipV="1">
                <a:off x="4722" y="3647"/>
                <a:ext cx="65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49 h 723"/>
                  <a:gd name="T6" fmla="*/ 0 w 2532"/>
                  <a:gd name="T7" fmla="*/ 52 h 723"/>
                  <a:gd name="T8" fmla="*/ 0 w 2532"/>
                  <a:gd name="T9" fmla="*/ 2 h 723"/>
                  <a:gd name="T10" fmla="*/ 0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530" name="Text Box 386"/>
          <p:cNvSpPr txBox="1">
            <a:spLocks noChangeArrowheads="1"/>
          </p:cNvSpPr>
          <p:nvPr/>
        </p:nvSpPr>
        <p:spPr bwMode="auto">
          <a:xfrm>
            <a:off x="304800" y="228600"/>
            <a:ext cx="83820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Transport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Layer Overview 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Protocols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31" name="Text Box 387"/>
          <p:cNvSpPr txBox="1">
            <a:spLocks noChangeArrowheads="1"/>
          </p:cNvSpPr>
          <p:nvPr/>
        </p:nvSpPr>
        <p:spPr bwMode="auto">
          <a:xfrm>
            <a:off x="438150" y="1511300"/>
            <a:ext cx="4362450" cy="51149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Provide </a:t>
            </a:r>
            <a:r>
              <a:rPr lang="en-US" sz="2400" i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logical communication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between app processes running on different hosts</a:t>
            </a:r>
          </a:p>
          <a:p>
            <a:pPr marL="341313" indent="-341313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Transport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protocols run in end systems </a:t>
            </a:r>
          </a:p>
          <a:p>
            <a:pPr marL="687388" lvl="1" indent="-230188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send side: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breaks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app messages into </a:t>
            </a:r>
            <a:r>
              <a:rPr lang="en-US" sz="2400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segments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passes to  network layer</a:t>
            </a:r>
          </a:p>
          <a:p>
            <a:pPr marL="687388" lvl="1" indent="-230188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rcv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side: reassembles segments into messages, passes to app layer</a:t>
            </a:r>
          </a:p>
          <a:p>
            <a:pPr marL="341313" indent="-341313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than one transport protocol available to apps</a:t>
            </a:r>
          </a:p>
          <a:p>
            <a:pPr marL="687388" lvl="1" indent="-230188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Internet: TCP and UDP</a:t>
            </a:r>
          </a:p>
        </p:txBody>
      </p:sp>
      <p:grpSp>
        <p:nvGrpSpPr>
          <p:cNvPr id="6532" name="Group 388"/>
          <p:cNvGrpSpPr>
            <a:grpSpLocks/>
          </p:cNvGrpSpPr>
          <p:nvPr/>
        </p:nvGrpSpPr>
        <p:grpSpPr bwMode="auto">
          <a:xfrm>
            <a:off x="7856538" y="4454525"/>
            <a:ext cx="1055687" cy="1006475"/>
            <a:chOff x="4949" y="2806"/>
            <a:chExt cx="665" cy="634"/>
          </a:xfrm>
        </p:grpSpPr>
        <p:grpSp>
          <p:nvGrpSpPr>
            <p:cNvPr id="6533" name="Group 389"/>
            <p:cNvGrpSpPr>
              <a:grpSpLocks/>
            </p:cNvGrpSpPr>
            <p:nvPr/>
          </p:nvGrpSpPr>
          <p:grpSpPr bwMode="auto">
            <a:xfrm>
              <a:off x="5102" y="2806"/>
              <a:ext cx="512" cy="634"/>
              <a:chOff x="5102" y="2806"/>
              <a:chExt cx="512" cy="634"/>
            </a:xfrm>
          </p:grpSpPr>
          <p:sp>
            <p:nvSpPr>
              <p:cNvPr id="6534" name="Rectangle 390"/>
              <p:cNvSpPr>
                <a:spLocks noChangeArrowheads="1"/>
              </p:cNvSpPr>
              <p:nvPr/>
            </p:nvSpPr>
            <p:spPr bwMode="auto">
              <a:xfrm>
                <a:off x="5164" y="2809"/>
                <a:ext cx="425" cy="488"/>
              </a:xfrm>
              <a:prstGeom prst="rect">
                <a:avLst/>
              </a:prstGeom>
              <a:solidFill>
                <a:srgbClr val="3333CC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5" name="Rectangle 391"/>
              <p:cNvSpPr>
                <a:spLocks noChangeArrowheads="1"/>
              </p:cNvSpPr>
              <p:nvPr/>
            </p:nvSpPr>
            <p:spPr bwMode="auto">
              <a:xfrm>
                <a:off x="5143" y="2824"/>
                <a:ext cx="434" cy="503"/>
              </a:xfrm>
              <a:prstGeom prst="rect">
                <a:avLst/>
              </a:prstGeom>
              <a:solidFill>
                <a:srgbClr val="FFFFFF"/>
              </a:solidFill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6" name="Rectangle 392"/>
              <p:cNvSpPr>
                <a:spLocks noChangeArrowheads="1"/>
              </p:cNvSpPr>
              <p:nvPr/>
            </p:nvSpPr>
            <p:spPr bwMode="auto">
              <a:xfrm>
                <a:off x="5146" y="2935"/>
                <a:ext cx="425" cy="107"/>
              </a:xfrm>
              <a:prstGeom prst="rect">
                <a:avLst/>
              </a:prstGeom>
              <a:solidFill>
                <a:srgbClr val="FF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7" name="Text Box 393"/>
              <p:cNvSpPr txBox="1">
                <a:spLocks noChangeArrowheads="1"/>
              </p:cNvSpPr>
              <p:nvPr/>
            </p:nvSpPr>
            <p:spPr bwMode="auto">
              <a:xfrm>
                <a:off x="5102" y="2806"/>
                <a:ext cx="512" cy="63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</a:rPr>
                  <a:t>application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FFFFFF"/>
                    </a:solidFill>
                  </a:rPr>
                  <a:t>transport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</a:rPr>
                  <a:t>network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</a:rPr>
                  <a:t>data link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</a:rPr>
                  <a:t>physical</a:t>
                </a:r>
              </a:p>
            </p:txBody>
          </p:sp>
          <p:sp>
            <p:nvSpPr>
              <p:cNvPr id="6538" name="Line 394"/>
              <p:cNvSpPr>
                <a:spLocks noChangeShapeType="1"/>
              </p:cNvSpPr>
              <p:nvPr/>
            </p:nvSpPr>
            <p:spPr bwMode="auto">
              <a:xfrm>
                <a:off x="5143" y="3040"/>
                <a:ext cx="434" cy="2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39" name="Line 395"/>
              <p:cNvSpPr>
                <a:spLocks noChangeShapeType="1"/>
              </p:cNvSpPr>
              <p:nvPr/>
            </p:nvSpPr>
            <p:spPr bwMode="auto">
              <a:xfrm>
                <a:off x="5149" y="3127"/>
                <a:ext cx="434" cy="2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0" name="Line 396"/>
              <p:cNvSpPr>
                <a:spLocks noChangeShapeType="1"/>
              </p:cNvSpPr>
              <p:nvPr/>
            </p:nvSpPr>
            <p:spPr bwMode="auto">
              <a:xfrm>
                <a:off x="5149" y="3214"/>
                <a:ext cx="434" cy="2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541" name="Freeform 397"/>
            <p:cNvSpPr>
              <a:spLocks noChangeArrowheads="1"/>
            </p:cNvSpPr>
            <p:nvPr/>
          </p:nvSpPr>
          <p:spPr bwMode="auto">
            <a:xfrm>
              <a:off x="4949" y="2815"/>
              <a:ext cx="191" cy="593"/>
            </a:xfrm>
            <a:custGeom>
              <a:avLst/>
              <a:gdLst>
                <a:gd name="G0" fmla="+- 594 0 0"/>
                <a:gd name="G1" fmla="+- 1 0 0"/>
                <a:gd name="G2" fmla="+- 1 0 0"/>
                <a:gd name="G3" fmla="+- 594 0 0"/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360" cap="flat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42" name="Group 398"/>
          <p:cNvGrpSpPr>
            <a:grpSpLocks/>
          </p:cNvGrpSpPr>
          <p:nvPr/>
        </p:nvGrpSpPr>
        <p:grpSpPr bwMode="auto">
          <a:xfrm>
            <a:off x="5886450" y="1671638"/>
            <a:ext cx="2786063" cy="3135312"/>
            <a:chOff x="3708" y="1053"/>
            <a:chExt cx="1755" cy="1975"/>
          </a:xfrm>
        </p:grpSpPr>
        <p:sp>
          <p:nvSpPr>
            <p:cNvPr id="6543" name="Rectangle 399"/>
            <p:cNvSpPr>
              <a:spLocks noChangeArrowheads="1"/>
            </p:cNvSpPr>
            <p:nvPr/>
          </p:nvSpPr>
          <p:spPr bwMode="auto">
            <a:xfrm rot="2940000">
              <a:off x="3623" y="1953"/>
              <a:ext cx="1919" cy="173"/>
            </a:xfrm>
            <a:prstGeom prst="rect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44" name="Text Box 400"/>
            <p:cNvSpPr txBox="1">
              <a:spLocks noChangeArrowheads="1"/>
            </p:cNvSpPr>
            <p:nvPr/>
          </p:nvSpPr>
          <p:spPr bwMode="auto">
            <a:xfrm rot="2940000">
              <a:off x="3737" y="1951"/>
              <a:ext cx="1723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FFFFFF"/>
                  </a:solidFill>
                </a:rPr>
                <a:t>logical end-end transport</a:t>
              </a:r>
            </a:p>
          </p:txBody>
        </p:sp>
        <p:sp>
          <p:nvSpPr>
            <p:cNvPr id="6545" name="Freeform 401"/>
            <p:cNvSpPr>
              <a:spLocks noChangeArrowheads="1"/>
            </p:cNvSpPr>
            <p:nvPr/>
          </p:nvSpPr>
          <p:spPr bwMode="auto">
            <a:xfrm rot="2940000">
              <a:off x="3760" y="1114"/>
              <a:ext cx="281" cy="263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53 0 0"/>
                <a:gd name="G6" fmla="+- 129 0 0"/>
                <a:gd name="G7" fmla="+- 108 0 0"/>
                <a:gd name="G8" fmla="+- 1 0 0"/>
                <a:gd name="G9" fmla="+- 1 0 0"/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46" name="Freeform 402"/>
            <p:cNvSpPr>
              <a:spLocks noChangeArrowheads="1"/>
            </p:cNvSpPr>
            <p:nvPr/>
          </p:nvSpPr>
          <p:spPr bwMode="auto">
            <a:xfrm rot="2940000" flipH="1">
              <a:off x="5131" y="2705"/>
              <a:ext cx="281" cy="263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53 0 0"/>
                <a:gd name="G6" fmla="+- 129 0 0"/>
                <a:gd name="G7" fmla="+- 108 0 0"/>
                <a:gd name="G8" fmla="+- 1 0 0"/>
                <a:gd name="G9" fmla="+- 1 0 0"/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47" name="Group 403"/>
          <p:cNvGrpSpPr>
            <a:grpSpLocks/>
          </p:cNvGrpSpPr>
          <p:nvPr/>
        </p:nvGrpSpPr>
        <p:grpSpPr bwMode="auto">
          <a:xfrm>
            <a:off x="5462588" y="1296988"/>
            <a:ext cx="1055687" cy="955675"/>
            <a:chOff x="3441" y="817"/>
            <a:chExt cx="665" cy="602"/>
          </a:xfrm>
        </p:grpSpPr>
        <p:grpSp>
          <p:nvGrpSpPr>
            <p:cNvPr id="6548" name="Group 404"/>
            <p:cNvGrpSpPr>
              <a:grpSpLocks/>
            </p:cNvGrpSpPr>
            <p:nvPr/>
          </p:nvGrpSpPr>
          <p:grpSpPr bwMode="auto">
            <a:xfrm>
              <a:off x="3594" y="817"/>
              <a:ext cx="512" cy="544"/>
              <a:chOff x="3594" y="817"/>
              <a:chExt cx="512" cy="544"/>
            </a:xfrm>
          </p:grpSpPr>
          <p:sp>
            <p:nvSpPr>
              <p:cNvPr id="6549" name="Rectangle 405"/>
              <p:cNvSpPr>
                <a:spLocks noChangeArrowheads="1"/>
              </p:cNvSpPr>
              <p:nvPr/>
            </p:nvSpPr>
            <p:spPr bwMode="auto">
              <a:xfrm>
                <a:off x="3656" y="820"/>
                <a:ext cx="425" cy="488"/>
              </a:xfrm>
              <a:prstGeom prst="rect">
                <a:avLst/>
              </a:prstGeom>
              <a:solidFill>
                <a:srgbClr val="3333CC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0" name="Rectangle 406"/>
              <p:cNvSpPr>
                <a:spLocks noChangeArrowheads="1"/>
              </p:cNvSpPr>
              <p:nvPr/>
            </p:nvSpPr>
            <p:spPr bwMode="auto">
              <a:xfrm>
                <a:off x="3635" y="835"/>
                <a:ext cx="434" cy="503"/>
              </a:xfrm>
              <a:prstGeom prst="rect">
                <a:avLst/>
              </a:prstGeom>
              <a:solidFill>
                <a:srgbClr val="FFFFFF"/>
              </a:solidFill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1" name="Rectangle 407"/>
              <p:cNvSpPr>
                <a:spLocks noChangeArrowheads="1"/>
              </p:cNvSpPr>
              <p:nvPr/>
            </p:nvSpPr>
            <p:spPr bwMode="auto">
              <a:xfrm>
                <a:off x="3638" y="946"/>
                <a:ext cx="425" cy="107"/>
              </a:xfrm>
              <a:prstGeom prst="rect">
                <a:avLst/>
              </a:prstGeom>
              <a:solidFill>
                <a:srgbClr val="FF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2" name="Text Box 408"/>
              <p:cNvSpPr txBox="1">
                <a:spLocks noChangeArrowheads="1"/>
              </p:cNvSpPr>
              <p:nvPr/>
            </p:nvSpPr>
            <p:spPr bwMode="auto">
              <a:xfrm>
                <a:off x="3594" y="817"/>
                <a:ext cx="512" cy="54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application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transport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network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data link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physical</a:t>
                </a:r>
              </a:p>
            </p:txBody>
          </p:sp>
          <p:sp>
            <p:nvSpPr>
              <p:cNvPr id="6553" name="Line 409"/>
              <p:cNvSpPr>
                <a:spLocks noChangeShapeType="1"/>
              </p:cNvSpPr>
              <p:nvPr/>
            </p:nvSpPr>
            <p:spPr bwMode="auto">
              <a:xfrm>
                <a:off x="3635" y="1051"/>
                <a:ext cx="434" cy="2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4" name="Line 410"/>
              <p:cNvSpPr>
                <a:spLocks noChangeShapeType="1"/>
              </p:cNvSpPr>
              <p:nvPr/>
            </p:nvSpPr>
            <p:spPr bwMode="auto">
              <a:xfrm>
                <a:off x="3641" y="1138"/>
                <a:ext cx="434" cy="2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5" name="Line 411"/>
              <p:cNvSpPr>
                <a:spLocks noChangeShapeType="1"/>
              </p:cNvSpPr>
              <p:nvPr/>
            </p:nvSpPr>
            <p:spPr bwMode="auto">
              <a:xfrm>
                <a:off x="3641" y="1225"/>
                <a:ext cx="434" cy="2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556" name="Freeform 412"/>
            <p:cNvSpPr>
              <a:spLocks noChangeArrowheads="1"/>
            </p:cNvSpPr>
            <p:nvPr/>
          </p:nvSpPr>
          <p:spPr bwMode="auto">
            <a:xfrm>
              <a:off x="3441" y="826"/>
              <a:ext cx="191" cy="593"/>
            </a:xfrm>
            <a:custGeom>
              <a:avLst/>
              <a:gdLst>
                <a:gd name="G0" fmla="+- 594 0 0"/>
                <a:gd name="G1" fmla="+- 1 0 0"/>
                <a:gd name="G2" fmla="+- 1 0 0"/>
                <a:gd name="G3" fmla="+- 594 0 0"/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360" cap="flat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0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clickEffect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1" dur="500"/>
                                        <p:tgtEl>
                                          <p:spTgt spid="6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4" dur="500"/>
                                        <p:tgtEl>
                                          <p:spTgt spid="6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Transport vs.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Network Layer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33400" y="1589088"/>
            <a:ext cx="8382000" cy="4648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>
              <a:lnSpc>
                <a:spcPct val="70000"/>
              </a:lnSpc>
              <a:spcBef>
                <a:spcPts val="8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Network </a:t>
            </a:r>
            <a:r>
              <a:rPr lang="en-US" sz="28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layer: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logical communication between hosts</a:t>
            </a:r>
          </a:p>
          <a:p>
            <a:pPr marL="341313" indent="-341313" algn="l">
              <a:lnSpc>
                <a:spcPct val="70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Transport </a:t>
            </a:r>
            <a:r>
              <a:rPr lang="en-US" sz="28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layer: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logical communication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between processes 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7388" lvl="1" indent="-230188" algn="l">
              <a:lnSpc>
                <a:spcPct val="70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elies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on, enhances, network layer services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1447800"/>
            <a:ext cx="7620000" cy="1826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7388" lvl="1" indent="-230188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Multiplexing,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Demultiplexing</a:t>
            </a: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7388" lvl="1" indent="-230188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Reliable data transfer</a:t>
            </a:r>
          </a:p>
          <a:p>
            <a:pPr marL="687388" lvl="1" indent="-230188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Flow control</a:t>
            </a:r>
          </a:p>
          <a:p>
            <a:pPr marL="687388" lvl="1" indent="-230188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Congestion control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334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Transport Services</a:t>
            </a:r>
            <a:endParaRPr lang="en-US" sz="36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reeform 4"/>
          <p:cNvSpPr>
            <a:spLocks noChangeArrowheads="1"/>
          </p:cNvSpPr>
          <p:nvPr/>
        </p:nvSpPr>
        <p:spPr bwMode="auto">
          <a:xfrm>
            <a:off x="2767013" y="3143250"/>
            <a:ext cx="552450" cy="2082800"/>
          </a:xfrm>
          <a:custGeom>
            <a:avLst/>
            <a:gdLst>
              <a:gd name="G0" fmla="+- 1306 0 0"/>
              <a:gd name="G1" fmla="+- 1 0 0"/>
              <a:gd name="G2" fmla="+- 1 0 0"/>
              <a:gd name="G3" fmla="+- 1 0 0"/>
              <a:gd name="G4" fmla="+- 1306 0 0"/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B2B2B2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93688" y="142875"/>
            <a:ext cx="7772400" cy="1000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Multiplexing/</a:t>
            </a:r>
            <a:r>
              <a:rPr lang="en-US" sz="36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emultiplexing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8008938" y="4068763"/>
            <a:ext cx="892175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process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7942263" y="3667125"/>
            <a:ext cx="835025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socket</a:t>
            </a:r>
          </a:p>
        </p:txBody>
      </p:sp>
      <p:grpSp>
        <p:nvGrpSpPr>
          <p:cNvPr id="10248" name="Group 8"/>
          <p:cNvGrpSpPr>
            <a:grpSpLocks/>
          </p:cNvGrpSpPr>
          <p:nvPr/>
        </p:nvGrpSpPr>
        <p:grpSpPr bwMode="auto">
          <a:xfrm>
            <a:off x="4495799" y="1371600"/>
            <a:ext cx="4219575" cy="1666875"/>
            <a:chOff x="2832" y="864"/>
            <a:chExt cx="2658" cy="1050"/>
          </a:xfrm>
        </p:grpSpPr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092" y="1163"/>
              <a:ext cx="2398" cy="751"/>
            </a:xfrm>
            <a:prstGeom prst="rect">
              <a:avLst/>
            </a:prstGeom>
            <a:noFill/>
            <a:ln w="19080" cap="sq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just">
                <a:lnSpc>
                  <a:spcPct val="8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use header info to deliver</a:t>
              </a:r>
            </a:p>
            <a:p>
              <a:pPr algn="just">
                <a:lnSpc>
                  <a:spcPct val="8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received segments to correct </a:t>
              </a:r>
            </a:p>
            <a:p>
              <a:pPr algn="just">
                <a:lnSpc>
                  <a:spcPct val="8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socket</a:t>
              </a:r>
            </a:p>
          </p:txBody>
        </p:sp>
        <p:grpSp>
          <p:nvGrpSpPr>
            <p:cNvPr id="10250" name="Group 10"/>
            <p:cNvGrpSpPr>
              <a:grpSpLocks/>
            </p:cNvGrpSpPr>
            <p:nvPr/>
          </p:nvGrpSpPr>
          <p:grpSpPr bwMode="auto">
            <a:xfrm>
              <a:off x="2832" y="864"/>
              <a:ext cx="2247" cy="386"/>
              <a:chOff x="2832" y="864"/>
              <a:chExt cx="2247" cy="386"/>
            </a:xfrm>
          </p:grpSpPr>
          <p:sp>
            <p:nvSpPr>
              <p:cNvPr id="10251" name="Rectangle 11"/>
              <p:cNvSpPr>
                <a:spLocks noChangeArrowheads="1"/>
              </p:cNvSpPr>
              <p:nvPr/>
            </p:nvSpPr>
            <p:spPr bwMode="auto">
              <a:xfrm>
                <a:off x="3544" y="1041"/>
                <a:ext cx="1247" cy="209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2" name="Text Box 12"/>
              <p:cNvSpPr txBox="1">
                <a:spLocks noChangeArrowheads="1"/>
              </p:cNvSpPr>
              <p:nvPr/>
            </p:nvSpPr>
            <p:spPr bwMode="auto">
              <a:xfrm>
                <a:off x="2832" y="864"/>
                <a:ext cx="2247" cy="292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squar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400" i="1" dirty="0" err="1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2400" i="1" dirty="0" err="1" smtClean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emultiplexing</a:t>
                </a:r>
                <a:r>
                  <a:rPr lang="en-US" sz="2400" i="1" dirty="0" smtClean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i="1" dirty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at receiver:</a:t>
                </a:r>
              </a:p>
            </p:txBody>
          </p:sp>
        </p:grpSp>
      </p:grpSp>
      <p:grpSp>
        <p:nvGrpSpPr>
          <p:cNvPr id="10253" name="Group 13"/>
          <p:cNvGrpSpPr>
            <a:grpSpLocks/>
          </p:cNvGrpSpPr>
          <p:nvPr/>
        </p:nvGrpSpPr>
        <p:grpSpPr bwMode="auto">
          <a:xfrm>
            <a:off x="228600" y="1219201"/>
            <a:ext cx="4210050" cy="1581151"/>
            <a:chOff x="144" y="768"/>
            <a:chExt cx="2652" cy="996"/>
          </a:xfrm>
        </p:grpSpPr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264" y="1068"/>
              <a:ext cx="2532" cy="61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l">
                <a:lnSpc>
                  <a:spcPct val="8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handle data from multiple</a:t>
              </a:r>
            </a:p>
            <a:p>
              <a:pPr algn="l">
                <a:lnSpc>
                  <a:spcPct val="8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sockets, add transport header (later used for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demultiplexing</a:t>
              </a:r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259" y="1009"/>
              <a:ext cx="2478" cy="755"/>
            </a:xfrm>
            <a:prstGeom prst="rect">
              <a:avLst/>
            </a:prstGeom>
            <a:noFill/>
            <a:ln w="19080" cap="sq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56" name="Group 16"/>
            <p:cNvGrpSpPr>
              <a:grpSpLocks/>
            </p:cNvGrpSpPr>
            <p:nvPr/>
          </p:nvGrpSpPr>
          <p:grpSpPr bwMode="auto">
            <a:xfrm>
              <a:off x="144" y="768"/>
              <a:ext cx="2064" cy="333"/>
              <a:chOff x="144" y="768"/>
              <a:chExt cx="2064" cy="333"/>
            </a:xfrm>
          </p:grpSpPr>
          <p:sp>
            <p:nvSpPr>
              <p:cNvPr id="10257" name="Rectangle 17"/>
              <p:cNvSpPr>
                <a:spLocks noChangeArrowheads="1"/>
              </p:cNvSpPr>
              <p:nvPr/>
            </p:nvSpPr>
            <p:spPr bwMode="auto">
              <a:xfrm>
                <a:off x="666" y="892"/>
                <a:ext cx="1045" cy="209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8" name="Text Box 18"/>
              <p:cNvSpPr txBox="1">
                <a:spLocks noChangeArrowheads="1"/>
              </p:cNvSpPr>
              <p:nvPr/>
            </p:nvSpPr>
            <p:spPr bwMode="auto">
              <a:xfrm>
                <a:off x="144" y="768"/>
                <a:ext cx="2064" cy="292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squar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400" i="1" dirty="0" smtClean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Multiplexing </a:t>
                </a:r>
                <a:r>
                  <a:rPr lang="en-US" sz="2400" i="1" dirty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at sender:</a:t>
                </a:r>
              </a:p>
            </p:txBody>
          </p:sp>
        </p:grpSp>
      </p:grpSp>
      <p:grpSp>
        <p:nvGrpSpPr>
          <p:cNvPr id="10259" name="Group 19"/>
          <p:cNvGrpSpPr>
            <a:grpSpLocks/>
          </p:cNvGrpSpPr>
          <p:nvPr/>
        </p:nvGrpSpPr>
        <p:grpSpPr bwMode="auto">
          <a:xfrm>
            <a:off x="7481888" y="3741738"/>
            <a:ext cx="531812" cy="204787"/>
            <a:chOff x="4713" y="2357"/>
            <a:chExt cx="335" cy="129"/>
          </a:xfrm>
        </p:grpSpPr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4713" y="2357"/>
              <a:ext cx="335" cy="129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4823" y="2374"/>
              <a:ext cx="109" cy="98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2" name="Rectangle 22"/>
            <p:cNvSpPr>
              <a:spLocks noChangeArrowheads="1"/>
            </p:cNvSpPr>
            <p:nvPr/>
          </p:nvSpPr>
          <p:spPr bwMode="auto">
            <a:xfrm>
              <a:off x="4947" y="2432"/>
              <a:ext cx="28" cy="34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3" name="Rectangle 23"/>
            <p:cNvSpPr>
              <a:spLocks noChangeArrowheads="1"/>
            </p:cNvSpPr>
            <p:nvPr/>
          </p:nvSpPr>
          <p:spPr bwMode="auto">
            <a:xfrm>
              <a:off x="4776" y="2433"/>
              <a:ext cx="28" cy="34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314700" y="3194050"/>
            <a:ext cx="1497013" cy="19812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279775" y="3248025"/>
            <a:ext cx="1473200" cy="1979613"/>
          </a:xfrm>
          <a:prstGeom prst="rect">
            <a:avLst/>
          </a:prstGeom>
          <a:solidFill>
            <a:srgbClr val="FFFFFF"/>
          </a:solidFill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3286125" y="4017963"/>
            <a:ext cx="1460500" cy="31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3357563" y="4000500"/>
            <a:ext cx="131762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3287713" y="4335463"/>
            <a:ext cx="1457325" cy="1587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3354388" y="3214688"/>
            <a:ext cx="1317625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3351213" y="4905375"/>
            <a:ext cx="131762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physical</a:t>
            </a: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3351213" y="4619625"/>
            <a:ext cx="131762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link</a:t>
            </a: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3351213" y="4321175"/>
            <a:ext cx="131762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0273" name="Oval 33"/>
          <p:cNvSpPr>
            <a:spLocks noChangeArrowheads="1"/>
          </p:cNvSpPr>
          <p:nvPr/>
        </p:nvSpPr>
        <p:spPr bwMode="auto">
          <a:xfrm>
            <a:off x="4051300" y="3589338"/>
            <a:ext cx="598488" cy="304800"/>
          </a:xfrm>
          <a:prstGeom prst="ellipse">
            <a:avLst/>
          </a:prstGeom>
          <a:solidFill>
            <a:srgbClr val="CC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Comic Sans MS" charset="0"/>
              </a:rPr>
              <a:t>P2</a:t>
            </a:r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>
            <a:off x="3284538" y="4646613"/>
            <a:ext cx="1457325" cy="1587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>
            <a:off x="3281363" y="4945063"/>
            <a:ext cx="1457325" cy="1587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6" name="Oval 36"/>
          <p:cNvSpPr>
            <a:spLocks noChangeArrowheads="1"/>
          </p:cNvSpPr>
          <p:nvPr/>
        </p:nvSpPr>
        <p:spPr bwMode="auto">
          <a:xfrm>
            <a:off x="3346450" y="3589338"/>
            <a:ext cx="598488" cy="304800"/>
          </a:xfrm>
          <a:prstGeom prst="ellipse">
            <a:avLst/>
          </a:prstGeom>
          <a:solidFill>
            <a:srgbClr val="CC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Comic Sans MS" charset="0"/>
              </a:rPr>
              <a:t>P1</a:t>
            </a:r>
          </a:p>
        </p:txBody>
      </p:sp>
      <p:grpSp>
        <p:nvGrpSpPr>
          <p:cNvPr id="10277" name="Group 37"/>
          <p:cNvGrpSpPr>
            <a:grpSpLocks/>
          </p:cNvGrpSpPr>
          <p:nvPr/>
        </p:nvGrpSpPr>
        <p:grpSpPr bwMode="auto">
          <a:xfrm>
            <a:off x="4127500" y="3948113"/>
            <a:ext cx="411163" cy="157162"/>
            <a:chOff x="2600" y="2487"/>
            <a:chExt cx="259" cy="99"/>
          </a:xfrm>
        </p:grpSpPr>
        <p:sp>
          <p:nvSpPr>
            <p:cNvPr id="10278" name="Rectangle 38"/>
            <p:cNvSpPr>
              <a:spLocks noChangeArrowheads="1"/>
            </p:cNvSpPr>
            <p:nvPr/>
          </p:nvSpPr>
          <p:spPr bwMode="auto">
            <a:xfrm>
              <a:off x="2600" y="2487"/>
              <a:ext cx="259" cy="99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9" name="Rectangle 39"/>
            <p:cNvSpPr>
              <a:spLocks noChangeArrowheads="1"/>
            </p:cNvSpPr>
            <p:nvPr/>
          </p:nvSpPr>
          <p:spPr bwMode="auto">
            <a:xfrm>
              <a:off x="2651" y="2500"/>
              <a:ext cx="154" cy="75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0" name="Rectangle 40"/>
            <p:cNvSpPr>
              <a:spLocks noChangeArrowheads="1"/>
            </p:cNvSpPr>
            <p:nvPr/>
          </p:nvSpPr>
          <p:spPr bwMode="auto">
            <a:xfrm>
              <a:off x="2816" y="2545"/>
              <a:ext cx="26" cy="26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1" name="Rectangle 41"/>
            <p:cNvSpPr>
              <a:spLocks noChangeArrowheads="1"/>
            </p:cNvSpPr>
            <p:nvPr/>
          </p:nvSpPr>
          <p:spPr bwMode="auto">
            <a:xfrm>
              <a:off x="2611" y="2546"/>
              <a:ext cx="26" cy="26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82" name="Group 42"/>
          <p:cNvGrpSpPr>
            <a:grpSpLocks/>
          </p:cNvGrpSpPr>
          <p:nvPr/>
        </p:nvGrpSpPr>
        <p:grpSpPr bwMode="auto">
          <a:xfrm>
            <a:off x="3425825" y="3940175"/>
            <a:ext cx="411163" cy="157163"/>
            <a:chOff x="2158" y="2482"/>
            <a:chExt cx="259" cy="99"/>
          </a:xfrm>
        </p:grpSpPr>
        <p:sp>
          <p:nvSpPr>
            <p:cNvPr id="10283" name="Rectangle 43"/>
            <p:cNvSpPr>
              <a:spLocks noChangeArrowheads="1"/>
            </p:cNvSpPr>
            <p:nvPr/>
          </p:nvSpPr>
          <p:spPr bwMode="auto">
            <a:xfrm>
              <a:off x="2158" y="2482"/>
              <a:ext cx="259" cy="99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4" name="Rectangle 44"/>
            <p:cNvSpPr>
              <a:spLocks noChangeArrowheads="1"/>
            </p:cNvSpPr>
            <p:nvPr/>
          </p:nvSpPr>
          <p:spPr bwMode="auto">
            <a:xfrm>
              <a:off x="2209" y="2495"/>
              <a:ext cx="154" cy="75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5" name="Rectangle 45"/>
            <p:cNvSpPr>
              <a:spLocks noChangeArrowheads="1"/>
            </p:cNvSpPr>
            <p:nvPr/>
          </p:nvSpPr>
          <p:spPr bwMode="auto">
            <a:xfrm>
              <a:off x="2374" y="2540"/>
              <a:ext cx="26" cy="26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6" name="Rectangle 46"/>
            <p:cNvSpPr>
              <a:spLocks noChangeArrowheads="1"/>
            </p:cNvSpPr>
            <p:nvPr/>
          </p:nvSpPr>
          <p:spPr bwMode="auto">
            <a:xfrm>
              <a:off x="2169" y="2541"/>
              <a:ext cx="26" cy="26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87" name="Freeform 47"/>
          <p:cNvSpPr>
            <a:spLocks/>
          </p:cNvSpPr>
          <p:nvPr/>
        </p:nvSpPr>
        <p:spPr bwMode="auto">
          <a:xfrm>
            <a:off x="1793875" y="4003675"/>
            <a:ext cx="2160588" cy="1989138"/>
          </a:xfrm>
          <a:custGeom>
            <a:avLst/>
            <a:gdLst>
              <a:gd name="G0" fmla="+- 216 0 0"/>
              <a:gd name="G1" fmla="+- 1252 0 0"/>
              <a:gd name="G2" fmla="+- 1 0 0"/>
              <a:gd name="G3" fmla="+- 1 0 0"/>
              <a:gd name="G4" fmla="+- 1 0 0"/>
              <a:gd name="G5" fmla="+- 1 0 0"/>
              <a:gd name="T0" fmla="*/ 0 w 1361"/>
              <a:gd name="T1" fmla="*/ 2147483647 h 1253"/>
              <a:gd name="T2" fmla="*/ 2147483647 w 1361"/>
              <a:gd name="T3" fmla="*/ 2147483647 h 1253"/>
              <a:gd name="T4" fmla="*/ 2147483647 w 1361"/>
              <a:gd name="T5" fmla="*/ 2147483647 h 1253"/>
              <a:gd name="T6" fmla="*/ 2147483647 w 1361"/>
              <a:gd name="T7" fmla="*/ 2147483647 h 1253"/>
              <a:gd name="T8" fmla="*/ 2147483647 w 1361"/>
              <a:gd name="T9" fmla="*/ 2147483647 h 1253"/>
              <a:gd name="T10" fmla="*/ 2147483647 w 1361"/>
              <a:gd name="T11" fmla="*/ 0 h 1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1" h="1253">
                <a:moveTo>
                  <a:pt x="0" y="216"/>
                </a:moveTo>
                <a:lnTo>
                  <a:pt x="7" y="1252"/>
                </a:lnTo>
                <a:lnTo>
                  <a:pt x="1320" y="1253"/>
                </a:lnTo>
                <a:lnTo>
                  <a:pt x="1361" y="1252"/>
                </a:lnTo>
                <a:lnTo>
                  <a:pt x="1353" y="114"/>
                </a:lnTo>
                <a:lnTo>
                  <a:pt x="1178" y="0"/>
                </a:lnTo>
              </a:path>
            </a:pathLst>
          </a:custGeom>
          <a:noFill/>
          <a:ln w="19080" cap="flat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8" name="Freeform 48"/>
          <p:cNvSpPr>
            <a:spLocks/>
          </p:cNvSpPr>
          <p:nvPr/>
        </p:nvSpPr>
        <p:spPr bwMode="auto">
          <a:xfrm>
            <a:off x="1857375" y="4029075"/>
            <a:ext cx="1962150" cy="1897063"/>
          </a:xfrm>
          <a:custGeom>
            <a:avLst/>
            <a:gdLst>
              <a:gd name="G0" fmla="+- 202 0 0"/>
              <a:gd name="G1" fmla="+- 0 0 0"/>
              <a:gd name="G2" fmla="+- 1 0 0"/>
              <a:gd name="G3" fmla="+- 1 0 0"/>
              <a:gd name="G4" fmla="+- 1 0 0"/>
              <a:gd name="T0" fmla="*/ 0 w 1236"/>
              <a:gd name="T1" fmla="*/ 2147483647 h 1195"/>
              <a:gd name="T2" fmla="*/ 2147483647 w 1236"/>
              <a:gd name="T3" fmla="*/ 2147483647 h 1195"/>
              <a:gd name="T4" fmla="*/ 2147483647 w 1236"/>
              <a:gd name="T5" fmla="*/ 2147483647 h 1195"/>
              <a:gd name="T6" fmla="*/ 2147483647 w 1236"/>
              <a:gd name="T7" fmla="*/ 2147483647 h 1195"/>
              <a:gd name="T8" fmla="*/ 2147483647 w 1236"/>
              <a:gd name="T9" fmla="*/ 0 h 1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36" h="1195">
                <a:moveTo>
                  <a:pt x="0" y="202"/>
                </a:moveTo>
                <a:lnTo>
                  <a:pt x="6" y="1194"/>
                </a:lnTo>
                <a:lnTo>
                  <a:pt x="1236" y="1195"/>
                </a:lnTo>
                <a:lnTo>
                  <a:pt x="1227" y="150"/>
                </a:lnTo>
                <a:lnTo>
                  <a:pt x="1069" y="0"/>
                </a:lnTo>
              </a:path>
            </a:pathLst>
          </a:custGeom>
          <a:noFill/>
          <a:ln w="19080" cap="flat">
            <a:solidFill>
              <a:srgbClr val="000099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9" name="Rectangle 49"/>
          <p:cNvSpPr>
            <a:spLocks noChangeArrowheads="1"/>
          </p:cNvSpPr>
          <p:nvPr/>
        </p:nvSpPr>
        <p:spPr bwMode="auto">
          <a:xfrm>
            <a:off x="5576888" y="3563938"/>
            <a:ext cx="1296987" cy="19812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0" name="Rectangle 50"/>
          <p:cNvSpPr>
            <a:spLocks noChangeArrowheads="1"/>
          </p:cNvSpPr>
          <p:nvPr/>
        </p:nvSpPr>
        <p:spPr bwMode="auto">
          <a:xfrm>
            <a:off x="5538788" y="3617913"/>
            <a:ext cx="1273175" cy="1979612"/>
          </a:xfrm>
          <a:prstGeom prst="rect">
            <a:avLst/>
          </a:prstGeom>
          <a:solidFill>
            <a:srgbClr val="FFFFFF"/>
          </a:solidFill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1" name="Line 51"/>
          <p:cNvSpPr>
            <a:spLocks noChangeShapeType="1"/>
          </p:cNvSpPr>
          <p:nvPr/>
        </p:nvSpPr>
        <p:spPr bwMode="auto">
          <a:xfrm>
            <a:off x="5548313" y="4378325"/>
            <a:ext cx="1263650" cy="31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5505450" y="4360863"/>
            <a:ext cx="1317625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10293" name="Line 53"/>
          <p:cNvSpPr>
            <a:spLocks noChangeShapeType="1"/>
          </p:cNvSpPr>
          <p:nvPr/>
        </p:nvSpPr>
        <p:spPr bwMode="auto">
          <a:xfrm>
            <a:off x="5556250" y="4699000"/>
            <a:ext cx="1263650" cy="31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5541963" y="5008563"/>
            <a:ext cx="1263650" cy="31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5" name="Line 55"/>
          <p:cNvSpPr>
            <a:spLocks noChangeShapeType="1"/>
          </p:cNvSpPr>
          <p:nvPr/>
        </p:nvSpPr>
        <p:spPr bwMode="auto">
          <a:xfrm>
            <a:off x="5541963" y="5294313"/>
            <a:ext cx="1263650" cy="31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5540375" y="3608388"/>
            <a:ext cx="1317625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10297" name="Text Box 57"/>
          <p:cNvSpPr txBox="1">
            <a:spLocks noChangeArrowheads="1"/>
          </p:cNvSpPr>
          <p:nvPr/>
        </p:nvSpPr>
        <p:spPr bwMode="auto">
          <a:xfrm>
            <a:off x="5495925" y="5265738"/>
            <a:ext cx="1317625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physical</a:t>
            </a:r>
          </a:p>
        </p:txBody>
      </p:sp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5514975" y="4979988"/>
            <a:ext cx="1317625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link</a:t>
            </a:r>
          </a:p>
        </p:txBody>
      </p:sp>
      <p:sp>
        <p:nvSpPr>
          <p:cNvPr id="10299" name="Text Box 59"/>
          <p:cNvSpPr txBox="1">
            <a:spLocks noChangeArrowheads="1"/>
          </p:cNvSpPr>
          <p:nvPr/>
        </p:nvSpPr>
        <p:spPr bwMode="auto">
          <a:xfrm>
            <a:off x="5505450" y="4684713"/>
            <a:ext cx="1317625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0300" name="Oval 60"/>
          <p:cNvSpPr>
            <a:spLocks noChangeArrowheads="1"/>
          </p:cNvSpPr>
          <p:nvPr/>
        </p:nvSpPr>
        <p:spPr bwMode="auto">
          <a:xfrm>
            <a:off x="5875338" y="3949700"/>
            <a:ext cx="598487" cy="304800"/>
          </a:xfrm>
          <a:prstGeom prst="ellipse">
            <a:avLst/>
          </a:prstGeom>
          <a:solidFill>
            <a:srgbClr val="CC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Comic Sans MS" charset="0"/>
              </a:rPr>
              <a:t>P4</a:t>
            </a:r>
          </a:p>
        </p:txBody>
      </p:sp>
      <p:sp>
        <p:nvSpPr>
          <p:cNvPr id="10301" name="Freeform 61"/>
          <p:cNvSpPr>
            <a:spLocks noChangeArrowheads="1"/>
          </p:cNvSpPr>
          <p:nvPr/>
        </p:nvSpPr>
        <p:spPr bwMode="auto">
          <a:xfrm>
            <a:off x="6824663" y="3595688"/>
            <a:ext cx="581025" cy="2038350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2" name="Freeform 62"/>
          <p:cNvSpPr>
            <a:spLocks noChangeArrowheads="1"/>
          </p:cNvSpPr>
          <p:nvPr/>
        </p:nvSpPr>
        <p:spPr bwMode="auto">
          <a:xfrm>
            <a:off x="635000" y="3616325"/>
            <a:ext cx="552450" cy="2082800"/>
          </a:xfrm>
          <a:custGeom>
            <a:avLst/>
            <a:gdLst>
              <a:gd name="G0" fmla="+- 1306 0 0"/>
              <a:gd name="G1" fmla="+- 1 0 0"/>
              <a:gd name="G2" fmla="+- 1 0 0"/>
              <a:gd name="G3" fmla="+- 1 0 0"/>
              <a:gd name="G4" fmla="+- 1306 0 0"/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B2B2B2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3" name="Rectangle 63"/>
          <p:cNvSpPr>
            <a:spLocks noChangeArrowheads="1"/>
          </p:cNvSpPr>
          <p:nvPr/>
        </p:nvSpPr>
        <p:spPr bwMode="auto">
          <a:xfrm>
            <a:off x="1231900" y="3571875"/>
            <a:ext cx="1296988" cy="19812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4" name="Rectangle 64"/>
          <p:cNvSpPr>
            <a:spLocks noChangeArrowheads="1"/>
          </p:cNvSpPr>
          <p:nvPr/>
        </p:nvSpPr>
        <p:spPr bwMode="auto">
          <a:xfrm>
            <a:off x="1193800" y="3625850"/>
            <a:ext cx="1273175" cy="1979613"/>
          </a:xfrm>
          <a:prstGeom prst="rect">
            <a:avLst/>
          </a:prstGeom>
          <a:solidFill>
            <a:srgbClr val="FFFFFF"/>
          </a:solidFill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5" name="Line 65"/>
          <p:cNvSpPr>
            <a:spLocks noChangeShapeType="1"/>
          </p:cNvSpPr>
          <p:nvPr/>
        </p:nvSpPr>
        <p:spPr bwMode="auto">
          <a:xfrm>
            <a:off x="1203325" y="4386263"/>
            <a:ext cx="1263650" cy="31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06" name="Text Box 66"/>
          <p:cNvSpPr txBox="1">
            <a:spLocks noChangeArrowheads="1"/>
          </p:cNvSpPr>
          <p:nvPr/>
        </p:nvSpPr>
        <p:spPr bwMode="auto">
          <a:xfrm>
            <a:off x="1160463" y="4368800"/>
            <a:ext cx="131762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10307" name="Line 67"/>
          <p:cNvSpPr>
            <a:spLocks noChangeShapeType="1"/>
          </p:cNvSpPr>
          <p:nvPr/>
        </p:nvSpPr>
        <p:spPr bwMode="auto">
          <a:xfrm>
            <a:off x="1211263" y="4706938"/>
            <a:ext cx="1263650" cy="31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08" name="Line 68"/>
          <p:cNvSpPr>
            <a:spLocks noChangeShapeType="1"/>
          </p:cNvSpPr>
          <p:nvPr/>
        </p:nvSpPr>
        <p:spPr bwMode="auto">
          <a:xfrm>
            <a:off x="1196975" y="5016500"/>
            <a:ext cx="1263650" cy="31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09" name="Line 69"/>
          <p:cNvSpPr>
            <a:spLocks noChangeShapeType="1"/>
          </p:cNvSpPr>
          <p:nvPr/>
        </p:nvSpPr>
        <p:spPr bwMode="auto">
          <a:xfrm>
            <a:off x="1196975" y="5302250"/>
            <a:ext cx="1263650" cy="31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10" name="Text Box 70"/>
          <p:cNvSpPr txBox="1">
            <a:spLocks noChangeArrowheads="1"/>
          </p:cNvSpPr>
          <p:nvPr/>
        </p:nvSpPr>
        <p:spPr bwMode="auto">
          <a:xfrm>
            <a:off x="1195388" y="3616325"/>
            <a:ext cx="131762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10311" name="Text Box 71"/>
          <p:cNvSpPr txBox="1">
            <a:spLocks noChangeArrowheads="1"/>
          </p:cNvSpPr>
          <p:nvPr/>
        </p:nvSpPr>
        <p:spPr bwMode="auto">
          <a:xfrm>
            <a:off x="1150938" y="5273675"/>
            <a:ext cx="131762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physical</a:t>
            </a:r>
          </a:p>
        </p:txBody>
      </p:sp>
      <p:sp>
        <p:nvSpPr>
          <p:cNvPr id="10312" name="Text Box 72"/>
          <p:cNvSpPr txBox="1">
            <a:spLocks noChangeArrowheads="1"/>
          </p:cNvSpPr>
          <p:nvPr/>
        </p:nvSpPr>
        <p:spPr bwMode="auto">
          <a:xfrm>
            <a:off x="1169988" y="4987925"/>
            <a:ext cx="131762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link</a:t>
            </a:r>
          </a:p>
        </p:txBody>
      </p:sp>
      <p:sp>
        <p:nvSpPr>
          <p:cNvPr id="10313" name="Text Box 73"/>
          <p:cNvSpPr txBox="1">
            <a:spLocks noChangeArrowheads="1"/>
          </p:cNvSpPr>
          <p:nvPr/>
        </p:nvSpPr>
        <p:spPr bwMode="auto">
          <a:xfrm>
            <a:off x="1160463" y="4692650"/>
            <a:ext cx="131762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0314" name="Oval 74"/>
          <p:cNvSpPr>
            <a:spLocks noChangeArrowheads="1"/>
          </p:cNvSpPr>
          <p:nvPr/>
        </p:nvSpPr>
        <p:spPr bwMode="auto">
          <a:xfrm>
            <a:off x="1530350" y="3957638"/>
            <a:ext cx="598488" cy="304800"/>
          </a:xfrm>
          <a:prstGeom prst="ellipse">
            <a:avLst/>
          </a:prstGeom>
          <a:solidFill>
            <a:srgbClr val="CC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Comic Sans MS" charset="0"/>
              </a:rPr>
              <a:t>P3</a:t>
            </a:r>
          </a:p>
        </p:txBody>
      </p:sp>
      <p:grpSp>
        <p:nvGrpSpPr>
          <p:cNvPr id="10315" name="Group 75"/>
          <p:cNvGrpSpPr>
            <a:grpSpLocks/>
          </p:cNvGrpSpPr>
          <p:nvPr/>
        </p:nvGrpSpPr>
        <p:grpSpPr bwMode="auto">
          <a:xfrm>
            <a:off x="1620838" y="4295775"/>
            <a:ext cx="411162" cy="157163"/>
            <a:chOff x="1021" y="2706"/>
            <a:chExt cx="259" cy="99"/>
          </a:xfrm>
        </p:grpSpPr>
        <p:sp>
          <p:nvSpPr>
            <p:cNvPr id="10316" name="Rectangle 76"/>
            <p:cNvSpPr>
              <a:spLocks noChangeArrowheads="1"/>
            </p:cNvSpPr>
            <p:nvPr/>
          </p:nvSpPr>
          <p:spPr bwMode="auto">
            <a:xfrm>
              <a:off x="1021" y="2706"/>
              <a:ext cx="259" cy="99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7" name="Rectangle 77"/>
            <p:cNvSpPr>
              <a:spLocks noChangeArrowheads="1"/>
            </p:cNvSpPr>
            <p:nvPr/>
          </p:nvSpPr>
          <p:spPr bwMode="auto">
            <a:xfrm>
              <a:off x="1072" y="2719"/>
              <a:ext cx="154" cy="75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8" name="Rectangle 78"/>
            <p:cNvSpPr>
              <a:spLocks noChangeArrowheads="1"/>
            </p:cNvSpPr>
            <p:nvPr/>
          </p:nvSpPr>
          <p:spPr bwMode="auto">
            <a:xfrm>
              <a:off x="1237" y="2764"/>
              <a:ext cx="26" cy="26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9" name="Rectangle 79"/>
            <p:cNvSpPr>
              <a:spLocks noChangeArrowheads="1"/>
            </p:cNvSpPr>
            <p:nvPr/>
          </p:nvSpPr>
          <p:spPr bwMode="auto">
            <a:xfrm>
              <a:off x="1032" y="2765"/>
              <a:ext cx="26" cy="26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20" name="Group 80"/>
          <p:cNvGrpSpPr>
            <a:grpSpLocks/>
          </p:cNvGrpSpPr>
          <p:nvPr/>
        </p:nvGrpSpPr>
        <p:grpSpPr bwMode="auto">
          <a:xfrm>
            <a:off x="5961063" y="4294188"/>
            <a:ext cx="411162" cy="157162"/>
            <a:chOff x="3755" y="2705"/>
            <a:chExt cx="259" cy="99"/>
          </a:xfrm>
        </p:grpSpPr>
        <p:sp>
          <p:nvSpPr>
            <p:cNvPr id="10321" name="Rectangle 81"/>
            <p:cNvSpPr>
              <a:spLocks noChangeArrowheads="1"/>
            </p:cNvSpPr>
            <p:nvPr/>
          </p:nvSpPr>
          <p:spPr bwMode="auto">
            <a:xfrm>
              <a:off x="3755" y="2705"/>
              <a:ext cx="259" cy="99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2" name="Rectangle 82"/>
            <p:cNvSpPr>
              <a:spLocks noChangeArrowheads="1"/>
            </p:cNvSpPr>
            <p:nvPr/>
          </p:nvSpPr>
          <p:spPr bwMode="auto">
            <a:xfrm>
              <a:off x="3806" y="2718"/>
              <a:ext cx="154" cy="75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3" name="Rectangle 83"/>
            <p:cNvSpPr>
              <a:spLocks noChangeArrowheads="1"/>
            </p:cNvSpPr>
            <p:nvPr/>
          </p:nvSpPr>
          <p:spPr bwMode="auto">
            <a:xfrm>
              <a:off x="3971" y="2763"/>
              <a:ext cx="26" cy="26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4" name="Rectangle 84"/>
            <p:cNvSpPr>
              <a:spLocks noChangeArrowheads="1"/>
            </p:cNvSpPr>
            <p:nvPr/>
          </p:nvSpPr>
          <p:spPr bwMode="auto">
            <a:xfrm>
              <a:off x="3766" y="2764"/>
              <a:ext cx="26" cy="26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25" name="Freeform 85"/>
          <p:cNvSpPr>
            <a:spLocks/>
          </p:cNvSpPr>
          <p:nvPr/>
        </p:nvSpPr>
        <p:spPr bwMode="auto">
          <a:xfrm>
            <a:off x="4008438" y="3995738"/>
            <a:ext cx="2173287" cy="1989137"/>
          </a:xfrm>
          <a:custGeom>
            <a:avLst/>
            <a:gdLst>
              <a:gd name="G0" fmla="+- 1 0 0"/>
              <a:gd name="G1" fmla="+- 1 0 0"/>
              <a:gd name="G2" fmla="+- 0 0 0"/>
              <a:gd name="G3" fmla="+- 121 0 0"/>
              <a:gd name="G4" fmla="+- 1 0 0"/>
              <a:gd name="T0" fmla="*/ 2147483647 w 1369"/>
              <a:gd name="T1" fmla="*/ 2147483647 h 1253"/>
              <a:gd name="T2" fmla="*/ 2147483647 w 1369"/>
              <a:gd name="T3" fmla="*/ 2147483647 h 1253"/>
              <a:gd name="T4" fmla="*/ 2147483647 w 1369"/>
              <a:gd name="T5" fmla="*/ 2147483647 h 1253"/>
              <a:gd name="T6" fmla="*/ 0 w 1369"/>
              <a:gd name="T7" fmla="*/ 2147483647 h 1253"/>
              <a:gd name="T8" fmla="*/ 2147483647 w 1369"/>
              <a:gd name="T9" fmla="*/ 0 h 1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9" h="1253">
                <a:moveTo>
                  <a:pt x="1369" y="216"/>
                </a:moveTo>
                <a:lnTo>
                  <a:pt x="1362" y="1252"/>
                </a:lnTo>
                <a:lnTo>
                  <a:pt x="16" y="1253"/>
                </a:lnTo>
                <a:lnTo>
                  <a:pt x="0" y="121"/>
                </a:lnTo>
                <a:lnTo>
                  <a:pt x="191" y="0"/>
                </a:lnTo>
              </a:path>
            </a:pathLst>
          </a:custGeom>
          <a:noFill/>
          <a:ln w="19080" cap="flat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6" name="Freeform 86"/>
          <p:cNvSpPr>
            <a:spLocks/>
          </p:cNvSpPr>
          <p:nvPr/>
        </p:nvSpPr>
        <p:spPr bwMode="auto">
          <a:xfrm>
            <a:off x="4127500" y="4027488"/>
            <a:ext cx="1984375" cy="1876425"/>
          </a:xfrm>
          <a:custGeom>
            <a:avLst/>
            <a:gdLst>
              <a:gd name="G0" fmla="+- 1 0 0"/>
              <a:gd name="G1" fmla="+- 1 0 0"/>
              <a:gd name="G2" fmla="+- 1 0 0"/>
              <a:gd name="G3" fmla="+- 155 0 0"/>
              <a:gd name="G4" fmla="+- 1 0 0"/>
              <a:gd name="T0" fmla="*/ 2147483647 w 1250"/>
              <a:gd name="T1" fmla="*/ 2147483647 h 1182"/>
              <a:gd name="T2" fmla="*/ 2147483647 w 1250"/>
              <a:gd name="T3" fmla="*/ 2147483647 h 1182"/>
              <a:gd name="T4" fmla="*/ 2147483647 w 1250"/>
              <a:gd name="T5" fmla="*/ 2147483647 h 1182"/>
              <a:gd name="T6" fmla="*/ 0 w 1250"/>
              <a:gd name="T7" fmla="*/ 2147483647 h 1182"/>
              <a:gd name="T8" fmla="*/ 2147483647 w 1250"/>
              <a:gd name="T9" fmla="*/ 0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0" h="1182">
                <a:moveTo>
                  <a:pt x="1250" y="190"/>
                </a:moveTo>
                <a:lnTo>
                  <a:pt x="1244" y="1182"/>
                </a:lnTo>
                <a:lnTo>
                  <a:pt x="19" y="1181"/>
                </a:lnTo>
                <a:lnTo>
                  <a:pt x="0" y="155"/>
                </a:lnTo>
                <a:lnTo>
                  <a:pt x="171" y="0"/>
                </a:lnTo>
              </a:path>
            </a:pathLst>
          </a:custGeom>
          <a:noFill/>
          <a:ln w="19080" cap="flat">
            <a:solidFill>
              <a:srgbClr val="000099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7467600" y="4106863"/>
            <a:ext cx="598488" cy="304800"/>
          </a:xfrm>
          <a:prstGeom prst="ellipse">
            <a:avLst/>
          </a:prstGeom>
          <a:solidFill>
            <a:srgbClr val="CC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28" name="Group 88"/>
          <p:cNvGrpSpPr>
            <a:grpSpLocks/>
          </p:cNvGrpSpPr>
          <p:nvPr/>
        </p:nvGrpSpPr>
        <p:grpSpPr bwMode="auto">
          <a:xfrm>
            <a:off x="2962275" y="2854325"/>
            <a:ext cx="1290638" cy="1452563"/>
            <a:chOff x="1866" y="1798"/>
            <a:chExt cx="813" cy="915"/>
          </a:xfrm>
        </p:grpSpPr>
        <p:sp>
          <p:nvSpPr>
            <p:cNvPr id="10329" name="Oval 89"/>
            <p:cNvSpPr>
              <a:spLocks noChangeArrowheads="1"/>
            </p:cNvSpPr>
            <p:nvPr/>
          </p:nvSpPr>
          <p:spPr bwMode="auto">
            <a:xfrm>
              <a:off x="2316" y="2670"/>
              <a:ext cx="123" cy="43"/>
            </a:xfrm>
            <a:prstGeom prst="ellipse">
              <a:avLst/>
            </a:prstGeom>
            <a:noFill/>
            <a:ln w="28440" cap="sq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0" name="Oval 90"/>
            <p:cNvSpPr>
              <a:spLocks noChangeArrowheads="1"/>
            </p:cNvSpPr>
            <p:nvPr/>
          </p:nvSpPr>
          <p:spPr bwMode="auto">
            <a:xfrm>
              <a:off x="2556" y="2670"/>
              <a:ext cx="123" cy="43"/>
            </a:xfrm>
            <a:prstGeom prst="ellipse">
              <a:avLst/>
            </a:prstGeom>
            <a:noFill/>
            <a:ln w="28440" cap="sq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1" name="Freeform 91"/>
            <p:cNvSpPr>
              <a:spLocks/>
            </p:cNvSpPr>
            <p:nvPr/>
          </p:nvSpPr>
          <p:spPr bwMode="auto">
            <a:xfrm>
              <a:off x="1866" y="1798"/>
              <a:ext cx="433" cy="903"/>
            </a:xfrm>
            <a:custGeom>
              <a:avLst/>
              <a:gdLst>
                <a:gd name="G0" fmla="+- 1 0 0"/>
                <a:gd name="G1" fmla="+- 451 0 0"/>
                <a:gd name="G2" fmla="+- 1 0 0"/>
                <a:gd name="T0" fmla="*/ 434 w 434"/>
                <a:gd name="T1" fmla="*/ 904 h 904"/>
                <a:gd name="T2" fmla="*/ 2 w 434"/>
                <a:gd name="T3" fmla="*/ 902 h 904"/>
                <a:gd name="T4" fmla="*/ 0 w 434"/>
                <a:gd name="T5" fmla="*/ 0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4" h="904">
                  <a:moveTo>
                    <a:pt x="434" y="904"/>
                  </a:moveTo>
                  <a:lnTo>
                    <a:pt x="2" y="902"/>
                  </a:lnTo>
                  <a:lnTo>
                    <a:pt x="0" y="0"/>
                  </a:lnTo>
                </a:path>
              </a:pathLst>
            </a:custGeom>
            <a:noFill/>
            <a:ln w="19080" cap="flat">
              <a:solidFill>
                <a:srgbClr val="CC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32" name="Group 92"/>
          <p:cNvGrpSpPr>
            <a:grpSpLocks/>
          </p:cNvGrpSpPr>
          <p:nvPr/>
        </p:nvGrpSpPr>
        <p:grpSpPr bwMode="auto">
          <a:xfrm>
            <a:off x="3870325" y="2809875"/>
            <a:ext cx="1046163" cy="1439863"/>
            <a:chOff x="2438" y="1770"/>
            <a:chExt cx="659" cy="907"/>
          </a:xfrm>
        </p:grpSpPr>
        <p:sp>
          <p:nvSpPr>
            <p:cNvPr id="10333" name="Oval 93"/>
            <p:cNvSpPr>
              <a:spLocks noChangeArrowheads="1"/>
            </p:cNvSpPr>
            <p:nvPr/>
          </p:nvSpPr>
          <p:spPr bwMode="auto">
            <a:xfrm>
              <a:off x="2438" y="2576"/>
              <a:ext cx="143" cy="101"/>
            </a:xfrm>
            <a:prstGeom prst="ellipse">
              <a:avLst/>
            </a:prstGeom>
            <a:noFill/>
            <a:ln w="28440" cap="sq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4" name="Freeform 94"/>
            <p:cNvSpPr>
              <a:spLocks/>
            </p:cNvSpPr>
            <p:nvPr/>
          </p:nvSpPr>
          <p:spPr bwMode="auto">
            <a:xfrm>
              <a:off x="2512" y="1770"/>
              <a:ext cx="585" cy="809"/>
            </a:xfrm>
            <a:custGeom>
              <a:avLst/>
              <a:gdLst>
                <a:gd name="G0" fmla="+- 810 0 0"/>
                <a:gd name="G1" fmla="+- 404 0 0"/>
                <a:gd name="G2" fmla="+- 85 0 0"/>
                <a:gd name="G3" fmla="+- 1 0 0"/>
                <a:gd name="T0" fmla="*/ 0 w 586"/>
                <a:gd name="T1" fmla="*/ 810 h 810"/>
                <a:gd name="T2" fmla="*/ 2 w 586"/>
                <a:gd name="T3" fmla="*/ 808 h 810"/>
                <a:gd name="T4" fmla="*/ 2 w 586"/>
                <a:gd name="T5" fmla="*/ 170 h 810"/>
                <a:gd name="T6" fmla="*/ 586 w 586"/>
                <a:gd name="T7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6" h="810">
                  <a:moveTo>
                    <a:pt x="0" y="810"/>
                  </a:moveTo>
                  <a:lnTo>
                    <a:pt x="2" y="808"/>
                  </a:lnTo>
                  <a:lnTo>
                    <a:pt x="2" y="170"/>
                  </a:lnTo>
                  <a:lnTo>
                    <a:pt x="586" y="0"/>
                  </a:lnTo>
                </a:path>
              </a:pathLst>
            </a:custGeom>
            <a:noFill/>
            <a:ln w="12600" cap="flat">
              <a:solidFill>
                <a:srgbClr val="CC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35" name="Group 95"/>
          <p:cNvGrpSpPr>
            <a:grpSpLocks/>
          </p:cNvGrpSpPr>
          <p:nvPr/>
        </p:nvGrpSpPr>
        <p:grpSpPr bwMode="auto">
          <a:xfrm>
            <a:off x="169863" y="5126038"/>
            <a:ext cx="798512" cy="827087"/>
            <a:chOff x="107" y="3229"/>
            <a:chExt cx="503" cy="521"/>
          </a:xfrm>
        </p:grpSpPr>
        <p:pic>
          <p:nvPicPr>
            <p:cNvPr id="10336" name="Picture 9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7" y="3229"/>
              <a:ext cx="503" cy="52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10337" name="Freeform 97"/>
            <p:cNvSpPr>
              <a:spLocks noChangeArrowheads="1"/>
            </p:cNvSpPr>
            <p:nvPr/>
          </p:nvSpPr>
          <p:spPr bwMode="auto">
            <a:xfrm flipH="1">
              <a:off x="322" y="3279"/>
              <a:ext cx="244" cy="238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38" name="Group 98"/>
          <p:cNvGrpSpPr>
            <a:grpSpLocks/>
          </p:cNvGrpSpPr>
          <p:nvPr/>
        </p:nvGrpSpPr>
        <p:grpSpPr bwMode="auto">
          <a:xfrm>
            <a:off x="7151688" y="5040313"/>
            <a:ext cx="787400" cy="781050"/>
            <a:chOff x="4505" y="3175"/>
            <a:chExt cx="496" cy="492"/>
          </a:xfrm>
        </p:grpSpPr>
        <p:pic>
          <p:nvPicPr>
            <p:cNvPr id="10339" name="Picture 9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505" y="3175"/>
              <a:ext cx="496" cy="49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10340" name="Freeform 100"/>
            <p:cNvSpPr>
              <a:spLocks noChangeArrowheads="1"/>
            </p:cNvSpPr>
            <p:nvPr/>
          </p:nvSpPr>
          <p:spPr bwMode="auto">
            <a:xfrm>
              <a:off x="4549" y="3222"/>
              <a:ext cx="241" cy="225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41" name="Group 101"/>
          <p:cNvGrpSpPr>
            <a:grpSpLocks/>
          </p:cNvGrpSpPr>
          <p:nvPr/>
        </p:nvGrpSpPr>
        <p:grpSpPr bwMode="auto">
          <a:xfrm>
            <a:off x="2741613" y="4625975"/>
            <a:ext cx="357187" cy="703263"/>
            <a:chOff x="1727" y="2914"/>
            <a:chExt cx="225" cy="443"/>
          </a:xfrm>
        </p:grpSpPr>
        <p:sp>
          <p:nvSpPr>
            <p:cNvPr id="10342" name="Freeform 102"/>
            <p:cNvSpPr>
              <a:spLocks noChangeArrowheads="1"/>
            </p:cNvSpPr>
            <p:nvPr/>
          </p:nvSpPr>
          <p:spPr bwMode="auto">
            <a:xfrm>
              <a:off x="1906" y="2915"/>
              <a:ext cx="44" cy="423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" name="Rectangle 103"/>
            <p:cNvSpPr>
              <a:spLocks noChangeArrowheads="1"/>
            </p:cNvSpPr>
            <p:nvPr/>
          </p:nvSpPr>
          <p:spPr bwMode="auto">
            <a:xfrm>
              <a:off x="1737" y="2914"/>
              <a:ext cx="166" cy="422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" name="Freeform 104"/>
            <p:cNvSpPr>
              <a:spLocks noChangeArrowheads="1"/>
            </p:cNvSpPr>
            <p:nvPr/>
          </p:nvSpPr>
          <p:spPr bwMode="auto">
            <a:xfrm>
              <a:off x="1914" y="2940"/>
              <a:ext cx="26" cy="391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" name="Freeform 105"/>
            <p:cNvSpPr>
              <a:spLocks noChangeArrowheads="1"/>
            </p:cNvSpPr>
            <p:nvPr/>
          </p:nvSpPr>
          <p:spPr bwMode="auto">
            <a:xfrm>
              <a:off x="1909" y="3139"/>
              <a:ext cx="41" cy="3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" name="Rectangle 106"/>
            <p:cNvSpPr>
              <a:spLocks noChangeArrowheads="1"/>
            </p:cNvSpPr>
            <p:nvPr/>
          </p:nvSpPr>
          <p:spPr bwMode="auto">
            <a:xfrm>
              <a:off x="1738" y="2963"/>
              <a:ext cx="94" cy="8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47" name="Group 107"/>
            <p:cNvGrpSpPr>
              <a:grpSpLocks/>
            </p:cNvGrpSpPr>
            <p:nvPr/>
          </p:nvGrpSpPr>
          <p:grpSpPr bwMode="auto">
            <a:xfrm>
              <a:off x="1824" y="2958"/>
              <a:ext cx="91" cy="26"/>
              <a:chOff x="1824" y="2958"/>
              <a:chExt cx="91" cy="26"/>
            </a:xfrm>
          </p:grpSpPr>
          <p:sp>
            <p:nvSpPr>
              <p:cNvPr id="10348" name="AutoShape 108"/>
              <p:cNvSpPr>
                <a:spLocks noChangeArrowheads="1"/>
              </p:cNvSpPr>
              <p:nvPr/>
            </p:nvSpPr>
            <p:spPr bwMode="auto">
              <a:xfrm>
                <a:off x="1824" y="2958"/>
                <a:ext cx="91" cy="2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9" name="AutoShape 109"/>
              <p:cNvSpPr>
                <a:spLocks noChangeArrowheads="1"/>
              </p:cNvSpPr>
              <p:nvPr/>
            </p:nvSpPr>
            <p:spPr bwMode="auto">
              <a:xfrm>
                <a:off x="1826" y="2961"/>
                <a:ext cx="87" cy="2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50" name="Rectangle 110"/>
            <p:cNvSpPr>
              <a:spLocks noChangeArrowheads="1"/>
            </p:cNvSpPr>
            <p:nvPr/>
          </p:nvSpPr>
          <p:spPr bwMode="auto">
            <a:xfrm>
              <a:off x="1740" y="3023"/>
              <a:ext cx="94" cy="8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1" name="Group 111"/>
            <p:cNvGrpSpPr>
              <a:grpSpLocks/>
            </p:cNvGrpSpPr>
            <p:nvPr/>
          </p:nvGrpSpPr>
          <p:grpSpPr bwMode="auto">
            <a:xfrm>
              <a:off x="1823" y="3019"/>
              <a:ext cx="91" cy="24"/>
              <a:chOff x="1823" y="3019"/>
              <a:chExt cx="91" cy="24"/>
            </a:xfrm>
          </p:grpSpPr>
          <p:sp>
            <p:nvSpPr>
              <p:cNvPr id="10352" name="AutoShape 112"/>
              <p:cNvSpPr>
                <a:spLocks noChangeArrowheads="1"/>
              </p:cNvSpPr>
              <p:nvPr/>
            </p:nvSpPr>
            <p:spPr bwMode="auto">
              <a:xfrm>
                <a:off x="1823" y="3019"/>
                <a:ext cx="91" cy="2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3" name="AutoShape 113"/>
              <p:cNvSpPr>
                <a:spLocks noChangeArrowheads="1"/>
              </p:cNvSpPr>
              <p:nvPr/>
            </p:nvSpPr>
            <p:spPr bwMode="auto">
              <a:xfrm>
                <a:off x="1825" y="3021"/>
                <a:ext cx="87" cy="16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54" name="Rectangle 114"/>
            <p:cNvSpPr>
              <a:spLocks noChangeArrowheads="1"/>
            </p:cNvSpPr>
            <p:nvPr/>
          </p:nvSpPr>
          <p:spPr bwMode="auto">
            <a:xfrm>
              <a:off x="1739" y="3086"/>
              <a:ext cx="94" cy="8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5" name="Rectangle 115"/>
            <p:cNvSpPr>
              <a:spLocks noChangeArrowheads="1"/>
            </p:cNvSpPr>
            <p:nvPr/>
          </p:nvSpPr>
          <p:spPr bwMode="auto">
            <a:xfrm>
              <a:off x="1741" y="3141"/>
              <a:ext cx="93" cy="8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6" name="Group 116"/>
            <p:cNvGrpSpPr>
              <a:grpSpLocks/>
            </p:cNvGrpSpPr>
            <p:nvPr/>
          </p:nvGrpSpPr>
          <p:grpSpPr bwMode="auto">
            <a:xfrm>
              <a:off x="1821" y="3136"/>
              <a:ext cx="91" cy="27"/>
              <a:chOff x="1821" y="3136"/>
              <a:chExt cx="91" cy="27"/>
            </a:xfrm>
          </p:grpSpPr>
          <p:sp>
            <p:nvSpPr>
              <p:cNvPr id="10357" name="AutoShape 117"/>
              <p:cNvSpPr>
                <a:spLocks noChangeArrowheads="1"/>
              </p:cNvSpPr>
              <p:nvPr/>
            </p:nvSpPr>
            <p:spPr bwMode="auto">
              <a:xfrm>
                <a:off x="1821" y="3136"/>
                <a:ext cx="91" cy="2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8" name="AutoShape 118"/>
              <p:cNvSpPr>
                <a:spLocks noChangeArrowheads="1"/>
              </p:cNvSpPr>
              <p:nvPr/>
            </p:nvSpPr>
            <p:spPr bwMode="auto">
              <a:xfrm>
                <a:off x="1823" y="3139"/>
                <a:ext cx="87" cy="2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59" name="Freeform 119"/>
            <p:cNvSpPr>
              <a:spLocks noChangeArrowheads="1"/>
            </p:cNvSpPr>
            <p:nvPr/>
          </p:nvSpPr>
          <p:spPr bwMode="auto">
            <a:xfrm>
              <a:off x="1909" y="3085"/>
              <a:ext cx="40" cy="3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60" name="Group 120"/>
            <p:cNvGrpSpPr>
              <a:grpSpLocks/>
            </p:cNvGrpSpPr>
            <p:nvPr/>
          </p:nvGrpSpPr>
          <p:grpSpPr bwMode="auto">
            <a:xfrm>
              <a:off x="1822" y="3080"/>
              <a:ext cx="91" cy="25"/>
              <a:chOff x="1822" y="3080"/>
              <a:chExt cx="91" cy="25"/>
            </a:xfrm>
          </p:grpSpPr>
          <p:sp>
            <p:nvSpPr>
              <p:cNvPr id="10361" name="AutoShape 121"/>
              <p:cNvSpPr>
                <a:spLocks noChangeArrowheads="1"/>
              </p:cNvSpPr>
              <p:nvPr/>
            </p:nvSpPr>
            <p:spPr bwMode="auto">
              <a:xfrm>
                <a:off x="1822" y="3080"/>
                <a:ext cx="91" cy="25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2" name="AutoShape 122"/>
              <p:cNvSpPr>
                <a:spLocks noChangeArrowheads="1"/>
              </p:cNvSpPr>
              <p:nvPr/>
            </p:nvSpPr>
            <p:spPr bwMode="auto">
              <a:xfrm>
                <a:off x="1824" y="3083"/>
                <a:ext cx="87" cy="19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63" name="Rectangle 123"/>
            <p:cNvSpPr>
              <a:spLocks noChangeArrowheads="1"/>
            </p:cNvSpPr>
            <p:nvPr/>
          </p:nvSpPr>
          <p:spPr bwMode="auto">
            <a:xfrm>
              <a:off x="1903" y="2914"/>
              <a:ext cx="10" cy="423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4" name="Freeform 124"/>
            <p:cNvSpPr>
              <a:spLocks noChangeArrowheads="1"/>
            </p:cNvSpPr>
            <p:nvPr/>
          </p:nvSpPr>
          <p:spPr bwMode="auto">
            <a:xfrm>
              <a:off x="1913" y="3021"/>
              <a:ext cx="36" cy="38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5" name="Freeform 125"/>
            <p:cNvSpPr>
              <a:spLocks noChangeArrowheads="1"/>
            </p:cNvSpPr>
            <p:nvPr/>
          </p:nvSpPr>
          <p:spPr bwMode="auto">
            <a:xfrm>
              <a:off x="1913" y="2961"/>
              <a:ext cx="38" cy="43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6" name="Oval 126"/>
            <p:cNvSpPr>
              <a:spLocks noChangeArrowheads="1"/>
            </p:cNvSpPr>
            <p:nvPr/>
          </p:nvSpPr>
          <p:spPr bwMode="auto">
            <a:xfrm>
              <a:off x="1945" y="3318"/>
              <a:ext cx="7" cy="17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7" name="Freeform 127"/>
            <p:cNvSpPr>
              <a:spLocks noChangeArrowheads="1"/>
            </p:cNvSpPr>
            <p:nvPr/>
          </p:nvSpPr>
          <p:spPr bwMode="auto">
            <a:xfrm>
              <a:off x="1911" y="3319"/>
              <a:ext cx="38" cy="36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8" name="AutoShape 128"/>
            <p:cNvSpPr>
              <a:spLocks noChangeArrowheads="1"/>
            </p:cNvSpPr>
            <p:nvPr/>
          </p:nvSpPr>
          <p:spPr bwMode="auto">
            <a:xfrm>
              <a:off x="1727" y="3331"/>
              <a:ext cx="189" cy="2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9" name="AutoShape 129"/>
            <p:cNvSpPr>
              <a:spLocks noChangeArrowheads="1"/>
            </p:cNvSpPr>
            <p:nvPr/>
          </p:nvSpPr>
          <p:spPr bwMode="auto">
            <a:xfrm>
              <a:off x="1737" y="3337"/>
              <a:ext cx="169" cy="14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0" name="Oval 130"/>
            <p:cNvSpPr>
              <a:spLocks noChangeArrowheads="1"/>
            </p:cNvSpPr>
            <p:nvPr/>
          </p:nvSpPr>
          <p:spPr bwMode="auto">
            <a:xfrm>
              <a:off x="1754" y="3276"/>
              <a:ext cx="24" cy="26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1" name="Oval 131"/>
            <p:cNvSpPr>
              <a:spLocks noChangeArrowheads="1"/>
            </p:cNvSpPr>
            <p:nvPr/>
          </p:nvSpPr>
          <p:spPr bwMode="auto">
            <a:xfrm>
              <a:off x="1782" y="3276"/>
              <a:ext cx="24" cy="26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2" name="Oval 132"/>
            <p:cNvSpPr>
              <a:spLocks noChangeArrowheads="1"/>
            </p:cNvSpPr>
            <p:nvPr/>
          </p:nvSpPr>
          <p:spPr bwMode="auto">
            <a:xfrm>
              <a:off x="1810" y="3276"/>
              <a:ext cx="24" cy="25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3" name="Rectangle 133"/>
            <p:cNvSpPr>
              <a:spLocks noChangeArrowheads="1"/>
            </p:cNvSpPr>
            <p:nvPr/>
          </p:nvSpPr>
          <p:spPr bwMode="auto">
            <a:xfrm>
              <a:off x="1873" y="3175"/>
              <a:ext cx="13" cy="140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96863" y="182563"/>
            <a:ext cx="8529637" cy="9223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UDP: User Datagram Protocol [RFC 768]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28624" y="1325562"/>
            <a:ext cx="4143376" cy="47704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ja-JP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best effort</a:t>
            </a:r>
            <a:r>
              <a:rPr lang="ja-JP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service, UDP segments may be: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lost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elivered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out-of-order to app</a:t>
            </a:r>
          </a:p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i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Connectionless</a:t>
            </a:r>
            <a:r>
              <a:rPr lang="en-US" sz="2400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handshaking between UDP sender, receiver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UDP segment handled independently of others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745038" y="1271588"/>
            <a:ext cx="4052887" cy="51847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UDP use: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Streaming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multimedia apps (loss tolerant, rate sensitive)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DNS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SNMP</a:t>
            </a: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Reliable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transfer over UDP: 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Add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reliability at application layer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Application-specific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error recovery!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82588" y="249238"/>
            <a:ext cx="8343900" cy="9937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UDP: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Segment Header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714375" y="1852613"/>
            <a:ext cx="3324225" cy="32004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638175" y="1947863"/>
            <a:ext cx="3324225" cy="3200400"/>
          </a:xfrm>
          <a:prstGeom prst="rect">
            <a:avLst/>
          </a:prstGeom>
          <a:solidFill>
            <a:srgbClr val="FFFFFF"/>
          </a:solidFill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87375" y="1960563"/>
            <a:ext cx="174625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</a:rPr>
              <a:t>source port #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2387600" y="1960563"/>
            <a:ext cx="1482725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</a:rPr>
              <a:t>dest port #</a:t>
            </a: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628650" y="2347913"/>
            <a:ext cx="3328988" cy="15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619125" y="2747963"/>
            <a:ext cx="3324225" cy="15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V="1">
            <a:off x="2276475" y="1946275"/>
            <a:ext cx="1588" cy="398463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1728788" y="1482725"/>
            <a:ext cx="1047750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</a:rPr>
              <a:t>32 bits</a:t>
            </a: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2733675" y="1714500"/>
            <a:ext cx="1200150" cy="4763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622300" y="1724025"/>
            <a:ext cx="1131888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1385888" y="3306763"/>
            <a:ext cx="1318287" cy="101784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application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(payload)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914400" y="5222875"/>
            <a:ext cx="2349146" cy="40229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UDP segment format</a:t>
            </a:r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V="1">
            <a:off x="2276475" y="2355850"/>
            <a:ext cx="1588" cy="398463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973138" y="2351088"/>
            <a:ext cx="909637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</a:rPr>
              <a:t>length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2487613" y="2341563"/>
            <a:ext cx="1335087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</a:rPr>
              <a:t>checksum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4260850" y="1316038"/>
            <a:ext cx="2406650" cy="9175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Length in 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bytes of UDP segment, including header</a:t>
            </a: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 flipH="1">
            <a:off x="1876425" y="1631950"/>
            <a:ext cx="2876550" cy="895350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4865688" y="2971800"/>
            <a:ext cx="3810000" cy="327659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connection establishment (which can add delay)</a:t>
            </a:r>
          </a:p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Simple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no connection state at sender, receiver</a:t>
            </a:r>
          </a:p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Small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header size</a:t>
            </a:r>
          </a:p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congestion control: UDP can blast away as fast as desired</a:t>
            </a: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4703763" y="2924174"/>
            <a:ext cx="4048125" cy="3476625"/>
          </a:xfrm>
          <a:prstGeom prst="rect">
            <a:avLst/>
          </a:prstGeom>
          <a:noFill/>
          <a:ln w="1908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4633913" y="2514600"/>
            <a:ext cx="3735387" cy="439224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why is there a UDP?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355600" y="252413"/>
            <a:ext cx="8243888" cy="885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TCP: Overview  RFCs: 793,1122,1323, 2018, 2581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4810125" y="1552574"/>
            <a:ext cx="3895725" cy="47720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Full </a:t>
            </a: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duplex data: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bi-directional data flow in same connection</a:t>
            </a: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Connection-oriented</a:t>
            </a: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handshaking (exchange of control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msgs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inits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sender, receiver state before data exchange</a:t>
            </a: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Flow </a:t>
            </a: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controlled: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sender will not overwhelm receiver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571500" y="1543050"/>
            <a:ext cx="3981450" cy="4648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Point-to-point</a:t>
            </a: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one sender, one receiver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Reliable</a:t>
            </a: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, in-order </a:t>
            </a:r>
            <a:r>
              <a:rPr lang="en-US" sz="2800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byte </a:t>
            </a:r>
            <a:r>
              <a:rPr lang="en-US" sz="2800" i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steam</a:t>
            </a:r>
            <a:endParaRPr lang="en-US" sz="2800" i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Pipelined</a:t>
            </a: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TCP congestion and flow control set window size</a:t>
            </a: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533400" y="190500"/>
            <a:ext cx="7772400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TCP Segment 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tructure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2897188" y="1512888"/>
            <a:ext cx="3951287" cy="4824412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2811463" y="1628775"/>
            <a:ext cx="3951287" cy="4805363"/>
          </a:xfrm>
          <a:prstGeom prst="rect">
            <a:avLst/>
          </a:prstGeom>
          <a:solidFill>
            <a:srgbClr val="FFFFFF"/>
          </a:solidFill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2954338" y="1587500"/>
            <a:ext cx="1668462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source port #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5054600" y="1592263"/>
            <a:ext cx="1382713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dest port #</a:t>
            </a: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>
            <a:off x="2814638" y="2003425"/>
            <a:ext cx="3946525" cy="4763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2808288" y="2382838"/>
            <a:ext cx="3951287" cy="15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V="1">
            <a:off x="4754563" y="1627188"/>
            <a:ext cx="1587" cy="3952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4298950" y="1098550"/>
            <a:ext cx="852488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32 bits</a:t>
            </a:r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5297488" y="1344613"/>
            <a:ext cx="1427162" cy="4762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2787650" y="1355725"/>
            <a:ext cx="1344613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3862388" y="4567238"/>
            <a:ext cx="2008187" cy="10080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application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data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(variable length)</a:t>
            </a: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3444875" y="1982788"/>
            <a:ext cx="2486025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sequence number</a:t>
            </a:r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>
            <a:off x="2817813" y="2763838"/>
            <a:ext cx="3951287" cy="15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3044825" y="2382838"/>
            <a:ext cx="3409950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acknowledgement number</a:t>
            </a:r>
          </a:p>
        </p:txBody>
      </p:sp>
      <p:sp>
        <p:nvSpPr>
          <p:cNvPr id="61459" name="Line 19"/>
          <p:cNvSpPr>
            <a:spLocks noChangeShapeType="1"/>
          </p:cNvSpPr>
          <p:nvPr/>
        </p:nvSpPr>
        <p:spPr bwMode="auto">
          <a:xfrm>
            <a:off x="2813050" y="3159125"/>
            <a:ext cx="3951288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0" name="Line 20"/>
          <p:cNvSpPr>
            <a:spLocks noChangeShapeType="1"/>
          </p:cNvSpPr>
          <p:nvPr/>
        </p:nvSpPr>
        <p:spPr bwMode="auto">
          <a:xfrm>
            <a:off x="2808288" y="3549650"/>
            <a:ext cx="3951287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1" name="Line 21"/>
          <p:cNvSpPr>
            <a:spLocks noChangeShapeType="1"/>
          </p:cNvSpPr>
          <p:nvPr/>
        </p:nvSpPr>
        <p:spPr bwMode="auto">
          <a:xfrm>
            <a:off x="2808288" y="4111625"/>
            <a:ext cx="3951287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2" name="Line 22"/>
          <p:cNvSpPr>
            <a:spLocks noChangeShapeType="1"/>
          </p:cNvSpPr>
          <p:nvPr/>
        </p:nvSpPr>
        <p:spPr bwMode="auto">
          <a:xfrm flipH="1" flipV="1">
            <a:off x="4767263" y="2765425"/>
            <a:ext cx="7937" cy="781050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4873625" y="2770188"/>
            <a:ext cx="1738313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receive window</a:t>
            </a:r>
          </a:p>
        </p:txBody>
      </p:sp>
      <p:sp>
        <p:nvSpPr>
          <p:cNvPr id="61464" name="Text Box 24"/>
          <p:cNvSpPr txBox="1">
            <a:spLocks noChangeArrowheads="1"/>
          </p:cNvSpPr>
          <p:nvPr/>
        </p:nvSpPr>
        <p:spPr bwMode="auto">
          <a:xfrm>
            <a:off x="4899025" y="3165475"/>
            <a:ext cx="18161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Urg data pointer</a:t>
            </a:r>
          </a:p>
        </p:txBody>
      </p:sp>
      <p:sp>
        <p:nvSpPr>
          <p:cNvPr id="61465" name="Text Box 25"/>
          <p:cNvSpPr txBox="1">
            <a:spLocks noChangeArrowheads="1"/>
          </p:cNvSpPr>
          <p:nvPr/>
        </p:nvSpPr>
        <p:spPr bwMode="auto">
          <a:xfrm>
            <a:off x="3182938" y="3146425"/>
            <a:ext cx="1208087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checksum</a:t>
            </a:r>
          </a:p>
        </p:txBody>
      </p:sp>
      <p:sp>
        <p:nvSpPr>
          <p:cNvPr id="61466" name="Text Box 26"/>
          <p:cNvSpPr txBox="1">
            <a:spLocks noChangeArrowheads="1"/>
          </p:cNvSpPr>
          <p:nvPr/>
        </p:nvSpPr>
        <p:spPr bwMode="auto">
          <a:xfrm>
            <a:off x="4533900" y="2798763"/>
            <a:ext cx="304800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F</a:t>
            </a:r>
          </a:p>
        </p:txBody>
      </p:sp>
      <p:sp>
        <p:nvSpPr>
          <p:cNvPr id="61467" name="Line 27"/>
          <p:cNvSpPr>
            <a:spLocks noChangeShapeType="1"/>
          </p:cNvSpPr>
          <p:nvPr/>
        </p:nvSpPr>
        <p:spPr bwMode="auto">
          <a:xfrm flipV="1">
            <a:off x="4611688" y="2755900"/>
            <a:ext cx="1587" cy="3952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8" name="Line 28"/>
          <p:cNvSpPr>
            <a:spLocks noChangeShapeType="1"/>
          </p:cNvSpPr>
          <p:nvPr/>
        </p:nvSpPr>
        <p:spPr bwMode="auto">
          <a:xfrm flipV="1">
            <a:off x="4449763" y="2760663"/>
            <a:ext cx="1587" cy="3952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9" name="Line 29"/>
          <p:cNvSpPr>
            <a:spLocks noChangeShapeType="1"/>
          </p:cNvSpPr>
          <p:nvPr/>
        </p:nvSpPr>
        <p:spPr bwMode="auto">
          <a:xfrm flipV="1">
            <a:off x="4283075" y="2760663"/>
            <a:ext cx="1588" cy="3952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0" name="Line 30"/>
          <p:cNvSpPr>
            <a:spLocks noChangeShapeType="1"/>
          </p:cNvSpPr>
          <p:nvPr/>
        </p:nvSpPr>
        <p:spPr bwMode="auto">
          <a:xfrm flipV="1">
            <a:off x="4121150" y="2765425"/>
            <a:ext cx="1588" cy="3952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1" name="Line 31"/>
          <p:cNvSpPr>
            <a:spLocks noChangeShapeType="1"/>
          </p:cNvSpPr>
          <p:nvPr/>
        </p:nvSpPr>
        <p:spPr bwMode="auto">
          <a:xfrm flipV="1">
            <a:off x="3963988" y="2760663"/>
            <a:ext cx="1587" cy="3952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2" name="Line 32"/>
          <p:cNvSpPr>
            <a:spLocks noChangeShapeType="1"/>
          </p:cNvSpPr>
          <p:nvPr/>
        </p:nvSpPr>
        <p:spPr bwMode="auto">
          <a:xfrm flipV="1">
            <a:off x="3792538" y="2770188"/>
            <a:ext cx="1587" cy="3952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3" name="Text Box 33"/>
          <p:cNvSpPr txBox="1">
            <a:spLocks noChangeArrowheads="1"/>
          </p:cNvSpPr>
          <p:nvPr/>
        </p:nvSpPr>
        <p:spPr bwMode="auto">
          <a:xfrm>
            <a:off x="4367213" y="2794000"/>
            <a:ext cx="315912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61474" name="Text Box 34"/>
          <p:cNvSpPr txBox="1">
            <a:spLocks noChangeArrowheads="1"/>
          </p:cNvSpPr>
          <p:nvPr/>
        </p:nvSpPr>
        <p:spPr bwMode="auto">
          <a:xfrm>
            <a:off x="4194175" y="2794000"/>
            <a:ext cx="327025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61475" name="Text Box 35"/>
          <p:cNvSpPr txBox="1">
            <a:spLocks noChangeArrowheads="1"/>
          </p:cNvSpPr>
          <p:nvPr/>
        </p:nvSpPr>
        <p:spPr bwMode="auto">
          <a:xfrm>
            <a:off x="4032250" y="2789238"/>
            <a:ext cx="315913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61476" name="Text Box 36"/>
          <p:cNvSpPr txBox="1">
            <a:spLocks noChangeArrowheads="1"/>
          </p:cNvSpPr>
          <p:nvPr/>
        </p:nvSpPr>
        <p:spPr bwMode="auto">
          <a:xfrm>
            <a:off x="3879850" y="2789238"/>
            <a:ext cx="315913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61477" name="Text Box 37"/>
          <p:cNvSpPr txBox="1">
            <a:spLocks noChangeArrowheads="1"/>
          </p:cNvSpPr>
          <p:nvPr/>
        </p:nvSpPr>
        <p:spPr bwMode="auto">
          <a:xfrm>
            <a:off x="3713163" y="2789238"/>
            <a:ext cx="327025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61478" name="Text Box 38"/>
          <p:cNvSpPr txBox="1">
            <a:spLocks noChangeArrowheads="1"/>
          </p:cNvSpPr>
          <p:nvPr/>
        </p:nvSpPr>
        <p:spPr bwMode="auto">
          <a:xfrm>
            <a:off x="2759075" y="2697163"/>
            <a:ext cx="577850" cy="520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head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len</a:t>
            </a:r>
          </a:p>
        </p:txBody>
      </p:sp>
      <p:sp>
        <p:nvSpPr>
          <p:cNvPr id="61479" name="Text Box 39"/>
          <p:cNvSpPr txBox="1">
            <a:spLocks noChangeArrowheads="1"/>
          </p:cNvSpPr>
          <p:nvPr/>
        </p:nvSpPr>
        <p:spPr bwMode="auto">
          <a:xfrm>
            <a:off x="3238500" y="2697163"/>
            <a:ext cx="568325" cy="520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not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used</a:t>
            </a:r>
          </a:p>
        </p:txBody>
      </p:sp>
      <p:sp>
        <p:nvSpPr>
          <p:cNvPr id="61480" name="Line 40"/>
          <p:cNvSpPr>
            <a:spLocks noChangeShapeType="1"/>
          </p:cNvSpPr>
          <p:nvPr/>
        </p:nvSpPr>
        <p:spPr bwMode="auto">
          <a:xfrm flipV="1">
            <a:off x="3287713" y="2760663"/>
            <a:ext cx="1587" cy="3952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1" name="Text Box 41"/>
          <p:cNvSpPr txBox="1">
            <a:spLocks noChangeArrowheads="1"/>
          </p:cNvSpPr>
          <p:nvPr/>
        </p:nvSpPr>
        <p:spPr bwMode="auto">
          <a:xfrm>
            <a:off x="3314700" y="3648075"/>
            <a:ext cx="28987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options (variable length)</a:t>
            </a:r>
          </a:p>
        </p:txBody>
      </p:sp>
      <p:sp>
        <p:nvSpPr>
          <p:cNvPr id="61482" name="Text Box 42"/>
          <p:cNvSpPr txBox="1">
            <a:spLocks noChangeArrowheads="1"/>
          </p:cNvSpPr>
          <p:nvPr/>
        </p:nvSpPr>
        <p:spPr bwMode="auto">
          <a:xfrm>
            <a:off x="266700" y="1427163"/>
            <a:ext cx="2195513" cy="6429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URG: urgent data 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(generally not used)</a:t>
            </a:r>
          </a:p>
        </p:txBody>
      </p:sp>
      <p:sp>
        <p:nvSpPr>
          <p:cNvPr id="61483" name="Text Box 43"/>
          <p:cNvSpPr txBox="1">
            <a:spLocks noChangeArrowheads="1"/>
          </p:cNvSpPr>
          <p:nvPr/>
        </p:nvSpPr>
        <p:spPr bwMode="auto">
          <a:xfrm>
            <a:off x="984250" y="2151063"/>
            <a:ext cx="1423988" cy="6429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ACK: ACK #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valid</a:t>
            </a:r>
          </a:p>
        </p:txBody>
      </p:sp>
      <p:sp>
        <p:nvSpPr>
          <p:cNvPr id="61484" name="Text Box 44"/>
          <p:cNvSpPr txBox="1">
            <a:spLocks noChangeArrowheads="1"/>
          </p:cNvSpPr>
          <p:nvPr/>
        </p:nvSpPr>
        <p:spPr bwMode="auto">
          <a:xfrm>
            <a:off x="173038" y="2827338"/>
            <a:ext cx="2260600" cy="6429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PSH: push data now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(generally not used)</a:t>
            </a:r>
          </a:p>
        </p:txBody>
      </p:sp>
      <p:sp>
        <p:nvSpPr>
          <p:cNvPr id="61485" name="Text Box 45"/>
          <p:cNvSpPr txBox="1">
            <a:spLocks noChangeArrowheads="1"/>
          </p:cNvSpPr>
          <p:nvPr/>
        </p:nvSpPr>
        <p:spPr bwMode="auto">
          <a:xfrm>
            <a:off x="547688" y="3627438"/>
            <a:ext cx="1905000" cy="1190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RST, SYN, FIN: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connection estab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(setup, teardown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commands)</a:t>
            </a:r>
          </a:p>
        </p:txBody>
      </p:sp>
      <p:sp>
        <p:nvSpPr>
          <p:cNvPr id="61486" name="Line 46"/>
          <p:cNvSpPr>
            <a:spLocks noChangeShapeType="1"/>
          </p:cNvSpPr>
          <p:nvPr/>
        </p:nvSpPr>
        <p:spPr bwMode="auto">
          <a:xfrm>
            <a:off x="2371725" y="1800225"/>
            <a:ext cx="1495425" cy="1028700"/>
          </a:xfrm>
          <a:prstGeom prst="line">
            <a:avLst/>
          </a:prstGeom>
          <a:noFill/>
          <a:ln w="1908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7" name="Line 47"/>
          <p:cNvSpPr>
            <a:spLocks noChangeShapeType="1"/>
          </p:cNvSpPr>
          <p:nvPr/>
        </p:nvSpPr>
        <p:spPr bwMode="auto">
          <a:xfrm>
            <a:off x="2376488" y="2487613"/>
            <a:ext cx="1658937" cy="441325"/>
          </a:xfrm>
          <a:prstGeom prst="line">
            <a:avLst/>
          </a:prstGeom>
          <a:noFill/>
          <a:ln w="1908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8" name="Line 48"/>
          <p:cNvSpPr>
            <a:spLocks noChangeShapeType="1"/>
          </p:cNvSpPr>
          <p:nvPr/>
        </p:nvSpPr>
        <p:spPr bwMode="auto">
          <a:xfrm flipV="1">
            <a:off x="2397125" y="3040063"/>
            <a:ext cx="1827213" cy="247650"/>
          </a:xfrm>
          <a:prstGeom prst="line">
            <a:avLst/>
          </a:prstGeom>
          <a:noFill/>
          <a:ln w="1908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9" name="Freeform 49"/>
          <p:cNvSpPr>
            <a:spLocks noChangeArrowheads="1"/>
          </p:cNvSpPr>
          <p:nvPr/>
        </p:nvSpPr>
        <p:spPr bwMode="auto">
          <a:xfrm>
            <a:off x="2390775" y="3105150"/>
            <a:ext cx="2314575" cy="704850"/>
          </a:xfrm>
          <a:custGeom>
            <a:avLst/>
            <a:gdLst>
              <a:gd name="G0" fmla="+- 444 0 0"/>
              <a:gd name="G1" fmla="+- 1 0 0"/>
              <a:gd name="G2" fmla="+- 1 0 0"/>
              <a:gd name="T0" fmla="*/ 0 w 1458"/>
              <a:gd name="T1" fmla="*/ 2147483647 h 444"/>
              <a:gd name="T2" fmla="*/ 2147483647 w 1458"/>
              <a:gd name="T3" fmla="*/ 0 h 444"/>
              <a:gd name="T4" fmla="*/ 2147483647 w 1458"/>
              <a:gd name="T5" fmla="*/ 214748364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58" h="444">
                <a:moveTo>
                  <a:pt x="0" y="444"/>
                </a:moveTo>
                <a:lnTo>
                  <a:pt x="1248" y="0"/>
                </a:lnTo>
                <a:lnTo>
                  <a:pt x="1458" y="6"/>
                </a:lnTo>
              </a:path>
            </a:pathLst>
          </a:custGeom>
          <a:noFill/>
          <a:ln w="19080" cap="flat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90" name="Text Box 50"/>
          <p:cNvSpPr txBox="1">
            <a:spLocks noChangeArrowheads="1"/>
          </p:cNvSpPr>
          <p:nvPr/>
        </p:nvSpPr>
        <p:spPr bwMode="auto">
          <a:xfrm>
            <a:off x="7442200" y="3008313"/>
            <a:ext cx="1244600" cy="9175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# bytes </a:t>
            </a:r>
          </a:p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rcvr willing</a:t>
            </a:r>
          </a:p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to accept</a:t>
            </a:r>
          </a:p>
        </p:txBody>
      </p:sp>
      <p:sp>
        <p:nvSpPr>
          <p:cNvPr id="61491" name="Text Box 51"/>
          <p:cNvSpPr txBox="1">
            <a:spLocks noChangeArrowheads="1"/>
          </p:cNvSpPr>
          <p:nvPr/>
        </p:nvSpPr>
        <p:spPr bwMode="auto">
          <a:xfrm>
            <a:off x="7134225" y="1522413"/>
            <a:ext cx="1766888" cy="1190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counting</a:t>
            </a:r>
          </a:p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by bytes </a:t>
            </a:r>
          </a:p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of data</a:t>
            </a:r>
          </a:p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(not segments!)</a:t>
            </a:r>
          </a:p>
        </p:txBody>
      </p:sp>
      <p:sp>
        <p:nvSpPr>
          <p:cNvPr id="61492" name="Text Box 52"/>
          <p:cNvSpPr txBox="1">
            <a:spLocks noChangeArrowheads="1"/>
          </p:cNvSpPr>
          <p:nvPr/>
        </p:nvSpPr>
        <p:spPr bwMode="auto">
          <a:xfrm>
            <a:off x="984250" y="4960938"/>
            <a:ext cx="1360488" cy="9175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Internet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checksum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(as in UDP)</a:t>
            </a:r>
          </a:p>
        </p:txBody>
      </p:sp>
      <p:sp>
        <p:nvSpPr>
          <p:cNvPr id="61493" name="Line 53"/>
          <p:cNvSpPr>
            <a:spLocks noChangeShapeType="1"/>
          </p:cNvSpPr>
          <p:nvPr/>
        </p:nvSpPr>
        <p:spPr bwMode="auto">
          <a:xfrm flipV="1">
            <a:off x="2266950" y="3427413"/>
            <a:ext cx="2105025" cy="1984375"/>
          </a:xfrm>
          <a:prstGeom prst="line">
            <a:avLst/>
          </a:prstGeom>
          <a:noFill/>
          <a:ln w="1908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4" name="Line 54"/>
          <p:cNvSpPr>
            <a:spLocks noChangeShapeType="1"/>
          </p:cNvSpPr>
          <p:nvPr/>
        </p:nvSpPr>
        <p:spPr bwMode="auto">
          <a:xfrm flipH="1" flipV="1">
            <a:off x="6684963" y="3017838"/>
            <a:ext cx="812800" cy="469900"/>
          </a:xfrm>
          <a:prstGeom prst="line">
            <a:avLst/>
          </a:prstGeom>
          <a:noFill/>
          <a:ln w="1908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5" name="Line 55"/>
          <p:cNvSpPr>
            <a:spLocks noChangeShapeType="1"/>
          </p:cNvSpPr>
          <p:nvPr/>
        </p:nvSpPr>
        <p:spPr bwMode="auto">
          <a:xfrm flipH="1">
            <a:off x="6618288" y="1724025"/>
            <a:ext cx="555625" cy="885825"/>
          </a:xfrm>
          <a:prstGeom prst="line">
            <a:avLst/>
          </a:prstGeom>
          <a:noFill/>
          <a:ln w="1908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6" name="Line 56"/>
          <p:cNvSpPr>
            <a:spLocks noChangeShapeType="1"/>
          </p:cNvSpPr>
          <p:nvPr/>
        </p:nvSpPr>
        <p:spPr bwMode="auto">
          <a:xfrm flipH="1">
            <a:off x="6580188" y="1714500"/>
            <a:ext cx="574675" cy="523875"/>
          </a:xfrm>
          <a:prstGeom prst="line">
            <a:avLst/>
          </a:prstGeom>
          <a:noFill/>
          <a:ln w="1908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Gill Sans MT"/>
        <a:ea typeface="ＭＳ Ｐゴシック"/>
        <a:cs typeface=""/>
      </a:majorFont>
      <a:minorFont>
        <a:latin typeface="Gill Sans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charset="0"/>
            <a:ea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17817</TotalTime>
  <Words>1121</Words>
  <Application>Microsoft Office PowerPoint</Application>
  <PresentationFormat>On-screen Show (4:3)</PresentationFormat>
  <Paragraphs>301</Paragraphs>
  <Slides>18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Edition: Chapter 3</dc:title>
  <dc:creator>Jim Kurose &amp; Keith Ross</dc:creator>
  <cp:lastModifiedBy>elec</cp:lastModifiedBy>
  <cp:revision>329</cp:revision>
  <cp:lastPrinted>2019-05-29T06:10:41Z</cp:lastPrinted>
  <dcterms:created xsi:type="dcterms:W3CDTF">1999-10-08T19:08:27Z</dcterms:created>
  <dcterms:modified xsi:type="dcterms:W3CDTF">2019-05-29T06:10:52Z</dcterms:modified>
</cp:coreProperties>
</file>