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notesSlides/notesSlide52.xml" ContentType="application/vnd.openxmlformats-officedocument.presentationml.notesSlide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960" r:id="rId24"/>
  </p:sldMasterIdLst>
  <p:notesMasterIdLst>
    <p:notesMasterId r:id="rId91"/>
  </p:notesMasterIdLst>
  <p:sldIdLst>
    <p:sldId id="256" r:id="rId25"/>
    <p:sldId id="258" r:id="rId26"/>
    <p:sldId id="259" r:id="rId27"/>
    <p:sldId id="260" r:id="rId28"/>
    <p:sldId id="261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8" r:id="rId47"/>
    <p:sldId id="289" r:id="rId48"/>
    <p:sldId id="290" r:id="rId49"/>
    <p:sldId id="291" r:id="rId50"/>
    <p:sldId id="322" r:id="rId51"/>
    <p:sldId id="323" r:id="rId52"/>
    <p:sldId id="324" r:id="rId53"/>
    <p:sldId id="325" r:id="rId54"/>
    <p:sldId id="326" r:id="rId55"/>
    <p:sldId id="327" r:id="rId56"/>
    <p:sldId id="374" r:id="rId57"/>
    <p:sldId id="375" r:id="rId58"/>
    <p:sldId id="376" r:id="rId59"/>
    <p:sldId id="377" r:id="rId60"/>
    <p:sldId id="378" r:id="rId61"/>
    <p:sldId id="331" r:id="rId62"/>
    <p:sldId id="332" r:id="rId63"/>
    <p:sldId id="333" r:id="rId64"/>
    <p:sldId id="335" r:id="rId65"/>
    <p:sldId id="336" r:id="rId66"/>
    <p:sldId id="337" r:id="rId67"/>
    <p:sldId id="338" r:id="rId68"/>
    <p:sldId id="339" r:id="rId69"/>
    <p:sldId id="340" r:id="rId70"/>
    <p:sldId id="342" r:id="rId71"/>
    <p:sldId id="343" r:id="rId72"/>
    <p:sldId id="351" r:id="rId73"/>
    <p:sldId id="353" r:id="rId74"/>
    <p:sldId id="354" r:id="rId75"/>
    <p:sldId id="355" r:id="rId76"/>
    <p:sldId id="356" r:id="rId77"/>
    <p:sldId id="357" r:id="rId78"/>
    <p:sldId id="358" r:id="rId79"/>
    <p:sldId id="361" r:id="rId80"/>
    <p:sldId id="362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slide" Target="slides/slide66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73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46DA4F5-C723-495F-B70F-BD107B2B2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7F8F700-F987-427E-8796-9A471F4CEC1E}" type="slidenum">
              <a:rPr lang="en-US"/>
              <a:pPr/>
              <a:t>1</a:t>
            </a:fld>
            <a:endParaRPr lang="en-US"/>
          </a:p>
        </p:txBody>
      </p:sp>
      <p:sp>
        <p:nvSpPr>
          <p:cNvPr id="188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88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B32CD01-F2B8-4B37-B174-80BEBF2ADDEC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2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9FEA0F-ECA9-43B5-BA3F-E13E957F9CCA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3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BAA0F2-976D-4783-8339-8EE706493E4C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4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78FB7CC-4D8A-4A38-B338-4F844C138147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5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477381B-387A-43A6-B551-1694BC1C1BEE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6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E1F311-DF37-4666-B5C2-70DEAA006B94}" type="slidenum">
              <a:rPr lang="en-US"/>
              <a:pPr/>
              <a:t>15</a:t>
            </a:fld>
            <a:endParaRPr lang="en-US"/>
          </a:p>
        </p:txBody>
      </p:sp>
      <p:sp>
        <p:nvSpPr>
          <p:cNvPr id="207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7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4F2C34-833C-49F6-919B-48AF37E03391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9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D008C4D-9835-40F2-BA82-91D80AAE742F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0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F4E62C-2D6F-4690-BBF9-FBAB7ADEFC90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1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7170B7E-921C-4ABC-B9AA-AA8DBB72F3F2}" type="slidenum">
              <a:rPr lang="en-US"/>
              <a:pPr/>
              <a:t>19</a:t>
            </a:fld>
            <a:endParaRPr lang="en-US"/>
          </a:p>
        </p:txBody>
      </p:sp>
      <p:sp>
        <p:nvSpPr>
          <p:cNvPr id="212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2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79FAF9C-D804-4149-B068-E82A62712AA8}" type="slidenum">
              <a:rPr lang="en-US"/>
              <a:pPr/>
              <a:t>2</a:t>
            </a:fld>
            <a:endParaRPr lang="en-US"/>
          </a:p>
        </p:txBody>
      </p:sp>
      <p:sp>
        <p:nvSpPr>
          <p:cNvPr id="190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0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08B28E9-E5CC-4011-A634-A2A220A722B5}" type="slidenum">
              <a:rPr lang="en-US"/>
              <a:pPr/>
              <a:t>20</a:t>
            </a:fld>
            <a:endParaRPr lang="en-US"/>
          </a:p>
        </p:txBody>
      </p:sp>
      <p:sp>
        <p:nvSpPr>
          <p:cNvPr id="214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4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91F9D7A-B0C2-4807-9950-630B4CFDC24E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5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E843E0-F875-414F-996E-12C9F1BA3CAE}" type="slidenum">
              <a:rPr lang="en-US"/>
              <a:pPr/>
              <a:t>22</a:t>
            </a:fld>
            <a:endParaRPr lang="en-US"/>
          </a:p>
        </p:txBody>
      </p:sp>
      <p:sp>
        <p:nvSpPr>
          <p:cNvPr id="216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6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0F38065-7917-472D-BFC2-7ABFB25DC5C2}" type="slidenum">
              <a:rPr lang="en-US"/>
              <a:pPr/>
              <a:t>23</a:t>
            </a:fld>
            <a:endParaRPr lang="en-US"/>
          </a:p>
        </p:txBody>
      </p:sp>
      <p:sp>
        <p:nvSpPr>
          <p:cNvPr id="221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1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57EB81-5548-40ED-BB47-1A679B1C3DF4}" type="slidenum">
              <a:rPr lang="en-US"/>
              <a:pPr/>
              <a:t>24</a:t>
            </a:fld>
            <a:endParaRPr lang="en-US"/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76548F-DAE6-4D2F-96FD-391C5F975F10}" type="slidenum">
              <a:rPr lang="en-US"/>
              <a:pPr/>
              <a:t>25</a:t>
            </a:fld>
            <a:endParaRPr lang="en-US"/>
          </a:p>
        </p:txBody>
      </p:sp>
      <p:sp>
        <p:nvSpPr>
          <p:cNvPr id="223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3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DF2761-3203-45D8-B6AA-B4C7CE1BA5AE}" type="slidenum">
              <a:rPr lang="en-US"/>
              <a:pPr/>
              <a:t>26</a:t>
            </a:fld>
            <a:endParaRPr lang="en-US"/>
          </a:p>
        </p:txBody>
      </p:sp>
      <p:sp>
        <p:nvSpPr>
          <p:cNvPr id="224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4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F4A158E-4DAC-4625-90CA-CEE9216A2FD0}" type="slidenum">
              <a:rPr lang="en-US"/>
              <a:pPr/>
              <a:t>27</a:t>
            </a:fld>
            <a:endParaRPr lang="en-US"/>
          </a:p>
        </p:txBody>
      </p:sp>
      <p:sp>
        <p:nvSpPr>
          <p:cNvPr id="2560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60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1E9E9CA-F368-4964-A6A7-BA7256CF4C54}" type="slidenum">
              <a:rPr lang="en-US"/>
              <a:pPr/>
              <a:t>28</a:t>
            </a:fld>
            <a:endParaRPr lang="en-US"/>
          </a:p>
        </p:txBody>
      </p:sp>
      <p:sp>
        <p:nvSpPr>
          <p:cNvPr id="257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7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04B869-F5C8-4949-AF62-712CFB066E5B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8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E631D6-77F6-49A6-846D-79B21D91C26F}" type="slidenum">
              <a:rPr lang="en-US"/>
              <a:pPr/>
              <a:t>3</a:t>
            </a:fld>
            <a:endParaRPr lang="en-US"/>
          </a:p>
        </p:txBody>
      </p:sp>
      <p:sp>
        <p:nvSpPr>
          <p:cNvPr id="191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1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3CB9CB5-3858-4CE4-BD18-AD20BB949652}" type="slidenum">
              <a:rPr lang="en-US"/>
              <a:pPr/>
              <a:t>30</a:t>
            </a:fld>
            <a:endParaRPr lang="en-US"/>
          </a:p>
        </p:txBody>
      </p:sp>
      <p:sp>
        <p:nvSpPr>
          <p:cNvPr id="259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9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4221AE8-2BA1-4A8D-827C-42A965F733BA}" type="slidenum">
              <a:rPr lang="en-US"/>
              <a:pPr/>
              <a:t>31</a:t>
            </a:fld>
            <a:endParaRPr lang="en-US"/>
          </a:p>
        </p:txBody>
      </p:sp>
      <p:sp>
        <p:nvSpPr>
          <p:cNvPr id="260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0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8638A9-E8EC-444E-B189-7BC5D85D61D8}" type="slidenum">
              <a:rPr lang="en-US"/>
              <a:pPr/>
              <a:t>32</a:t>
            </a:fld>
            <a:endParaRPr lang="en-US"/>
          </a:p>
        </p:txBody>
      </p:sp>
      <p:sp>
        <p:nvSpPr>
          <p:cNvPr id="261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1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7E34AF-ADF3-4F1E-993A-963D7F3657DD}" type="slidenum">
              <a:rPr lang="en-US"/>
              <a:pPr/>
              <a:t>33</a:t>
            </a:fld>
            <a:endParaRPr lang="en-US"/>
          </a:p>
        </p:txBody>
      </p:sp>
      <p:sp>
        <p:nvSpPr>
          <p:cNvPr id="207873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DD947305-6366-4DF6-A703-B6E112DE2B6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7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A93CE-11F1-48E3-A3F9-0EC119F52F1D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7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80646859-2283-4713-9A99-B3DCE87E56C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34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8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6931E-101D-45FB-801D-AF7C56652ACA}" type="slidenum">
              <a:rPr lang="en-US"/>
              <a:pPr/>
              <a:t>35</a:t>
            </a:fld>
            <a:endParaRPr lang="en-US"/>
          </a:p>
        </p:txBody>
      </p:sp>
      <p:sp>
        <p:nvSpPr>
          <p:cNvPr id="209921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CD6859AA-624B-4E12-BA4A-B037875724F1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35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9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E1EE7-DACD-413E-9AF3-003984E00AF4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5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9A5D5596-ACD9-4691-BBDA-60D24C9F9B38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0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9FE9E-9C72-44BB-8770-2657FFAA0A8E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3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04BF33B8-32A3-4E57-ACCC-B1B458187435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29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6F7C8DB-D4B1-4AD6-923B-5D37C9012A19}" type="slidenum">
              <a:rPr lang="en-US"/>
              <a:pPr/>
              <a:t>38</a:t>
            </a:fld>
            <a:endParaRPr lang="en-US"/>
          </a:p>
        </p:txBody>
      </p:sp>
      <p:sp>
        <p:nvSpPr>
          <p:cNvPr id="265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5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1E4B1C-E7D8-4475-A94E-CAC4A26A6735}" type="slidenum">
              <a:rPr lang="en-US"/>
              <a:pPr/>
              <a:t>39</a:t>
            </a:fld>
            <a:endParaRPr lang="en-US"/>
          </a:p>
        </p:txBody>
      </p:sp>
      <p:sp>
        <p:nvSpPr>
          <p:cNvPr id="266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6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2E86171-E3A4-449B-83B5-FC586550997B}" type="slidenum">
              <a:rPr lang="en-US"/>
              <a:pPr/>
              <a:t>4</a:t>
            </a:fld>
            <a:endParaRPr lang="en-US"/>
          </a:p>
        </p:txBody>
      </p:sp>
      <p:sp>
        <p:nvSpPr>
          <p:cNvPr id="192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2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13637BC-C001-4FC8-A0F9-74AAD1515BBF}" type="slidenum">
              <a:rPr lang="en-US"/>
              <a:pPr/>
              <a:t>40</a:t>
            </a:fld>
            <a:endParaRPr lang="en-US"/>
          </a:p>
        </p:txBody>
      </p:sp>
      <p:sp>
        <p:nvSpPr>
          <p:cNvPr id="267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7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A2EDFD7-6EB3-46BA-9B53-07D0CF1E5ED9}" type="slidenum">
              <a:rPr lang="en-US"/>
              <a:pPr/>
              <a:t>41</a:t>
            </a:fld>
            <a:endParaRPr lang="en-US"/>
          </a:p>
        </p:txBody>
      </p:sp>
      <p:sp>
        <p:nvSpPr>
          <p:cNvPr id="269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9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DC5669-34B2-48C0-90E0-9E707D798508}" type="slidenum">
              <a:rPr lang="en-US"/>
              <a:pPr/>
              <a:t>42</a:t>
            </a:fld>
            <a:endParaRPr lang="en-US"/>
          </a:p>
        </p:txBody>
      </p:sp>
      <p:sp>
        <p:nvSpPr>
          <p:cNvPr id="270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0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F18AAB-6EC3-4270-9FEE-42E3CEA0D439}" type="slidenum">
              <a:rPr lang="en-US"/>
              <a:pPr/>
              <a:t>43</a:t>
            </a:fld>
            <a:endParaRPr lang="en-US"/>
          </a:p>
        </p:txBody>
      </p:sp>
      <p:sp>
        <p:nvSpPr>
          <p:cNvPr id="271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1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CE512F3-7BD6-4B2F-AD33-EDBC2869940A}" type="slidenum">
              <a:rPr lang="en-US"/>
              <a:pPr/>
              <a:t>44</a:t>
            </a:fld>
            <a:endParaRPr lang="en-US"/>
          </a:p>
        </p:txBody>
      </p:sp>
      <p:sp>
        <p:nvSpPr>
          <p:cNvPr id="272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2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F26A97-4FE4-4B65-827E-F2C158450154}" type="slidenum">
              <a:rPr lang="en-US"/>
              <a:pPr/>
              <a:t>45</a:t>
            </a:fld>
            <a:endParaRPr lang="en-US"/>
          </a:p>
        </p:txBody>
      </p:sp>
      <p:sp>
        <p:nvSpPr>
          <p:cNvPr id="273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3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5CAF78-1285-4A0B-B803-B9298A7DF30C}" type="slidenum">
              <a:rPr lang="en-US"/>
              <a:pPr/>
              <a:t>46</a:t>
            </a:fld>
            <a:endParaRPr lang="en-US"/>
          </a:p>
        </p:txBody>
      </p:sp>
      <p:sp>
        <p:nvSpPr>
          <p:cNvPr id="274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4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44D17B-CADD-4FE2-BC3D-E7B7CEF506F4}" type="slidenum">
              <a:rPr lang="en-US"/>
              <a:pPr/>
              <a:t>47</a:t>
            </a:fld>
            <a:endParaRPr lang="en-US"/>
          </a:p>
        </p:txBody>
      </p:sp>
      <p:sp>
        <p:nvSpPr>
          <p:cNvPr id="276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6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3EEB99A-F5FA-417B-9E06-D2368F2380E2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7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53B55A-E419-4516-AC07-E59441FEFCEA}" type="slidenum">
              <a:rPr lang="en-US"/>
              <a:pPr/>
              <a:t>49</a:t>
            </a:fld>
            <a:endParaRPr lang="en-US"/>
          </a:p>
        </p:txBody>
      </p:sp>
      <p:sp>
        <p:nvSpPr>
          <p:cNvPr id="285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5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96C0A8-EB58-4055-AD58-6126E0E91041}" type="slidenum">
              <a:rPr lang="en-US"/>
              <a:pPr/>
              <a:t>5</a:t>
            </a:fld>
            <a:endParaRPr lang="en-US"/>
          </a:p>
        </p:txBody>
      </p:sp>
      <p:sp>
        <p:nvSpPr>
          <p:cNvPr id="193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3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D12938-8EE4-412E-8635-BF37D44CD93F}" type="slidenum">
              <a:rPr lang="en-US"/>
              <a:pPr/>
              <a:t>50</a:t>
            </a:fld>
            <a:endParaRPr lang="en-US"/>
          </a:p>
        </p:txBody>
      </p:sp>
      <p:sp>
        <p:nvSpPr>
          <p:cNvPr id="287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7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80DC47-B615-47D7-A7E2-5884F3B987BE}" type="slidenum">
              <a:rPr lang="en-US"/>
              <a:pPr/>
              <a:t>51</a:t>
            </a:fld>
            <a:endParaRPr lang="en-US"/>
          </a:p>
        </p:txBody>
      </p:sp>
      <p:sp>
        <p:nvSpPr>
          <p:cNvPr id="288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8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087DEB-BE20-4512-93A8-0B4111792E52}" type="slidenum">
              <a:rPr lang="en-US"/>
              <a:pPr/>
              <a:t>52</a:t>
            </a:fld>
            <a:endParaRPr lang="en-US"/>
          </a:p>
        </p:txBody>
      </p:sp>
      <p:sp>
        <p:nvSpPr>
          <p:cNvPr id="289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B2F64C-BD36-4259-9207-196505B7EAD9}" type="slidenum">
              <a:rPr lang="en-US"/>
              <a:pPr/>
              <a:t>53</a:t>
            </a:fld>
            <a:endParaRPr lang="en-US"/>
          </a:p>
        </p:txBody>
      </p:sp>
      <p:sp>
        <p:nvSpPr>
          <p:cNvPr id="290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0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64C433-BEAF-4AE8-919E-315D835C3F4A}" type="slidenum">
              <a:rPr lang="en-US"/>
              <a:pPr/>
              <a:t>54</a:t>
            </a:fld>
            <a:endParaRPr lang="en-US"/>
          </a:p>
        </p:txBody>
      </p:sp>
      <p:sp>
        <p:nvSpPr>
          <p:cNvPr id="291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1629111-ACE1-430B-88D1-821804381DCB}" type="slidenum">
              <a:rPr lang="en-US"/>
              <a:pPr/>
              <a:t>55</a:t>
            </a:fld>
            <a:endParaRPr lang="en-US"/>
          </a:p>
        </p:txBody>
      </p:sp>
      <p:sp>
        <p:nvSpPr>
          <p:cNvPr id="292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2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7065FAD-D8A7-46D0-8AAF-6EFF61B71F5A}" type="slidenum">
              <a:rPr lang="en-US"/>
              <a:pPr/>
              <a:t>56</a:t>
            </a:fld>
            <a:endParaRPr lang="en-US"/>
          </a:p>
        </p:txBody>
      </p:sp>
      <p:sp>
        <p:nvSpPr>
          <p:cNvPr id="295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5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9DE5762-95A8-47AA-82BF-9E71CD0AAF47}" type="slidenum">
              <a:rPr lang="en-US"/>
              <a:pPr/>
              <a:t>57</a:t>
            </a:fld>
            <a:endParaRPr lang="en-US"/>
          </a:p>
        </p:txBody>
      </p:sp>
      <p:sp>
        <p:nvSpPr>
          <p:cNvPr id="296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6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A3E0DF-DE8B-4CBE-9D19-C0D2BD0E1A8C}" type="slidenum">
              <a:rPr lang="en-US"/>
              <a:pPr/>
              <a:t>58</a:t>
            </a:fld>
            <a:endParaRPr lang="en-US"/>
          </a:p>
        </p:txBody>
      </p:sp>
      <p:sp>
        <p:nvSpPr>
          <p:cNvPr id="300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0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4C7B0BF-B590-4909-8426-48C1844B7597}" type="slidenum">
              <a:rPr lang="en-US"/>
              <a:pPr/>
              <a:t>59</a:t>
            </a:fld>
            <a:endParaRPr lang="en-US"/>
          </a:p>
        </p:txBody>
      </p:sp>
      <p:sp>
        <p:nvSpPr>
          <p:cNvPr id="301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1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1D69B54-23DB-461A-AF4D-4A18D7B3FA61}" type="slidenum">
              <a:rPr lang="en-US"/>
              <a:pPr/>
              <a:t>6</a:t>
            </a:fld>
            <a:endParaRPr lang="en-US"/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0AF93C7-C28F-4BA2-9DF4-110EFC68DD13}" type="slidenum">
              <a:rPr lang="en-US"/>
              <a:pPr/>
              <a:t>60</a:t>
            </a:fld>
            <a:endParaRPr lang="en-US"/>
          </a:p>
        </p:txBody>
      </p:sp>
      <p:sp>
        <p:nvSpPr>
          <p:cNvPr id="302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2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22D054-72E4-43D1-B4F9-180D34527E4D}" type="slidenum">
              <a:rPr lang="en-US"/>
              <a:pPr/>
              <a:t>61</a:t>
            </a:fld>
            <a:endParaRPr lang="en-US"/>
          </a:p>
        </p:txBody>
      </p:sp>
      <p:sp>
        <p:nvSpPr>
          <p:cNvPr id="303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3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EC3805-7780-44FF-BDB4-22D5100BCBBB}" type="slidenum">
              <a:rPr lang="en-US"/>
              <a:pPr/>
              <a:t>62</a:t>
            </a:fld>
            <a:endParaRPr lang="en-US"/>
          </a:p>
        </p:txBody>
      </p:sp>
      <p:sp>
        <p:nvSpPr>
          <p:cNvPr id="304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4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9C67CB-8FE2-4B53-8F0E-9717BCC9105C}" type="slidenum">
              <a:rPr lang="en-US"/>
              <a:pPr/>
              <a:t>63</a:t>
            </a:fld>
            <a:endParaRPr lang="en-US"/>
          </a:p>
        </p:txBody>
      </p:sp>
      <p:sp>
        <p:nvSpPr>
          <p:cNvPr id="305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5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B51866-C0ED-4906-94F6-745435F46D54}" type="slidenum">
              <a:rPr lang="en-US"/>
              <a:pPr/>
              <a:t>64</a:t>
            </a:fld>
            <a:endParaRPr lang="en-US"/>
          </a:p>
        </p:txBody>
      </p:sp>
      <p:sp>
        <p:nvSpPr>
          <p:cNvPr id="306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6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5C0F47-C846-4B7D-B5D8-7D0EE0784732}" type="slidenum">
              <a:rPr lang="en-US"/>
              <a:pPr/>
              <a:t>65</a:t>
            </a:fld>
            <a:endParaRPr lang="en-US"/>
          </a:p>
        </p:txBody>
      </p:sp>
      <p:sp>
        <p:nvSpPr>
          <p:cNvPr id="307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7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635060-C3FD-4EB5-B395-30EE86DB35DC}" type="slidenum">
              <a:rPr lang="en-US"/>
              <a:pPr/>
              <a:t>66</a:t>
            </a:fld>
            <a:endParaRPr lang="en-US"/>
          </a:p>
        </p:txBody>
      </p:sp>
      <p:sp>
        <p:nvSpPr>
          <p:cNvPr id="308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8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1F54F3A-C083-454D-A883-9DCBE125D416}" type="slidenum">
              <a:rPr lang="en-US"/>
              <a:pPr/>
              <a:t>7</a:t>
            </a:fld>
            <a:endParaRPr lang="en-US"/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98C4AA-DCCC-49D4-926B-C4655BA1CFD6}" type="slidenum">
              <a:rPr lang="en-US"/>
              <a:pPr/>
              <a:t>8</a:t>
            </a:fld>
            <a:endParaRPr lang="en-US"/>
          </a:p>
        </p:txBody>
      </p:sp>
      <p:sp>
        <p:nvSpPr>
          <p:cNvPr id="200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0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EE3F1A-C82B-4F92-A1C2-1EDD0F5E81B5}" type="slidenum">
              <a:rPr lang="en-US"/>
              <a:pPr/>
              <a:t>9</a:t>
            </a:fld>
            <a:endParaRPr lang="en-US"/>
          </a:p>
        </p:txBody>
      </p:sp>
      <p:sp>
        <p:nvSpPr>
          <p:cNvPr id="201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1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9030F4-8566-459A-AE01-8B9AE6AE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3320636-8C4C-4202-B1E1-B9498A1D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2729C84-68B5-412B-95A4-E87AF591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2E3A28-1C87-4162-B018-F3C37104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711140-1EB1-4077-8E9E-D0E85848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E121AD1-F7AE-469A-B251-5FBEA1CC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316AB48-5B9B-4806-B5E1-09666024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6C0A97-4F8A-4FB0-AEC1-ACAA5C22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D869578-828B-4876-AE28-347025F7D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1DA0157-C4DA-4FF3-91B4-DDDC1568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1108277-6A10-4CE4-8CF6-8A34D64B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BEE2756-6555-470A-8CA9-A58C6255A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6CF08C-7A9A-4DEA-A56E-B4B790BA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EB715F7-47F4-4AE1-B59B-D61B7E2D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8815D13-F3AD-40DA-9EA3-33162BEE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F6674E-A025-4D2D-802E-952A8193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0DA796-4873-47AE-A022-7B89BC5F7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7FB11A-2008-41A0-8B00-5765BC66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A04A53D-DDAD-4EE3-8207-5FDE1229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9C8A1D3-D0BF-44C9-8055-FE1FADD4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1D76C5A-FEDF-4ED3-8881-6D0BDFC8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EFF56DD-70BA-48D2-95C2-1BE713DA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2DBE7EF-2C9A-4E7C-A5E8-AC5F63135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15DFB9C-8666-483E-A01F-653EA9F62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9129CA7-1BF4-4BAB-85A6-29886FC01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E608AF6-B37D-44EC-8DAE-69D573078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A8E1126-6F8E-4805-A2A5-177B2A2B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657FD6-7AD5-4D9A-89B2-801B594F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B5A528D-9ABC-4EEB-9AB1-0DC79650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79A5F51-AF80-4E02-8308-B55DBD5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361F49-07E0-48CE-9375-DB67CC75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23BAAFD-C132-41B8-A592-28EEB6FD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F75EED1-211E-4569-A4B5-403F49E0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A3EEA08-2B71-4ED9-986D-798C9049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4939F97-DC05-463B-AE63-9EB39F13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DDE6BC-DC1B-46D7-8D4F-38916E913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EA514FD-3A49-4EC8-A15E-9EFEDC94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E899A02-9B6D-4B64-861E-1D33C322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FA5689-F060-4CEF-AFB0-E98AFB9D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5132253-320A-4AC4-BB67-856622DC7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74A8BE1-D284-4104-AD20-60B071037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D1C317-CD19-46ED-87CD-01427DD3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66207BE-EB8E-438D-8A51-B427EC71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BF49B0B-E230-4F98-BE8D-23CEC540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1446C55-2A10-4498-BC0B-C365FD3A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87E7D83-5CF6-4412-BAF7-8F418114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854FB8-6F9F-4DEF-B146-EC32234F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B02A4F2-D14A-4778-9299-C3C3C1B2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682167A-321D-4CEA-B5E1-06917F47A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375B12D-A5C6-4460-9515-D2E0A14E5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2F44A5F-D67A-4CB8-962D-BCFC7BA5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B7DC393-E45E-4298-BC37-CE49813B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7A106D-CB18-44A2-9099-B079B60B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22CAF77-AF36-4003-A7A6-C836F7C6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19A88E-CDCE-43B9-8B53-0F63AF13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A27C11-06EC-4EF1-BC33-69663DFF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4A9A30-8198-483E-BE59-F85FB33E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6AC18EA-4791-48E9-9485-7564398C7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CD504AD-9418-4904-AA8C-9B8A9C99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02DF6FE-060F-4AB0-8633-6D34B422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6A58B18-3D0E-458B-A8B7-8C1C69146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6C5D17F-FCF5-4D29-8B30-9FB82576C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EA92CA-532E-4802-8576-AFD473A2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01E370-ABCA-41D5-B568-703D5BA0B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B154034-A359-4642-85F8-21583E8D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6B022AA-7EAC-4E9A-A58D-5FE5A952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D3E9EE-C865-47D2-B715-79E601D0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68206B2-2695-4FAD-B9A4-ECC9F925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4AC15C0-3497-4FFA-A4DF-05031622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E53AE7-6666-4B40-B7E4-77A38C59C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87DF5F-4806-4B33-B87B-AC99FD035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8DB7ED-8149-4C0A-800F-E585F201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3D23D17-8A40-45B7-B7FB-0C90A197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5C4092-9C99-4674-A5D3-29086CB26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F11A897-C7B7-4124-A2E8-333DC325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832222B-1772-43EC-8FE8-35C1229CB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9E1F647-2937-4909-A48D-56AF1820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527304C-D67F-4756-8402-D8DF0895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974DB0-F2E8-4E85-A4C0-F2BC10E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251860F-EC6F-4E86-A6E3-742964A2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E163EFC-FC9D-4528-808A-DE415F693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8BC2BD-330B-44FE-B746-D55D7A7A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3777B33-5E47-48C2-B4F3-54EBA676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9E90492-CB91-4CDE-BD7B-79F21637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84F975-C76D-4CA5-A4D8-FC92BC4D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CFCF59B-FE8A-41E6-8672-8AAAA3BB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D36F682-C135-45EF-8882-01B67BD21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4F8271F-49BA-4B45-BB11-E34344B0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42CE43-447E-4BBB-8BC2-14E7A724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177D6E-B6BF-4058-A603-1C5F9639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BE1D13D-5E5B-4564-81CB-D33F5092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AD2A14D-78EB-4387-8EAE-ECE64B7A2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38CB64-01B8-4829-8897-FECE3D205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39FAE20-EF98-4FB6-A935-473FD457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972A186-A396-466A-A3C9-729CB4CE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E52635B-06F1-4FD0-BB8F-CFBD8B9F2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E7ED3A7-E48D-4442-936A-164B0871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806949D-FF2D-4608-8FFB-54FFC5CF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FFD17D1-9693-4E8E-8537-88C1DA45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318E10A-7992-453D-8237-3A0121B8E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17D1C63-623C-4AD5-BE9B-82423F6E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476056-8126-46B2-A015-F374F22E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FB1E981-E092-4E7C-B887-38060D4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8ABA285-0C45-4DBA-884F-A349355F6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0D01085-DFFC-466D-8FBE-DBDF96D6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1709477-3786-4273-BC1D-D18D406D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43BDDF0-79A9-4F8E-AF83-65973461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C79CCE3-12D0-4895-95BE-24FEC9E5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A8EE8F-BF82-4A0F-A64B-737853BE2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EBE403-E4DA-4B5B-B730-27D99B7B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4B4BD08-D56B-4A73-93EF-6BB761857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E283C13-4197-43FE-BEC8-A1119F48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719DB2-1295-4C31-AC97-B4206CBC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93C3FDD-FA77-44FB-8CD9-B8E3F34A7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58016A-FD34-441F-A440-4D81CBC1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A825F4A-B6A3-4D99-B367-E1BBA549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F70D9B0-E723-4E5A-B571-753C13F4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C75714A-2209-45D4-BBF5-6E4D5C12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199AA56-B855-40D7-912E-844876A1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FE7CC4E-4D79-42BB-A81A-6FE3986D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49B069-E74E-42F7-942F-27864A90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F482311-F8AB-4DCA-B4CA-46D4EB1D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C8CB33A-DF4D-45A2-A61D-3FABBC7A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60C0B7B-57C2-4D6D-8729-479FEE965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86DA3D5-1BE1-4F98-9AD6-ED83E35D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635EC5-33BE-480E-82C1-89A89741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194A14-0E52-41B3-AB2E-BDE4407B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1FA58FC-CA0E-432B-B7FC-8E96E302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87CF037-A5D1-4A2F-8731-A7141763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2BEE6FC-EA3B-4191-A8D1-41622989B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6F2047E-95CD-411C-9A85-591AFEE67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8A8AA51-B939-4A15-BC02-E02445C6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5FE5CB1-6FD3-47F5-89D4-C986CB65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DF9E92C-4ACA-48AF-B300-43E61F4EC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43C7720-B71F-419A-848F-E96A3C112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114E4A-9B96-4836-AA71-2B0EC930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88A636E-68EB-4BCA-A852-4AEABA48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552F379-F296-4A22-88BD-82DA3A95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FE2A723-179F-4DFD-A9D4-AA5BC81E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9D0FDC-6003-42DE-BD71-A404B0C2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B69CF34-DF11-4818-9E15-8324A91F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1CB5EB8-F284-4E0B-B8BE-A5421721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F644291-5817-492A-AF74-A5AF4CCC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5BB30A3-FBB0-4D2C-A90C-1BA5B8E4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D3787D-7FB7-4626-85D6-D1B8ADCEC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2F17147-C97F-42E6-AC7B-D02C6014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1ACF073-132C-4EDD-B0CB-E209C569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01EBDA9-E78F-4106-991A-57D1BF8C3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0441DFE-D995-4175-AFD9-FD653FCD0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5B901C4-2227-4FAF-9CD8-52E8D3434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56AA545-35AD-4D8E-B512-8EB0C465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FB2454-94DB-4FF1-B3D9-0ABA624C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822E10E-6719-4ABB-BE07-F8D97AD9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37D318-B9E5-4939-B6C7-BB122B2B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76B6568-2F87-4BD2-837D-12A53DC12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B31D331-91AA-4BFE-8638-983DB0EC6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07F1117-65FC-49A4-9633-238B14A7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08084BC-DB9B-4F5A-9041-1AA105F28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3AB03C-7415-4BC9-9058-9F6118FB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21B19BF-F0E8-45E6-98CB-FB983E004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8824AD1-9C46-41D6-84A9-878F1217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EF3D52-DF4B-48DF-9D88-519B8B79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8EE7CA-4445-49CF-AFE5-53834F1B8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C319625-7112-4A7F-A4C7-2C94197DA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0768907-76E1-4F6E-BF16-61A834629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430F5B-09B1-491C-9B30-07B490E8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A7D4156-C445-4235-8610-681C9971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A5F77FF-BCF4-425D-90B6-9C6932D9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4C1CEB0-1ADA-4B72-8BAF-A5B23B4F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7E0670E-3F1F-4378-B934-13E14966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9189D44-9C57-4CB2-9C07-A8AE464D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78715E-607A-4BFB-9368-398E868E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2B71B211-1AE3-4971-8190-A7BDEF672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8820E424-0620-4671-9890-DE37D2AC7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33D66BEC-7147-40D3-AA0E-D031E92E6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4-</a:t>
            </a:r>
            <a:fld id="{A4B713D1-6A9A-45AE-923B-87F767D8A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4-</a:t>
            </a:r>
            <a:fld id="{5F839FD1-A1EE-4514-A8FD-A9DB33987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AACCAD33-0805-43E4-AE00-75812681DD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72FBAB-0934-4368-94A2-62F8C2E3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0C67668E-DB52-4408-900E-998EDF896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BB94A87D-719C-41F1-A4D8-CBEB7889D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r>
              <a:rPr lang="en-US" smtClean="0"/>
              <a:t>4-</a:t>
            </a:r>
            <a:fld id="{864E3C5F-2EE9-4E71-9634-A066D8BB2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7111E262-2BB5-4F06-A26F-60EB7DDCF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C121AC4A-A90B-4494-9E21-B56344E1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7997FFC-C1CC-4905-89D6-34A91C03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318FF32-EC2A-4DBF-A1D9-7E6BE8664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B2E572-6D5E-4CCD-A3CB-8502AF71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806B324-2DE0-4E94-993A-E77C3F59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ACBD90-259B-44A0-8239-6083EBBF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2A37CA1-21F3-4EEF-8671-E82C1E5AC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0E60970-20E5-4580-872F-1C24F5B9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A8E0378-1F5C-4B8B-8111-D366CD996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DAB60A3-D3F9-4A20-9396-9078781F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11DE43-76A2-4902-AC9B-DEB0FF68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7E7A013-0977-46DA-B846-83650C88A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EC8362B-9F54-43C7-8F88-C80B663EA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4DA2311-293D-4F9C-86FA-3E06FA7F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CE075F5-C18C-4D0E-B324-7F3CE599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16E88CA-18EF-4217-8542-C28371FFE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D242C28-31C7-4E1F-BCAB-14D79959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B42E32-60CC-4317-99AB-AFD51C277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C3F48FA-D589-4228-8343-2CBB11DD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AF77B0C-E3A3-4CED-8817-A1FF268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34532B-3A28-4A83-A691-AF15E11E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FEC6B4B-B7E4-4C60-B9F2-82EBFDC3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DC97EF-BB1D-4056-B793-A142D244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DB39D81-91F1-4912-9274-A58C3253B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3B1AC43-117F-4F7C-847F-BEECEFC4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F28B3F5-474A-42B0-99C7-9C33B7C0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021CB9-56CC-499F-92B8-741689CC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A5803B-1BD7-4DC1-B799-01593D9B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131CAE3-2F37-4342-BDCD-7951E150C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30F9B6-CC1A-4F02-821D-3C0445A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6B53358-FD97-47D0-A2CF-DE48EA24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6B27B81-D745-4C29-B36C-0E9FFED3B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AB2433F-B374-435A-9997-5B8B5EBA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B52CD53-0E79-4031-A48A-3F08A0FA4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1A6A0C9-5A27-4220-A9C8-99176AE4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CD3165-762C-4A23-B4B4-45660F02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2C1003-AFAC-48DC-920A-CD5EAF17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0936A7B-DF39-4135-A3FF-5DE6A3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9473B92-1B42-4144-8D4E-4270E7D60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3830DD2-B28D-4FEE-9E0B-F0357BE1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C86DDFC-858F-491E-B31F-0CFC40F0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0073A53-6B37-4120-A3D3-8EF6B388A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58573B8-62C1-4377-A85B-9368AA1FA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A8F15B5-BF66-4E5B-A155-F2BD680E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7EFE6D-AD1A-4D5A-9CD1-F9E6D40D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92ED590-7182-480A-81A4-1E2DE6264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DB1A49-33D8-4589-9BFA-92E520D5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69C69AE-F4FD-4BD5-9165-77852368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BF74423-EA0B-4235-BCD4-7EC56DF3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7A19500-CF60-401E-9B3D-3B24B6D2D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0588BC-C108-4EDB-8701-83DE417ED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4319C1F-CFF4-48B1-B895-5DD2804C6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162A8E-5E8E-483C-B297-5082E197C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85AE1DF-F601-4033-8C91-F34F98C74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ACE6EA9-0FC4-493F-AE9B-5D5A392F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CA1B4E-3293-4BD8-89CA-1B24BB53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1372202-5D11-40F6-91D3-4965E67AF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AF55C74-E83E-4AE4-B006-6829BBA9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D334BFB-56E0-4AF6-A2B4-683A9814E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0133C0B-9EEF-4173-BB80-15578F05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8569866-D846-4C5F-9295-09495BADE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30DA50-143A-4F56-AE4A-41B9D923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549F10-9064-4716-AF59-89896D50C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B7E3D83-9E05-47AF-97C7-318DEC27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473112F-4703-4F97-88A5-C79F2EC7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CB4DBDE-09FE-48F7-A62D-1DCF8E88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84E801C-B824-4C7F-990D-F5CD778C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87A3598-5F52-4704-BF25-177AC5C06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7C76349-7E4E-4D69-995B-3B3BC478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788520D-A849-456F-916D-33367AF4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5E78F5-A6FC-481C-BF9E-D3AF46B6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2773F3E-43BB-44D4-BE1F-131CA272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E70BC3-F2B0-49D4-ADEC-2EBEF0AE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8D8D02-92A7-4D86-A689-23ACB226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5FA288-4CF5-4DBD-991D-48A85D766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3D29FB-C883-471F-9684-A6BEEF07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3F75160-44F9-4D13-B934-E7D036795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90D2011-5AFA-46D0-B4E1-8ABD92DB4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2B424E6-127C-446E-94BB-21866305D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7289F06-DB75-4089-B5F4-C251E013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139A986-A7BF-41F5-B278-35B8256F3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4DE42EF3-0E3B-4A03-99A9-96D190C23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3084707-C6A6-412D-B65D-B0E97E279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FBEF744A-B469-4CF6-8924-C1C831B5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6F88B14B-5AFE-436F-B12C-5BA600C6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084E828-4C97-40C3-86B8-A63D2F0B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2AFC412C-3654-4E33-B303-C3DC702D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76833B9-910A-43C4-9C3B-947D93E7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BEC7A8E-1B8D-43AA-B941-4A81E47F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EA8422A6-A3E5-4CC2-A23E-081B26F1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1439D89-0715-4797-AC63-84C25D7E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06CC9262-BC7B-43AE-86B3-1CCB2734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EB34D8B-D5E0-4AD4-95F0-2374B6B45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287A38D-5F33-4C59-ADAA-0772788A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438F1DA0-34FE-49DB-8F55-3FECBB2A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361592C-2A78-4C6F-A70D-6F8738881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052D25DF-D57B-4912-9953-5483E92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4/11/2019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3-</a:t>
            </a:r>
            <a:fld id="{4DE42EF3-0E3B-4A03-99A9-96D190C23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0272962-2DEF-427D-A3F6-5C42D3A1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5B56E7E3-B7C6-4A9E-9163-E8AE3884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3D92150A-A94F-4EE8-B67D-F1BDE3FF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3A44F018-7E20-42F1-AC4A-28C7347D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7E54D82-E7BF-4569-87F6-2D6F675C1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822E4AC-F075-471D-9544-95D498B2A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D555300-40DF-4F8B-A164-4DCD5D3B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6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1981200"/>
            <a:ext cx="8763000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 Network &amp; Transport Layer</a:t>
            </a:r>
          </a:p>
          <a:p>
            <a:pPr algn="ct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Part I Network Layer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6865938" y="3735388"/>
            <a:ext cx="2005012" cy="2414587"/>
            <a:chOff x="4325" y="2353"/>
            <a:chExt cx="1263" cy="1521"/>
          </a:xfrm>
        </p:grpSpPr>
        <p:sp>
          <p:nvSpPr>
            <p:cNvPr id="41083" name="Freeform 4"/>
            <p:cNvSpPr>
              <a:spLocks noChangeArrowheads="1"/>
            </p:cNvSpPr>
            <p:nvPr/>
          </p:nvSpPr>
          <p:spPr bwMode="auto">
            <a:xfrm>
              <a:off x="4536" y="2358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84" name="Group 5"/>
            <p:cNvGrpSpPr>
              <a:grpSpLocks/>
            </p:cNvGrpSpPr>
            <p:nvPr/>
          </p:nvGrpSpPr>
          <p:grpSpPr bwMode="auto">
            <a:xfrm>
              <a:off x="4325" y="3402"/>
              <a:ext cx="453" cy="472"/>
              <a:chOff x="4325" y="3402"/>
              <a:chExt cx="453" cy="472"/>
            </a:xfrm>
          </p:grpSpPr>
          <p:pic>
            <p:nvPicPr>
              <p:cNvPr id="4109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5" y="3402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094" name="Freeform 7"/>
              <p:cNvSpPr>
                <a:spLocks noChangeArrowheads="1"/>
              </p:cNvSpPr>
              <p:nvPr/>
            </p:nvSpPr>
            <p:spPr bwMode="auto">
              <a:xfrm flipH="1">
                <a:off x="4518" y="3447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85" name="Rectangle 8"/>
            <p:cNvSpPr>
              <a:spLocks noChangeArrowheads="1"/>
            </p:cNvSpPr>
            <p:nvPr/>
          </p:nvSpPr>
          <p:spPr bwMode="auto">
            <a:xfrm>
              <a:off x="4719" y="2353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6" name="Rectangle 9"/>
            <p:cNvSpPr>
              <a:spLocks noChangeArrowheads="1"/>
            </p:cNvSpPr>
            <p:nvPr/>
          </p:nvSpPr>
          <p:spPr bwMode="auto">
            <a:xfrm>
              <a:off x="4679" y="2382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7" name="Rectangle 10"/>
            <p:cNvSpPr>
              <a:spLocks noChangeArrowheads="1"/>
            </p:cNvSpPr>
            <p:nvPr/>
          </p:nvSpPr>
          <p:spPr bwMode="auto">
            <a:xfrm>
              <a:off x="4683" y="2784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8" name="Text Box 11"/>
            <p:cNvSpPr txBox="1">
              <a:spLocks noChangeArrowheads="1"/>
            </p:cNvSpPr>
            <p:nvPr/>
          </p:nvSpPr>
          <p:spPr bwMode="auto">
            <a:xfrm>
              <a:off x="4602" y="2360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1089" name="Line 12"/>
            <p:cNvSpPr>
              <a:spLocks noChangeShapeType="1"/>
            </p:cNvSpPr>
            <p:nvPr/>
          </p:nvSpPr>
          <p:spPr bwMode="auto">
            <a:xfrm>
              <a:off x="4678" y="278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Line 13"/>
            <p:cNvSpPr>
              <a:spLocks noChangeShapeType="1"/>
            </p:cNvSpPr>
            <p:nvPr/>
          </p:nvSpPr>
          <p:spPr bwMode="auto">
            <a:xfrm>
              <a:off x="4678" y="2976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Line 14"/>
            <p:cNvSpPr>
              <a:spLocks noChangeShapeType="1"/>
            </p:cNvSpPr>
            <p:nvPr/>
          </p:nvSpPr>
          <p:spPr bwMode="auto">
            <a:xfrm>
              <a:off x="4676" y="316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Line 15"/>
            <p:cNvSpPr>
              <a:spLocks noChangeShapeType="1"/>
            </p:cNvSpPr>
            <p:nvPr/>
          </p:nvSpPr>
          <p:spPr bwMode="auto">
            <a:xfrm>
              <a:off x="4678" y="258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Freeform 16"/>
          <p:cNvSpPr>
            <a:spLocks noChangeArrowheads="1"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3486150" y="5016500"/>
            <a:ext cx="2605088" cy="657225"/>
            <a:chOff x="2196" y="3160"/>
            <a:chExt cx="1641" cy="414"/>
          </a:xfrm>
        </p:grpSpPr>
        <p:grpSp>
          <p:nvGrpSpPr>
            <p:cNvPr id="41056" name="Group 18"/>
            <p:cNvGrpSpPr>
              <a:grpSpLocks/>
            </p:cNvGrpSpPr>
            <p:nvPr/>
          </p:nvGrpSpPr>
          <p:grpSpPr bwMode="auto">
            <a:xfrm>
              <a:off x="3460" y="3160"/>
              <a:ext cx="377" cy="180"/>
              <a:chOff x="3460" y="3160"/>
              <a:chExt cx="377" cy="180"/>
            </a:xfrm>
          </p:grpSpPr>
          <p:sp>
            <p:nvSpPr>
              <p:cNvPr id="41075" name="Oval 19"/>
              <p:cNvSpPr>
                <a:spLocks noChangeArrowheads="1"/>
              </p:cNvSpPr>
              <p:nvPr/>
            </p:nvSpPr>
            <p:spPr bwMode="auto">
              <a:xfrm>
                <a:off x="3462" y="3240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6" name="Rectangle 20"/>
              <p:cNvSpPr>
                <a:spLocks noChangeArrowheads="1"/>
              </p:cNvSpPr>
              <p:nvPr/>
            </p:nvSpPr>
            <p:spPr bwMode="auto">
              <a:xfrm>
                <a:off x="3462" y="3229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7" name="Oval 21"/>
              <p:cNvSpPr>
                <a:spLocks noChangeArrowheads="1"/>
              </p:cNvSpPr>
              <p:nvPr/>
            </p:nvSpPr>
            <p:spPr bwMode="auto">
              <a:xfrm>
                <a:off x="3460" y="3160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8" name="Group 22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4"/>
                <a:chOff x="3535" y="3190"/>
                <a:chExt cx="211" cy="54"/>
              </a:xfrm>
            </p:grpSpPr>
            <p:sp>
              <p:nvSpPr>
                <p:cNvPr id="41081" name="Freeform 23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2" name="Freeform 24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79" name="Line 25"/>
              <p:cNvSpPr>
                <a:spLocks noChangeShapeType="1"/>
              </p:cNvSpPr>
              <p:nvPr/>
            </p:nvSpPr>
            <p:spPr bwMode="auto">
              <a:xfrm>
                <a:off x="3462" y="3215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0" name="Line 26"/>
              <p:cNvSpPr>
                <a:spLocks noChangeShapeType="1"/>
              </p:cNvSpPr>
              <p:nvPr/>
            </p:nvSpPr>
            <p:spPr bwMode="auto">
              <a:xfrm>
                <a:off x="3835" y="3219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57" name="Group 27"/>
            <p:cNvGrpSpPr>
              <a:grpSpLocks/>
            </p:cNvGrpSpPr>
            <p:nvPr/>
          </p:nvGrpSpPr>
          <p:grpSpPr bwMode="auto">
            <a:xfrm>
              <a:off x="2796" y="3394"/>
              <a:ext cx="377" cy="180"/>
              <a:chOff x="2796" y="3394"/>
              <a:chExt cx="377" cy="180"/>
            </a:xfrm>
          </p:grpSpPr>
          <p:sp>
            <p:nvSpPr>
              <p:cNvPr id="41067" name="Oval 28"/>
              <p:cNvSpPr>
                <a:spLocks noChangeArrowheads="1"/>
              </p:cNvSpPr>
              <p:nvPr/>
            </p:nvSpPr>
            <p:spPr bwMode="auto">
              <a:xfrm>
                <a:off x="2798" y="3474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8" name="Rectangle 29"/>
              <p:cNvSpPr>
                <a:spLocks noChangeArrowheads="1"/>
              </p:cNvSpPr>
              <p:nvPr/>
            </p:nvSpPr>
            <p:spPr bwMode="auto">
              <a:xfrm>
                <a:off x="2798" y="3463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9" name="Oval 30"/>
              <p:cNvSpPr>
                <a:spLocks noChangeArrowheads="1"/>
              </p:cNvSpPr>
              <p:nvPr/>
            </p:nvSpPr>
            <p:spPr bwMode="auto">
              <a:xfrm>
                <a:off x="2796" y="3394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0" name="Group 31"/>
              <p:cNvGrpSpPr>
                <a:grpSpLocks/>
              </p:cNvGrpSpPr>
              <p:nvPr/>
            </p:nvGrpSpPr>
            <p:grpSpPr bwMode="auto">
              <a:xfrm>
                <a:off x="2871" y="3424"/>
                <a:ext cx="211" cy="54"/>
                <a:chOff x="2871" y="3424"/>
                <a:chExt cx="211" cy="54"/>
              </a:xfrm>
            </p:grpSpPr>
            <p:sp>
              <p:nvSpPr>
                <p:cNvPr id="41073" name="Freeform 32"/>
                <p:cNvSpPr>
                  <a:spLocks noChangeArrowheads="1"/>
                </p:cNvSpPr>
                <p:nvPr/>
              </p:nvSpPr>
              <p:spPr bwMode="auto">
                <a:xfrm>
                  <a:off x="2871" y="3424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4" name="Freeform 33"/>
                <p:cNvSpPr>
                  <a:spLocks noChangeArrowheads="1"/>
                </p:cNvSpPr>
                <p:nvPr/>
              </p:nvSpPr>
              <p:spPr bwMode="auto">
                <a:xfrm>
                  <a:off x="2881" y="3424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71" name="Line 34"/>
              <p:cNvSpPr>
                <a:spLocks noChangeShapeType="1"/>
              </p:cNvSpPr>
              <p:nvPr/>
            </p:nvSpPr>
            <p:spPr bwMode="auto">
              <a:xfrm>
                <a:off x="2798" y="3449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Line 35"/>
              <p:cNvSpPr>
                <a:spLocks noChangeShapeType="1"/>
              </p:cNvSpPr>
              <p:nvPr/>
            </p:nvSpPr>
            <p:spPr bwMode="auto">
              <a:xfrm>
                <a:off x="3171" y="3453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58" name="Group 36"/>
            <p:cNvGrpSpPr>
              <a:grpSpLocks/>
            </p:cNvGrpSpPr>
            <p:nvPr/>
          </p:nvGrpSpPr>
          <p:grpSpPr bwMode="auto">
            <a:xfrm>
              <a:off x="2196" y="3162"/>
              <a:ext cx="377" cy="180"/>
              <a:chOff x="2196" y="3162"/>
              <a:chExt cx="377" cy="180"/>
            </a:xfrm>
          </p:grpSpPr>
          <p:sp>
            <p:nvSpPr>
              <p:cNvPr id="41059" name="Oval 37"/>
              <p:cNvSpPr>
                <a:spLocks noChangeArrowheads="1"/>
              </p:cNvSpPr>
              <p:nvPr/>
            </p:nvSpPr>
            <p:spPr bwMode="auto">
              <a:xfrm>
                <a:off x="2198" y="3242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0" name="Rectangle 38"/>
              <p:cNvSpPr>
                <a:spLocks noChangeArrowheads="1"/>
              </p:cNvSpPr>
              <p:nvPr/>
            </p:nvSpPr>
            <p:spPr bwMode="auto">
              <a:xfrm>
                <a:off x="2198" y="3231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1" name="Oval 39"/>
              <p:cNvSpPr>
                <a:spLocks noChangeArrowheads="1"/>
              </p:cNvSpPr>
              <p:nvPr/>
            </p:nvSpPr>
            <p:spPr bwMode="auto">
              <a:xfrm>
                <a:off x="2196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62" name="Group 40"/>
              <p:cNvGrpSpPr>
                <a:grpSpLocks/>
              </p:cNvGrpSpPr>
              <p:nvPr/>
            </p:nvGrpSpPr>
            <p:grpSpPr bwMode="auto">
              <a:xfrm>
                <a:off x="2271" y="3192"/>
                <a:ext cx="211" cy="54"/>
                <a:chOff x="2271" y="3192"/>
                <a:chExt cx="211" cy="54"/>
              </a:xfrm>
            </p:grpSpPr>
            <p:sp>
              <p:nvSpPr>
                <p:cNvPr id="41065" name="Freeform 41"/>
                <p:cNvSpPr>
                  <a:spLocks noChangeArrowheads="1"/>
                </p:cNvSpPr>
                <p:nvPr/>
              </p:nvSpPr>
              <p:spPr bwMode="auto">
                <a:xfrm>
                  <a:off x="2271" y="3192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66" name="Freeform 42"/>
                <p:cNvSpPr>
                  <a:spLocks noChangeArrowheads="1"/>
                </p:cNvSpPr>
                <p:nvPr/>
              </p:nvSpPr>
              <p:spPr bwMode="auto">
                <a:xfrm>
                  <a:off x="2281" y="3192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63" name="Line 43"/>
              <p:cNvSpPr>
                <a:spLocks noChangeShapeType="1"/>
              </p:cNvSpPr>
              <p:nvPr/>
            </p:nvSpPr>
            <p:spPr bwMode="auto">
              <a:xfrm>
                <a:off x="2198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Line 44"/>
              <p:cNvSpPr>
                <a:spLocks noChangeShapeType="1"/>
              </p:cNvSpPr>
              <p:nvPr/>
            </p:nvSpPr>
            <p:spPr bwMode="auto">
              <a:xfrm>
                <a:off x="2571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967" name="Group 45"/>
          <p:cNvGrpSpPr>
            <a:grpSpLocks/>
          </p:cNvGrpSpPr>
          <p:nvPr/>
        </p:nvGrpSpPr>
        <p:grpSpPr bwMode="auto">
          <a:xfrm>
            <a:off x="3489325" y="5014913"/>
            <a:ext cx="2601913" cy="660400"/>
            <a:chOff x="2198" y="3159"/>
            <a:chExt cx="1639" cy="416"/>
          </a:xfrm>
        </p:grpSpPr>
        <p:grpSp>
          <p:nvGrpSpPr>
            <p:cNvPr id="41029" name="Group 46"/>
            <p:cNvGrpSpPr>
              <a:grpSpLocks/>
            </p:cNvGrpSpPr>
            <p:nvPr/>
          </p:nvGrpSpPr>
          <p:grpSpPr bwMode="auto">
            <a:xfrm>
              <a:off x="2198" y="3162"/>
              <a:ext cx="377" cy="180"/>
              <a:chOff x="2198" y="3162"/>
              <a:chExt cx="377" cy="180"/>
            </a:xfrm>
          </p:grpSpPr>
          <p:sp>
            <p:nvSpPr>
              <p:cNvPr id="41048" name="Oval 47"/>
              <p:cNvSpPr>
                <a:spLocks noChangeArrowheads="1"/>
              </p:cNvSpPr>
              <p:nvPr/>
            </p:nvSpPr>
            <p:spPr bwMode="auto">
              <a:xfrm>
                <a:off x="2200" y="3242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9" name="Rectangle 48"/>
              <p:cNvSpPr>
                <a:spLocks noChangeArrowheads="1"/>
              </p:cNvSpPr>
              <p:nvPr/>
            </p:nvSpPr>
            <p:spPr bwMode="auto">
              <a:xfrm>
                <a:off x="2200" y="3231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0" name="Oval 49"/>
              <p:cNvSpPr>
                <a:spLocks noChangeArrowheads="1"/>
              </p:cNvSpPr>
              <p:nvPr/>
            </p:nvSpPr>
            <p:spPr bwMode="auto">
              <a:xfrm>
                <a:off x="2198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51" name="Group 50"/>
              <p:cNvGrpSpPr>
                <a:grpSpLocks/>
              </p:cNvGrpSpPr>
              <p:nvPr/>
            </p:nvGrpSpPr>
            <p:grpSpPr bwMode="auto">
              <a:xfrm>
                <a:off x="2273" y="3193"/>
                <a:ext cx="211" cy="53"/>
                <a:chOff x="2273" y="3193"/>
                <a:chExt cx="211" cy="53"/>
              </a:xfrm>
            </p:grpSpPr>
            <p:sp>
              <p:nvSpPr>
                <p:cNvPr id="41054" name="Freeform 51"/>
                <p:cNvSpPr>
                  <a:spLocks noChangeArrowheads="1"/>
                </p:cNvSpPr>
                <p:nvPr/>
              </p:nvSpPr>
              <p:spPr bwMode="auto">
                <a:xfrm>
                  <a:off x="2273" y="3193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5" name="Freeform 52"/>
                <p:cNvSpPr>
                  <a:spLocks noChangeArrowheads="1"/>
                </p:cNvSpPr>
                <p:nvPr/>
              </p:nvSpPr>
              <p:spPr bwMode="auto">
                <a:xfrm>
                  <a:off x="2283" y="3193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52" name="Line 53"/>
              <p:cNvSpPr>
                <a:spLocks noChangeShapeType="1"/>
              </p:cNvSpPr>
              <p:nvPr/>
            </p:nvSpPr>
            <p:spPr bwMode="auto">
              <a:xfrm>
                <a:off x="2200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3" name="Line 54"/>
              <p:cNvSpPr>
                <a:spLocks noChangeShapeType="1"/>
              </p:cNvSpPr>
              <p:nvPr/>
            </p:nvSpPr>
            <p:spPr bwMode="auto">
              <a:xfrm>
                <a:off x="2573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55"/>
            <p:cNvGrpSpPr>
              <a:grpSpLocks/>
            </p:cNvGrpSpPr>
            <p:nvPr/>
          </p:nvGrpSpPr>
          <p:grpSpPr bwMode="auto">
            <a:xfrm>
              <a:off x="3460" y="3159"/>
              <a:ext cx="377" cy="180"/>
              <a:chOff x="3460" y="3159"/>
              <a:chExt cx="377" cy="180"/>
            </a:xfrm>
          </p:grpSpPr>
          <p:sp>
            <p:nvSpPr>
              <p:cNvPr id="41040" name="Oval 56"/>
              <p:cNvSpPr>
                <a:spLocks noChangeArrowheads="1"/>
              </p:cNvSpPr>
              <p:nvPr/>
            </p:nvSpPr>
            <p:spPr bwMode="auto">
              <a:xfrm>
                <a:off x="3462" y="3239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1" name="Rectangle 57"/>
              <p:cNvSpPr>
                <a:spLocks noChangeArrowheads="1"/>
              </p:cNvSpPr>
              <p:nvPr/>
            </p:nvSpPr>
            <p:spPr bwMode="auto">
              <a:xfrm>
                <a:off x="3462" y="3228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2" name="Oval 58"/>
              <p:cNvSpPr>
                <a:spLocks noChangeArrowheads="1"/>
              </p:cNvSpPr>
              <p:nvPr/>
            </p:nvSpPr>
            <p:spPr bwMode="auto">
              <a:xfrm>
                <a:off x="3460" y="3159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43" name="Group 59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3"/>
                <a:chOff x="3535" y="3190"/>
                <a:chExt cx="211" cy="53"/>
              </a:xfrm>
            </p:grpSpPr>
            <p:sp>
              <p:nvSpPr>
                <p:cNvPr id="41046" name="Freeform 60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7" name="Freeform 61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44" name="Line 62"/>
              <p:cNvSpPr>
                <a:spLocks noChangeShapeType="1"/>
              </p:cNvSpPr>
              <p:nvPr/>
            </p:nvSpPr>
            <p:spPr bwMode="auto">
              <a:xfrm>
                <a:off x="3462" y="3214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5" name="Line 63"/>
              <p:cNvSpPr>
                <a:spLocks noChangeShapeType="1"/>
              </p:cNvSpPr>
              <p:nvPr/>
            </p:nvSpPr>
            <p:spPr bwMode="auto">
              <a:xfrm>
                <a:off x="3835" y="3218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64"/>
            <p:cNvGrpSpPr>
              <a:grpSpLocks/>
            </p:cNvGrpSpPr>
            <p:nvPr/>
          </p:nvGrpSpPr>
          <p:grpSpPr bwMode="auto">
            <a:xfrm>
              <a:off x="2797" y="3395"/>
              <a:ext cx="377" cy="180"/>
              <a:chOff x="2797" y="3395"/>
              <a:chExt cx="377" cy="180"/>
            </a:xfrm>
          </p:grpSpPr>
          <p:sp>
            <p:nvSpPr>
              <p:cNvPr id="41032" name="Oval 65"/>
              <p:cNvSpPr>
                <a:spLocks noChangeArrowheads="1"/>
              </p:cNvSpPr>
              <p:nvPr/>
            </p:nvSpPr>
            <p:spPr bwMode="auto">
              <a:xfrm>
                <a:off x="2799" y="3475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3" name="Rectangle 66"/>
              <p:cNvSpPr>
                <a:spLocks noChangeArrowheads="1"/>
              </p:cNvSpPr>
              <p:nvPr/>
            </p:nvSpPr>
            <p:spPr bwMode="auto">
              <a:xfrm>
                <a:off x="2799" y="3464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4" name="Oval 67"/>
              <p:cNvSpPr>
                <a:spLocks noChangeArrowheads="1"/>
              </p:cNvSpPr>
              <p:nvPr/>
            </p:nvSpPr>
            <p:spPr bwMode="auto">
              <a:xfrm>
                <a:off x="2797" y="3395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35" name="Group 68"/>
              <p:cNvGrpSpPr>
                <a:grpSpLocks/>
              </p:cNvGrpSpPr>
              <p:nvPr/>
            </p:nvGrpSpPr>
            <p:grpSpPr bwMode="auto">
              <a:xfrm>
                <a:off x="2872" y="3426"/>
                <a:ext cx="211" cy="53"/>
                <a:chOff x="2872" y="3426"/>
                <a:chExt cx="211" cy="53"/>
              </a:xfrm>
            </p:grpSpPr>
            <p:sp>
              <p:nvSpPr>
                <p:cNvPr id="41038" name="Freeform 69"/>
                <p:cNvSpPr>
                  <a:spLocks noChangeArrowheads="1"/>
                </p:cNvSpPr>
                <p:nvPr/>
              </p:nvSpPr>
              <p:spPr bwMode="auto">
                <a:xfrm>
                  <a:off x="2872" y="3426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9" name="Freeform 70"/>
                <p:cNvSpPr>
                  <a:spLocks noChangeArrowheads="1"/>
                </p:cNvSpPr>
                <p:nvPr/>
              </p:nvSpPr>
              <p:spPr bwMode="auto">
                <a:xfrm>
                  <a:off x="2882" y="3426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36" name="Line 71"/>
              <p:cNvSpPr>
                <a:spLocks noChangeShapeType="1"/>
              </p:cNvSpPr>
              <p:nvPr/>
            </p:nvSpPr>
            <p:spPr bwMode="auto">
              <a:xfrm>
                <a:off x="2799" y="3450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7" name="Line 72"/>
              <p:cNvSpPr>
                <a:spLocks noChangeShapeType="1"/>
              </p:cNvSpPr>
              <p:nvPr/>
            </p:nvSpPr>
            <p:spPr bwMode="auto">
              <a:xfrm>
                <a:off x="3172" y="3454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9" name="Text Box 74"/>
          <p:cNvSpPr txBox="1">
            <a:spLocks noChangeArrowheads="1"/>
          </p:cNvSpPr>
          <p:nvPr/>
        </p:nvSpPr>
        <p:spPr bwMode="auto">
          <a:xfrm>
            <a:off x="511175" y="230188"/>
            <a:ext cx="777240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Signaling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rotocols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Text Box 75"/>
          <p:cNvSpPr txBox="1">
            <a:spLocks noChangeArrowheads="1"/>
          </p:cNvSpPr>
          <p:nvPr/>
        </p:nvSpPr>
        <p:spPr bwMode="auto">
          <a:xfrm>
            <a:off x="657225" y="1385888"/>
            <a:ext cx="653415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setup, maintain  teardown VC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ATM, frame-relay, X.25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in today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Internet</a:t>
            </a:r>
          </a:p>
        </p:txBody>
      </p:sp>
      <p:sp>
        <p:nvSpPr>
          <p:cNvPr id="40971" name="Line 76"/>
          <p:cNvSpPr>
            <a:spLocks noChangeShapeType="1"/>
          </p:cNvSpPr>
          <p:nvPr/>
        </p:nvSpPr>
        <p:spPr bwMode="auto">
          <a:xfrm>
            <a:off x="1939925" y="5133975"/>
            <a:ext cx="1577975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77"/>
          <p:cNvSpPr>
            <a:spLocks noChangeArrowheads="1"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Freeform 78"/>
          <p:cNvSpPr>
            <a:spLocks noChangeArrowheads="1"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79"/>
          <p:cNvSpPr>
            <a:spLocks noChangeArrowheads="1"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Freeform 80"/>
          <p:cNvSpPr>
            <a:spLocks noChangeArrowheads="1"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81"/>
          <p:cNvSpPr>
            <a:spLocks noChangeArrowheads="1"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82"/>
          <p:cNvSpPr>
            <a:spLocks noChangeArrowheads="1"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Freeform 83"/>
          <p:cNvSpPr>
            <a:spLocks noChangeArrowheads="1"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84"/>
          <p:cNvSpPr>
            <a:spLocks noChangeShapeType="1"/>
          </p:cNvSpPr>
          <p:nvPr/>
        </p:nvSpPr>
        <p:spPr bwMode="auto">
          <a:xfrm flipH="1">
            <a:off x="6062663" y="5229225"/>
            <a:ext cx="136525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2133600" y="4470400"/>
            <a:ext cx="1495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Gill Sans MT" charset="0"/>
              </a:rPr>
              <a:t>1. initiate call</a:t>
            </a:r>
          </a:p>
        </p:txBody>
      </p:sp>
      <p:sp>
        <p:nvSpPr>
          <p:cNvPr id="42070" name="Freeform 86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44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5541963" y="4537075"/>
            <a:ext cx="1987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Gill Sans MT" charset="0"/>
              </a:rPr>
              <a:t>2. incoming call</a:t>
            </a:r>
          </a:p>
        </p:txBody>
      </p:sp>
      <p:sp>
        <p:nvSpPr>
          <p:cNvPr id="42072" name="Text Box 88"/>
          <p:cNvSpPr txBox="1">
            <a:spLocks noChangeArrowheads="1"/>
          </p:cNvSpPr>
          <p:nvPr/>
        </p:nvSpPr>
        <p:spPr bwMode="auto">
          <a:xfrm>
            <a:off x="5734050" y="4203700"/>
            <a:ext cx="1703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Gill Sans MT" charset="0"/>
              </a:rPr>
              <a:t>3. accept call</a:t>
            </a:r>
          </a:p>
        </p:txBody>
      </p:sp>
      <p:sp>
        <p:nvSpPr>
          <p:cNvPr id="42073" name="Freeform 89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44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4" name="Text Box 90"/>
          <p:cNvSpPr txBox="1">
            <a:spLocks noChangeArrowheads="1"/>
          </p:cNvSpPr>
          <p:nvPr/>
        </p:nvSpPr>
        <p:spPr bwMode="auto">
          <a:xfrm>
            <a:off x="1816100" y="4184650"/>
            <a:ext cx="2298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Gill Sans MT" charset="0"/>
              </a:rPr>
              <a:t>4. call connected</a:t>
            </a:r>
          </a:p>
        </p:txBody>
      </p:sp>
      <p:sp>
        <p:nvSpPr>
          <p:cNvPr id="42075" name="Text Box 91"/>
          <p:cNvSpPr txBox="1">
            <a:spLocks noChangeArrowheads="1"/>
          </p:cNvSpPr>
          <p:nvPr/>
        </p:nvSpPr>
        <p:spPr bwMode="auto">
          <a:xfrm>
            <a:off x="1852613" y="3879850"/>
            <a:ext cx="2362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99"/>
                </a:solidFill>
                <a:latin typeface="Gill Sans MT" charset="0"/>
              </a:rPr>
              <a:t>5. data flow begins</a:t>
            </a:r>
          </a:p>
        </p:txBody>
      </p:sp>
      <p:sp>
        <p:nvSpPr>
          <p:cNvPr id="42076" name="Text Box 92"/>
          <p:cNvSpPr txBox="1">
            <a:spLocks noChangeArrowheads="1"/>
          </p:cNvSpPr>
          <p:nvPr/>
        </p:nvSpPr>
        <p:spPr bwMode="auto">
          <a:xfrm>
            <a:off x="5559425" y="3832225"/>
            <a:ext cx="1893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99"/>
                </a:solidFill>
                <a:latin typeface="Gill Sans MT" charset="0"/>
              </a:rPr>
              <a:t>6. receive data</a:t>
            </a:r>
          </a:p>
        </p:txBody>
      </p:sp>
      <p:sp>
        <p:nvSpPr>
          <p:cNvPr id="42077" name="Freeform 93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24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89" name="Group 94"/>
          <p:cNvGrpSpPr>
            <a:grpSpLocks/>
          </p:cNvGrpSpPr>
          <p:nvPr/>
        </p:nvGrpSpPr>
        <p:grpSpPr bwMode="auto">
          <a:xfrm>
            <a:off x="0" y="3627438"/>
            <a:ext cx="2038350" cy="2425700"/>
            <a:chOff x="0" y="2285"/>
            <a:chExt cx="1284" cy="1528"/>
          </a:xfrm>
        </p:grpSpPr>
        <p:sp>
          <p:nvSpPr>
            <p:cNvPr id="41017" name="Freeform 95"/>
            <p:cNvSpPr>
              <a:spLocks noChangeArrowheads="1"/>
            </p:cNvSpPr>
            <p:nvPr/>
          </p:nvSpPr>
          <p:spPr bwMode="auto">
            <a:xfrm>
              <a:off x="211" y="2297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Rectangle 96"/>
            <p:cNvSpPr>
              <a:spLocks noChangeArrowheads="1"/>
            </p:cNvSpPr>
            <p:nvPr/>
          </p:nvSpPr>
          <p:spPr bwMode="auto">
            <a:xfrm>
              <a:off x="415" y="2285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Rectangle 97"/>
            <p:cNvSpPr>
              <a:spLocks noChangeArrowheads="1"/>
            </p:cNvSpPr>
            <p:nvPr/>
          </p:nvSpPr>
          <p:spPr bwMode="auto">
            <a:xfrm>
              <a:off x="375" y="2314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Rectangle 98"/>
            <p:cNvSpPr>
              <a:spLocks noChangeArrowheads="1"/>
            </p:cNvSpPr>
            <p:nvPr/>
          </p:nvSpPr>
          <p:spPr bwMode="auto">
            <a:xfrm>
              <a:off x="379" y="2716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Text Box 99"/>
            <p:cNvSpPr txBox="1">
              <a:spLocks noChangeArrowheads="1"/>
            </p:cNvSpPr>
            <p:nvPr/>
          </p:nvSpPr>
          <p:spPr bwMode="auto">
            <a:xfrm>
              <a:off x="298" y="2292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1022" name="Line 100"/>
            <p:cNvSpPr>
              <a:spLocks noChangeShapeType="1"/>
            </p:cNvSpPr>
            <p:nvPr/>
          </p:nvSpPr>
          <p:spPr bwMode="auto">
            <a:xfrm>
              <a:off x="374" y="2714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101"/>
            <p:cNvSpPr>
              <a:spLocks noChangeShapeType="1"/>
            </p:cNvSpPr>
            <p:nvPr/>
          </p:nvSpPr>
          <p:spPr bwMode="auto">
            <a:xfrm>
              <a:off x="374" y="290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102"/>
            <p:cNvSpPr>
              <a:spLocks noChangeShapeType="1"/>
            </p:cNvSpPr>
            <p:nvPr/>
          </p:nvSpPr>
          <p:spPr bwMode="auto">
            <a:xfrm>
              <a:off x="372" y="309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103"/>
            <p:cNvSpPr>
              <a:spLocks noChangeShapeType="1"/>
            </p:cNvSpPr>
            <p:nvPr/>
          </p:nvSpPr>
          <p:spPr bwMode="auto">
            <a:xfrm>
              <a:off x="374" y="252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26" name="Group 104"/>
            <p:cNvGrpSpPr>
              <a:grpSpLocks/>
            </p:cNvGrpSpPr>
            <p:nvPr/>
          </p:nvGrpSpPr>
          <p:grpSpPr bwMode="auto">
            <a:xfrm>
              <a:off x="0" y="3341"/>
              <a:ext cx="453" cy="472"/>
              <a:chOff x="0" y="3341"/>
              <a:chExt cx="453" cy="472"/>
            </a:xfrm>
          </p:grpSpPr>
          <p:pic>
            <p:nvPicPr>
              <p:cNvPr id="41027" name="Picture 10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41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028" name="Freeform 106"/>
              <p:cNvSpPr>
                <a:spLocks noChangeArrowheads="1"/>
              </p:cNvSpPr>
              <p:nvPr/>
            </p:nvSpPr>
            <p:spPr bwMode="auto">
              <a:xfrm flipH="1">
                <a:off x="193" y="3386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90" name="Group 107"/>
          <p:cNvGrpSpPr>
            <a:grpSpLocks/>
          </p:cNvGrpSpPr>
          <p:nvPr/>
        </p:nvGrpSpPr>
        <p:grpSpPr bwMode="auto">
          <a:xfrm>
            <a:off x="4479925" y="4721225"/>
            <a:ext cx="598488" cy="285750"/>
            <a:chOff x="2822" y="2974"/>
            <a:chExt cx="377" cy="180"/>
          </a:xfrm>
        </p:grpSpPr>
        <p:sp>
          <p:nvSpPr>
            <p:cNvPr id="41009" name="Oval 108"/>
            <p:cNvSpPr>
              <a:spLocks noChangeArrowheads="1"/>
            </p:cNvSpPr>
            <p:nvPr/>
          </p:nvSpPr>
          <p:spPr bwMode="auto">
            <a:xfrm>
              <a:off x="2824" y="305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Rectangle 109"/>
            <p:cNvSpPr>
              <a:spLocks noChangeArrowheads="1"/>
            </p:cNvSpPr>
            <p:nvPr/>
          </p:nvSpPr>
          <p:spPr bwMode="auto">
            <a:xfrm>
              <a:off x="2824" y="30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10"/>
            <p:cNvSpPr>
              <a:spLocks noChangeArrowheads="1"/>
            </p:cNvSpPr>
            <p:nvPr/>
          </p:nvSpPr>
          <p:spPr bwMode="auto">
            <a:xfrm>
              <a:off x="2822" y="29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12" name="Group 111"/>
            <p:cNvGrpSpPr>
              <a:grpSpLocks/>
            </p:cNvGrpSpPr>
            <p:nvPr/>
          </p:nvGrpSpPr>
          <p:grpSpPr bwMode="auto">
            <a:xfrm>
              <a:off x="2897" y="3004"/>
              <a:ext cx="211" cy="54"/>
              <a:chOff x="2897" y="3004"/>
              <a:chExt cx="211" cy="54"/>
            </a:xfrm>
          </p:grpSpPr>
          <p:sp>
            <p:nvSpPr>
              <p:cNvPr id="41015" name="Freeform 112"/>
              <p:cNvSpPr>
                <a:spLocks noChangeArrowheads="1"/>
              </p:cNvSpPr>
              <p:nvPr/>
            </p:nvSpPr>
            <p:spPr bwMode="auto">
              <a:xfrm>
                <a:off x="2897" y="300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Freeform 113"/>
              <p:cNvSpPr>
                <a:spLocks noChangeArrowheads="1"/>
              </p:cNvSpPr>
              <p:nvPr/>
            </p:nvSpPr>
            <p:spPr bwMode="auto">
              <a:xfrm>
                <a:off x="2907" y="300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13" name="Line 114"/>
            <p:cNvSpPr>
              <a:spLocks noChangeShapeType="1"/>
            </p:cNvSpPr>
            <p:nvPr/>
          </p:nvSpPr>
          <p:spPr bwMode="auto">
            <a:xfrm>
              <a:off x="2824" y="30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Line 115"/>
            <p:cNvSpPr>
              <a:spLocks noChangeShapeType="1"/>
            </p:cNvSpPr>
            <p:nvPr/>
          </p:nvSpPr>
          <p:spPr bwMode="auto">
            <a:xfrm>
              <a:off x="3197" y="30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1" name="Group 116"/>
          <p:cNvGrpSpPr>
            <a:grpSpLocks/>
          </p:cNvGrpSpPr>
          <p:nvPr/>
        </p:nvGrpSpPr>
        <p:grpSpPr bwMode="auto">
          <a:xfrm>
            <a:off x="5033963" y="5721350"/>
            <a:ext cx="598487" cy="285750"/>
            <a:chOff x="3171" y="3604"/>
            <a:chExt cx="377" cy="180"/>
          </a:xfrm>
        </p:grpSpPr>
        <p:sp>
          <p:nvSpPr>
            <p:cNvPr id="41001" name="Oval 117"/>
            <p:cNvSpPr>
              <a:spLocks noChangeArrowheads="1"/>
            </p:cNvSpPr>
            <p:nvPr/>
          </p:nvSpPr>
          <p:spPr bwMode="auto">
            <a:xfrm>
              <a:off x="3173" y="368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118"/>
            <p:cNvSpPr>
              <a:spLocks noChangeArrowheads="1"/>
            </p:cNvSpPr>
            <p:nvPr/>
          </p:nvSpPr>
          <p:spPr bwMode="auto">
            <a:xfrm>
              <a:off x="3173" y="367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119"/>
            <p:cNvSpPr>
              <a:spLocks noChangeArrowheads="1"/>
            </p:cNvSpPr>
            <p:nvPr/>
          </p:nvSpPr>
          <p:spPr bwMode="auto">
            <a:xfrm>
              <a:off x="3171" y="360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4" name="Group 120"/>
            <p:cNvGrpSpPr>
              <a:grpSpLocks/>
            </p:cNvGrpSpPr>
            <p:nvPr/>
          </p:nvGrpSpPr>
          <p:grpSpPr bwMode="auto">
            <a:xfrm>
              <a:off x="3246" y="3634"/>
              <a:ext cx="211" cy="54"/>
              <a:chOff x="3246" y="3634"/>
              <a:chExt cx="211" cy="54"/>
            </a:xfrm>
          </p:grpSpPr>
          <p:sp>
            <p:nvSpPr>
              <p:cNvPr id="41007" name="Freeform 121"/>
              <p:cNvSpPr>
                <a:spLocks noChangeArrowheads="1"/>
              </p:cNvSpPr>
              <p:nvPr/>
            </p:nvSpPr>
            <p:spPr bwMode="auto">
              <a:xfrm>
                <a:off x="3246" y="363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8" name="Freeform 122"/>
              <p:cNvSpPr>
                <a:spLocks noChangeArrowheads="1"/>
              </p:cNvSpPr>
              <p:nvPr/>
            </p:nvSpPr>
            <p:spPr bwMode="auto">
              <a:xfrm>
                <a:off x="3256" y="363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5" name="Line 123"/>
            <p:cNvSpPr>
              <a:spLocks noChangeShapeType="1"/>
            </p:cNvSpPr>
            <p:nvPr/>
          </p:nvSpPr>
          <p:spPr bwMode="auto">
            <a:xfrm>
              <a:off x="3173" y="365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124"/>
            <p:cNvSpPr>
              <a:spLocks noChangeShapeType="1"/>
            </p:cNvSpPr>
            <p:nvPr/>
          </p:nvSpPr>
          <p:spPr bwMode="auto">
            <a:xfrm>
              <a:off x="3546" y="366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2" name="Group 125"/>
          <p:cNvGrpSpPr>
            <a:grpSpLocks/>
          </p:cNvGrpSpPr>
          <p:nvPr/>
        </p:nvGrpSpPr>
        <p:grpSpPr bwMode="auto">
          <a:xfrm>
            <a:off x="3814763" y="5673725"/>
            <a:ext cx="598487" cy="285750"/>
            <a:chOff x="2403" y="3574"/>
            <a:chExt cx="377" cy="180"/>
          </a:xfrm>
        </p:grpSpPr>
        <p:sp>
          <p:nvSpPr>
            <p:cNvPr id="40993" name="Oval 126"/>
            <p:cNvSpPr>
              <a:spLocks noChangeArrowheads="1"/>
            </p:cNvSpPr>
            <p:nvPr/>
          </p:nvSpPr>
          <p:spPr bwMode="auto">
            <a:xfrm>
              <a:off x="2405" y="3654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127"/>
            <p:cNvSpPr>
              <a:spLocks noChangeArrowheads="1"/>
            </p:cNvSpPr>
            <p:nvPr/>
          </p:nvSpPr>
          <p:spPr bwMode="auto">
            <a:xfrm>
              <a:off x="2405" y="36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Oval 128"/>
            <p:cNvSpPr>
              <a:spLocks noChangeArrowheads="1"/>
            </p:cNvSpPr>
            <p:nvPr/>
          </p:nvSpPr>
          <p:spPr bwMode="auto">
            <a:xfrm>
              <a:off x="2403" y="35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96" name="Group 129"/>
            <p:cNvGrpSpPr>
              <a:grpSpLocks/>
            </p:cNvGrpSpPr>
            <p:nvPr/>
          </p:nvGrpSpPr>
          <p:grpSpPr bwMode="auto">
            <a:xfrm>
              <a:off x="2478" y="3605"/>
              <a:ext cx="211" cy="54"/>
              <a:chOff x="2478" y="3605"/>
              <a:chExt cx="211" cy="54"/>
            </a:xfrm>
          </p:grpSpPr>
          <p:sp>
            <p:nvSpPr>
              <p:cNvPr id="40999" name="Freeform 130"/>
              <p:cNvSpPr>
                <a:spLocks noChangeArrowheads="1"/>
              </p:cNvSpPr>
              <p:nvPr/>
            </p:nvSpPr>
            <p:spPr bwMode="auto">
              <a:xfrm>
                <a:off x="2478" y="3605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0" name="Freeform 131"/>
              <p:cNvSpPr>
                <a:spLocks noChangeArrowheads="1"/>
              </p:cNvSpPr>
              <p:nvPr/>
            </p:nvSpPr>
            <p:spPr bwMode="auto">
              <a:xfrm>
                <a:off x="2488" y="3605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97" name="Line 132"/>
            <p:cNvSpPr>
              <a:spLocks noChangeShapeType="1"/>
            </p:cNvSpPr>
            <p:nvPr/>
          </p:nvSpPr>
          <p:spPr bwMode="auto">
            <a:xfrm>
              <a:off x="2405" y="36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133"/>
            <p:cNvSpPr>
              <a:spLocks noChangeShapeType="1"/>
            </p:cNvSpPr>
            <p:nvPr/>
          </p:nvSpPr>
          <p:spPr bwMode="auto">
            <a:xfrm>
              <a:off x="2778" y="36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1000"/>
                                        <p:tgtEl>
                                          <p:spTgt spid="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0" grpId="0" animBg="1"/>
      <p:bldP spid="42073" grpId="0" animBg="1"/>
      <p:bldP spid="420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519113" y="133350"/>
            <a:ext cx="77724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12788" y="1104900"/>
            <a:ext cx="80708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 setup at network layer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no state about end-to-end connections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network-level concept of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forwarded using destination host address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03413" y="4295775"/>
            <a:ext cx="184246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send </a:t>
            </a:r>
            <a:r>
              <a:rPr lang="en-US" sz="1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1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92" name="Group 7"/>
          <p:cNvGrpSpPr>
            <a:grpSpLocks/>
          </p:cNvGrpSpPr>
          <p:nvPr/>
        </p:nvGrpSpPr>
        <p:grpSpPr bwMode="auto">
          <a:xfrm>
            <a:off x="6865938" y="3735388"/>
            <a:ext cx="2005012" cy="2414587"/>
            <a:chOff x="4325" y="2353"/>
            <a:chExt cx="1263" cy="1521"/>
          </a:xfrm>
        </p:grpSpPr>
        <p:sp>
          <p:nvSpPr>
            <p:cNvPr id="42097" name="Freeform 8"/>
            <p:cNvSpPr>
              <a:spLocks noChangeArrowheads="1"/>
            </p:cNvSpPr>
            <p:nvPr/>
          </p:nvSpPr>
          <p:spPr bwMode="auto">
            <a:xfrm>
              <a:off x="4536" y="2358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8" name="Group 9"/>
            <p:cNvGrpSpPr>
              <a:grpSpLocks/>
            </p:cNvGrpSpPr>
            <p:nvPr/>
          </p:nvGrpSpPr>
          <p:grpSpPr bwMode="auto">
            <a:xfrm>
              <a:off x="4325" y="3402"/>
              <a:ext cx="453" cy="472"/>
              <a:chOff x="4325" y="3402"/>
              <a:chExt cx="453" cy="472"/>
            </a:xfrm>
          </p:grpSpPr>
          <p:pic>
            <p:nvPicPr>
              <p:cNvPr id="42107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5" y="3402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2108" name="Freeform 11"/>
              <p:cNvSpPr>
                <a:spLocks noChangeArrowheads="1"/>
              </p:cNvSpPr>
              <p:nvPr/>
            </p:nvSpPr>
            <p:spPr bwMode="auto">
              <a:xfrm flipH="1">
                <a:off x="4518" y="3447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99" name="Rectangle 12"/>
            <p:cNvSpPr>
              <a:spLocks noChangeArrowheads="1"/>
            </p:cNvSpPr>
            <p:nvPr/>
          </p:nvSpPr>
          <p:spPr bwMode="auto">
            <a:xfrm>
              <a:off x="4719" y="2353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Rectangle 13"/>
            <p:cNvSpPr>
              <a:spLocks noChangeArrowheads="1"/>
            </p:cNvSpPr>
            <p:nvPr/>
          </p:nvSpPr>
          <p:spPr bwMode="auto">
            <a:xfrm>
              <a:off x="4679" y="2382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Rectangle 14"/>
            <p:cNvSpPr>
              <a:spLocks noChangeArrowheads="1"/>
            </p:cNvSpPr>
            <p:nvPr/>
          </p:nvSpPr>
          <p:spPr bwMode="auto">
            <a:xfrm>
              <a:off x="4683" y="2784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Text Box 15"/>
            <p:cNvSpPr txBox="1">
              <a:spLocks noChangeArrowheads="1"/>
            </p:cNvSpPr>
            <p:nvPr/>
          </p:nvSpPr>
          <p:spPr bwMode="auto">
            <a:xfrm>
              <a:off x="4602" y="2360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2103" name="Line 16"/>
            <p:cNvSpPr>
              <a:spLocks noChangeShapeType="1"/>
            </p:cNvSpPr>
            <p:nvPr/>
          </p:nvSpPr>
          <p:spPr bwMode="auto">
            <a:xfrm>
              <a:off x="4678" y="278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Line 17"/>
            <p:cNvSpPr>
              <a:spLocks noChangeShapeType="1"/>
            </p:cNvSpPr>
            <p:nvPr/>
          </p:nvSpPr>
          <p:spPr bwMode="auto">
            <a:xfrm>
              <a:off x="4678" y="2976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Line 18"/>
            <p:cNvSpPr>
              <a:spLocks noChangeShapeType="1"/>
            </p:cNvSpPr>
            <p:nvPr/>
          </p:nvSpPr>
          <p:spPr bwMode="auto">
            <a:xfrm>
              <a:off x="4676" y="316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Line 19"/>
            <p:cNvSpPr>
              <a:spLocks noChangeShapeType="1"/>
            </p:cNvSpPr>
            <p:nvPr/>
          </p:nvSpPr>
          <p:spPr bwMode="auto">
            <a:xfrm>
              <a:off x="4678" y="258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3" name="Group 20"/>
          <p:cNvGrpSpPr>
            <a:grpSpLocks/>
          </p:cNvGrpSpPr>
          <p:nvPr/>
        </p:nvGrpSpPr>
        <p:grpSpPr bwMode="auto">
          <a:xfrm>
            <a:off x="0" y="3627438"/>
            <a:ext cx="2038350" cy="2425700"/>
            <a:chOff x="0" y="2285"/>
            <a:chExt cx="1284" cy="1528"/>
          </a:xfrm>
        </p:grpSpPr>
        <p:sp>
          <p:nvSpPr>
            <p:cNvPr id="42085" name="Freeform 21"/>
            <p:cNvSpPr>
              <a:spLocks noChangeArrowheads="1"/>
            </p:cNvSpPr>
            <p:nvPr/>
          </p:nvSpPr>
          <p:spPr bwMode="auto">
            <a:xfrm>
              <a:off x="211" y="2297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" name="Rectangle 22"/>
            <p:cNvSpPr>
              <a:spLocks noChangeArrowheads="1"/>
            </p:cNvSpPr>
            <p:nvPr/>
          </p:nvSpPr>
          <p:spPr bwMode="auto">
            <a:xfrm>
              <a:off x="415" y="2285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" name="Rectangle 23"/>
            <p:cNvSpPr>
              <a:spLocks noChangeArrowheads="1"/>
            </p:cNvSpPr>
            <p:nvPr/>
          </p:nvSpPr>
          <p:spPr bwMode="auto">
            <a:xfrm>
              <a:off x="375" y="2314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" name="Rectangle 24"/>
            <p:cNvSpPr>
              <a:spLocks noChangeArrowheads="1"/>
            </p:cNvSpPr>
            <p:nvPr/>
          </p:nvSpPr>
          <p:spPr bwMode="auto">
            <a:xfrm>
              <a:off x="379" y="2716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Text Box 25"/>
            <p:cNvSpPr txBox="1">
              <a:spLocks noChangeArrowheads="1"/>
            </p:cNvSpPr>
            <p:nvPr/>
          </p:nvSpPr>
          <p:spPr bwMode="auto">
            <a:xfrm>
              <a:off x="298" y="2292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2090" name="Line 26"/>
            <p:cNvSpPr>
              <a:spLocks noChangeShapeType="1"/>
            </p:cNvSpPr>
            <p:nvPr/>
          </p:nvSpPr>
          <p:spPr bwMode="auto">
            <a:xfrm>
              <a:off x="374" y="2714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Line 27"/>
            <p:cNvSpPr>
              <a:spLocks noChangeShapeType="1"/>
            </p:cNvSpPr>
            <p:nvPr/>
          </p:nvSpPr>
          <p:spPr bwMode="auto">
            <a:xfrm>
              <a:off x="374" y="290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Line 28"/>
            <p:cNvSpPr>
              <a:spLocks noChangeShapeType="1"/>
            </p:cNvSpPr>
            <p:nvPr/>
          </p:nvSpPr>
          <p:spPr bwMode="auto">
            <a:xfrm>
              <a:off x="372" y="309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Line 29"/>
            <p:cNvSpPr>
              <a:spLocks noChangeShapeType="1"/>
            </p:cNvSpPr>
            <p:nvPr/>
          </p:nvSpPr>
          <p:spPr bwMode="auto">
            <a:xfrm>
              <a:off x="374" y="252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94" name="Group 30"/>
            <p:cNvGrpSpPr>
              <a:grpSpLocks/>
            </p:cNvGrpSpPr>
            <p:nvPr/>
          </p:nvGrpSpPr>
          <p:grpSpPr bwMode="auto">
            <a:xfrm>
              <a:off x="0" y="3341"/>
              <a:ext cx="453" cy="472"/>
              <a:chOff x="0" y="3341"/>
              <a:chExt cx="453" cy="472"/>
            </a:xfrm>
          </p:grpSpPr>
          <p:pic>
            <p:nvPicPr>
              <p:cNvPr id="42095" name="Picture 3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41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2096" name="Freeform 32"/>
              <p:cNvSpPr>
                <a:spLocks noChangeArrowheads="1"/>
              </p:cNvSpPr>
              <p:nvPr/>
            </p:nvSpPr>
            <p:spPr bwMode="auto">
              <a:xfrm flipH="1">
                <a:off x="193" y="3386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994" name="Freeform 33"/>
          <p:cNvSpPr>
            <a:spLocks noChangeArrowheads="1"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5" name="Group 34"/>
          <p:cNvGrpSpPr>
            <a:grpSpLocks/>
          </p:cNvGrpSpPr>
          <p:nvPr/>
        </p:nvGrpSpPr>
        <p:grpSpPr bwMode="auto">
          <a:xfrm>
            <a:off x="3486150" y="5016500"/>
            <a:ext cx="2605088" cy="657225"/>
            <a:chOff x="2196" y="3160"/>
            <a:chExt cx="1641" cy="414"/>
          </a:xfrm>
        </p:grpSpPr>
        <p:grpSp>
          <p:nvGrpSpPr>
            <p:cNvPr id="42058" name="Group 35"/>
            <p:cNvGrpSpPr>
              <a:grpSpLocks/>
            </p:cNvGrpSpPr>
            <p:nvPr/>
          </p:nvGrpSpPr>
          <p:grpSpPr bwMode="auto">
            <a:xfrm>
              <a:off x="3460" y="3160"/>
              <a:ext cx="377" cy="180"/>
              <a:chOff x="3460" y="3160"/>
              <a:chExt cx="377" cy="180"/>
            </a:xfrm>
          </p:grpSpPr>
          <p:sp>
            <p:nvSpPr>
              <p:cNvPr id="42077" name="Oval 36"/>
              <p:cNvSpPr>
                <a:spLocks noChangeArrowheads="1"/>
              </p:cNvSpPr>
              <p:nvPr/>
            </p:nvSpPr>
            <p:spPr bwMode="auto">
              <a:xfrm>
                <a:off x="3462" y="3240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8" name="Rectangle 37"/>
              <p:cNvSpPr>
                <a:spLocks noChangeArrowheads="1"/>
              </p:cNvSpPr>
              <p:nvPr/>
            </p:nvSpPr>
            <p:spPr bwMode="auto">
              <a:xfrm>
                <a:off x="3462" y="3229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9" name="Oval 38"/>
              <p:cNvSpPr>
                <a:spLocks noChangeArrowheads="1"/>
              </p:cNvSpPr>
              <p:nvPr/>
            </p:nvSpPr>
            <p:spPr bwMode="auto">
              <a:xfrm>
                <a:off x="3460" y="3160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80" name="Group 39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4"/>
                <a:chOff x="3535" y="3190"/>
                <a:chExt cx="211" cy="54"/>
              </a:xfrm>
            </p:grpSpPr>
            <p:sp>
              <p:nvSpPr>
                <p:cNvPr id="42083" name="Freeform 40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4" name="Freeform 41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81" name="Line 42"/>
              <p:cNvSpPr>
                <a:spLocks noChangeShapeType="1"/>
              </p:cNvSpPr>
              <p:nvPr/>
            </p:nvSpPr>
            <p:spPr bwMode="auto">
              <a:xfrm>
                <a:off x="3462" y="3215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Line 43"/>
              <p:cNvSpPr>
                <a:spLocks noChangeShapeType="1"/>
              </p:cNvSpPr>
              <p:nvPr/>
            </p:nvSpPr>
            <p:spPr bwMode="auto">
              <a:xfrm>
                <a:off x="3835" y="3219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9" name="Group 44"/>
            <p:cNvGrpSpPr>
              <a:grpSpLocks/>
            </p:cNvGrpSpPr>
            <p:nvPr/>
          </p:nvGrpSpPr>
          <p:grpSpPr bwMode="auto">
            <a:xfrm>
              <a:off x="2796" y="3394"/>
              <a:ext cx="377" cy="180"/>
              <a:chOff x="2796" y="3394"/>
              <a:chExt cx="377" cy="180"/>
            </a:xfrm>
          </p:grpSpPr>
          <p:sp>
            <p:nvSpPr>
              <p:cNvPr id="42069" name="Oval 45"/>
              <p:cNvSpPr>
                <a:spLocks noChangeArrowheads="1"/>
              </p:cNvSpPr>
              <p:nvPr/>
            </p:nvSpPr>
            <p:spPr bwMode="auto">
              <a:xfrm>
                <a:off x="2798" y="3474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0" name="Rectangle 46"/>
              <p:cNvSpPr>
                <a:spLocks noChangeArrowheads="1"/>
              </p:cNvSpPr>
              <p:nvPr/>
            </p:nvSpPr>
            <p:spPr bwMode="auto">
              <a:xfrm>
                <a:off x="2798" y="3463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1" name="Oval 47"/>
              <p:cNvSpPr>
                <a:spLocks noChangeArrowheads="1"/>
              </p:cNvSpPr>
              <p:nvPr/>
            </p:nvSpPr>
            <p:spPr bwMode="auto">
              <a:xfrm>
                <a:off x="2796" y="3394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72" name="Group 48"/>
              <p:cNvGrpSpPr>
                <a:grpSpLocks/>
              </p:cNvGrpSpPr>
              <p:nvPr/>
            </p:nvGrpSpPr>
            <p:grpSpPr bwMode="auto">
              <a:xfrm>
                <a:off x="2871" y="3424"/>
                <a:ext cx="211" cy="54"/>
                <a:chOff x="2871" y="3424"/>
                <a:chExt cx="211" cy="54"/>
              </a:xfrm>
            </p:grpSpPr>
            <p:sp>
              <p:nvSpPr>
                <p:cNvPr id="42075" name="Freeform 49"/>
                <p:cNvSpPr>
                  <a:spLocks noChangeArrowheads="1"/>
                </p:cNvSpPr>
                <p:nvPr/>
              </p:nvSpPr>
              <p:spPr bwMode="auto">
                <a:xfrm>
                  <a:off x="2871" y="3424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6" name="Freeform 50"/>
                <p:cNvSpPr>
                  <a:spLocks noChangeArrowheads="1"/>
                </p:cNvSpPr>
                <p:nvPr/>
              </p:nvSpPr>
              <p:spPr bwMode="auto">
                <a:xfrm>
                  <a:off x="2881" y="3424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73" name="Line 51"/>
              <p:cNvSpPr>
                <a:spLocks noChangeShapeType="1"/>
              </p:cNvSpPr>
              <p:nvPr/>
            </p:nvSpPr>
            <p:spPr bwMode="auto">
              <a:xfrm>
                <a:off x="2798" y="3449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Line 52"/>
              <p:cNvSpPr>
                <a:spLocks noChangeShapeType="1"/>
              </p:cNvSpPr>
              <p:nvPr/>
            </p:nvSpPr>
            <p:spPr bwMode="auto">
              <a:xfrm>
                <a:off x="3171" y="3453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60" name="Group 53"/>
            <p:cNvGrpSpPr>
              <a:grpSpLocks/>
            </p:cNvGrpSpPr>
            <p:nvPr/>
          </p:nvGrpSpPr>
          <p:grpSpPr bwMode="auto">
            <a:xfrm>
              <a:off x="2196" y="3162"/>
              <a:ext cx="377" cy="180"/>
              <a:chOff x="2196" y="3162"/>
              <a:chExt cx="377" cy="180"/>
            </a:xfrm>
          </p:grpSpPr>
          <p:sp>
            <p:nvSpPr>
              <p:cNvPr id="42061" name="Oval 54"/>
              <p:cNvSpPr>
                <a:spLocks noChangeArrowheads="1"/>
              </p:cNvSpPr>
              <p:nvPr/>
            </p:nvSpPr>
            <p:spPr bwMode="auto">
              <a:xfrm>
                <a:off x="2198" y="3242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2" name="Rectangle 55"/>
              <p:cNvSpPr>
                <a:spLocks noChangeArrowheads="1"/>
              </p:cNvSpPr>
              <p:nvPr/>
            </p:nvSpPr>
            <p:spPr bwMode="auto">
              <a:xfrm>
                <a:off x="2198" y="3231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3" name="Oval 56"/>
              <p:cNvSpPr>
                <a:spLocks noChangeArrowheads="1"/>
              </p:cNvSpPr>
              <p:nvPr/>
            </p:nvSpPr>
            <p:spPr bwMode="auto">
              <a:xfrm>
                <a:off x="2196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64" name="Group 57"/>
              <p:cNvGrpSpPr>
                <a:grpSpLocks/>
              </p:cNvGrpSpPr>
              <p:nvPr/>
            </p:nvGrpSpPr>
            <p:grpSpPr bwMode="auto">
              <a:xfrm>
                <a:off x="2271" y="3192"/>
                <a:ext cx="211" cy="54"/>
                <a:chOff x="2271" y="3192"/>
                <a:chExt cx="211" cy="54"/>
              </a:xfrm>
            </p:grpSpPr>
            <p:sp>
              <p:nvSpPr>
                <p:cNvPr id="42067" name="Freeform 58"/>
                <p:cNvSpPr>
                  <a:spLocks noChangeArrowheads="1"/>
                </p:cNvSpPr>
                <p:nvPr/>
              </p:nvSpPr>
              <p:spPr bwMode="auto">
                <a:xfrm>
                  <a:off x="2271" y="3192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8" name="Freeform 59"/>
                <p:cNvSpPr>
                  <a:spLocks noChangeArrowheads="1"/>
                </p:cNvSpPr>
                <p:nvPr/>
              </p:nvSpPr>
              <p:spPr bwMode="auto">
                <a:xfrm>
                  <a:off x="2281" y="3192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65" name="Line 60"/>
              <p:cNvSpPr>
                <a:spLocks noChangeShapeType="1"/>
              </p:cNvSpPr>
              <p:nvPr/>
            </p:nvSpPr>
            <p:spPr bwMode="auto">
              <a:xfrm>
                <a:off x="2198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Line 61"/>
              <p:cNvSpPr>
                <a:spLocks noChangeShapeType="1"/>
              </p:cNvSpPr>
              <p:nvPr/>
            </p:nvSpPr>
            <p:spPr bwMode="auto">
              <a:xfrm>
                <a:off x="2571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96" name="Line 62"/>
          <p:cNvSpPr>
            <a:spLocks noChangeShapeType="1"/>
          </p:cNvSpPr>
          <p:nvPr/>
        </p:nvSpPr>
        <p:spPr bwMode="auto">
          <a:xfrm>
            <a:off x="1939925" y="5133975"/>
            <a:ext cx="1577975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Freeform 63"/>
          <p:cNvSpPr>
            <a:spLocks noChangeArrowheads="1"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Freeform 64"/>
          <p:cNvSpPr>
            <a:spLocks noChangeArrowheads="1"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Freeform 65"/>
          <p:cNvSpPr>
            <a:spLocks noChangeArrowheads="1"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Freeform 66"/>
          <p:cNvSpPr>
            <a:spLocks noChangeArrowheads="1"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67"/>
          <p:cNvSpPr>
            <a:spLocks noChangeArrowheads="1"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68"/>
          <p:cNvSpPr>
            <a:spLocks noChangeArrowheads="1"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Freeform 69"/>
          <p:cNvSpPr>
            <a:spLocks noChangeArrowheads="1"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70"/>
          <p:cNvSpPr>
            <a:spLocks noChangeShapeType="1"/>
          </p:cNvSpPr>
          <p:nvPr/>
        </p:nvSpPr>
        <p:spPr bwMode="auto">
          <a:xfrm flipH="1">
            <a:off x="6062663" y="5229225"/>
            <a:ext cx="136525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05" name="Group 71"/>
          <p:cNvGrpSpPr>
            <a:grpSpLocks/>
          </p:cNvGrpSpPr>
          <p:nvPr/>
        </p:nvGrpSpPr>
        <p:grpSpPr bwMode="auto">
          <a:xfrm>
            <a:off x="4479925" y="4721225"/>
            <a:ext cx="598488" cy="285750"/>
            <a:chOff x="2822" y="2974"/>
            <a:chExt cx="377" cy="180"/>
          </a:xfrm>
        </p:grpSpPr>
        <p:sp>
          <p:nvSpPr>
            <p:cNvPr id="42050" name="Oval 72"/>
            <p:cNvSpPr>
              <a:spLocks noChangeArrowheads="1"/>
            </p:cNvSpPr>
            <p:nvPr/>
          </p:nvSpPr>
          <p:spPr bwMode="auto">
            <a:xfrm>
              <a:off x="2824" y="305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Rectangle 73"/>
            <p:cNvSpPr>
              <a:spLocks noChangeArrowheads="1"/>
            </p:cNvSpPr>
            <p:nvPr/>
          </p:nvSpPr>
          <p:spPr bwMode="auto">
            <a:xfrm>
              <a:off x="2824" y="30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Oval 74"/>
            <p:cNvSpPr>
              <a:spLocks noChangeArrowheads="1"/>
            </p:cNvSpPr>
            <p:nvPr/>
          </p:nvSpPr>
          <p:spPr bwMode="auto">
            <a:xfrm>
              <a:off x="2822" y="29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53" name="Group 75"/>
            <p:cNvGrpSpPr>
              <a:grpSpLocks/>
            </p:cNvGrpSpPr>
            <p:nvPr/>
          </p:nvGrpSpPr>
          <p:grpSpPr bwMode="auto">
            <a:xfrm>
              <a:off x="2897" y="3004"/>
              <a:ext cx="211" cy="54"/>
              <a:chOff x="2897" y="3004"/>
              <a:chExt cx="211" cy="54"/>
            </a:xfrm>
          </p:grpSpPr>
          <p:sp>
            <p:nvSpPr>
              <p:cNvPr id="42056" name="Freeform 76"/>
              <p:cNvSpPr>
                <a:spLocks noChangeArrowheads="1"/>
              </p:cNvSpPr>
              <p:nvPr/>
            </p:nvSpPr>
            <p:spPr bwMode="auto">
              <a:xfrm>
                <a:off x="2897" y="300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7" name="Freeform 77"/>
              <p:cNvSpPr>
                <a:spLocks noChangeArrowheads="1"/>
              </p:cNvSpPr>
              <p:nvPr/>
            </p:nvSpPr>
            <p:spPr bwMode="auto">
              <a:xfrm>
                <a:off x="2907" y="300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54" name="Line 78"/>
            <p:cNvSpPr>
              <a:spLocks noChangeShapeType="1"/>
            </p:cNvSpPr>
            <p:nvPr/>
          </p:nvSpPr>
          <p:spPr bwMode="auto">
            <a:xfrm>
              <a:off x="2824" y="30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9"/>
            <p:cNvSpPr>
              <a:spLocks noChangeShapeType="1"/>
            </p:cNvSpPr>
            <p:nvPr/>
          </p:nvSpPr>
          <p:spPr bwMode="auto">
            <a:xfrm>
              <a:off x="3197" y="30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6" name="Group 80"/>
          <p:cNvGrpSpPr>
            <a:grpSpLocks/>
          </p:cNvGrpSpPr>
          <p:nvPr/>
        </p:nvGrpSpPr>
        <p:grpSpPr bwMode="auto">
          <a:xfrm>
            <a:off x="5033963" y="5721350"/>
            <a:ext cx="598487" cy="285750"/>
            <a:chOff x="3171" y="3604"/>
            <a:chExt cx="377" cy="180"/>
          </a:xfrm>
        </p:grpSpPr>
        <p:sp>
          <p:nvSpPr>
            <p:cNvPr id="42042" name="Oval 81"/>
            <p:cNvSpPr>
              <a:spLocks noChangeArrowheads="1"/>
            </p:cNvSpPr>
            <p:nvPr/>
          </p:nvSpPr>
          <p:spPr bwMode="auto">
            <a:xfrm>
              <a:off x="3173" y="368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Rectangle 82"/>
            <p:cNvSpPr>
              <a:spLocks noChangeArrowheads="1"/>
            </p:cNvSpPr>
            <p:nvPr/>
          </p:nvSpPr>
          <p:spPr bwMode="auto">
            <a:xfrm>
              <a:off x="3173" y="367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Oval 83"/>
            <p:cNvSpPr>
              <a:spLocks noChangeArrowheads="1"/>
            </p:cNvSpPr>
            <p:nvPr/>
          </p:nvSpPr>
          <p:spPr bwMode="auto">
            <a:xfrm>
              <a:off x="3171" y="360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5" name="Group 84"/>
            <p:cNvGrpSpPr>
              <a:grpSpLocks/>
            </p:cNvGrpSpPr>
            <p:nvPr/>
          </p:nvGrpSpPr>
          <p:grpSpPr bwMode="auto">
            <a:xfrm>
              <a:off x="3246" y="3634"/>
              <a:ext cx="211" cy="54"/>
              <a:chOff x="3246" y="3634"/>
              <a:chExt cx="211" cy="54"/>
            </a:xfrm>
          </p:grpSpPr>
          <p:sp>
            <p:nvSpPr>
              <p:cNvPr id="42048" name="Freeform 85"/>
              <p:cNvSpPr>
                <a:spLocks noChangeArrowheads="1"/>
              </p:cNvSpPr>
              <p:nvPr/>
            </p:nvSpPr>
            <p:spPr bwMode="auto">
              <a:xfrm>
                <a:off x="3246" y="363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9" name="Freeform 86"/>
              <p:cNvSpPr>
                <a:spLocks noChangeArrowheads="1"/>
              </p:cNvSpPr>
              <p:nvPr/>
            </p:nvSpPr>
            <p:spPr bwMode="auto">
              <a:xfrm>
                <a:off x="3256" y="363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46" name="Line 87"/>
            <p:cNvSpPr>
              <a:spLocks noChangeShapeType="1"/>
            </p:cNvSpPr>
            <p:nvPr/>
          </p:nvSpPr>
          <p:spPr bwMode="auto">
            <a:xfrm>
              <a:off x="3173" y="365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88"/>
            <p:cNvSpPr>
              <a:spLocks noChangeShapeType="1"/>
            </p:cNvSpPr>
            <p:nvPr/>
          </p:nvSpPr>
          <p:spPr bwMode="auto">
            <a:xfrm>
              <a:off x="3546" y="366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7" name="Group 89"/>
          <p:cNvGrpSpPr>
            <a:grpSpLocks/>
          </p:cNvGrpSpPr>
          <p:nvPr/>
        </p:nvGrpSpPr>
        <p:grpSpPr bwMode="auto">
          <a:xfrm>
            <a:off x="3814763" y="5673725"/>
            <a:ext cx="598487" cy="285750"/>
            <a:chOff x="2403" y="3574"/>
            <a:chExt cx="377" cy="180"/>
          </a:xfrm>
        </p:grpSpPr>
        <p:sp>
          <p:nvSpPr>
            <p:cNvPr id="42034" name="Oval 90"/>
            <p:cNvSpPr>
              <a:spLocks noChangeArrowheads="1"/>
            </p:cNvSpPr>
            <p:nvPr/>
          </p:nvSpPr>
          <p:spPr bwMode="auto">
            <a:xfrm>
              <a:off x="2405" y="3654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Rectangle 91"/>
            <p:cNvSpPr>
              <a:spLocks noChangeArrowheads="1"/>
            </p:cNvSpPr>
            <p:nvPr/>
          </p:nvSpPr>
          <p:spPr bwMode="auto">
            <a:xfrm>
              <a:off x="2405" y="36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Oval 92"/>
            <p:cNvSpPr>
              <a:spLocks noChangeArrowheads="1"/>
            </p:cNvSpPr>
            <p:nvPr/>
          </p:nvSpPr>
          <p:spPr bwMode="auto">
            <a:xfrm>
              <a:off x="2403" y="35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7" name="Group 93"/>
            <p:cNvGrpSpPr>
              <a:grpSpLocks/>
            </p:cNvGrpSpPr>
            <p:nvPr/>
          </p:nvGrpSpPr>
          <p:grpSpPr bwMode="auto">
            <a:xfrm>
              <a:off x="2478" y="3605"/>
              <a:ext cx="211" cy="54"/>
              <a:chOff x="2478" y="3605"/>
              <a:chExt cx="211" cy="54"/>
            </a:xfrm>
          </p:grpSpPr>
          <p:sp>
            <p:nvSpPr>
              <p:cNvPr id="42040" name="Freeform 94"/>
              <p:cNvSpPr>
                <a:spLocks noChangeArrowheads="1"/>
              </p:cNvSpPr>
              <p:nvPr/>
            </p:nvSpPr>
            <p:spPr bwMode="auto">
              <a:xfrm>
                <a:off x="2478" y="3605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1" name="Freeform 95"/>
              <p:cNvSpPr>
                <a:spLocks noChangeArrowheads="1"/>
              </p:cNvSpPr>
              <p:nvPr/>
            </p:nvSpPr>
            <p:spPr bwMode="auto">
              <a:xfrm>
                <a:off x="2488" y="3605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38" name="Line 96"/>
            <p:cNvSpPr>
              <a:spLocks noChangeShapeType="1"/>
            </p:cNvSpPr>
            <p:nvPr/>
          </p:nvSpPr>
          <p:spPr bwMode="auto">
            <a:xfrm>
              <a:off x="2405" y="36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97"/>
            <p:cNvSpPr>
              <a:spLocks noChangeShapeType="1"/>
            </p:cNvSpPr>
            <p:nvPr/>
          </p:nvSpPr>
          <p:spPr bwMode="auto">
            <a:xfrm>
              <a:off x="2778" y="36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8" name="Group 98"/>
          <p:cNvGrpSpPr>
            <a:grpSpLocks/>
          </p:cNvGrpSpPr>
          <p:nvPr/>
        </p:nvGrpSpPr>
        <p:grpSpPr bwMode="auto">
          <a:xfrm>
            <a:off x="2386013" y="4770438"/>
            <a:ext cx="4432300" cy="1198562"/>
            <a:chOff x="1503" y="3005"/>
            <a:chExt cx="2792" cy="755"/>
          </a:xfrm>
        </p:grpSpPr>
        <p:grpSp>
          <p:nvGrpSpPr>
            <p:cNvPr id="42010" name="Group 99"/>
            <p:cNvGrpSpPr>
              <a:grpSpLocks/>
            </p:cNvGrpSpPr>
            <p:nvPr/>
          </p:nvGrpSpPr>
          <p:grpSpPr bwMode="auto">
            <a:xfrm>
              <a:off x="1503" y="3071"/>
              <a:ext cx="227" cy="164"/>
              <a:chOff x="1503" y="3071"/>
              <a:chExt cx="227" cy="164"/>
            </a:xfrm>
          </p:grpSpPr>
          <p:sp>
            <p:nvSpPr>
              <p:cNvPr id="42031" name="Rectangle 100"/>
              <p:cNvSpPr>
                <a:spLocks noChangeArrowheads="1"/>
              </p:cNvSpPr>
              <p:nvPr/>
            </p:nvSpPr>
            <p:spPr bwMode="auto">
              <a:xfrm>
                <a:off x="1518" y="307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2" name="Rectangle 101"/>
              <p:cNvSpPr>
                <a:spLocks noChangeArrowheads="1"/>
              </p:cNvSpPr>
              <p:nvPr/>
            </p:nvSpPr>
            <p:spPr bwMode="auto">
              <a:xfrm>
                <a:off x="1503" y="308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3" name="Line 102"/>
              <p:cNvSpPr>
                <a:spLocks noChangeShapeType="1"/>
              </p:cNvSpPr>
              <p:nvPr/>
            </p:nvSpPr>
            <p:spPr bwMode="auto">
              <a:xfrm>
                <a:off x="1605" y="3164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1" name="Group 103"/>
            <p:cNvGrpSpPr>
              <a:grpSpLocks/>
            </p:cNvGrpSpPr>
            <p:nvPr/>
          </p:nvGrpSpPr>
          <p:grpSpPr bwMode="auto">
            <a:xfrm>
              <a:off x="2001" y="3074"/>
              <a:ext cx="227" cy="164"/>
              <a:chOff x="2001" y="3074"/>
              <a:chExt cx="227" cy="164"/>
            </a:xfrm>
          </p:grpSpPr>
          <p:sp>
            <p:nvSpPr>
              <p:cNvPr id="42028" name="Rectangle 104"/>
              <p:cNvSpPr>
                <a:spLocks noChangeArrowheads="1"/>
              </p:cNvSpPr>
              <p:nvPr/>
            </p:nvSpPr>
            <p:spPr bwMode="auto">
              <a:xfrm>
                <a:off x="2016" y="3074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9" name="Rectangle 105"/>
              <p:cNvSpPr>
                <a:spLocks noChangeArrowheads="1"/>
              </p:cNvSpPr>
              <p:nvPr/>
            </p:nvSpPr>
            <p:spPr bwMode="auto">
              <a:xfrm>
                <a:off x="2001" y="3089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0" name="Line 106"/>
              <p:cNvSpPr>
                <a:spLocks noChangeShapeType="1"/>
              </p:cNvSpPr>
              <p:nvPr/>
            </p:nvSpPr>
            <p:spPr bwMode="auto">
              <a:xfrm>
                <a:off x="2103" y="3167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2" name="Group 107"/>
            <p:cNvGrpSpPr>
              <a:grpSpLocks/>
            </p:cNvGrpSpPr>
            <p:nvPr/>
          </p:nvGrpSpPr>
          <p:grpSpPr bwMode="auto">
            <a:xfrm>
              <a:off x="3180" y="3005"/>
              <a:ext cx="227" cy="164"/>
              <a:chOff x="3180" y="3005"/>
              <a:chExt cx="227" cy="164"/>
            </a:xfrm>
          </p:grpSpPr>
          <p:sp>
            <p:nvSpPr>
              <p:cNvPr id="42025" name="Rectangle 108"/>
              <p:cNvSpPr>
                <a:spLocks noChangeArrowheads="1"/>
              </p:cNvSpPr>
              <p:nvPr/>
            </p:nvSpPr>
            <p:spPr bwMode="auto">
              <a:xfrm>
                <a:off x="3195" y="3005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6" name="Rectangle 109"/>
              <p:cNvSpPr>
                <a:spLocks noChangeArrowheads="1"/>
              </p:cNvSpPr>
              <p:nvPr/>
            </p:nvSpPr>
            <p:spPr bwMode="auto">
              <a:xfrm>
                <a:off x="3180" y="3020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7" name="Line 110"/>
              <p:cNvSpPr>
                <a:spLocks noChangeShapeType="1"/>
              </p:cNvSpPr>
              <p:nvPr/>
            </p:nvSpPr>
            <p:spPr bwMode="auto">
              <a:xfrm>
                <a:off x="3282" y="3098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3" name="Group 111"/>
            <p:cNvGrpSpPr>
              <a:grpSpLocks/>
            </p:cNvGrpSpPr>
            <p:nvPr/>
          </p:nvGrpSpPr>
          <p:grpSpPr bwMode="auto">
            <a:xfrm>
              <a:off x="2850" y="3596"/>
              <a:ext cx="227" cy="164"/>
              <a:chOff x="2850" y="3596"/>
              <a:chExt cx="227" cy="164"/>
            </a:xfrm>
          </p:grpSpPr>
          <p:sp>
            <p:nvSpPr>
              <p:cNvPr id="42022" name="Rectangle 112"/>
              <p:cNvSpPr>
                <a:spLocks noChangeArrowheads="1"/>
              </p:cNvSpPr>
              <p:nvPr/>
            </p:nvSpPr>
            <p:spPr bwMode="auto">
              <a:xfrm>
                <a:off x="2865" y="359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Rectangle 113"/>
              <p:cNvSpPr>
                <a:spLocks noChangeArrowheads="1"/>
              </p:cNvSpPr>
              <p:nvPr/>
            </p:nvSpPr>
            <p:spPr bwMode="auto">
              <a:xfrm>
                <a:off x="2850" y="361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Line 114"/>
              <p:cNvSpPr>
                <a:spLocks noChangeShapeType="1"/>
              </p:cNvSpPr>
              <p:nvPr/>
            </p:nvSpPr>
            <p:spPr bwMode="auto">
              <a:xfrm>
                <a:off x="2952" y="3689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4" name="Group 115"/>
            <p:cNvGrpSpPr>
              <a:grpSpLocks/>
            </p:cNvGrpSpPr>
            <p:nvPr/>
          </p:nvGrpSpPr>
          <p:grpSpPr bwMode="auto">
            <a:xfrm>
              <a:off x="2586" y="3296"/>
              <a:ext cx="227" cy="164"/>
              <a:chOff x="2586" y="3296"/>
              <a:chExt cx="227" cy="164"/>
            </a:xfrm>
          </p:grpSpPr>
          <p:sp>
            <p:nvSpPr>
              <p:cNvPr id="42019" name="Rectangle 116"/>
              <p:cNvSpPr>
                <a:spLocks noChangeArrowheads="1"/>
              </p:cNvSpPr>
              <p:nvPr/>
            </p:nvSpPr>
            <p:spPr bwMode="auto">
              <a:xfrm>
                <a:off x="2601" y="329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0" name="Rectangle 117"/>
              <p:cNvSpPr>
                <a:spLocks noChangeArrowheads="1"/>
              </p:cNvSpPr>
              <p:nvPr/>
            </p:nvSpPr>
            <p:spPr bwMode="auto">
              <a:xfrm>
                <a:off x="2586" y="331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1" name="Line 118"/>
              <p:cNvSpPr>
                <a:spLocks noChangeShapeType="1"/>
              </p:cNvSpPr>
              <p:nvPr/>
            </p:nvSpPr>
            <p:spPr bwMode="auto">
              <a:xfrm>
                <a:off x="2688" y="3389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5" name="Group 119"/>
            <p:cNvGrpSpPr>
              <a:grpSpLocks/>
            </p:cNvGrpSpPr>
            <p:nvPr/>
          </p:nvGrpSpPr>
          <p:grpSpPr bwMode="auto">
            <a:xfrm>
              <a:off x="4068" y="3122"/>
              <a:ext cx="227" cy="164"/>
              <a:chOff x="4068" y="3122"/>
              <a:chExt cx="227" cy="164"/>
            </a:xfrm>
          </p:grpSpPr>
          <p:sp>
            <p:nvSpPr>
              <p:cNvPr id="42016" name="Rectangle 120"/>
              <p:cNvSpPr>
                <a:spLocks noChangeArrowheads="1"/>
              </p:cNvSpPr>
              <p:nvPr/>
            </p:nvSpPr>
            <p:spPr bwMode="auto">
              <a:xfrm>
                <a:off x="4083" y="3122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7" name="Rectangle 121"/>
              <p:cNvSpPr>
                <a:spLocks noChangeArrowheads="1"/>
              </p:cNvSpPr>
              <p:nvPr/>
            </p:nvSpPr>
            <p:spPr bwMode="auto">
              <a:xfrm>
                <a:off x="4068" y="3137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Line 122"/>
              <p:cNvSpPr>
                <a:spLocks noChangeShapeType="1"/>
              </p:cNvSpPr>
              <p:nvPr/>
            </p:nvSpPr>
            <p:spPr bwMode="auto">
              <a:xfrm>
                <a:off x="4170" y="3215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31" name="Text Box 123"/>
          <p:cNvSpPr txBox="1">
            <a:spLocks noChangeArrowheads="1"/>
          </p:cNvSpPr>
          <p:nvPr/>
        </p:nvSpPr>
        <p:spPr bwMode="auto">
          <a:xfrm>
            <a:off x="5197475" y="4384675"/>
            <a:ext cx="20861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receive </a:t>
            </a:r>
            <a:r>
              <a:rPr lang="en-US" sz="1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1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4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851275" y="4275138"/>
            <a:ext cx="2846388" cy="1479550"/>
            <a:chOff x="2426" y="2693"/>
            <a:chExt cx="1793" cy="932"/>
          </a:xfrm>
        </p:grpSpPr>
        <p:grpSp>
          <p:nvGrpSpPr>
            <p:cNvPr id="43086" name="Group 4"/>
            <p:cNvGrpSpPr>
              <a:grpSpLocks/>
            </p:cNvGrpSpPr>
            <p:nvPr/>
          </p:nvGrpSpPr>
          <p:grpSpPr bwMode="auto">
            <a:xfrm>
              <a:off x="2426" y="2693"/>
              <a:ext cx="1793" cy="932"/>
              <a:chOff x="2426" y="2693"/>
              <a:chExt cx="1793" cy="932"/>
            </a:xfrm>
          </p:grpSpPr>
          <p:sp>
            <p:nvSpPr>
              <p:cNvPr id="43090" name="Freeform 5"/>
              <p:cNvSpPr>
                <a:spLocks noChangeArrowheads="1"/>
              </p:cNvSpPr>
              <p:nvPr/>
            </p:nvSpPr>
            <p:spPr bwMode="auto">
              <a:xfrm>
                <a:off x="2426" y="2693"/>
                <a:ext cx="1793" cy="932"/>
              </a:xfrm>
              <a:custGeom>
                <a:avLst/>
                <a:gdLst>
                  <a:gd name="T0" fmla="*/ 6 w 1794"/>
                  <a:gd name="T1" fmla="*/ 482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7 w 1794"/>
                  <a:gd name="T7" fmla="*/ 29 h 933"/>
                  <a:gd name="T8" fmla="*/ 1715 w 1794"/>
                  <a:gd name="T9" fmla="*/ 275 h 933"/>
                  <a:gd name="T10" fmla="*/ 1595 w 1794"/>
                  <a:gd name="T11" fmla="*/ 826 h 933"/>
                  <a:gd name="T12" fmla="*/ 1379 w 1794"/>
                  <a:gd name="T13" fmla="*/ 910 h 933"/>
                  <a:gd name="T14" fmla="*/ 840 w 1794"/>
                  <a:gd name="T15" fmla="*/ 928 h 933"/>
                  <a:gd name="T16" fmla="*/ 414 w 1794"/>
                  <a:gd name="T17" fmla="*/ 910 h 933"/>
                  <a:gd name="T18" fmla="*/ 143 w 1794"/>
                  <a:gd name="T19" fmla="*/ 831 h 933"/>
                  <a:gd name="T20" fmla="*/ 6 w 1794"/>
                  <a:gd name="T21" fmla="*/ 482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91" name="Group 6"/>
              <p:cNvGrpSpPr>
                <a:grpSpLocks/>
              </p:cNvGrpSpPr>
              <p:nvPr/>
            </p:nvGrpSpPr>
            <p:grpSpPr bwMode="auto">
              <a:xfrm>
                <a:off x="2498" y="2950"/>
                <a:ext cx="1641" cy="414"/>
                <a:chOff x="2498" y="2950"/>
                <a:chExt cx="1641" cy="414"/>
              </a:xfrm>
            </p:grpSpPr>
            <p:grpSp>
              <p:nvGrpSpPr>
                <p:cNvPr id="43126" name="Group 7"/>
                <p:cNvGrpSpPr>
                  <a:grpSpLocks/>
                </p:cNvGrpSpPr>
                <p:nvPr/>
              </p:nvGrpSpPr>
              <p:grpSpPr bwMode="auto">
                <a:xfrm>
                  <a:off x="3762" y="2950"/>
                  <a:ext cx="377" cy="180"/>
                  <a:chOff x="3762" y="2950"/>
                  <a:chExt cx="377" cy="180"/>
                </a:xfrm>
              </p:grpSpPr>
              <p:sp>
                <p:nvSpPr>
                  <p:cNvPr id="4314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3030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3019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2950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4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837" y="2980"/>
                    <a:ext cx="211" cy="54"/>
                    <a:chOff x="3837" y="2980"/>
                    <a:chExt cx="211" cy="54"/>
                  </a:xfrm>
                </p:grpSpPr>
                <p:sp>
                  <p:nvSpPr>
                    <p:cNvPr id="43151" name="Freeform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7" y="2980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52" name="Freeform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7" y="2980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4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764" y="3005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5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137" y="3009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27" name="Group 16"/>
                <p:cNvGrpSpPr>
                  <a:grpSpLocks/>
                </p:cNvGrpSpPr>
                <p:nvPr/>
              </p:nvGrpSpPr>
              <p:grpSpPr bwMode="auto">
                <a:xfrm>
                  <a:off x="3098" y="3184"/>
                  <a:ext cx="377" cy="180"/>
                  <a:chOff x="3098" y="3184"/>
                  <a:chExt cx="377" cy="180"/>
                </a:xfrm>
              </p:grpSpPr>
              <p:sp>
                <p:nvSpPr>
                  <p:cNvPr id="4313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3264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3253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98" y="3184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4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173" y="3214"/>
                    <a:ext cx="211" cy="54"/>
                    <a:chOff x="3173" y="3214"/>
                    <a:chExt cx="211" cy="54"/>
                  </a:xfrm>
                </p:grpSpPr>
                <p:sp>
                  <p:nvSpPr>
                    <p:cNvPr id="43143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3" y="3214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44" name="Freeform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3" y="3214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4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3239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4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73" y="3243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28" name="Group 25"/>
                <p:cNvGrpSpPr>
                  <a:grpSpLocks/>
                </p:cNvGrpSpPr>
                <p:nvPr/>
              </p:nvGrpSpPr>
              <p:grpSpPr bwMode="auto">
                <a:xfrm>
                  <a:off x="2498" y="2952"/>
                  <a:ext cx="377" cy="180"/>
                  <a:chOff x="2498" y="2952"/>
                  <a:chExt cx="377" cy="180"/>
                </a:xfrm>
              </p:grpSpPr>
              <p:sp>
                <p:nvSpPr>
                  <p:cNvPr id="4312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3032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3021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2952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3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573" y="2983"/>
                    <a:ext cx="211" cy="54"/>
                    <a:chOff x="2573" y="2983"/>
                    <a:chExt cx="211" cy="54"/>
                  </a:xfrm>
                </p:grpSpPr>
                <p:sp>
                  <p:nvSpPr>
                    <p:cNvPr id="43135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73" y="2983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36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2983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3007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73" y="3011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092" name="Freeform 34"/>
              <p:cNvSpPr>
                <a:spLocks noChangeArrowheads="1"/>
              </p:cNvSpPr>
              <p:nvPr/>
            </p:nvSpPr>
            <p:spPr bwMode="auto">
              <a:xfrm>
                <a:off x="2876" y="2876"/>
                <a:ext cx="293" cy="165"/>
              </a:xfrm>
              <a:custGeom>
                <a:avLst/>
                <a:gdLst>
                  <a:gd name="T0" fmla="*/ 0 w 294"/>
                  <a:gd name="T1" fmla="*/ 165 h 166"/>
                  <a:gd name="T2" fmla="*/ 293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Freeform 35"/>
              <p:cNvSpPr>
                <a:spLocks noChangeArrowheads="1"/>
              </p:cNvSpPr>
              <p:nvPr/>
            </p:nvSpPr>
            <p:spPr bwMode="auto">
              <a:xfrm>
                <a:off x="3484" y="2872"/>
                <a:ext cx="271" cy="173"/>
              </a:xfrm>
              <a:custGeom>
                <a:avLst/>
                <a:gdLst>
                  <a:gd name="T0" fmla="*/ 0 w 272"/>
                  <a:gd name="T1" fmla="*/ 0 h 174"/>
                  <a:gd name="T2" fmla="*/ 271 w 272"/>
                  <a:gd name="T3" fmla="*/ 173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4" name="Freeform 36"/>
              <p:cNvSpPr>
                <a:spLocks noChangeArrowheads="1"/>
              </p:cNvSpPr>
              <p:nvPr/>
            </p:nvSpPr>
            <p:spPr bwMode="auto">
              <a:xfrm>
                <a:off x="2813" y="3119"/>
                <a:ext cx="302" cy="149"/>
              </a:xfrm>
              <a:custGeom>
                <a:avLst/>
                <a:gdLst>
                  <a:gd name="T0" fmla="*/ 0 w 294"/>
                  <a:gd name="T1" fmla="*/ 0 h 174"/>
                  <a:gd name="T2" fmla="*/ 395 w 294"/>
                  <a:gd name="T3" fmla="*/ 39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Freeform 37"/>
              <p:cNvSpPr>
                <a:spLocks noChangeArrowheads="1"/>
              </p:cNvSpPr>
              <p:nvPr/>
            </p:nvSpPr>
            <p:spPr bwMode="auto">
              <a:xfrm>
                <a:off x="3470" y="3112"/>
                <a:ext cx="351" cy="147"/>
              </a:xfrm>
              <a:custGeom>
                <a:avLst/>
                <a:gdLst>
                  <a:gd name="T0" fmla="*/ 0 w 352"/>
                  <a:gd name="T1" fmla="*/ 147 h 148"/>
                  <a:gd name="T2" fmla="*/ 351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6" name="Freeform 38"/>
              <p:cNvSpPr>
                <a:spLocks noChangeArrowheads="1"/>
              </p:cNvSpPr>
              <p:nvPr/>
            </p:nvSpPr>
            <p:spPr bwMode="auto">
              <a:xfrm>
                <a:off x="3830" y="3138"/>
                <a:ext cx="129" cy="319"/>
              </a:xfrm>
              <a:custGeom>
                <a:avLst/>
                <a:gdLst>
                  <a:gd name="T0" fmla="*/ 0 w 118"/>
                  <a:gd name="T1" fmla="*/ 6 h 500"/>
                  <a:gd name="T2" fmla="*/ 310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Freeform 39"/>
              <p:cNvSpPr>
                <a:spLocks noChangeArrowheads="1"/>
              </p:cNvSpPr>
              <p:nvPr/>
            </p:nvSpPr>
            <p:spPr bwMode="auto">
              <a:xfrm>
                <a:off x="3052" y="3474"/>
                <a:ext cx="463" cy="46"/>
              </a:xfrm>
              <a:custGeom>
                <a:avLst/>
                <a:gdLst>
                  <a:gd name="T0" fmla="*/ 3548 w 370"/>
                  <a:gd name="T1" fmla="*/ 1455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8" name="Freeform 40"/>
              <p:cNvSpPr>
                <a:spLocks noChangeArrowheads="1"/>
              </p:cNvSpPr>
              <p:nvPr/>
            </p:nvSpPr>
            <p:spPr bwMode="auto">
              <a:xfrm>
                <a:off x="2714" y="3134"/>
                <a:ext cx="121" cy="267"/>
              </a:xfrm>
              <a:custGeom>
                <a:avLst/>
                <a:gdLst>
                  <a:gd name="T0" fmla="*/ 4 w 176"/>
                  <a:gd name="T1" fmla="*/ 5 h 412"/>
                  <a:gd name="T2" fmla="*/ 4 w 176"/>
                  <a:gd name="T3" fmla="*/ 5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99" name="Group 41"/>
              <p:cNvGrpSpPr>
                <a:grpSpLocks/>
              </p:cNvGrpSpPr>
              <p:nvPr/>
            </p:nvGrpSpPr>
            <p:grpSpPr bwMode="auto">
              <a:xfrm>
                <a:off x="3124" y="2764"/>
                <a:ext cx="377" cy="180"/>
                <a:chOff x="3124" y="2764"/>
                <a:chExt cx="377" cy="180"/>
              </a:xfrm>
            </p:grpSpPr>
            <p:sp>
              <p:nvSpPr>
                <p:cNvPr id="43118" name="Oval 42"/>
                <p:cNvSpPr>
                  <a:spLocks noChangeArrowheads="1"/>
                </p:cNvSpPr>
                <p:nvPr/>
              </p:nvSpPr>
              <p:spPr bwMode="auto">
                <a:xfrm>
                  <a:off x="3126" y="2844"/>
                  <a:ext cx="374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9" name="Rectangle 43"/>
                <p:cNvSpPr>
                  <a:spLocks noChangeArrowheads="1"/>
                </p:cNvSpPr>
                <p:nvPr/>
              </p:nvSpPr>
              <p:spPr bwMode="auto">
                <a:xfrm>
                  <a:off x="3126" y="283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20" name="Oval 44"/>
                <p:cNvSpPr>
                  <a:spLocks noChangeArrowheads="1"/>
                </p:cNvSpPr>
                <p:nvPr/>
              </p:nvSpPr>
              <p:spPr bwMode="auto">
                <a:xfrm>
                  <a:off x="3124" y="276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21" name="Group 45"/>
                <p:cNvGrpSpPr>
                  <a:grpSpLocks/>
                </p:cNvGrpSpPr>
                <p:nvPr/>
              </p:nvGrpSpPr>
              <p:grpSpPr bwMode="auto">
                <a:xfrm>
                  <a:off x="3199" y="2795"/>
                  <a:ext cx="211" cy="54"/>
                  <a:chOff x="3199" y="2795"/>
                  <a:chExt cx="211" cy="54"/>
                </a:xfrm>
              </p:grpSpPr>
              <p:sp>
                <p:nvSpPr>
                  <p:cNvPr id="43124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3199" y="2795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5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795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22" name="Line 48"/>
                <p:cNvSpPr>
                  <a:spLocks noChangeShapeType="1"/>
                </p:cNvSpPr>
                <p:nvPr/>
              </p:nvSpPr>
              <p:spPr bwMode="auto">
                <a:xfrm>
                  <a:off x="3126" y="281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3" name="Line 49"/>
                <p:cNvSpPr>
                  <a:spLocks noChangeShapeType="1"/>
                </p:cNvSpPr>
                <p:nvPr/>
              </p:nvSpPr>
              <p:spPr bwMode="auto">
                <a:xfrm>
                  <a:off x="3499" y="282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0" name="Group 50"/>
              <p:cNvGrpSpPr>
                <a:grpSpLocks/>
              </p:cNvGrpSpPr>
              <p:nvPr/>
            </p:nvGrpSpPr>
            <p:grpSpPr bwMode="auto">
              <a:xfrm>
                <a:off x="3473" y="3394"/>
                <a:ext cx="377" cy="180"/>
                <a:chOff x="3473" y="3394"/>
                <a:chExt cx="377" cy="180"/>
              </a:xfrm>
            </p:grpSpPr>
            <p:sp>
              <p:nvSpPr>
                <p:cNvPr id="43110" name="Oval 51"/>
                <p:cNvSpPr>
                  <a:spLocks noChangeArrowheads="1"/>
                </p:cNvSpPr>
                <p:nvPr/>
              </p:nvSpPr>
              <p:spPr bwMode="auto">
                <a:xfrm>
                  <a:off x="3475" y="3474"/>
                  <a:ext cx="374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1" name="Rectangle 52"/>
                <p:cNvSpPr>
                  <a:spLocks noChangeArrowheads="1"/>
                </p:cNvSpPr>
                <p:nvPr/>
              </p:nvSpPr>
              <p:spPr bwMode="auto">
                <a:xfrm>
                  <a:off x="3475" y="346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2" name="Oval 53"/>
                <p:cNvSpPr>
                  <a:spLocks noChangeArrowheads="1"/>
                </p:cNvSpPr>
                <p:nvPr/>
              </p:nvSpPr>
              <p:spPr bwMode="auto">
                <a:xfrm>
                  <a:off x="3473" y="339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13" name="Group 54"/>
                <p:cNvGrpSpPr>
                  <a:grpSpLocks/>
                </p:cNvGrpSpPr>
                <p:nvPr/>
              </p:nvGrpSpPr>
              <p:grpSpPr bwMode="auto">
                <a:xfrm>
                  <a:off x="3548" y="3424"/>
                  <a:ext cx="211" cy="54"/>
                  <a:chOff x="3548" y="3424"/>
                  <a:chExt cx="211" cy="54"/>
                </a:xfrm>
              </p:grpSpPr>
              <p:sp>
                <p:nvSpPr>
                  <p:cNvPr id="4311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424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3424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14" name="Line 57"/>
                <p:cNvSpPr>
                  <a:spLocks noChangeShapeType="1"/>
                </p:cNvSpPr>
                <p:nvPr/>
              </p:nvSpPr>
              <p:spPr bwMode="auto">
                <a:xfrm>
                  <a:off x="3475" y="344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5" name="Line 58"/>
                <p:cNvSpPr>
                  <a:spLocks noChangeShapeType="1"/>
                </p:cNvSpPr>
                <p:nvPr/>
              </p:nvSpPr>
              <p:spPr bwMode="auto">
                <a:xfrm>
                  <a:off x="3848" y="345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1" name="Group 59"/>
              <p:cNvGrpSpPr>
                <a:grpSpLocks/>
              </p:cNvGrpSpPr>
              <p:nvPr/>
            </p:nvGrpSpPr>
            <p:grpSpPr bwMode="auto">
              <a:xfrm>
                <a:off x="2705" y="3364"/>
                <a:ext cx="377" cy="180"/>
                <a:chOff x="2705" y="3364"/>
                <a:chExt cx="377" cy="180"/>
              </a:xfrm>
            </p:grpSpPr>
            <p:sp>
              <p:nvSpPr>
                <p:cNvPr id="43102" name="Oval 60"/>
                <p:cNvSpPr>
                  <a:spLocks noChangeArrowheads="1"/>
                </p:cNvSpPr>
                <p:nvPr/>
              </p:nvSpPr>
              <p:spPr bwMode="auto">
                <a:xfrm>
                  <a:off x="2707" y="3444"/>
                  <a:ext cx="373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3" name="Rectangle 61"/>
                <p:cNvSpPr>
                  <a:spLocks noChangeArrowheads="1"/>
                </p:cNvSpPr>
                <p:nvPr/>
              </p:nvSpPr>
              <p:spPr bwMode="auto">
                <a:xfrm>
                  <a:off x="2707" y="343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4" name="Oval 62"/>
                <p:cNvSpPr>
                  <a:spLocks noChangeArrowheads="1"/>
                </p:cNvSpPr>
                <p:nvPr/>
              </p:nvSpPr>
              <p:spPr bwMode="auto">
                <a:xfrm>
                  <a:off x="2705" y="336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05" name="Group 63"/>
                <p:cNvGrpSpPr>
                  <a:grpSpLocks/>
                </p:cNvGrpSpPr>
                <p:nvPr/>
              </p:nvGrpSpPr>
              <p:grpSpPr bwMode="auto">
                <a:xfrm>
                  <a:off x="2780" y="3395"/>
                  <a:ext cx="211" cy="54"/>
                  <a:chOff x="2780" y="3395"/>
                  <a:chExt cx="211" cy="54"/>
                </a:xfrm>
              </p:grpSpPr>
              <p:sp>
                <p:nvSpPr>
                  <p:cNvPr id="43108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2780" y="3395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9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3395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06" name="Line 66"/>
                <p:cNvSpPr>
                  <a:spLocks noChangeShapeType="1"/>
                </p:cNvSpPr>
                <p:nvPr/>
              </p:nvSpPr>
              <p:spPr bwMode="auto">
                <a:xfrm>
                  <a:off x="2707" y="341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7" name="Line 67"/>
                <p:cNvSpPr>
                  <a:spLocks noChangeShapeType="1"/>
                </p:cNvSpPr>
                <p:nvPr/>
              </p:nvSpPr>
              <p:spPr bwMode="auto">
                <a:xfrm>
                  <a:off x="3080" y="342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087" name="Text Box 68"/>
            <p:cNvSpPr txBox="1">
              <a:spLocks noChangeArrowheads="1"/>
            </p:cNvSpPr>
            <p:nvPr/>
          </p:nvSpPr>
          <p:spPr bwMode="auto">
            <a:xfrm>
              <a:off x="2803" y="282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088" name="Text Box 69"/>
            <p:cNvSpPr txBox="1">
              <a:spLocks noChangeArrowheads="1"/>
            </p:cNvSpPr>
            <p:nvPr/>
          </p:nvSpPr>
          <p:spPr bwMode="auto">
            <a:xfrm>
              <a:off x="2756" y="3104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089" name="Text Box 70"/>
            <p:cNvSpPr txBox="1">
              <a:spLocks noChangeArrowheads="1"/>
            </p:cNvSpPr>
            <p:nvPr/>
          </p:nvSpPr>
          <p:spPr bwMode="auto">
            <a:xfrm>
              <a:off x="2584" y="3101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43014" name="Text Box 72"/>
          <p:cNvSpPr txBox="1">
            <a:spLocks noChangeArrowheads="1"/>
          </p:cNvSpPr>
          <p:nvPr/>
        </p:nvSpPr>
        <p:spPr bwMode="auto">
          <a:xfrm>
            <a:off x="533400" y="107950"/>
            <a:ext cx="637857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Freeform 73"/>
          <p:cNvSpPr>
            <a:spLocks noChangeArrowheads="1"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74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rgbClr val="00CC99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75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76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77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78"/>
          <p:cNvSpPr>
            <a:spLocks noChangeShapeType="1"/>
          </p:cNvSpPr>
          <p:nvPr/>
        </p:nvSpPr>
        <p:spPr bwMode="auto">
          <a:xfrm>
            <a:off x="3459163" y="4740275"/>
            <a:ext cx="422275" cy="1588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Rectangle 79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80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81"/>
          <p:cNvSpPr txBox="1">
            <a:spLocks noChangeArrowheads="1"/>
          </p:cNvSpPr>
          <p:nvPr/>
        </p:nvSpPr>
        <p:spPr bwMode="auto">
          <a:xfrm>
            <a:off x="1301750" y="3913188"/>
            <a:ext cx="24574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IP destination address in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arriving packet</a:t>
            </a:r>
            <a:r>
              <a:rPr lang="ja-JP" sz="1600">
                <a:solidFill>
                  <a:srgbClr val="000000"/>
                </a:solidFill>
              </a:rPr>
              <a:t>’</a:t>
            </a:r>
            <a:r>
              <a:rPr lang="en-US" sz="1600">
                <a:solidFill>
                  <a:srgbClr val="000000"/>
                </a:solidFill>
              </a:rPr>
              <a:t>s header</a:t>
            </a:r>
          </a:p>
        </p:txBody>
      </p:sp>
      <p:sp>
        <p:nvSpPr>
          <p:cNvPr id="43024" name="Line 82"/>
          <p:cNvSpPr>
            <a:spLocks noChangeShapeType="1"/>
          </p:cNvSpPr>
          <p:nvPr/>
        </p:nvSpPr>
        <p:spPr bwMode="auto">
          <a:xfrm flipH="1">
            <a:off x="2679700" y="4870450"/>
            <a:ext cx="13525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Text Box 83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routing algorithm</a:t>
            </a:r>
          </a:p>
        </p:txBody>
      </p:sp>
      <p:sp>
        <p:nvSpPr>
          <p:cNvPr id="43026" name="Rectangle 84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85"/>
          <p:cNvSpPr txBox="1">
            <a:spLocks noChangeArrowheads="1"/>
          </p:cNvSpPr>
          <p:nvPr/>
        </p:nvSpPr>
        <p:spPr bwMode="auto">
          <a:xfrm>
            <a:off x="2643188" y="2105025"/>
            <a:ext cx="18700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local forwarding table</a:t>
            </a:r>
          </a:p>
        </p:txBody>
      </p:sp>
      <p:sp>
        <p:nvSpPr>
          <p:cNvPr id="43028" name="Text Box 86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dest address</a:t>
            </a:r>
          </a:p>
        </p:txBody>
      </p:sp>
      <p:sp>
        <p:nvSpPr>
          <p:cNvPr id="43029" name="Text Box 87"/>
          <p:cNvSpPr txBox="1">
            <a:spLocks noChangeArrowheads="1"/>
          </p:cNvSpPr>
          <p:nvPr/>
        </p:nvSpPr>
        <p:spPr bwMode="auto">
          <a:xfrm>
            <a:off x="3597275" y="2354263"/>
            <a:ext cx="1041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output  link</a:t>
            </a:r>
          </a:p>
        </p:txBody>
      </p:sp>
      <p:sp>
        <p:nvSpPr>
          <p:cNvPr id="43030" name="Line 88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Text Box 89"/>
          <p:cNvSpPr txBox="1">
            <a:spLocks noChangeArrowheads="1"/>
          </p:cNvSpPr>
          <p:nvPr/>
        </p:nvSpPr>
        <p:spPr bwMode="auto">
          <a:xfrm>
            <a:off x="2414588" y="2636838"/>
            <a:ext cx="12954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1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2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3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4</a:t>
            </a:r>
          </a:p>
        </p:txBody>
      </p:sp>
      <p:sp>
        <p:nvSpPr>
          <p:cNvPr id="43032" name="Text Box 90"/>
          <p:cNvSpPr txBox="1">
            <a:spLocks noChangeArrowheads="1"/>
          </p:cNvSpPr>
          <p:nvPr/>
        </p:nvSpPr>
        <p:spPr bwMode="auto">
          <a:xfrm>
            <a:off x="3713163" y="2636838"/>
            <a:ext cx="2667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3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2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2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033" name="Line 91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92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AutoShape 93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94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95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240" cap="sq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Freeform 96"/>
          <p:cNvSpPr>
            <a:spLocks noChangeArrowheads="1"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Freeform 97"/>
          <p:cNvSpPr>
            <a:spLocks noChangeArrowheads="1"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Freeform 98"/>
          <p:cNvSpPr>
            <a:spLocks noChangeArrowheads="1"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Freeform 99"/>
          <p:cNvSpPr>
            <a:spLocks noChangeArrowheads="1"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Freeform 100"/>
          <p:cNvSpPr>
            <a:spLocks noChangeArrowheads="1"/>
          </p:cNvSpPr>
          <p:nvPr/>
        </p:nvSpPr>
        <p:spPr bwMode="auto">
          <a:xfrm flipH="1" flipV="1">
            <a:off x="5199063" y="5319713"/>
            <a:ext cx="542925" cy="452437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3" name="Group 101"/>
          <p:cNvGrpSpPr>
            <a:grpSpLocks/>
          </p:cNvGrpSpPr>
          <p:nvPr/>
        </p:nvGrpSpPr>
        <p:grpSpPr bwMode="auto">
          <a:xfrm>
            <a:off x="5248275" y="3638550"/>
            <a:ext cx="549275" cy="450850"/>
            <a:chOff x="3306" y="2292"/>
            <a:chExt cx="346" cy="284"/>
          </a:xfrm>
        </p:grpSpPr>
        <p:sp>
          <p:nvSpPr>
            <p:cNvPr id="43079" name="Rectangle 102"/>
            <p:cNvSpPr>
              <a:spLocks noChangeArrowheads="1"/>
            </p:cNvSpPr>
            <p:nvPr/>
          </p:nvSpPr>
          <p:spPr bwMode="auto">
            <a:xfrm>
              <a:off x="3306" y="2292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Oval 103"/>
            <p:cNvSpPr>
              <a:spLocks noChangeArrowheads="1"/>
            </p:cNvSpPr>
            <p:nvPr/>
          </p:nvSpPr>
          <p:spPr bwMode="auto">
            <a:xfrm>
              <a:off x="3325" y="2298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Rectangle 104"/>
            <p:cNvSpPr>
              <a:spLocks noChangeArrowheads="1"/>
            </p:cNvSpPr>
            <p:nvPr/>
          </p:nvSpPr>
          <p:spPr bwMode="auto">
            <a:xfrm>
              <a:off x="3333" y="2409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Line 105"/>
            <p:cNvSpPr>
              <a:spLocks noChangeShapeType="1"/>
            </p:cNvSpPr>
            <p:nvPr/>
          </p:nvSpPr>
          <p:spPr bwMode="auto">
            <a:xfrm>
              <a:off x="3502" y="2435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106"/>
            <p:cNvSpPr>
              <a:spLocks noChangeShapeType="1"/>
            </p:cNvSpPr>
            <p:nvPr/>
          </p:nvSpPr>
          <p:spPr bwMode="auto">
            <a:xfrm>
              <a:off x="3333" y="246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107"/>
            <p:cNvSpPr>
              <a:spLocks noChangeShapeType="1"/>
            </p:cNvSpPr>
            <p:nvPr/>
          </p:nvSpPr>
          <p:spPr bwMode="auto">
            <a:xfrm>
              <a:off x="3332" y="243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AutoShape 108"/>
            <p:cNvSpPr>
              <a:spLocks noChangeArrowheads="1"/>
            </p:cNvSpPr>
            <p:nvPr/>
          </p:nvSpPr>
          <p:spPr bwMode="auto">
            <a:xfrm rot="5400000">
              <a:off x="3470" y="2370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4" name="Group 109"/>
          <p:cNvGrpSpPr>
            <a:grpSpLocks/>
          </p:cNvGrpSpPr>
          <p:nvPr/>
        </p:nvGrpSpPr>
        <p:grpSpPr bwMode="auto">
          <a:xfrm>
            <a:off x="6261100" y="3911600"/>
            <a:ext cx="549275" cy="450850"/>
            <a:chOff x="3944" y="2464"/>
            <a:chExt cx="346" cy="284"/>
          </a:xfrm>
        </p:grpSpPr>
        <p:sp>
          <p:nvSpPr>
            <p:cNvPr id="43072" name="Rectangle 110"/>
            <p:cNvSpPr>
              <a:spLocks noChangeArrowheads="1"/>
            </p:cNvSpPr>
            <p:nvPr/>
          </p:nvSpPr>
          <p:spPr bwMode="auto">
            <a:xfrm>
              <a:off x="3944" y="2464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Oval 111"/>
            <p:cNvSpPr>
              <a:spLocks noChangeArrowheads="1"/>
            </p:cNvSpPr>
            <p:nvPr/>
          </p:nvSpPr>
          <p:spPr bwMode="auto">
            <a:xfrm>
              <a:off x="3963" y="2470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4" name="Rectangle 112"/>
            <p:cNvSpPr>
              <a:spLocks noChangeArrowheads="1"/>
            </p:cNvSpPr>
            <p:nvPr/>
          </p:nvSpPr>
          <p:spPr bwMode="auto">
            <a:xfrm>
              <a:off x="3971" y="2581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Line 113"/>
            <p:cNvSpPr>
              <a:spLocks noChangeShapeType="1"/>
            </p:cNvSpPr>
            <p:nvPr/>
          </p:nvSpPr>
          <p:spPr bwMode="auto">
            <a:xfrm>
              <a:off x="4140" y="2607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Line 114"/>
            <p:cNvSpPr>
              <a:spLocks noChangeShapeType="1"/>
            </p:cNvSpPr>
            <p:nvPr/>
          </p:nvSpPr>
          <p:spPr bwMode="auto">
            <a:xfrm>
              <a:off x="3971" y="263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115"/>
            <p:cNvSpPr>
              <a:spLocks noChangeShapeType="1"/>
            </p:cNvSpPr>
            <p:nvPr/>
          </p:nvSpPr>
          <p:spPr bwMode="auto">
            <a:xfrm>
              <a:off x="3970" y="260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AutoShape 116"/>
            <p:cNvSpPr>
              <a:spLocks noChangeArrowheads="1"/>
            </p:cNvSpPr>
            <p:nvPr/>
          </p:nvSpPr>
          <p:spPr bwMode="auto">
            <a:xfrm rot="5400000">
              <a:off x="4108" y="2542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5" name="Group 117"/>
          <p:cNvGrpSpPr>
            <a:grpSpLocks/>
          </p:cNvGrpSpPr>
          <p:nvPr/>
        </p:nvGrpSpPr>
        <p:grpSpPr bwMode="auto">
          <a:xfrm>
            <a:off x="5891213" y="5988050"/>
            <a:ext cx="549275" cy="450850"/>
            <a:chOff x="3711" y="3772"/>
            <a:chExt cx="346" cy="284"/>
          </a:xfrm>
        </p:grpSpPr>
        <p:sp>
          <p:nvSpPr>
            <p:cNvPr id="43065" name="Rectangle 118"/>
            <p:cNvSpPr>
              <a:spLocks noChangeArrowheads="1"/>
            </p:cNvSpPr>
            <p:nvPr/>
          </p:nvSpPr>
          <p:spPr bwMode="auto">
            <a:xfrm>
              <a:off x="3711" y="3772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Oval 119"/>
            <p:cNvSpPr>
              <a:spLocks noChangeArrowheads="1"/>
            </p:cNvSpPr>
            <p:nvPr/>
          </p:nvSpPr>
          <p:spPr bwMode="auto">
            <a:xfrm>
              <a:off x="3730" y="3778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Rectangle 120"/>
            <p:cNvSpPr>
              <a:spLocks noChangeArrowheads="1"/>
            </p:cNvSpPr>
            <p:nvPr/>
          </p:nvSpPr>
          <p:spPr bwMode="auto">
            <a:xfrm>
              <a:off x="3738" y="3889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121"/>
            <p:cNvSpPr>
              <a:spLocks noChangeShapeType="1"/>
            </p:cNvSpPr>
            <p:nvPr/>
          </p:nvSpPr>
          <p:spPr bwMode="auto">
            <a:xfrm>
              <a:off x="3907" y="3915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122"/>
            <p:cNvSpPr>
              <a:spLocks noChangeShapeType="1"/>
            </p:cNvSpPr>
            <p:nvPr/>
          </p:nvSpPr>
          <p:spPr bwMode="auto">
            <a:xfrm>
              <a:off x="3738" y="394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123"/>
            <p:cNvSpPr>
              <a:spLocks noChangeShapeType="1"/>
            </p:cNvSpPr>
            <p:nvPr/>
          </p:nvSpPr>
          <p:spPr bwMode="auto">
            <a:xfrm>
              <a:off x="3737" y="391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AutoShape 124"/>
            <p:cNvSpPr>
              <a:spLocks noChangeArrowheads="1"/>
            </p:cNvSpPr>
            <p:nvPr/>
          </p:nvSpPr>
          <p:spPr bwMode="auto">
            <a:xfrm rot="5400000">
              <a:off x="3876" y="3850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6" name="Group 125"/>
          <p:cNvGrpSpPr>
            <a:grpSpLocks/>
          </p:cNvGrpSpPr>
          <p:nvPr/>
        </p:nvGrpSpPr>
        <p:grpSpPr bwMode="auto">
          <a:xfrm>
            <a:off x="5195888" y="5768975"/>
            <a:ext cx="549275" cy="450850"/>
            <a:chOff x="3273" y="3634"/>
            <a:chExt cx="346" cy="284"/>
          </a:xfrm>
        </p:grpSpPr>
        <p:sp>
          <p:nvSpPr>
            <p:cNvPr id="43058" name="Rectangle 126"/>
            <p:cNvSpPr>
              <a:spLocks noChangeArrowheads="1"/>
            </p:cNvSpPr>
            <p:nvPr/>
          </p:nvSpPr>
          <p:spPr bwMode="auto">
            <a:xfrm>
              <a:off x="3273" y="3634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Oval 127"/>
            <p:cNvSpPr>
              <a:spLocks noChangeArrowheads="1"/>
            </p:cNvSpPr>
            <p:nvPr/>
          </p:nvSpPr>
          <p:spPr bwMode="auto">
            <a:xfrm>
              <a:off x="3292" y="3640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Rectangle 128"/>
            <p:cNvSpPr>
              <a:spLocks noChangeArrowheads="1"/>
            </p:cNvSpPr>
            <p:nvPr/>
          </p:nvSpPr>
          <p:spPr bwMode="auto">
            <a:xfrm>
              <a:off x="3300" y="3751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129"/>
            <p:cNvSpPr>
              <a:spLocks noChangeShapeType="1"/>
            </p:cNvSpPr>
            <p:nvPr/>
          </p:nvSpPr>
          <p:spPr bwMode="auto">
            <a:xfrm>
              <a:off x="3469" y="3777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130"/>
            <p:cNvSpPr>
              <a:spLocks noChangeShapeType="1"/>
            </p:cNvSpPr>
            <p:nvPr/>
          </p:nvSpPr>
          <p:spPr bwMode="auto">
            <a:xfrm>
              <a:off x="3300" y="380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Line 131"/>
            <p:cNvSpPr>
              <a:spLocks noChangeShapeType="1"/>
            </p:cNvSpPr>
            <p:nvPr/>
          </p:nvSpPr>
          <p:spPr bwMode="auto">
            <a:xfrm>
              <a:off x="3299" y="377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AutoShape 132"/>
            <p:cNvSpPr>
              <a:spLocks noChangeArrowheads="1"/>
            </p:cNvSpPr>
            <p:nvPr/>
          </p:nvSpPr>
          <p:spPr bwMode="auto">
            <a:xfrm rot="5400000">
              <a:off x="3437" y="3712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7" name="Group 133"/>
          <p:cNvGrpSpPr>
            <a:grpSpLocks/>
          </p:cNvGrpSpPr>
          <p:nvPr/>
        </p:nvGrpSpPr>
        <p:grpSpPr bwMode="auto">
          <a:xfrm>
            <a:off x="4540250" y="5961063"/>
            <a:ext cx="549275" cy="450850"/>
            <a:chOff x="2860" y="3755"/>
            <a:chExt cx="346" cy="284"/>
          </a:xfrm>
        </p:grpSpPr>
        <p:sp>
          <p:nvSpPr>
            <p:cNvPr id="43051" name="Rectangle 134"/>
            <p:cNvSpPr>
              <a:spLocks noChangeArrowheads="1"/>
            </p:cNvSpPr>
            <p:nvPr/>
          </p:nvSpPr>
          <p:spPr bwMode="auto">
            <a:xfrm>
              <a:off x="2860" y="3755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Oval 135"/>
            <p:cNvSpPr>
              <a:spLocks noChangeArrowheads="1"/>
            </p:cNvSpPr>
            <p:nvPr/>
          </p:nvSpPr>
          <p:spPr bwMode="auto">
            <a:xfrm>
              <a:off x="2879" y="3761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136"/>
            <p:cNvSpPr>
              <a:spLocks noChangeArrowheads="1"/>
            </p:cNvSpPr>
            <p:nvPr/>
          </p:nvSpPr>
          <p:spPr bwMode="auto">
            <a:xfrm>
              <a:off x="2887" y="3872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137"/>
            <p:cNvSpPr>
              <a:spLocks noChangeShapeType="1"/>
            </p:cNvSpPr>
            <p:nvPr/>
          </p:nvSpPr>
          <p:spPr bwMode="auto">
            <a:xfrm>
              <a:off x="3056" y="3898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138"/>
            <p:cNvSpPr>
              <a:spLocks noChangeShapeType="1"/>
            </p:cNvSpPr>
            <p:nvPr/>
          </p:nvSpPr>
          <p:spPr bwMode="auto">
            <a:xfrm>
              <a:off x="2887" y="3929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139"/>
            <p:cNvSpPr>
              <a:spLocks noChangeShapeType="1"/>
            </p:cNvSpPr>
            <p:nvPr/>
          </p:nvSpPr>
          <p:spPr bwMode="auto">
            <a:xfrm>
              <a:off x="2886" y="3899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AutoShape 140"/>
            <p:cNvSpPr>
              <a:spLocks noChangeArrowheads="1"/>
            </p:cNvSpPr>
            <p:nvPr/>
          </p:nvSpPr>
          <p:spPr bwMode="auto">
            <a:xfrm rot="5400000">
              <a:off x="3024" y="3833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41"/>
          <p:cNvGrpSpPr>
            <a:grpSpLocks/>
          </p:cNvGrpSpPr>
          <p:nvPr/>
        </p:nvGrpSpPr>
        <p:grpSpPr bwMode="auto">
          <a:xfrm>
            <a:off x="3492500" y="1201738"/>
            <a:ext cx="4984750" cy="2209800"/>
            <a:chOff x="2200" y="757"/>
            <a:chExt cx="3140" cy="1392"/>
          </a:xfrm>
        </p:grpSpPr>
        <p:sp>
          <p:nvSpPr>
            <p:cNvPr id="43049" name="Text Box 142"/>
            <p:cNvSpPr txBox="1">
              <a:spLocks noChangeArrowheads="1"/>
            </p:cNvSpPr>
            <p:nvPr/>
          </p:nvSpPr>
          <p:spPr bwMode="auto">
            <a:xfrm>
              <a:off x="3500" y="757"/>
              <a:ext cx="1840" cy="1392"/>
            </a:xfrm>
            <a:prstGeom prst="rect">
              <a:avLst/>
            </a:prstGeom>
            <a:noFill/>
            <a:ln w="1260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list </a:t>
              </a:r>
              <a:r>
                <a:rPr lang="en-US" sz="2000" i="1" dirty="0">
                  <a:solidFill>
                    <a:srgbClr val="000099"/>
                  </a:solidFill>
                  <a:latin typeface="Gill Sans MT" charset="0"/>
                </a:rPr>
                <a:t>range</a:t>
              </a: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 of addresses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(aggregate table entries)</a:t>
              </a:r>
            </a:p>
          </p:txBody>
        </p:sp>
        <p:sp>
          <p:nvSpPr>
            <p:cNvPr id="43050" name="Line 143"/>
            <p:cNvSpPr>
              <a:spLocks noChangeShapeType="1"/>
            </p:cNvSpPr>
            <p:nvPr/>
          </p:nvSpPr>
          <p:spPr bwMode="auto">
            <a:xfrm flipH="1">
              <a:off x="2199" y="1278"/>
              <a:ext cx="1298" cy="667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19125" y="1393825"/>
            <a:ext cx="5256213" cy="423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cs typeface="Times New Roman" pitchFamily="16" charset="0"/>
              </a:rPr>
              <a:t>Destination Address Range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11001000 00010111 00010000 00000000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  <a:r>
              <a:rPr lang="en-US" sz="1800">
                <a:solidFill>
                  <a:srgbClr val="000000"/>
                </a:solidFill>
                <a:latin typeface="Comic Sans MS" charset="0"/>
                <a:cs typeface="Times New Roman" pitchFamily="16" charset="0"/>
              </a:rPr>
              <a:t>                               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11001000 00010111 00010111 11111111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latin typeface="Courier New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11001000 00010111 00011000 11111111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>
              <a:solidFill>
                <a:srgbClr val="000000"/>
              </a:solidFill>
              <a:latin typeface="Courier New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11001000 00010111 00011001 00000000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11001000 00010111 00011111 11111111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latin typeface="Comic Sans MS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otherwise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6056313" y="1431925"/>
            <a:ext cx="1550987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Link Interface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u="sng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1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2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3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625475" y="1873250"/>
            <a:ext cx="7223125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652463" y="2928938"/>
            <a:ext cx="7223125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646113" y="4051300"/>
            <a:ext cx="7223125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>
            <a:off x="639763" y="5173663"/>
            <a:ext cx="7223125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>
            <a:off x="5929313" y="1277938"/>
            <a:ext cx="1587" cy="4514850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152400" y="6007100"/>
            <a:ext cx="841533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but what happens if ranges don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divide up so nicely? 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533400" y="107950"/>
            <a:ext cx="637857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Forwarding  Table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55600" y="952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Longest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Prefix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atching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1055688" y="3060700"/>
            <a:ext cx="5256212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cs typeface="Times New Roman" pitchFamily="16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00010*** *********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*********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00011*** *********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cs typeface="Times New Roman" pitchFamily="16" charset="0"/>
              </a:rPr>
              <a:t>otherwise  </a:t>
            </a:r>
            <a:r>
              <a:rPr lang="en-US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965200" y="6024563"/>
            <a:ext cx="5130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DA: 11001000  00010111  00011000  10101010</a:t>
            </a:r>
            <a:r>
              <a:rPr lang="en-US" sz="180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280988" y="5272088"/>
            <a:ext cx="1341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952500" y="5641975"/>
            <a:ext cx="5121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DA: 11001000  00010111  00010110  10100001 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6043613" y="5640388"/>
            <a:ext cx="22748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6091238" y="5991225"/>
            <a:ext cx="227488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address prefix that matches destination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228600" y="990600"/>
            <a:ext cx="3733800" cy="5254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ongest Prefix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atching</a:t>
            </a:r>
            <a:endParaRPr lang="en-US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3" name="Rectangle 16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992188" y="3457575"/>
            <a:ext cx="7448550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1022350" y="3887788"/>
            <a:ext cx="7448550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>
            <a:off x="996950" y="4306888"/>
            <a:ext cx="7448550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993775" y="4737100"/>
            <a:ext cx="7448550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1"/>
          <p:cNvSpPr>
            <a:spLocks noChangeShapeType="1"/>
          </p:cNvSpPr>
          <p:nvPr/>
        </p:nvSpPr>
        <p:spPr bwMode="auto">
          <a:xfrm>
            <a:off x="6176963" y="3022600"/>
            <a:ext cx="1587" cy="21177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6478588" y="2965450"/>
            <a:ext cx="15367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 interface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276225" y="139700"/>
            <a:ext cx="83248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or 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why?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33425" y="1298574"/>
            <a:ext cx="4029075" cy="472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Internet (datagram)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exchange among computers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service, no strict timing req.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types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niform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 difficult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end systems (computers)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adapt, perform control, error recovery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inside network, complexity at </a:t>
            </a:r>
            <a:r>
              <a:rPr lang="ja-JP" sz="20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ja-JP" sz="20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862512" y="1330325"/>
            <a:ext cx="3976687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7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ATM (VC)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volved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from telephony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uman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conversation: 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trict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timing, reliability requirements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eed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for guaranteed service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>
                <a:solidFill>
                  <a:srgbClr val="000000"/>
                </a:solidFill>
                <a:latin typeface="Gill Sans MT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dumb</a:t>
            </a:r>
            <a:r>
              <a:rPr lang="ja-JP">
                <a:solidFill>
                  <a:srgbClr val="000000"/>
                </a:solidFill>
                <a:latin typeface="Gill Sans MT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 end systems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elephones</a:t>
            </a:r>
            <a:endParaRPr lang="en-US" sz="2000" dirty="0">
              <a:solidFill>
                <a:srgbClr val="000000"/>
              </a:solidFill>
              <a:latin typeface="Gill Sans MT" charset="0"/>
            </a:endParaRP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000" b="1" i="1" dirty="0" smtClean="0">
                <a:solidFill>
                  <a:srgbClr val="CC0000"/>
                </a:solidFill>
                <a:latin typeface="Gill Sans MT" charset="0"/>
              </a:rPr>
              <a:t>omplexity </a:t>
            </a:r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inside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verview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65163" y="1052512"/>
            <a:ext cx="8126412" cy="1157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45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key router functions: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from incoming to outgoing link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routing algorithms/protocol (RIP, OSPF, BGP)</a:t>
            </a:r>
          </a:p>
        </p:txBody>
      </p:sp>
      <p:grpSp>
        <p:nvGrpSpPr>
          <p:cNvPr id="48134" name="Group 5"/>
          <p:cNvGrpSpPr>
            <a:grpSpLocks/>
          </p:cNvGrpSpPr>
          <p:nvPr/>
        </p:nvGrpSpPr>
        <p:grpSpPr bwMode="auto">
          <a:xfrm>
            <a:off x="2787650" y="3646488"/>
            <a:ext cx="1608138" cy="2341562"/>
            <a:chOff x="1756" y="2297"/>
            <a:chExt cx="1013" cy="1475"/>
          </a:xfrm>
        </p:grpSpPr>
        <p:sp>
          <p:nvSpPr>
            <p:cNvPr id="48184" name="Rectangle 6"/>
            <p:cNvSpPr>
              <a:spLocks noChangeArrowheads="1"/>
            </p:cNvSpPr>
            <p:nvPr/>
          </p:nvSpPr>
          <p:spPr bwMode="auto">
            <a:xfrm>
              <a:off x="1756" y="2297"/>
              <a:ext cx="1013" cy="1475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5" name="Text Box 7"/>
            <p:cNvSpPr txBox="1">
              <a:spLocks noChangeArrowheads="1"/>
            </p:cNvSpPr>
            <p:nvPr/>
          </p:nvSpPr>
          <p:spPr bwMode="auto">
            <a:xfrm>
              <a:off x="1868" y="2833"/>
              <a:ext cx="874" cy="5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high-speed 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switching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fabric</a:t>
              </a:r>
            </a:p>
          </p:txBody>
        </p:sp>
      </p:grp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2986088" y="2725738"/>
            <a:ext cx="118110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routing 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processor</a:t>
            </a: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8138" name="Group 11"/>
          <p:cNvGrpSpPr>
            <a:grpSpLocks/>
          </p:cNvGrpSpPr>
          <p:nvPr/>
        </p:nvGrpSpPr>
        <p:grpSpPr bwMode="auto">
          <a:xfrm>
            <a:off x="744538" y="3660775"/>
            <a:ext cx="2032000" cy="565150"/>
            <a:chOff x="469" y="2306"/>
            <a:chExt cx="1280" cy="356"/>
          </a:xfrm>
        </p:grpSpPr>
        <p:sp>
          <p:nvSpPr>
            <p:cNvPr id="48179" name="Rectangle 12"/>
            <p:cNvSpPr>
              <a:spLocks noChangeArrowheads="1"/>
            </p:cNvSpPr>
            <p:nvPr/>
          </p:nvSpPr>
          <p:spPr bwMode="auto">
            <a:xfrm>
              <a:off x="661" y="2306"/>
              <a:ext cx="938" cy="35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Rectangle 13"/>
            <p:cNvSpPr>
              <a:spLocks noChangeArrowheads="1"/>
            </p:cNvSpPr>
            <p:nvPr/>
          </p:nvSpPr>
          <p:spPr bwMode="auto">
            <a:xfrm>
              <a:off x="700" y="2406"/>
              <a:ext cx="290" cy="160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Rectangle 14"/>
            <p:cNvSpPr>
              <a:spLocks noChangeArrowheads="1"/>
            </p:cNvSpPr>
            <p:nvPr/>
          </p:nvSpPr>
          <p:spPr bwMode="auto">
            <a:xfrm>
              <a:off x="1032" y="2342"/>
              <a:ext cx="235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Rectangle 15"/>
            <p:cNvSpPr>
              <a:spLocks noChangeArrowheads="1"/>
            </p:cNvSpPr>
            <p:nvPr/>
          </p:nvSpPr>
          <p:spPr bwMode="auto">
            <a:xfrm>
              <a:off x="1311" y="2340"/>
              <a:ext cx="236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3" name="Line 16"/>
            <p:cNvSpPr>
              <a:spLocks noChangeShapeType="1"/>
            </p:cNvSpPr>
            <p:nvPr/>
          </p:nvSpPr>
          <p:spPr bwMode="auto">
            <a:xfrm>
              <a:off x="469" y="2486"/>
              <a:ext cx="1280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9" name="Group 17"/>
          <p:cNvGrpSpPr>
            <a:grpSpLocks/>
          </p:cNvGrpSpPr>
          <p:nvPr/>
        </p:nvGrpSpPr>
        <p:grpSpPr bwMode="auto">
          <a:xfrm>
            <a:off x="733425" y="5399088"/>
            <a:ext cx="2057400" cy="565150"/>
            <a:chOff x="462" y="3401"/>
            <a:chExt cx="1296" cy="356"/>
          </a:xfrm>
        </p:grpSpPr>
        <p:sp>
          <p:nvSpPr>
            <p:cNvPr id="48174" name="Rectangle 18"/>
            <p:cNvSpPr>
              <a:spLocks noChangeArrowheads="1"/>
            </p:cNvSpPr>
            <p:nvPr/>
          </p:nvSpPr>
          <p:spPr bwMode="auto">
            <a:xfrm>
              <a:off x="656" y="3401"/>
              <a:ext cx="951" cy="35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19"/>
            <p:cNvSpPr>
              <a:spLocks noChangeArrowheads="1"/>
            </p:cNvSpPr>
            <p:nvPr/>
          </p:nvSpPr>
          <p:spPr bwMode="auto">
            <a:xfrm>
              <a:off x="696" y="3501"/>
              <a:ext cx="294" cy="160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Rectangle 20"/>
            <p:cNvSpPr>
              <a:spLocks noChangeArrowheads="1"/>
            </p:cNvSpPr>
            <p:nvPr/>
          </p:nvSpPr>
          <p:spPr bwMode="auto">
            <a:xfrm>
              <a:off x="1032" y="3437"/>
              <a:ext cx="238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7" name="Rectangle 21"/>
            <p:cNvSpPr>
              <a:spLocks noChangeArrowheads="1"/>
            </p:cNvSpPr>
            <p:nvPr/>
          </p:nvSpPr>
          <p:spPr bwMode="auto">
            <a:xfrm>
              <a:off x="1314" y="3435"/>
              <a:ext cx="239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Line 22"/>
            <p:cNvSpPr>
              <a:spLocks noChangeShapeType="1"/>
            </p:cNvSpPr>
            <p:nvPr/>
          </p:nvSpPr>
          <p:spPr bwMode="auto">
            <a:xfrm>
              <a:off x="462" y="3581"/>
              <a:ext cx="129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0" name="Group 23"/>
          <p:cNvGrpSpPr>
            <a:grpSpLocks/>
          </p:cNvGrpSpPr>
          <p:nvPr/>
        </p:nvGrpSpPr>
        <p:grpSpPr bwMode="auto">
          <a:xfrm>
            <a:off x="1570038" y="4438650"/>
            <a:ext cx="131762" cy="769938"/>
            <a:chOff x="989" y="2796"/>
            <a:chExt cx="83" cy="485"/>
          </a:xfrm>
        </p:grpSpPr>
        <p:sp>
          <p:nvSpPr>
            <p:cNvPr id="48170" name="Oval 24"/>
            <p:cNvSpPr>
              <a:spLocks noChangeArrowheads="1"/>
            </p:cNvSpPr>
            <p:nvPr/>
          </p:nvSpPr>
          <p:spPr bwMode="auto">
            <a:xfrm rot="2640000">
              <a:off x="1001" y="2807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Oval 25"/>
            <p:cNvSpPr>
              <a:spLocks noChangeArrowheads="1"/>
            </p:cNvSpPr>
            <p:nvPr/>
          </p:nvSpPr>
          <p:spPr bwMode="auto">
            <a:xfrm rot="2640000">
              <a:off x="1004" y="2944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2" name="Oval 26"/>
            <p:cNvSpPr>
              <a:spLocks noChangeArrowheads="1"/>
            </p:cNvSpPr>
            <p:nvPr/>
          </p:nvSpPr>
          <p:spPr bwMode="auto">
            <a:xfrm rot="2640000">
              <a:off x="1005" y="3079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Oval 27"/>
            <p:cNvSpPr>
              <a:spLocks noChangeArrowheads="1"/>
            </p:cNvSpPr>
            <p:nvPr/>
          </p:nvSpPr>
          <p:spPr bwMode="auto">
            <a:xfrm rot="2640000">
              <a:off x="1006" y="3214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1" name="Text Box 28"/>
          <p:cNvSpPr txBox="1">
            <a:spLocks noChangeArrowheads="1"/>
          </p:cNvSpPr>
          <p:nvPr/>
        </p:nvSpPr>
        <p:spPr bwMode="auto">
          <a:xfrm>
            <a:off x="642938" y="6045200"/>
            <a:ext cx="19065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router input ports</a:t>
            </a:r>
          </a:p>
        </p:txBody>
      </p:sp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4344988" y="3665538"/>
            <a:ext cx="1955800" cy="565150"/>
            <a:chOff x="2737" y="2309"/>
            <a:chExt cx="1232" cy="356"/>
          </a:xfrm>
        </p:grpSpPr>
        <p:grpSp>
          <p:nvGrpSpPr>
            <p:cNvPr id="48164" name="Group 30"/>
            <p:cNvGrpSpPr>
              <a:grpSpLocks/>
            </p:cNvGrpSpPr>
            <p:nvPr/>
          </p:nvGrpSpPr>
          <p:grpSpPr bwMode="auto">
            <a:xfrm>
              <a:off x="2921" y="2309"/>
              <a:ext cx="903" cy="356"/>
              <a:chOff x="2921" y="2309"/>
              <a:chExt cx="903" cy="356"/>
            </a:xfrm>
          </p:grpSpPr>
          <p:sp>
            <p:nvSpPr>
              <p:cNvPr id="48166" name="Rectangle 31"/>
              <p:cNvSpPr>
                <a:spLocks noChangeArrowheads="1"/>
              </p:cNvSpPr>
              <p:nvPr/>
            </p:nvSpPr>
            <p:spPr bwMode="auto">
              <a:xfrm flipH="1">
                <a:off x="2921" y="2309"/>
                <a:ext cx="903" cy="356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7" name="Rectangle 32"/>
              <p:cNvSpPr>
                <a:spLocks noChangeArrowheads="1"/>
              </p:cNvSpPr>
              <p:nvPr/>
            </p:nvSpPr>
            <p:spPr bwMode="auto">
              <a:xfrm flipH="1">
                <a:off x="3506" y="2409"/>
                <a:ext cx="281" cy="160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8" name="Rectangle 33"/>
              <p:cNvSpPr>
                <a:spLocks noChangeArrowheads="1"/>
              </p:cNvSpPr>
              <p:nvPr/>
            </p:nvSpPr>
            <p:spPr bwMode="auto">
              <a:xfrm flipH="1">
                <a:off x="3237" y="2345"/>
                <a:ext cx="227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9" name="Rectangle 34"/>
              <p:cNvSpPr>
                <a:spLocks noChangeArrowheads="1"/>
              </p:cNvSpPr>
              <p:nvPr/>
            </p:nvSpPr>
            <p:spPr bwMode="auto">
              <a:xfrm flipH="1">
                <a:off x="2971" y="2343"/>
                <a:ext cx="227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5" name="Line 35"/>
            <p:cNvSpPr>
              <a:spLocks noChangeShapeType="1"/>
            </p:cNvSpPr>
            <p:nvPr/>
          </p:nvSpPr>
          <p:spPr bwMode="auto">
            <a:xfrm>
              <a:off x="2737" y="2489"/>
              <a:ext cx="1232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3" name="Group 36"/>
          <p:cNvGrpSpPr>
            <a:grpSpLocks/>
          </p:cNvGrpSpPr>
          <p:nvPr/>
        </p:nvGrpSpPr>
        <p:grpSpPr bwMode="auto">
          <a:xfrm>
            <a:off x="4364038" y="5399088"/>
            <a:ext cx="2009775" cy="565150"/>
            <a:chOff x="2749" y="3401"/>
            <a:chExt cx="1266" cy="356"/>
          </a:xfrm>
        </p:grpSpPr>
        <p:grpSp>
          <p:nvGrpSpPr>
            <p:cNvPr id="48158" name="Group 37"/>
            <p:cNvGrpSpPr>
              <a:grpSpLocks/>
            </p:cNvGrpSpPr>
            <p:nvPr/>
          </p:nvGrpSpPr>
          <p:grpSpPr bwMode="auto">
            <a:xfrm>
              <a:off x="2939" y="3401"/>
              <a:ext cx="927" cy="356"/>
              <a:chOff x="2939" y="3401"/>
              <a:chExt cx="927" cy="356"/>
            </a:xfrm>
          </p:grpSpPr>
          <p:sp>
            <p:nvSpPr>
              <p:cNvPr id="48160" name="Rectangle 38"/>
              <p:cNvSpPr>
                <a:spLocks noChangeArrowheads="1"/>
              </p:cNvSpPr>
              <p:nvPr/>
            </p:nvSpPr>
            <p:spPr bwMode="auto">
              <a:xfrm flipH="1">
                <a:off x="2939" y="3401"/>
                <a:ext cx="927" cy="356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Rectangle 39"/>
              <p:cNvSpPr>
                <a:spLocks noChangeArrowheads="1"/>
              </p:cNvSpPr>
              <p:nvPr/>
            </p:nvSpPr>
            <p:spPr bwMode="auto">
              <a:xfrm flipH="1">
                <a:off x="3540" y="3501"/>
                <a:ext cx="287" cy="160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Rectangle 40"/>
              <p:cNvSpPr>
                <a:spLocks noChangeArrowheads="1"/>
              </p:cNvSpPr>
              <p:nvPr/>
            </p:nvSpPr>
            <p:spPr bwMode="auto">
              <a:xfrm flipH="1">
                <a:off x="3263" y="3437"/>
                <a:ext cx="233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3" name="Rectangle 41"/>
              <p:cNvSpPr>
                <a:spLocks noChangeArrowheads="1"/>
              </p:cNvSpPr>
              <p:nvPr/>
            </p:nvSpPr>
            <p:spPr bwMode="auto">
              <a:xfrm flipH="1">
                <a:off x="2989" y="3435"/>
                <a:ext cx="233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9" name="Line 42"/>
            <p:cNvSpPr>
              <a:spLocks noChangeShapeType="1"/>
            </p:cNvSpPr>
            <p:nvPr/>
          </p:nvSpPr>
          <p:spPr bwMode="auto">
            <a:xfrm>
              <a:off x="2749" y="3581"/>
              <a:ext cx="126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4" name="Group 43"/>
          <p:cNvGrpSpPr>
            <a:grpSpLocks/>
          </p:cNvGrpSpPr>
          <p:nvPr/>
        </p:nvGrpSpPr>
        <p:grpSpPr bwMode="auto">
          <a:xfrm>
            <a:off x="5437188" y="4429125"/>
            <a:ext cx="131762" cy="769938"/>
            <a:chOff x="3425" y="2790"/>
            <a:chExt cx="83" cy="485"/>
          </a:xfrm>
        </p:grpSpPr>
        <p:sp>
          <p:nvSpPr>
            <p:cNvPr id="48154" name="Oval 44"/>
            <p:cNvSpPr>
              <a:spLocks noChangeArrowheads="1"/>
            </p:cNvSpPr>
            <p:nvPr/>
          </p:nvSpPr>
          <p:spPr bwMode="auto">
            <a:xfrm rot="2640000">
              <a:off x="3437" y="2801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Oval 45"/>
            <p:cNvSpPr>
              <a:spLocks noChangeArrowheads="1"/>
            </p:cNvSpPr>
            <p:nvPr/>
          </p:nvSpPr>
          <p:spPr bwMode="auto">
            <a:xfrm rot="2640000">
              <a:off x="3440" y="2938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Oval 46"/>
            <p:cNvSpPr>
              <a:spLocks noChangeArrowheads="1"/>
            </p:cNvSpPr>
            <p:nvPr/>
          </p:nvSpPr>
          <p:spPr bwMode="auto">
            <a:xfrm rot="2640000">
              <a:off x="3441" y="3073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Oval 47"/>
            <p:cNvSpPr>
              <a:spLocks noChangeArrowheads="1"/>
            </p:cNvSpPr>
            <p:nvPr/>
          </p:nvSpPr>
          <p:spPr bwMode="auto">
            <a:xfrm rot="2640000">
              <a:off x="3442" y="3208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5" name="Text Box 48"/>
          <p:cNvSpPr txBox="1">
            <a:spLocks noChangeArrowheads="1"/>
          </p:cNvSpPr>
          <p:nvPr/>
        </p:nvSpPr>
        <p:spPr bwMode="auto">
          <a:xfrm>
            <a:off x="4665663" y="6086475"/>
            <a:ext cx="2046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router output ports</a:t>
            </a:r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forwarding data plane  (hardware)</a:t>
            </a: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6362700" y="2825750"/>
            <a:ext cx="244951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routing, management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control plane (software)</a:t>
            </a:r>
          </a:p>
        </p:txBody>
      </p:sp>
      <p:sp>
        <p:nvSpPr>
          <p:cNvPr id="48150" name="Freeform 53"/>
          <p:cNvSpPr>
            <a:spLocks noChangeArrowheads="1"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7599 w 512919"/>
              <a:gd name="T1" fmla="*/ 71832 h 73266"/>
              <a:gd name="T2" fmla="*/ 511977 w 512919"/>
              <a:gd name="T3" fmla="*/ 0 h 73266"/>
              <a:gd name="T4" fmla="*/ 146278 w 512919"/>
              <a:gd name="T5" fmla="*/ 11971 h 73266"/>
              <a:gd name="T6" fmla="*/ 97519 w 512919"/>
              <a:gd name="T7" fmla="*/ 23944 h 73266"/>
              <a:gd name="T8" fmla="*/ 0 w 512919"/>
              <a:gd name="T9" fmla="*/ 11971 h 73266"/>
              <a:gd name="T10" fmla="*/ 0 w 512919"/>
              <a:gd name="T11" fmla="*/ 11971 h 73266"/>
              <a:gd name="T12" fmla="*/ 511977 w 512919"/>
              <a:gd name="T13" fmla="*/ 119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Freeform 54"/>
          <p:cNvSpPr>
            <a:spLocks noChangeArrowheads="1"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566 w 8802811"/>
              <a:gd name="T1" fmla="*/ 0 h 2197979"/>
              <a:gd name="T2" fmla="*/ 8289197 w 8802811"/>
              <a:gd name="T3" fmla="*/ 353271 h 2197979"/>
              <a:gd name="T4" fmla="*/ 8301409 w 8802811"/>
              <a:gd name="T5" fmla="*/ 986719 h 2197979"/>
              <a:gd name="T6" fmla="*/ 8313621 w 8802811"/>
              <a:gd name="T7" fmla="*/ 1205991 h 2197979"/>
              <a:gd name="T8" fmla="*/ 8338041 w 8802811"/>
              <a:gd name="T9" fmla="*/ 1376536 h 2197979"/>
              <a:gd name="T10" fmla="*/ 8313621 w 8802811"/>
              <a:gd name="T11" fmla="*/ 1303444 h 2197979"/>
              <a:gd name="T12" fmla="*/ 8301409 w 8802811"/>
              <a:gd name="T13" fmla="*/ 1218172 h 2197979"/>
              <a:gd name="T14" fmla="*/ 8289197 w 8802811"/>
              <a:gd name="T15" fmla="*/ 1169447 h 2197979"/>
              <a:gd name="T16" fmla="*/ 8252566 w 8802811"/>
              <a:gd name="T17" fmla="*/ 986719 h 2197979"/>
              <a:gd name="T18" fmla="*/ 8240354 w 8802811"/>
              <a:gd name="T19" fmla="*/ 852721 h 2197979"/>
              <a:gd name="T20" fmla="*/ 8215926 w 8802811"/>
              <a:gd name="T21" fmla="*/ 682177 h 2197979"/>
              <a:gd name="T22" fmla="*/ 8203714 w 8802811"/>
              <a:gd name="T23" fmla="*/ 548178 h 2197979"/>
              <a:gd name="T24" fmla="*/ 8179295 w 8802811"/>
              <a:gd name="T25" fmla="*/ 548178 h 2197979"/>
              <a:gd name="T26" fmla="*/ 8179295 w 8802811"/>
              <a:gd name="T27" fmla="*/ 548178 h 2197979"/>
              <a:gd name="T28" fmla="*/ 8411310 w 8802811"/>
              <a:gd name="T29" fmla="*/ 621267 h 2197979"/>
              <a:gd name="T30" fmla="*/ 8472365 w 8802811"/>
              <a:gd name="T31" fmla="*/ 682177 h 2197979"/>
              <a:gd name="T32" fmla="*/ 8557843 w 8802811"/>
              <a:gd name="T33" fmla="*/ 791812 h 2197979"/>
              <a:gd name="T34" fmla="*/ 8582267 w 8802811"/>
              <a:gd name="T35" fmla="*/ 864903 h 2197979"/>
              <a:gd name="T36" fmla="*/ 8618907 w 8802811"/>
              <a:gd name="T37" fmla="*/ 950175 h 2197979"/>
              <a:gd name="T38" fmla="*/ 8692170 w 8802811"/>
              <a:gd name="T39" fmla="*/ 1181628 h 2197979"/>
              <a:gd name="T40" fmla="*/ 8704377 w 8802811"/>
              <a:gd name="T41" fmla="*/ 1254719 h 2197979"/>
              <a:gd name="T42" fmla="*/ 8716593 w 8802811"/>
              <a:gd name="T43" fmla="*/ 1339990 h 2197979"/>
              <a:gd name="T44" fmla="*/ 8741017 w 8802811"/>
              <a:gd name="T45" fmla="*/ 1400898 h 2197979"/>
              <a:gd name="T46" fmla="*/ 8802072 w 8802811"/>
              <a:gd name="T47" fmla="*/ 1400898 h 2197979"/>
              <a:gd name="T48" fmla="*/ 8802072 w 8802811"/>
              <a:gd name="T49" fmla="*/ 1400898 h 2197979"/>
              <a:gd name="T50" fmla="*/ 8789856 w 8802811"/>
              <a:gd name="T51" fmla="*/ 1668898 h 2197979"/>
              <a:gd name="T52" fmla="*/ 8789856 w 8802811"/>
              <a:gd name="T53" fmla="*/ 1668898 h 2197979"/>
              <a:gd name="T54" fmla="*/ 8704377 w 8802811"/>
              <a:gd name="T55" fmla="*/ 1571444 h 2197979"/>
              <a:gd name="T56" fmla="*/ 8643322 w 8802811"/>
              <a:gd name="T57" fmla="*/ 1510533 h 2197979"/>
              <a:gd name="T58" fmla="*/ 8582267 w 8802811"/>
              <a:gd name="T59" fmla="*/ 1413080 h 2197979"/>
              <a:gd name="T60" fmla="*/ 8508996 w 8802811"/>
              <a:gd name="T61" fmla="*/ 1327808 h 2197979"/>
              <a:gd name="T62" fmla="*/ 8435733 w 8802811"/>
              <a:gd name="T63" fmla="*/ 1230354 h 2197979"/>
              <a:gd name="T64" fmla="*/ 8301409 w 8802811"/>
              <a:gd name="T65" fmla="*/ 1035446 h 2197979"/>
              <a:gd name="T66" fmla="*/ 8228138 w 8802811"/>
              <a:gd name="T67" fmla="*/ 913629 h 2197979"/>
              <a:gd name="T68" fmla="*/ 8215926 w 8802811"/>
              <a:gd name="T69" fmla="*/ 877084 h 2197979"/>
              <a:gd name="T70" fmla="*/ 8191507 w 8802811"/>
              <a:gd name="T71" fmla="*/ 840538 h 2197979"/>
              <a:gd name="T72" fmla="*/ 8179295 w 8802811"/>
              <a:gd name="T73" fmla="*/ 791812 h 2197979"/>
              <a:gd name="T74" fmla="*/ 8130447 w 8802811"/>
              <a:gd name="T75" fmla="*/ 718721 h 2197979"/>
              <a:gd name="T76" fmla="*/ 8118240 w 8802811"/>
              <a:gd name="T77" fmla="*/ 706540 h 2197979"/>
              <a:gd name="T78" fmla="*/ 8215926 w 8802811"/>
              <a:gd name="T79" fmla="*/ 779630 h 2197979"/>
              <a:gd name="T80" fmla="*/ 8252566 w 8802811"/>
              <a:gd name="T81" fmla="*/ 816175 h 2197979"/>
              <a:gd name="T82" fmla="*/ 8362464 w 8802811"/>
              <a:gd name="T83" fmla="*/ 913629 h 2197979"/>
              <a:gd name="T84" fmla="*/ 8435733 w 8802811"/>
              <a:gd name="T85" fmla="*/ 1011083 h 2197979"/>
              <a:gd name="T86" fmla="*/ 8472365 w 8802811"/>
              <a:gd name="T87" fmla="*/ 1047629 h 2197979"/>
              <a:gd name="T88" fmla="*/ 8460157 w 8802811"/>
              <a:gd name="T89" fmla="*/ 1035446 h 2197979"/>
              <a:gd name="T90" fmla="*/ 632692 w 8802811"/>
              <a:gd name="T91" fmla="*/ 2156166 h 2197979"/>
              <a:gd name="T92" fmla="*/ 1524122 w 8802811"/>
              <a:gd name="T93" fmla="*/ 2192712 h 2197979"/>
              <a:gd name="T94" fmla="*/ 1035670 w 8802811"/>
              <a:gd name="T95" fmla="*/ 2156166 h 2197979"/>
              <a:gd name="T96" fmla="*/ 547214 w 8802811"/>
              <a:gd name="T97" fmla="*/ 2107440 h 2197979"/>
              <a:gd name="T98" fmla="*/ 70972 w 8802811"/>
              <a:gd name="T99" fmla="*/ 208307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207" name="AutoShape 55"/>
          <p:cNvCxnSpPr>
            <a:cxnSpLocks noChangeShapeType="1"/>
            <a:endCxn id="48177" idx="0"/>
          </p:cNvCxnSpPr>
          <p:nvPr/>
        </p:nvCxnSpPr>
        <p:spPr bwMode="auto">
          <a:xfrm rot="5400000">
            <a:off x="1214438" y="4040188"/>
            <a:ext cx="2473325" cy="352425"/>
          </a:xfrm>
          <a:prstGeom prst="bentConnector3">
            <a:avLst>
              <a:gd name="adj1" fmla="val 45120"/>
            </a:avLst>
          </a:prstGeom>
          <a:noFill/>
          <a:ln w="19080" cap="sq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728663" y="2698750"/>
            <a:ext cx="21018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i="1">
                <a:solidFill>
                  <a:srgbClr val="000000"/>
                </a:solidFill>
              </a:rPr>
              <a:t>forwarding tables computed,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i="1">
                <a:solidFill>
                  <a:srgbClr val="000000"/>
                </a:solidFill>
              </a:rPr>
              <a:t>pushed to input 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termination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1641475" y="2232025"/>
            <a:ext cx="423863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 flipV="1">
            <a:off x="6243638" y="2208213"/>
            <a:ext cx="736600" cy="4762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layer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(receive)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083175" y="1455738"/>
            <a:ext cx="12446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lookup,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forwarding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queueing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422275" y="293688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Port Functions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94075" y="3746500"/>
            <a:ext cx="5456238" cy="280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ecentralized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switching</a:t>
            </a: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iven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lookup output port using forwarding table in input port memory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(“match plus action”)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complete input port processing at </a:t>
            </a:r>
            <a:r>
              <a:rPr lang="ja-JP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 speed</a:t>
            </a:r>
            <a:r>
              <a:rPr lang="ja-JP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ueuing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if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arrive faster than forwarding rate into switch fabric</a:t>
            </a: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200025" y="3054350"/>
            <a:ext cx="21780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physical layer: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bit-level reception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557910" y="3783013"/>
            <a:ext cx="183445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data link layer: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e.g., </a:t>
            </a:r>
            <a:r>
              <a:rPr lang="en-US" sz="2000" dirty="0" smtClean="0">
                <a:solidFill>
                  <a:srgbClr val="000000"/>
                </a:solidFill>
              </a:rPr>
              <a:t>Ethernet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Rectangle 19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switch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fabric</a:t>
            </a:r>
          </a:p>
        </p:txBody>
      </p:sp>
      <p:grpSp>
        <p:nvGrpSpPr>
          <p:cNvPr id="49173" name="Group 20"/>
          <p:cNvGrpSpPr>
            <a:grpSpLocks/>
          </p:cNvGrpSpPr>
          <p:nvPr/>
        </p:nvGrpSpPr>
        <p:grpSpPr bwMode="auto">
          <a:xfrm>
            <a:off x="5175250" y="2062163"/>
            <a:ext cx="992188" cy="466725"/>
            <a:chOff x="3260" y="1299"/>
            <a:chExt cx="625" cy="294"/>
          </a:xfrm>
        </p:grpSpPr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3260" y="1299"/>
              <a:ext cx="625" cy="294"/>
            </a:xfrm>
            <a:prstGeom prst="rect">
              <a:avLst/>
            </a:prstGeom>
            <a:solidFill>
              <a:srgbClr val="FF0000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22"/>
            <p:cNvSpPr>
              <a:spLocks noChangeShapeType="1"/>
            </p:cNvSpPr>
            <p:nvPr/>
          </p:nvSpPr>
          <p:spPr bwMode="auto">
            <a:xfrm>
              <a:off x="3342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23"/>
            <p:cNvSpPr>
              <a:spLocks noChangeShapeType="1"/>
            </p:cNvSpPr>
            <p:nvPr/>
          </p:nvSpPr>
          <p:spPr bwMode="auto">
            <a:xfrm>
              <a:off x="3409" y="1307"/>
              <a:ext cx="0" cy="28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4"/>
            <p:cNvSpPr>
              <a:spLocks noChangeShapeType="1"/>
            </p:cNvSpPr>
            <p:nvPr/>
          </p:nvSpPr>
          <p:spPr bwMode="auto">
            <a:xfrm>
              <a:off x="3477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25"/>
            <p:cNvSpPr>
              <a:spLocks noChangeShapeType="1"/>
            </p:cNvSpPr>
            <p:nvPr/>
          </p:nvSpPr>
          <p:spPr bwMode="auto">
            <a:xfrm>
              <a:off x="3544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26"/>
            <p:cNvSpPr>
              <a:spLocks noChangeShapeType="1"/>
            </p:cNvSpPr>
            <p:nvPr/>
          </p:nvSpPr>
          <p:spPr bwMode="auto">
            <a:xfrm>
              <a:off x="3612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27"/>
            <p:cNvSpPr>
              <a:spLocks noChangeShapeType="1"/>
            </p:cNvSpPr>
            <p:nvPr/>
          </p:nvSpPr>
          <p:spPr bwMode="auto">
            <a:xfrm>
              <a:off x="3679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3748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3813" y="1307"/>
              <a:ext cx="0" cy="28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74" name="Line 30"/>
          <p:cNvSpPr>
            <a:spLocks noChangeShapeType="1"/>
          </p:cNvSpPr>
          <p:nvPr/>
        </p:nvSpPr>
        <p:spPr bwMode="auto">
          <a:xfrm flipV="1">
            <a:off x="2386013" y="2741613"/>
            <a:ext cx="446087" cy="493712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31"/>
          <p:cNvSpPr>
            <a:spLocks noChangeShapeType="1"/>
          </p:cNvSpPr>
          <p:nvPr/>
        </p:nvSpPr>
        <p:spPr bwMode="auto">
          <a:xfrm flipV="1">
            <a:off x="2405063" y="2938463"/>
            <a:ext cx="1193800" cy="1341437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32"/>
          <p:cNvSpPr>
            <a:spLocks noChangeShapeType="1"/>
          </p:cNvSpPr>
          <p:nvPr/>
        </p:nvSpPr>
        <p:spPr bwMode="auto">
          <a:xfrm flipV="1">
            <a:off x="4910138" y="3068638"/>
            <a:ext cx="669925" cy="79375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41325" y="24765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Fabrics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701675" y="1177925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from input buffer to appropriate output buffer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rate: rate at which packets can be transfer from inputs to outputs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measured as multiple of input/output line rate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inputs: switching rate N times line rate desirable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 of switching fabrics</a:t>
            </a:r>
          </a:p>
        </p:txBody>
      </p:sp>
      <p:grpSp>
        <p:nvGrpSpPr>
          <p:cNvPr id="50183" name="Group 6"/>
          <p:cNvGrpSpPr>
            <a:grpSpLocks/>
          </p:cNvGrpSpPr>
          <p:nvPr/>
        </p:nvGrpSpPr>
        <p:grpSpPr bwMode="auto">
          <a:xfrm>
            <a:off x="742950" y="4283075"/>
            <a:ext cx="889000" cy="214313"/>
            <a:chOff x="468" y="2698"/>
            <a:chExt cx="560" cy="135"/>
          </a:xfrm>
        </p:grpSpPr>
        <p:sp>
          <p:nvSpPr>
            <p:cNvPr id="50311" name="Rectangle 7"/>
            <p:cNvSpPr>
              <a:spLocks noChangeArrowheads="1"/>
            </p:cNvSpPr>
            <p:nvPr/>
          </p:nvSpPr>
          <p:spPr bwMode="auto">
            <a:xfrm>
              <a:off x="511" y="2698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2" name="Rectangle 8"/>
            <p:cNvSpPr>
              <a:spLocks noChangeArrowheads="1"/>
            </p:cNvSpPr>
            <p:nvPr/>
          </p:nvSpPr>
          <p:spPr bwMode="auto">
            <a:xfrm>
              <a:off x="528" y="2736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3" name="Rectangle 9"/>
            <p:cNvSpPr>
              <a:spLocks noChangeArrowheads="1"/>
            </p:cNvSpPr>
            <p:nvPr/>
          </p:nvSpPr>
          <p:spPr bwMode="auto">
            <a:xfrm>
              <a:off x="679" y="2712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4" name="Rectangle 10"/>
            <p:cNvSpPr>
              <a:spLocks noChangeArrowheads="1"/>
            </p:cNvSpPr>
            <p:nvPr/>
          </p:nvSpPr>
          <p:spPr bwMode="auto">
            <a:xfrm>
              <a:off x="806" y="270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5" name="Line 11"/>
            <p:cNvSpPr>
              <a:spLocks noChangeShapeType="1"/>
            </p:cNvSpPr>
            <p:nvPr/>
          </p:nvSpPr>
          <p:spPr bwMode="auto">
            <a:xfrm flipV="1">
              <a:off x="468" y="276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719138" y="4678363"/>
            <a:ext cx="889000" cy="214312"/>
            <a:chOff x="453" y="2947"/>
            <a:chExt cx="560" cy="135"/>
          </a:xfrm>
        </p:grpSpPr>
        <p:sp>
          <p:nvSpPr>
            <p:cNvPr id="50306" name="Rectangle 13"/>
            <p:cNvSpPr>
              <a:spLocks noChangeArrowheads="1"/>
            </p:cNvSpPr>
            <p:nvPr/>
          </p:nvSpPr>
          <p:spPr bwMode="auto">
            <a:xfrm>
              <a:off x="496" y="294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7" name="Rectangle 14"/>
            <p:cNvSpPr>
              <a:spLocks noChangeArrowheads="1"/>
            </p:cNvSpPr>
            <p:nvPr/>
          </p:nvSpPr>
          <p:spPr bwMode="auto">
            <a:xfrm>
              <a:off x="513" y="298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8" name="Rectangle 15"/>
            <p:cNvSpPr>
              <a:spLocks noChangeArrowheads="1"/>
            </p:cNvSpPr>
            <p:nvPr/>
          </p:nvSpPr>
          <p:spPr bwMode="auto">
            <a:xfrm>
              <a:off x="664" y="296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9" name="Rectangle 16"/>
            <p:cNvSpPr>
              <a:spLocks noChangeArrowheads="1"/>
            </p:cNvSpPr>
            <p:nvPr/>
          </p:nvSpPr>
          <p:spPr bwMode="auto">
            <a:xfrm>
              <a:off x="791" y="295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0" name="Line 17"/>
            <p:cNvSpPr>
              <a:spLocks noChangeShapeType="1"/>
            </p:cNvSpPr>
            <p:nvPr/>
          </p:nvSpPr>
          <p:spPr bwMode="auto">
            <a:xfrm flipV="1">
              <a:off x="453" y="300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5" name="Group 18"/>
          <p:cNvGrpSpPr>
            <a:grpSpLocks/>
          </p:cNvGrpSpPr>
          <p:nvPr/>
        </p:nvGrpSpPr>
        <p:grpSpPr bwMode="auto">
          <a:xfrm>
            <a:off x="714375" y="5105400"/>
            <a:ext cx="889000" cy="214313"/>
            <a:chOff x="450" y="3216"/>
            <a:chExt cx="560" cy="135"/>
          </a:xfrm>
        </p:grpSpPr>
        <p:sp>
          <p:nvSpPr>
            <p:cNvPr id="50301" name="Rectangle 19"/>
            <p:cNvSpPr>
              <a:spLocks noChangeArrowheads="1"/>
            </p:cNvSpPr>
            <p:nvPr/>
          </p:nvSpPr>
          <p:spPr bwMode="auto">
            <a:xfrm>
              <a:off x="493" y="321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2" name="Rectangle 20"/>
            <p:cNvSpPr>
              <a:spLocks noChangeArrowheads="1"/>
            </p:cNvSpPr>
            <p:nvPr/>
          </p:nvSpPr>
          <p:spPr bwMode="auto">
            <a:xfrm>
              <a:off x="510" y="325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3" name="Rectangle 21"/>
            <p:cNvSpPr>
              <a:spLocks noChangeArrowheads="1"/>
            </p:cNvSpPr>
            <p:nvPr/>
          </p:nvSpPr>
          <p:spPr bwMode="auto">
            <a:xfrm>
              <a:off x="660" y="323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4" name="Rectangle 22"/>
            <p:cNvSpPr>
              <a:spLocks noChangeArrowheads="1"/>
            </p:cNvSpPr>
            <p:nvPr/>
          </p:nvSpPr>
          <p:spPr bwMode="auto">
            <a:xfrm>
              <a:off x="788" y="322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5" name="Line 23"/>
            <p:cNvSpPr>
              <a:spLocks noChangeShapeType="1"/>
            </p:cNvSpPr>
            <p:nvPr/>
          </p:nvSpPr>
          <p:spPr bwMode="auto">
            <a:xfrm flipV="1">
              <a:off x="450" y="327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24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7" name="Group 25"/>
          <p:cNvGrpSpPr>
            <a:grpSpLocks/>
          </p:cNvGrpSpPr>
          <p:nvPr/>
        </p:nvGrpSpPr>
        <p:grpSpPr bwMode="auto">
          <a:xfrm>
            <a:off x="2311400" y="4281488"/>
            <a:ext cx="889000" cy="214312"/>
            <a:chOff x="1456" y="2697"/>
            <a:chExt cx="560" cy="135"/>
          </a:xfrm>
        </p:grpSpPr>
        <p:sp>
          <p:nvSpPr>
            <p:cNvPr id="50296" name="Rectangle 26"/>
            <p:cNvSpPr>
              <a:spLocks noChangeArrowheads="1"/>
            </p:cNvSpPr>
            <p:nvPr/>
          </p:nvSpPr>
          <p:spPr bwMode="auto">
            <a:xfrm>
              <a:off x="1499" y="269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7" name="Rectangle 27"/>
            <p:cNvSpPr>
              <a:spLocks noChangeArrowheads="1"/>
            </p:cNvSpPr>
            <p:nvPr/>
          </p:nvSpPr>
          <p:spPr bwMode="auto">
            <a:xfrm>
              <a:off x="1772" y="273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8" name="Rectangle 28"/>
            <p:cNvSpPr>
              <a:spLocks noChangeArrowheads="1"/>
            </p:cNvSpPr>
            <p:nvPr/>
          </p:nvSpPr>
          <p:spPr bwMode="auto">
            <a:xfrm>
              <a:off x="1645" y="271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9" name="Rectangle 29"/>
            <p:cNvSpPr>
              <a:spLocks noChangeArrowheads="1"/>
            </p:cNvSpPr>
            <p:nvPr/>
          </p:nvSpPr>
          <p:spPr bwMode="auto">
            <a:xfrm>
              <a:off x="1518" y="2714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0" name="Line 30"/>
            <p:cNvSpPr>
              <a:spLocks noChangeShapeType="1"/>
            </p:cNvSpPr>
            <p:nvPr/>
          </p:nvSpPr>
          <p:spPr bwMode="auto">
            <a:xfrm flipV="1">
              <a:off x="1456" y="276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8" name="Group 31"/>
          <p:cNvGrpSpPr>
            <a:grpSpLocks/>
          </p:cNvGrpSpPr>
          <p:nvPr/>
        </p:nvGrpSpPr>
        <p:grpSpPr bwMode="auto">
          <a:xfrm>
            <a:off x="2316163" y="4673600"/>
            <a:ext cx="889000" cy="214313"/>
            <a:chOff x="1459" y="2944"/>
            <a:chExt cx="560" cy="135"/>
          </a:xfrm>
        </p:grpSpPr>
        <p:sp>
          <p:nvSpPr>
            <p:cNvPr id="50291" name="Rectangle 32"/>
            <p:cNvSpPr>
              <a:spLocks noChangeArrowheads="1"/>
            </p:cNvSpPr>
            <p:nvPr/>
          </p:nvSpPr>
          <p:spPr bwMode="auto">
            <a:xfrm>
              <a:off x="1502" y="2944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2" name="Rectangle 33"/>
            <p:cNvSpPr>
              <a:spLocks noChangeArrowheads="1"/>
            </p:cNvSpPr>
            <p:nvPr/>
          </p:nvSpPr>
          <p:spPr bwMode="auto">
            <a:xfrm>
              <a:off x="1775" y="2981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3" name="Rectangle 34"/>
            <p:cNvSpPr>
              <a:spLocks noChangeArrowheads="1"/>
            </p:cNvSpPr>
            <p:nvPr/>
          </p:nvSpPr>
          <p:spPr bwMode="auto">
            <a:xfrm>
              <a:off x="1648" y="2958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4" name="Rectangle 35"/>
            <p:cNvSpPr>
              <a:spLocks noChangeArrowheads="1"/>
            </p:cNvSpPr>
            <p:nvPr/>
          </p:nvSpPr>
          <p:spPr bwMode="auto">
            <a:xfrm>
              <a:off x="1521" y="2961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5" name="Line 36"/>
            <p:cNvSpPr>
              <a:spLocks noChangeShapeType="1"/>
            </p:cNvSpPr>
            <p:nvPr/>
          </p:nvSpPr>
          <p:spPr bwMode="auto">
            <a:xfrm flipV="1">
              <a:off x="1459" y="3007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9" name="Group 37"/>
          <p:cNvGrpSpPr>
            <a:grpSpLocks/>
          </p:cNvGrpSpPr>
          <p:nvPr/>
        </p:nvGrpSpPr>
        <p:grpSpPr bwMode="auto">
          <a:xfrm>
            <a:off x="2311400" y="5100638"/>
            <a:ext cx="889000" cy="214312"/>
            <a:chOff x="1456" y="3213"/>
            <a:chExt cx="560" cy="135"/>
          </a:xfrm>
        </p:grpSpPr>
        <p:sp>
          <p:nvSpPr>
            <p:cNvPr id="50286" name="Rectangle 38"/>
            <p:cNvSpPr>
              <a:spLocks noChangeArrowheads="1"/>
            </p:cNvSpPr>
            <p:nvPr/>
          </p:nvSpPr>
          <p:spPr bwMode="auto">
            <a:xfrm>
              <a:off x="1499" y="321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7" name="Rectangle 39"/>
            <p:cNvSpPr>
              <a:spLocks noChangeArrowheads="1"/>
            </p:cNvSpPr>
            <p:nvPr/>
          </p:nvSpPr>
          <p:spPr bwMode="auto">
            <a:xfrm>
              <a:off x="1772" y="325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8" name="Rectangle 40"/>
            <p:cNvSpPr>
              <a:spLocks noChangeArrowheads="1"/>
            </p:cNvSpPr>
            <p:nvPr/>
          </p:nvSpPr>
          <p:spPr bwMode="auto">
            <a:xfrm>
              <a:off x="1645" y="322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9" name="Rectangle 41"/>
            <p:cNvSpPr>
              <a:spLocks noChangeArrowheads="1"/>
            </p:cNvSpPr>
            <p:nvPr/>
          </p:nvSpPr>
          <p:spPr bwMode="auto">
            <a:xfrm>
              <a:off x="1518" y="3230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0" name="Line 42"/>
            <p:cNvSpPr>
              <a:spLocks noChangeShapeType="1"/>
            </p:cNvSpPr>
            <p:nvPr/>
          </p:nvSpPr>
          <p:spPr bwMode="auto">
            <a:xfrm flipV="1">
              <a:off x="1456" y="327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43"/>
          <p:cNvSpPr txBox="1">
            <a:spLocks noChangeArrowheads="1"/>
          </p:cNvSpPr>
          <p:nvPr/>
        </p:nvSpPr>
        <p:spPr bwMode="auto">
          <a:xfrm>
            <a:off x="1436688" y="5586413"/>
            <a:ext cx="1004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50191" name="Text Box 44"/>
          <p:cNvSpPr txBox="1">
            <a:spLocks noChangeArrowheads="1"/>
          </p:cNvSpPr>
          <p:nvPr/>
        </p:nvSpPr>
        <p:spPr bwMode="auto">
          <a:xfrm>
            <a:off x="1533525" y="4518025"/>
            <a:ext cx="8239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memory</a:t>
            </a:r>
          </a:p>
        </p:txBody>
      </p:sp>
      <p:grpSp>
        <p:nvGrpSpPr>
          <p:cNvPr id="50192" name="Group 45"/>
          <p:cNvGrpSpPr>
            <a:grpSpLocks/>
          </p:cNvGrpSpPr>
          <p:nvPr/>
        </p:nvGrpSpPr>
        <p:grpSpPr bwMode="auto">
          <a:xfrm>
            <a:off x="3648075" y="4267200"/>
            <a:ext cx="889000" cy="214313"/>
            <a:chOff x="2298" y="2688"/>
            <a:chExt cx="560" cy="135"/>
          </a:xfrm>
        </p:grpSpPr>
        <p:sp>
          <p:nvSpPr>
            <p:cNvPr id="50281" name="Rectangle 46"/>
            <p:cNvSpPr>
              <a:spLocks noChangeArrowheads="1"/>
            </p:cNvSpPr>
            <p:nvPr/>
          </p:nvSpPr>
          <p:spPr bwMode="auto">
            <a:xfrm>
              <a:off x="2341" y="2688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2" name="Rectangle 47"/>
            <p:cNvSpPr>
              <a:spLocks noChangeArrowheads="1"/>
            </p:cNvSpPr>
            <p:nvPr/>
          </p:nvSpPr>
          <p:spPr bwMode="auto">
            <a:xfrm>
              <a:off x="2358" y="2726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3" name="Rectangle 48"/>
            <p:cNvSpPr>
              <a:spLocks noChangeArrowheads="1"/>
            </p:cNvSpPr>
            <p:nvPr/>
          </p:nvSpPr>
          <p:spPr bwMode="auto">
            <a:xfrm>
              <a:off x="2509" y="2702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4" name="Rectangle 49"/>
            <p:cNvSpPr>
              <a:spLocks noChangeArrowheads="1"/>
            </p:cNvSpPr>
            <p:nvPr/>
          </p:nvSpPr>
          <p:spPr bwMode="auto">
            <a:xfrm>
              <a:off x="2636" y="269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5" name="Line 50"/>
            <p:cNvSpPr>
              <a:spLocks noChangeShapeType="1"/>
            </p:cNvSpPr>
            <p:nvPr/>
          </p:nvSpPr>
          <p:spPr bwMode="auto">
            <a:xfrm flipV="1">
              <a:off x="2298" y="275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3" name="Group 51"/>
          <p:cNvGrpSpPr>
            <a:grpSpLocks/>
          </p:cNvGrpSpPr>
          <p:nvPr/>
        </p:nvGrpSpPr>
        <p:grpSpPr bwMode="auto">
          <a:xfrm>
            <a:off x="3646488" y="4662488"/>
            <a:ext cx="889000" cy="214312"/>
            <a:chOff x="2297" y="2937"/>
            <a:chExt cx="560" cy="135"/>
          </a:xfrm>
        </p:grpSpPr>
        <p:sp>
          <p:nvSpPr>
            <p:cNvPr id="50276" name="Rectangle 52"/>
            <p:cNvSpPr>
              <a:spLocks noChangeArrowheads="1"/>
            </p:cNvSpPr>
            <p:nvPr/>
          </p:nvSpPr>
          <p:spPr bwMode="auto">
            <a:xfrm>
              <a:off x="2340" y="293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7" name="Rectangle 53"/>
            <p:cNvSpPr>
              <a:spLocks noChangeArrowheads="1"/>
            </p:cNvSpPr>
            <p:nvPr/>
          </p:nvSpPr>
          <p:spPr bwMode="auto">
            <a:xfrm>
              <a:off x="2357" y="297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8" name="Rectangle 54"/>
            <p:cNvSpPr>
              <a:spLocks noChangeArrowheads="1"/>
            </p:cNvSpPr>
            <p:nvPr/>
          </p:nvSpPr>
          <p:spPr bwMode="auto">
            <a:xfrm>
              <a:off x="2507" y="295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9" name="Rectangle 55"/>
            <p:cNvSpPr>
              <a:spLocks noChangeArrowheads="1"/>
            </p:cNvSpPr>
            <p:nvPr/>
          </p:nvSpPr>
          <p:spPr bwMode="auto">
            <a:xfrm>
              <a:off x="2635" y="294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0" name="Line 56"/>
            <p:cNvSpPr>
              <a:spLocks noChangeShapeType="1"/>
            </p:cNvSpPr>
            <p:nvPr/>
          </p:nvSpPr>
          <p:spPr bwMode="auto">
            <a:xfrm flipV="1">
              <a:off x="2297" y="299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4" name="Group 57"/>
          <p:cNvGrpSpPr>
            <a:grpSpLocks/>
          </p:cNvGrpSpPr>
          <p:nvPr/>
        </p:nvGrpSpPr>
        <p:grpSpPr bwMode="auto">
          <a:xfrm>
            <a:off x="3641725" y="5089525"/>
            <a:ext cx="889000" cy="214313"/>
            <a:chOff x="2294" y="3206"/>
            <a:chExt cx="560" cy="135"/>
          </a:xfrm>
        </p:grpSpPr>
        <p:sp>
          <p:nvSpPr>
            <p:cNvPr id="50271" name="Rectangle 58"/>
            <p:cNvSpPr>
              <a:spLocks noChangeArrowheads="1"/>
            </p:cNvSpPr>
            <p:nvPr/>
          </p:nvSpPr>
          <p:spPr bwMode="auto">
            <a:xfrm>
              <a:off x="2337" y="320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2" name="Rectangle 59"/>
            <p:cNvSpPr>
              <a:spLocks noChangeArrowheads="1"/>
            </p:cNvSpPr>
            <p:nvPr/>
          </p:nvSpPr>
          <p:spPr bwMode="auto">
            <a:xfrm>
              <a:off x="2354" y="324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3" name="Rectangle 60"/>
            <p:cNvSpPr>
              <a:spLocks noChangeArrowheads="1"/>
            </p:cNvSpPr>
            <p:nvPr/>
          </p:nvSpPr>
          <p:spPr bwMode="auto">
            <a:xfrm>
              <a:off x="2504" y="322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4" name="Rectangle 61"/>
            <p:cNvSpPr>
              <a:spLocks noChangeArrowheads="1"/>
            </p:cNvSpPr>
            <p:nvPr/>
          </p:nvSpPr>
          <p:spPr bwMode="auto">
            <a:xfrm>
              <a:off x="2632" y="321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5" name="Line 62"/>
            <p:cNvSpPr>
              <a:spLocks noChangeShapeType="1"/>
            </p:cNvSpPr>
            <p:nvPr/>
          </p:nvSpPr>
          <p:spPr bwMode="auto">
            <a:xfrm flipV="1">
              <a:off x="2294" y="326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5" name="Line 63"/>
          <p:cNvSpPr>
            <a:spLocks noChangeShapeType="1"/>
          </p:cNvSpPr>
          <p:nvPr/>
        </p:nvSpPr>
        <p:spPr bwMode="auto">
          <a:xfrm>
            <a:off x="4549775" y="4270375"/>
            <a:ext cx="1588" cy="10033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96" name="Group 64"/>
          <p:cNvGrpSpPr>
            <a:grpSpLocks/>
          </p:cNvGrpSpPr>
          <p:nvPr/>
        </p:nvGrpSpPr>
        <p:grpSpPr bwMode="auto">
          <a:xfrm>
            <a:off x="4603750" y="4254500"/>
            <a:ext cx="889000" cy="214313"/>
            <a:chOff x="2900" y="2680"/>
            <a:chExt cx="560" cy="135"/>
          </a:xfrm>
        </p:grpSpPr>
        <p:sp>
          <p:nvSpPr>
            <p:cNvPr id="50266" name="Rectangle 65"/>
            <p:cNvSpPr>
              <a:spLocks noChangeArrowheads="1"/>
            </p:cNvSpPr>
            <p:nvPr/>
          </p:nvSpPr>
          <p:spPr bwMode="auto">
            <a:xfrm>
              <a:off x="2943" y="2680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7" name="Rectangle 66"/>
            <p:cNvSpPr>
              <a:spLocks noChangeArrowheads="1"/>
            </p:cNvSpPr>
            <p:nvPr/>
          </p:nvSpPr>
          <p:spPr bwMode="auto">
            <a:xfrm>
              <a:off x="3216" y="2717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Rectangle 67"/>
            <p:cNvSpPr>
              <a:spLocks noChangeArrowheads="1"/>
            </p:cNvSpPr>
            <p:nvPr/>
          </p:nvSpPr>
          <p:spPr bwMode="auto">
            <a:xfrm>
              <a:off x="3089" y="2694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9" name="Rectangle 68"/>
            <p:cNvSpPr>
              <a:spLocks noChangeArrowheads="1"/>
            </p:cNvSpPr>
            <p:nvPr/>
          </p:nvSpPr>
          <p:spPr bwMode="auto">
            <a:xfrm>
              <a:off x="2962" y="2697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0" name="Line 69"/>
            <p:cNvSpPr>
              <a:spLocks noChangeShapeType="1"/>
            </p:cNvSpPr>
            <p:nvPr/>
          </p:nvSpPr>
          <p:spPr bwMode="auto">
            <a:xfrm flipV="1">
              <a:off x="2900" y="2743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7" name="Group 70"/>
          <p:cNvGrpSpPr>
            <a:grpSpLocks/>
          </p:cNvGrpSpPr>
          <p:nvPr/>
        </p:nvGrpSpPr>
        <p:grpSpPr bwMode="auto">
          <a:xfrm>
            <a:off x="4608513" y="4646613"/>
            <a:ext cx="889000" cy="214312"/>
            <a:chOff x="2903" y="2927"/>
            <a:chExt cx="560" cy="135"/>
          </a:xfrm>
        </p:grpSpPr>
        <p:sp>
          <p:nvSpPr>
            <p:cNvPr id="50261" name="Rectangle 71"/>
            <p:cNvSpPr>
              <a:spLocks noChangeArrowheads="1"/>
            </p:cNvSpPr>
            <p:nvPr/>
          </p:nvSpPr>
          <p:spPr bwMode="auto">
            <a:xfrm>
              <a:off x="2946" y="292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2" name="Rectangle 72"/>
            <p:cNvSpPr>
              <a:spLocks noChangeArrowheads="1"/>
            </p:cNvSpPr>
            <p:nvPr/>
          </p:nvSpPr>
          <p:spPr bwMode="auto">
            <a:xfrm>
              <a:off x="3219" y="296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3" name="Rectangle 73"/>
            <p:cNvSpPr>
              <a:spLocks noChangeArrowheads="1"/>
            </p:cNvSpPr>
            <p:nvPr/>
          </p:nvSpPr>
          <p:spPr bwMode="auto">
            <a:xfrm>
              <a:off x="3092" y="294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4" name="Rectangle 74"/>
            <p:cNvSpPr>
              <a:spLocks noChangeArrowheads="1"/>
            </p:cNvSpPr>
            <p:nvPr/>
          </p:nvSpPr>
          <p:spPr bwMode="auto">
            <a:xfrm>
              <a:off x="2965" y="2944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5" name="Line 75"/>
            <p:cNvSpPr>
              <a:spLocks noChangeShapeType="1"/>
            </p:cNvSpPr>
            <p:nvPr/>
          </p:nvSpPr>
          <p:spPr bwMode="auto">
            <a:xfrm flipV="1">
              <a:off x="2903" y="299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8" name="Group 76"/>
          <p:cNvGrpSpPr>
            <a:grpSpLocks/>
          </p:cNvGrpSpPr>
          <p:nvPr/>
        </p:nvGrpSpPr>
        <p:grpSpPr bwMode="auto">
          <a:xfrm>
            <a:off x="4603750" y="5073650"/>
            <a:ext cx="889000" cy="214313"/>
            <a:chOff x="2900" y="3196"/>
            <a:chExt cx="560" cy="135"/>
          </a:xfrm>
        </p:grpSpPr>
        <p:sp>
          <p:nvSpPr>
            <p:cNvPr id="50256" name="Rectangle 77"/>
            <p:cNvSpPr>
              <a:spLocks noChangeArrowheads="1"/>
            </p:cNvSpPr>
            <p:nvPr/>
          </p:nvSpPr>
          <p:spPr bwMode="auto">
            <a:xfrm>
              <a:off x="2943" y="319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Rectangle 78"/>
            <p:cNvSpPr>
              <a:spLocks noChangeArrowheads="1"/>
            </p:cNvSpPr>
            <p:nvPr/>
          </p:nvSpPr>
          <p:spPr bwMode="auto">
            <a:xfrm>
              <a:off x="3216" y="323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Rectangle 79"/>
            <p:cNvSpPr>
              <a:spLocks noChangeArrowheads="1"/>
            </p:cNvSpPr>
            <p:nvPr/>
          </p:nvSpPr>
          <p:spPr bwMode="auto">
            <a:xfrm>
              <a:off x="3089" y="321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80"/>
            <p:cNvSpPr>
              <a:spLocks noChangeArrowheads="1"/>
            </p:cNvSpPr>
            <p:nvPr/>
          </p:nvSpPr>
          <p:spPr bwMode="auto">
            <a:xfrm>
              <a:off x="2962" y="3213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Line 81"/>
            <p:cNvSpPr>
              <a:spLocks noChangeShapeType="1"/>
            </p:cNvSpPr>
            <p:nvPr/>
          </p:nvSpPr>
          <p:spPr bwMode="auto">
            <a:xfrm flipV="1">
              <a:off x="2900" y="325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9" name="Text Box 82"/>
          <p:cNvSpPr txBox="1">
            <a:spLocks noChangeArrowheads="1"/>
          </p:cNvSpPr>
          <p:nvPr/>
        </p:nvSpPr>
        <p:spPr bwMode="auto">
          <a:xfrm>
            <a:off x="4287838" y="5583238"/>
            <a:ext cx="547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bus</a:t>
            </a:r>
          </a:p>
        </p:txBody>
      </p:sp>
      <p:grpSp>
        <p:nvGrpSpPr>
          <p:cNvPr id="50200" name="Group 83"/>
          <p:cNvGrpSpPr>
            <a:grpSpLocks/>
          </p:cNvGrpSpPr>
          <p:nvPr/>
        </p:nvGrpSpPr>
        <p:grpSpPr bwMode="auto">
          <a:xfrm>
            <a:off x="6091238" y="4233863"/>
            <a:ext cx="889000" cy="214312"/>
            <a:chOff x="3837" y="2667"/>
            <a:chExt cx="560" cy="135"/>
          </a:xfrm>
        </p:grpSpPr>
        <p:sp>
          <p:nvSpPr>
            <p:cNvPr id="50251" name="Rectangle 84"/>
            <p:cNvSpPr>
              <a:spLocks noChangeArrowheads="1"/>
            </p:cNvSpPr>
            <p:nvPr/>
          </p:nvSpPr>
          <p:spPr bwMode="auto">
            <a:xfrm>
              <a:off x="3880" y="266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Rectangle 85"/>
            <p:cNvSpPr>
              <a:spLocks noChangeArrowheads="1"/>
            </p:cNvSpPr>
            <p:nvPr/>
          </p:nvSpPr>
          <p:spPr bwMode="auto">
            <a:xfrm>
              <a:off x="3897" y="270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Rectangle 86"/>
            <p:cNvSpPr>
              <a:spLocks noChangeArrowheads="1"/>
            </p:cNvSpPr>
            <p:nvPr/>
          </p:nvSpPr>
          <p:spPr bwMode="auto">
            <a:xfrm>
              <a:off x="4047" y="268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4" name="Rectangle 87"/>
            <p:cNvSpPr>
              <a:spLocks noChangeArrowheads="1"/>
            </p:cNvSpPr>
            <p:nvPr/>
          </p:nvSpPr>
          <p:spPr bwMode="auto">
            <a:xfrm>
              <a:off x="4175" y="267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88"/>
            <p:cNvSpPr>
              <a:spLocks noChangeShapeType="1"/>
            </p:cNvSpPr>
            <p:nvPr/>
          </p:nvSpPr>
          <p:spPr bwMode="auto">
            <a:xfrm flipV="1">
              <a:off x="3837" y="272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1" name="Group 89"/>
          <p:cNvGrpSpPr>
            <a:grpSpLocks/>
          </p:cNvGrpSpPr>
          <p:nvPr/>
        </p:nvGrpSpPr>
        <p:grpSpPr bwMode="auto">
          <a:xfrm>
            <a:off x="6067425" y="4629150"/>
            <a:ext cx="889000" cy="214313"/>
            <a:chOff x="3822" y="2916"/>
            <a:chExt cx="560" cy="135"/>
          </a:xfrm>
        </p:grpSpPr>
        <p:sp>
          <p:nvSpPr>
            <p:cNvPr id="50246" name="Rectangle 90"/>
            <p:cNvSpPr>
              <a:spLocks noChangeArrowheads="1"/>
            </p:cNvSpPr>
            <p:nvPr/>
          </p:nvSpPr>
          <p:spPr bwMode="auto">
            <a:xfrm>
              <a:off x="3865" y="291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Rectangle 91"/>
            <p:cNvSpPr>
              <a:spLocks noChangeArrowheads="1"/>
            </p:cNvSpPr>
            <p:nvPr/>
          </p:nvSpPr>
          <p:spPr bwMode="auto">
            <a:xfrm>
              <a:off x="3882" y="295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Rectangle 92"/>
            <p:cNvSpPr>
              <a:spLocks noChangeArrowheads="1"/>
            </p:cNvSpPr>
            <p:nvPr/>
          </p:nvSpPr>
          <p:spPr bwMode="auto">
            <a:xfrm>
              <a:off x="4032" y="293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93"/>
            <p:cNvSpPr>
              <a:spLocks noChangeArrowheads="1"/>
            </p:cNvSpPr>
            <p:nvPr/>
          </p:nvSpPr>
          <p:spPr bwMode="auto">
            <a:xfrm>
              <a:off x="4160" y="292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Line 94"/>
            <p:cNvSpPr>
              <a:spLocks noChangeShapeType="1"/>
            </p:cNvSpPr>
            <p:nvPr/>
          </p:nvSpPr>
          <p:spPr bwMode="auto">
            <a:xfrm flipV="1">
              <a:off x="3822" y="297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2" name="Group 95"/>
          <p:cNvGrpSpPr>
            <a:grpSpLocks/>
          </p:cNvGrpSpPr>
          <p:nvPr/>
        </p:nvGrpSpPr>
        <p:grpSpPr bwMode="auto">
          <a:xfrm>
            <a:off x="6062663" y="5056188"/>
            <a:ext cx="889000" cy="214312"/>
            <a:chOff x="3819" y="3185"/>
            <a:chExt cx="560" cy="135"/>
          </a:xfrm>
        </p:grpSpPr>
        <p:sp>
          <p:nvSpPr>
            <p:cNvPr id="50241" name="Rectangle 96"/>
            <p:cNvSpPr>
              <a:spLocks noChangeArrowheads="1"/>
            </p:cNvSpPr>
            <p:nvPr/>
          </p:nvSpPr>
          <p:spPr bwMode="auto">
            <a:xfrm>
              <a:off x="3862" y="3185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2" name="Rectangle 97"/>
            <p:cNvSpPr>
              <a:spLocks noChangeArrowheads="1"/>
            </p:cNvSpPr>
            <p:nvPr/>
          </p:nvSpPr>
          <p:spPr bwMode="auto">
            <a:xfrm>
              <a:off x="3879" y="322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Rectangle 98"/>
            <p:cNvSpPr>
              <a:spLocks noChangeArrowheads="1"/>
            </p:cNvSpPr>
            <p:nvPr/>
          </p:nvSpPr>
          <p:spPr bwMode="auto">
            <a:xfrm>
              <a:off x="4030" y="3199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Rectangle 99"/>
            <p:cNvSpPr>
              <a:spLocks noChangeArrowheads="1"/>
            </p:cNvSpPr>
            <p:nvPr/>
          </p:nvSpPr>
          <p:spPr bwMode="auto">
            <a:xfrm>
              <a:off x="4157" y="3197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5" name="Line 100"/>
            <p:cNvSpPr>
              <a:spLocks noChangeShapeType="1"/>
            </p:cNvSpPr>
            <p:nvPr/>
          </p:nvSpPr>
          <p:spPr bwMode="auto">
            <a:xfrm flipV="1">
              <a:off x="3819" y="3247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3" name="Group 101"/>
          <p:cNvGrpSpPr>
            <a:grpSpLocks/>
          </p:cNvGrpSpPr>
          <p:nvPr/>
        </p:nvGrpSpPr>
        <p:grpSpPr bwMode="auto">
          <a:xfrm>
            <a:off x="7116763" y="5322888"/>
            <a:ext cx="1033462" cy="893762"/>
            <a:chOff x="4483" y="3353"/>
            <a:chExt cx="651" cy="563"/>
          </a:xfrm>
        </p:grpSpPr>
        <p:grpSp>
          <p:nvGrpSpPr>
            <p:cNvPr id="50223" name="Group 102"/>
            <p:cNvGrpSpPr>
              <a:grpSpLocks/>
            </p:cNvGrpSpPr>
            <p:nvPr/>
          </p:nvGrpSpPr>
          <p:grpSpPr bwMode="auto">
            <a:xfrm>
              <a:off x="4999" y="3353"/>
              <a:ext cx="135" cy="560"/>
              <a:chOff x="4999" y="3353"/>
              <a:chExt cx="135" cy="560"/>
            </a:xfrm>
          </p:grpSpPr>
          <p:sp>
            <p:nvSpPr>
              <p:cNvPr id="50236" name="Rectangle 103"/>
              <p:cNvSpPr>
                <a:spLocks noChangeArrowheads="1"/>
              </p:cNvSpPr>
              <p:nvPr/>
            </p:nvSpPr>
            <p:spPr bwMode="auto">
              <a:xfrm rot="5400000">
                <a:off x="4856" y="3540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7" name="Rectangle 104"/>
              <p:cNvSpPr>
                <a:spLocks noChangeArrowheads="1"/>
              </p:cNvSpPr>
              <p:nvPr/>
            </p:nvSpPr>
            <p:spPr bwMode="auto">
              <a:xfrm rot="5400000">
                <a:off x="4999" y="370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8" name="Rectangle 105"/>
              <p:cNvSpPr>
                <a:spLocks noChangeArrowheads="1"/>
              </p:cNvSpPr>
              <p:nvPr/>
            </p:nvSpPr>
            <p:spPr bwMode="auto">
              <a:xfrm rot="5400000">
                <a:off x="5016" y="3544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9" name="Rectangle 106"/>
              <p:cNvSpPr>
                <a:spLocks noChangeArrowheads="1"/>
              </p:cNvSpPr>
              <p:nvPr/>
            </p:nvSpPr>
            <p:spPr bwMode="auto">
              <a:xfrm rot="5400000">
                <a:off x="5009" y="3416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0" name="Line 107"/>
              <p:cNvSpPr>
                <a:spLocks noChangeShapeType="1"/>
              </p:cNvSpPr>
              <p:nvPr/>
            </p:nvSpPr>
            <p:spPr bwMode="auto">
              <a:xfrm>
                <a:off x="5067" y="3353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24" name="Group 108"/>
            <p:cNvGrpSpPr>
              <a:grpSpLocks/>
            </p:cNvGrpSpPr>
            <p:nvPr/>
          </p:nvGrpSpPr>
          <p:grpSpPr bwMode="auto">
            <a:xfrm>
              <a:off x="4752" y="3356"/>
              <a:ext cx="135" cy="560"/>
              <a:chOff x="4752" y="3356"/>
              <a:chExt cx="135" cy="560"/>
            </a:xfrm>
          </p:grpSpPr>
          <p:sp>
            <p:nvSpPr>
              <p:cNvPr id="50231" name="Rectangle 109"/>
              <p:cNvSpPr>
                <a:spLocks noChangeArrowheads="1"/>
              </p:cNvSpPr>
              <p:nvPr/>
            </p:nvSpPr>
            <p:spPr bwMode="auto">
              <a:xfrm rot="5400000">
                <a:off x="4609" y="3543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2" name="Rectangle 110"/>
              <p:cNvSpPr>
                <a:spLocks noChangeArrowheads="1"/>
              </p:cNvSpPr>
              <p:nvPr/>
            </p:nvSpPr>
            <p:spPr bwMode="auto">
              <a:xfrm rot="5400000">
                <a:off x="4752" y="3707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3" name="Rectangle 111"/>
              <p:cNvSpPr>
                <a:spLocks noChangeArrowheads="1"/>
              </p:cNvSpPr>
              <p:nvPr/>
            </p:nvSpPr>
            <p:spPr bwMode="auto">
              <a:xfrm rot="5400000">
                <a:off x="4769" y="3547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4" name="Rectangle 112"/>
              <p:cNvSpPr>
                <a:spLocks noChangeArrowheads="1"/>
              </p:cNvSpPr>
              <p:nvPr/>
            </p:nvSpPr>
            <p:spPr bwMode="auto">
              <a:xfrm rot="5400000">
                <a:off x="4762" y="3419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5" name="Line 113"/>
              <p:cNvSpPr>
                <a:spLocks noChangeShapeType="1"/>
              </p:cNvSpPr>
              <p:nvPr/>
            </p:nvSpPr>
            <p:spPr bwMode="auto">
              <a:xfrm>
                <a:off x="4820" y="3356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25" name="Group 114"/>
            <p:cNvGrpSpPr>
              <a:grpSpLocks/>
            </p:cNvGrpSpPr>
            <p:nvPr/>
          </p:nvGrpSpPr>
          <p:grpSpPr bwMode="auto">
            <a:xfrm>
              <a:off x="4483" y="3353"/>
              <a:ext cx="135" cy="560"/>
              <a:chOff x="4483" y="3353"/>
              <a:chExt cx="135" cy="560"/>
            </a:xfrm>
          </p:grpSpPr>
          <p:sp>
            <p:nvSpPr>
              <p:cNvPr id="50226" name="Rectangle 115"/>
              <p:cNvSpPr>
                <a:spLocks noChangeArrowheads="1"/>
              </p:cNvSpPr>
              <p:nvPr/>
            </p:nvSpPr>
            <p:spPr bwMode="auto">
              <a:xfrm rot="5400000">
                <a:off x="4340" y="3540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7" name="Rectangle 116"/>
              <p:cNvSpPr>
                <a:spLocks noChangeArrowheads="1"/>
              </p:cNvSpPr>
              <p:nvPr/>
            </p:nvSpPr>
            <p:spPr bwMode="auto">
              <a:xfrm rot="5400000">
                <a:off x="4483" y="370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8" name="Rectangle 117"/>
              <p:cNvSpPr>
                <a:spLocks noChangeArrowheads="1"/>
              </p:cNvSpPr>
              <p:nvPr/>
            </p:nvSpPr>
            <p:spPr bwMode="auto">
              <a:xfrm rot="5400000">
                <a:off x="4500" y="3544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9" name="Rectangle 118"/>
              <p:cNvSpPr>
                <a:spLocks noChangeArrowheads="1"/>
              </p:cNvSpPr>
              <p:nvPr/>
            </p:nvSpPr>
            <p:spPr bwMode="auto">
              <a:xfrm rot="5400000">
                <a:off x="4493" y="3416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0" name="Line 119"/>
              <p:cNvSpPr>
                <a:spLocks noChangeShapeType="1"/>
              </p:cNvSpPr>
              <p:nvPr/>
            </p:nvSpPr>
            <p:spPr bwMode="auto">
              <a:xfrm>
                <a:off x="4551" y="3353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04" name="Line 120"/>
          <p:cNvSpPr>
            <a:spLocks noChangeShapeType="1"/>
          </p:cNvSpPr>
          <p:nvPr/>
        </p:nvSpPr>
        <p:spPr bwMode="auto">
          <a:xfrm>
            <a:off x="6981825" y="4340225"/>
            <a:ext cx="1063625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121"/>
          <p:cNvSpPr>
            <a:spLocks noChangeShapeType="1"/>
          </p:cNvSpPr>
          <p:nvPr/>
        </p:nvSpPr>
        <p:spPr bwMode="auto">
          <a:xfrm flipV="1">
            <a:off x="6943725" y="4725988"/>
            <a:ext cx="1111250" cy="6350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Line 122"/>
          <p:cNvSpPr>
            <a:spLocks noChangeShapeType="1"/>
          </p:cNvSpPr>
          <p:nvPr/>
        </p:nvSpPr>
        <p:spPr bwMode="auto">
          <a:xfrm>
            <a:off x="6943725" y="5159375"/>
            <a:ext cx="1101725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Line 123"/>
          <p:cNvSpPr>
            <a:spLocks noChangeShapeType="1"/>
          </p:cNvSpPr>
          <p:nvPr/>
        </p:nvSpPr>
        <p:spPr bwMode="auto">
          <a:xfrm flipV="1">
            <a:off x="7226300" y="4338638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Line 124"/>
          <p:cNvSpPr>
            <a:spLocks noChangeShapeType="1"/>
          </p:cNvSpPr>
          <p:nvPr/>
        </p:nvSpPr>
        <p:spPr bwMode="auto">
          <a:xfrm flipV="1">
            <a:off x="7648575" y="4338638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9" name="Line 125"/>
          <p:cNvSpPr>
            <a:spLocks noChangeShapeType="1"/>
          </p:cNvSpPr>
          <p:nvPr/>
        </p:nvSpPr>
        <p:spPr bwMode="auto">
          <a:xfrm flipV="1">
            <a:off x="8045450" y="4329113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Oval 126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Oval 127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Oval 128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Oval 129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Oval 130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Oval 131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Oval 132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133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134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Text Box 135"/>
          <p:cNvSpPr txBox="1">
            <a:spLocks noChangeArrowheads="1"/>
          </p:cNvSpPr>
          <p:nvPr/>
        </p:nvSpPr>
        <p:spPr bwMode="auto">
          <a:xfrm>
            <a:off x="5900738" y="5589588"/>
            <a:ext cx="1055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crossbar</a:t>
            </a:r>
          </a:p>
        </p:txBody>
      </p:sp>
      <p:sp>
        <p:nvSpPr>
          <p:cNvPr id="50220" name="Freeform 136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Freeform 137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Freeform 138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52463" y="263525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1177925"/>
            <a:ext cx="78486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34950" indent="-23336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irst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eneration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raditional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computers with switching under direct control of CPU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copied to system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memory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 by memory bandwidth (2 bus crossings per datagram)</a:t>
            </a:r>
          </a:p>
        </p:txBody>
      </p:sp>
      <p:grpSp>
        <p:nvGrpSpPr>
          <p:cNvPr id="51207" name="Group 6"/>
          <p:cNvGrpSpPr>
            <a:grpSpLocks/>
          </p:cNvGrpSpPr>
          <p:nvPr/>
        </p:nvGrpSpPr>
        <p:grpSpPr bwMode="auto">
          <a:xfrm>
            <a:off x="1560513" y="4032250"/>
            <a:ext cx="6608762" cy="1787525"/>
            <a:chOff x="983" y="2540"/>
            <a:chExt cx="4163" cy="1126"/>
          </a:xfrm>
        </p:grpSpPr>
        <p:sp>
          <p:nvSpPr>
            <p:cNvPr id="51212" name="Rectangle 7"/>
            <p:cNvSpPr>
              <a:spLocks noChangeArrowheads="1"/>
            </p:cNvSpPr>
            <p:nvPr/>
          </p:nvSpPr>
          <p:spPr bwMode="auto">
            <a:xfrm>
              <a:off x="983" y="2542"/>
              <a:ext cx="765" cy="701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Text Box 8"/>
            <p:cNvSpPr txBox="1">
              <a:spLocks noChangeArrowheads="1"/>
            </p:cNvSpPr>
            <p:nvPr/>
          </p:nvSpPr>
          <p:spPr bwMode="auto">
            <a:xfrm>
              <a:off x="992" y="2557"/>
              <a:ext cx="704" cy="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input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Ethernet)</a:t>
              </a:r>
            </a:p>
          </p:txBody>
        </p:sp>
        <p:sp>
          <p:nvSpPr>
            <p:cNvPr id="51214" name="Text Box 9"/>
            <p:cNvSpPr txBox="1">
              <a:spLocks noChangeArrowheads="1"/>
            </p:cNvSpPr>
            <p:nvPr/>
          </p:nvSpPr>
          <p:spPr bwMode="auto">
            <a:xfrm>
              <a:off x="2325" y="2773"/>
              <a:ext cx="63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51215" name="Rectangle 10"/>
            <p:cNvSpPr>
              <a:spLocks noChangeArrowheads="1"/>
            </p:cNvSpPr>
            <p:nvPr/>
          </p:nvSpPr>
          <p:spPr bwMode="auto">
            <a:xfrm>
              <a:off x="2072" y="2542"/>
              <a:ext cx="1172" cy="687"/>
            </a:xfrm>
            <a:prstGeom prst="rect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Rectangle 11"/>
            <p:cNvSpPr>
              <a:spLocks noChangeArrowheads="1"/>
            </p:cNvSpPr>
            <p:nvPr/>
          </p:nvSpPr>
          <p:spPr bwMode="auto">
            <a:xfrm>
              <a:off x="3557" y="2540"/>
              <a:ext cx="765" cy="701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Text Box 12"/>
            <p:cNvSpPr txBox="1">
              <a:spLocks noChangeArrowheads="1"/>
            </p:cNvSpPr>
            <p:nvPr/>
          </p:nvSpPr>
          <p:spPr bwMode="auto">
            <a:xfrm>
              <a:off x="3566" y="2555"/>
              <a:ext cx="704" cy="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output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Ethernet)</a:t>
              </a:r>
            </a:p>
          </p:txBody>
        </p:sp>
        <p:sp>
          <p:nvSpPr>
            <p:cNvPr id="51218" name="Line 13"/>
            <p:cNvSpPr>
              <a:spLocks noChangeShapeType="1"/>
            </p:cNvSpPr>
            <p:nvPr/>
          </p:nvSpPr>
          <p:spPr bwMode="auto">
            <a:xfrm>
              <a:off x="983" y="3561"/>
              <a:ext cx="333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Line 14"/>
            <p:cNvSpPr>
              <a:spLocks noChangeShapeType="1"/>
            </p:cNvSpPr>
            <p:nvPr/>
          </p:nvSpPr>
          <p:spPr bwMode="auto">
            <a:xfrm>
              <a:off x="1370" y="3252"/>
              <a:ext cx="0" cy="315"/>
            </a:xfrm>
            <a:prstGeom prst="line">
              <a:avLst/>
            </a:prstGeom>
            <a:noFill/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15"/>
            <p:cNvSpPr>
              <a:spLocks noChangeShapeType="1"/>
            </p:cNvSpPr>
            <p:nvPr/>
          </p:nvSpPr>
          <p:spPr bwMode="auto">
            <a:xfrm>
              <a:off x="3939" y="3242"/>
              <a:ext cx="0" cy="315"/>
            </a:xfrm>
            <a:prstGeom prst="line">
              <a:avLst/>
            </a:prstGeom>
            <a:noFill/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16"/>
            <p:cNvSpPr>
              <a:spLocks noChangeShapeType="1"/>
            </p:cNvSpPr>
            <p:nvPr/>
          </p:nvSpPr>
          <p:spPr bwMode="auto">
            <a:xfrm>
              <a:off x="2665" y="3240"/>
              <a:ext cx="0" cy="315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Text Box 17"/>
            <p:cNvSpPr txBox="1">
              <a:spLocks noChangeArrowheads="1"/>
            </p:cNvSpPr>
            <p:nvPr/>
          </p:nvSpPr>
          <p:spPr bwMode="auto">
            <a:xfrm>
              <a:off x="4305" y="3435"/>
              <a:ext cx="84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system bus</a:t>
              </a:r>
            </a:p>
          </p:txBody>
        </p:sp>
      </p:grpSp>
      <p:pic>
        <p:nvPicPr>
          <p:cNvPr id="5120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">
                                      <p:cBhvr additive="repl">
                                        <p:cTn id="6" dur="2000" fill="hold"/>
                                        <p:tgtEl>
                                          <p:spTgt spid="522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">
                                      <p:cBhvr additive="repl">
                                        <p:cTn id="13" dur="2000" fill="hold"/>
                                        <p:tgtEl>
                                          <p:spTgt spid="522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">
                                      <p:cBhvr additive="repl">
                                        <p:cTn id="17" dur="2000" fill="hold"/>
                                        <p:tgtEl>
                                          <p:spTgt spid="522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44" grpId="1" animBg="1"/>
      <p:bldP spid="52244" grpId="2" animBg="1"/>
      <p:bldP spid="52245" grpId="0" animBg="1"/>
      <p:bldP spid="522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 and datagram networks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inside a router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Internet Protocol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IPv4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addressing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IPv6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95800" y="1600200"/>
            <a:ext cx="4114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ierarchical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Internet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49263" y="385763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1825" y="1530350"/>
            <a:ext cx="5608638" cy="4071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input port memory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 port memory via a shared bus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Bus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contention: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switching speed limited by bus bandwidth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bus, Cisco 5600: sufficient speed for access and enterprise routers</a:t>
            </a:r>
          </a:p>
        </p:txBody>
      </p:sp>
      <p:grpSp>
        <p:nvGrpSpPr>
          <p:cNvPr id="52231" name="Group 6"/>
          <p:cNvGrpSpPr>
            <a:grpSpLocks/>
          </p:cNvGrpSpPr>
          <p:nvPr/>
        </p:nvGrpSpPr>
        <p:grpSpPr bwMode="auto">
          <a:xfrm>
            <a:off x="6408738" y="2435225"/>
            <a:ext cx="889000" cy="214313"/>
            <a:chOff x="4037" y="1534"/>
            <a:chExt cx="560" cy="135"/>
          </a:xfrm>
        </p:grpSpPr>
        <p:sp>
          <p:nvSpPr>
            <p:cNvPr id="52265" name="Rectangle 7"/>
            <p:cNvSpPr>
              <a:spLocks noChangeArrowheads="1"/>
            </p:cNvSpPr>
            <p:nvPr/>
          </p:nvSpPr>
          <p:spPr bwMode="auto">
            <a:xfrm>
              <a:off x="4080" y="1534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Rectangle 8"/>
            <p:cNvSpPr>
              <a:spLocks noChangeArrowheads="1"/>
            </p:cNvSpPr>
            <p:nvPr/>
          </p:nvSpPr>
          <p:spPr bwMode="auto">
            <a:xfrm>
              <a:off x="4097" y="1572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Rectangle 9"/>
            <p:cNvSpPr>
              <a:spLocks noChangeArrowheads="1"/>
            </p:cNvSpPr>
            <p:nvPr/>
          </p:nvSpPr>
          <p:spPr bwMode="auto">
            <a:xfrm>
              <a:off x="4247" y="1548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Rectangle 10"/>
            <p:cNvSpPr>
              <a:spLocks noChangeArrowheads="1"/>
            </p:cNvSpPr>
            <p:nvPr/>
          </p:nvSpPr>
          <p:spPr bwMode="auto">
            <a:xfrm>
              <a:off x="4375" y="1546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11"/>
            <p:cNvSpPr>
              <a:spLocks noChangeShapeType="1"/>
            </p:cNvSpPr>
            <p:nvPr/>
          </p:nvSpPr>
          <p:spPr bwMode="auto">
            <a:xfrm flipV="1">
              <a:off x="4037" y="159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6407150" y="2830513"/>
            <a:ext cx="889000" cy="214312"/>
            <a:chOff x="4036" y="1783"/>
            <a:chExt cx="560" cy="135"/>
          </a:xfrm>
        </p:grpSpPr>
        <p:sp>
          <p:nvSpPr>
            <p:cNvPr id="52260" name="Rectangle 13"/>
            <p:cNvSpPr>
              <a:spLocks noChangeArrowheads="1"/>
            </p:cNvSpPr>
            <p:nvPr/>
          </p:nvSpPr>
          <p:spPr bwMode="auto">
            <a:xfrm>
              <a:off x="4079" y="178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Rectangle 14"/>
            <p:cNvSpPr>
              <a:spLocks noChangeArrowheads="1"/>
            </p:cNvSpPr>
            <p:nvPr/>
          </p:nvSpPr>
          <p:spPr bwMode="auto">
            <a:xfrm>
              <a:off x="4096" y="1821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Rectangle 15"/>
            <p:cNvSpPr>
              <a:spLocks noChangeArrowheads="1"/>
            </p:cNvSpPr>
            <p:nvPr/>
          </p:nvSpPr>
          <p:spPr bwMode="auto">
            <a:xfrm>
              <a:off x="4247" y="179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Rectangle 16"/>
            <p:cNvSpPr>
              <a:spLocks noChangeArrowheads="1"/>
            </p:cNvSpPr>
            <p:nvPr/>
          </p:nvSpPr>
          <p:spPr bwMode="auto">
            <a:xfrm>
              <a:off x="4374" y="1795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17"/>
            <p:cNvSpPr>
              <a:spLocks noChangeShapeType="1"/>
            </p:cNvSpPr>
            <p:nvPr/>
          </p:nvSpPr>
          <p:spPr bwMode="auto">
            <a:xfrm flipV="1">
              <a:off x="4036" y="1845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6402388" y="3257550"/>
            <a:ext cx="889000" cy="214313"/>
            <a:chOff x="4033" y="2052"/>
            <a:chExt cx="560" cy="135"/>
          </a:xfrm>
        </p:grpSpPr>
        <p:sp>
          <p:nvSpPr>
            <p:cNvPr id="52255" name="Rectangle 19"/>
            <p:cNvSpPr>
              <a:spLocks noChangeArrowheads="1"/>
            </p:cNvSpPr>
            <p:nvPr/>
          </p:nvSpPr>
          <p:spPr bwMode="auto">
            <a:xfrm>
              <a:off x="4076" y="2052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Rectangle 20"/>
            <p:cNvSpPr>
              <a:spLocks noChangeArrowheads="1"/>
            </p:cNvSpPr>
            <p:nvPr/>
          </p:nvSpPr>
          <p:spPr bwMode="auto">
            <a:xfrm>
              <a:off x="4093" y="209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Rectangle 21"/>
            <p:cNvSpPr>
              <a:spLocks noChangeArrowheads="1"/>
            </p:cNvSpPr>
            <p:nvPr/>
          </p:nvSpPr>
          <p:spPr bwMode="auto">
            <a:xfrm>
              <a:off x="4243" y="2066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Rectangle 22"/>
            <p:cNvSpPr>
              <a:spLocks noChangeArrowheads="1"/>
            </p:cNvSpPr>
            <p:nvPr/>
          </p:nvSpPr>
          <p:spPr bwMode="auto">
            <a:xfrm>
              <a:off x="4371" y="2064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23"/>
            <p:cNvSpPr>
              <a:spLocks noChangeShapeType="1"/>
            </p:cNvSpPr>
            <p:nvPr/>
          </p:nvSpPr>
          <p:spPr bwMode="auto">
            <a:xfrm flipV="1">
              <a:off x="4033" y="2114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4" name="Line 24"/>
          <p:cNvSpPr>
            <a:spLocks noChangeShapeType="1"/>
          </p:cNvSpPr>
          <p:nvPr/>
        </p:nvSpPr>
        <p:spPr bwMode="auto">
          <a:xfrm>
            <a:off x="7310438" y="2438400"/>
            <a:ext cx="1587" cy="10033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35" name="Group 25"/>
          <p:cNvGrpSpPr>
            <a:grpSpLocks/>
          </p:cNvGrpSpPr>
          <p:nvPr/>
        </p:nvGrpSpPr>
        <p:grpSpPr bwMode="auto">
          <a:xfrm>
            <a:off x="7364413" y="2422525"/>
            <a:ext cx="889000" cy="214313"/>
            <a:chOff x="4639" y="1526"/>
            <a:chExt cx="560" cy="135"/>
          </a:xfrm>
        </p:grpSpPr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4682" y="152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4955" y="156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Rectangle 28"/>
            <p:cNvSpPr>
              <a:spLocks noChangeArrowheads="1"/>
            </p:cNvSpPr>
            <p:nvPr/>
          </p:nvSpPr>
          <p:spPr bwMode="auto">
            <a:xfrm>
              <a:off x="4828" y="154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Rectangle 29"/>
            <p:cNvSpPr>
              <a:spLocks noChangeArrowheads="1"/>
            </p:cNvSpPr>
            <p:nvPr/>
          </p:nvSpPr>
          <p:spPr bwMode="auto">
            <a:xfrm>
              <a:off x="4701" y="1543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4639" y="158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6" name="Group 31"/>
          <p:cNvGrpSpPr>
            <a:grpSpLocks/>
          </p:cNvGrpSpPr>
          <p:nvPr/>
        </p:nvGrpSpPr>
        <p:grpSpPr bwMode="auto">
          <a:xfrm>
            <a:off x="7369175" y="2814638"/>
            <a:ext cx="889000" cy="214312"/>
            <a:chOff x="4642" y="1773"/>
            <a:chExt cx="560" cy="135"/>
          </a:xfrm>
        </p:grpSpPr>
        <p:sp>
          <p:nvSpPr>
            <p:cNvPr id="52245" name="Rectangle 32"/>
            <p:cNvSpPr>
              <a:spLocks noChangeArrowheads="1"/>
            </p:cNvSpPr>
            <p:nvPr/>
          </p:nvSpPr>
          <p:spPr bwMode="auto">
            <a:xfrm>
              <a:off x="4685" y="177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Rectangle 33"/>
            <p:cNvSpPr>
              <a:spLocks noChangeArrowheads="1"/>
            </p:cNvSpPr>
            <p:nvPr/>
          </p:nvSpPr>
          <p:spPr bwMode="auto">
            <a:xfrm>
              <a:off x="4958" y="181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Rectangle 34"/>
            <p:cNvSpPr>
              <a:spLocks noChangeArrowheads="1"/>
            </p:cNvSpPr>
            <p:nvPr/>
          </p:nvSpPr>
          <p:spPr bwMode="auto">
            <a:xfrm>
              <a:off x="4831" y="178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Rectangle 35"/>
            <p:cNvSpPr>
              <a:spLocks noChangeArrowheads="1"/>
            </p:cNvSpPr>
            <p:nvPr/>
          </p:nvSpPr>
          <p:spPr bwMode="auto">
            <a:xfrm>
              <a:off x="4704" y="1790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36"/>
            <p:cNvSpPr>
              <a:spLocks noChangeShapeType="1"/>
            </p:cNvSpPr>
            <p:nvPr/>
          </p:nvSpPr>
          <p:spPr bwMode="auto">
            <a:xfrm flipV="1">
              <a:off x="4642" y="183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7" name="Group 37"/>
          <p:cNvGrpSpPr>
            <a:grpSpLocks/>
          </p:cNvGrpSpPr>
          <p:nvPr/>
        </p:nvGrpSpPr>
        <p:grpSpPr bwMode="auto">
          <a:xfrm>
            <a:off x="7364413" y="3241675"/>
            <a:ext cx="889000" cy="214313"/>
            <a:chOff x="4639" y="2042"/>
            <a:chExt cx="560" cy="135"/>
          </a:xfrm>
        </p:grpSpPr>
        <p:sp>
          <p:nvSpPr>
            <p:cNvPr id="52240" name="Rectangle 38"/>
            <p:cNvSpPr>
              <a:spLocks noChangeArrowheads="1"/>
            </p:cNvSpPr>
            <p:nvPr/>
          </p:nvSpPr>
          <p:spPr bwMode="auto">
            <a:xfrm>
              <a:off x="4682" y="2042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Rectangle 39"/>
            <p:cNvSpPr>
              <a:spLocks noChangeArrowheads="1"/>
            </p:cNvSpPr>
            <p:nvPr/>
          </p:nvSpPr>
          <p:spPr bwMode="auto">
            <a:xfrm>
              <a:off x="4955" y="2079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Rectangle 40"/>
            <p:cNvSpPr>
              <a:spLocks noChangeArrowheads="1"/>
            </p:cNvSpPr>
            <p:nvPr/>
          </p:nvSpPr>
          <p:spPr bwMode="auto">
            <a:xfrm>
              <a:off x="4828" y="2056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Rectangle 41"/>
            <p:cNvSpPr>
              <a:spLocks noChangeArrowheads="1"/>
            </p:cNvSpPr>
            <p:nvPr/>
          </p:nvSpPr>
          <p:spPr bwMode="auto">
            <a:xfrm>
              <a:off x="4701" y="2059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42"/>
            <p:cNvSpPr>
              <a:spLocks noChangeShapeType="1"/>
            </p:cNvSpPr>
            <p:nvPr/>
          </p:nvSpPr>
          <p:spPr bwMode="auto">
            <a:xfrm flipV="1">
              <a:off x="4639" y="2104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8" name="Text Box 43"/>
          <p:cNvSpPr txBox="1">
            <a:spLocks noChangeArrowheads="1"/>
          </p:cNvSpPr>
          <p:nvPr/>
        </p:nvSpPr>
        <p:spPr bwMode="auto">
          <a:xfrm>
            <a:off x="7048500" y="3678238"/>
            <a:ext cx="6715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bus</a:t>
            </a:r>
          </a:p>
        </p:txBody>
      </p:sp>
      <p:sp>
        <p:nvSpPr>
          <p:cNvPr id="52239" name="Freeform 44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31800" y="241300"/>
            <a:ext cx="777240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Interconnection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87350" y="1325563"/>
            <a:ext cx="5934075" cy="441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vercome 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 bandwidth limitations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Crossbar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interconnection nets initially developed to connect processors in multiprocessor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dvanced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design: fragmenting datagram into fixed length cells, switch cells through the fabric.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Cisco 12000: switches 60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through the interconnection network</a:t>
            </a:r>
          </a:p>
        </p:txBody>
      </p:sp>
      <p:grpSp>
        <p:nvGrpSpPr>
          <p:cNvPr id="53255" name="Group 6"/>
          <p:cNvGrpSpPr>
            <a:grpSpLocks/>
          </p:cNvGrpSpPr>
          <p:nvPr/>
        </p:nvGrpSpPr>
        <p:grpSpPr bwMode="auto">
          <a:xfrm>
            <a:off x="6400800" y="2535238"/>
            <a:ext cx="2286000" cy="2065337"/>
            <a:chOff x="3895" y="1597"/>
            <a:chExt cx="1419" cy="1301"/>
          </a:xfrm>
        </p:grpSpPr>
        <p:grpSp>
          <p:nvGrpSpPr>
            <p:cNvPr id="53256" name="Group 7"/>
            <p:cNvGrpSpPr>
              <a:grpSpLocks/>
            </p:cNvGrpSpPr>
            <p:nvPr/>
          </p:nvGrpSpPr>
          <p:grpSpPr bwMode="auto">
            <a:xfrm>
              <a:off x="4017" y="1597"/>
              <a:ext cx="560" cy="135"/>
              <a:chOff x="4017" y="1597"/>
              <a:chExt cx="560" cy="135"/>
            </a:xfrm>
          </p:grpSpPr>
          <p:sp>
            <p:nvSpPr>
              <p:cNvPr id="53305" name="Rectangle 8"/>
              <p:cNvSpPr>
                <a:spLocks noChangeArrowheads="1"/>
              </p:cNvSpPr>
              <p:nvPr/>
            </p:nvSpPr>
            <p:spPr bwMode="auto">
              <a:xfrm>
                <a:off x="4059" y="1597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6" name="Rectangle 9"/>
              <p:cNvSpPr>
                <a:spLocks noChangeArrowheads="1"/>
              </p:cNvSpPr>
              <p:nvPr/>
            </p:nvSpPr>
            <p:spPr bwMode="auto">
              <a:xfrm>
                <a:off x="4077" y="1635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7" name="Rectangle 10"/>
              <p:cNvSpPr>
                <a:spLocks noChangeArrowheads="1"/>
              </p:cNvSpPr>
              <p:nvPr/>
            </p:nvSpPr>
            <p:spPr bwMode="auto">
              <a:xfrm>
                <a:off x="4227" y="1611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8" name="Rectangle 11"/>
              <p:cNvSpPr>
                <a:spLocks noChangeArrowheads="1"/>
              </p:cNvSpPr>
              <p:nvPr/>
            </p:nvSpPr>
            <p:spPr bwMode="auto">
              <a:xfrm>
                <a:off x="4355" y="1608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9" name="Line 12"/>
              <p:cNvSpPr>
                <a:spLocks noChangeShapeType="1"/>
              </p:cNvSpPr>
              <p:nvPr/>
            </p:nvSpPr>
            <p:spPr bwMode="auto">
              <a:xfrm flipV="1">
                <a:off x="4017" y="1659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7" name="Group 13"/>
            <p:cNvGrpSpPr>
              <a:grpSpLocks/>
            </p:cNvGrpSpPr>
            <p:nvPr/>
          </p:nvGrpSpPr>
          <p:grpSpPr bwMode="auto">
            <a:xfrm>
              <a:off x="4002" y="1846"/>
              <a:ext cx="560" cy="135"/>
              <a:chOff x="4002" y="1846"/>
              <a:chExt cx="560" cy="135"/>
            </a:xfrm>
          </p:grpSpPr>
          <p:sp>
            <p:nvSpPr>
              <p:cNvPr id="53300" name="Rectangle 14"/>
              <p:cNvSpPr>
                <a:spLocks noChangeArrowheads="1"/>
              </p:cNvSpPr>
              <p:nvPr/>
            </p:nvSpPr>
            <p:spPr bwMode="auto">
              <a:xfrm>
                <a:off x="4044" y="1846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1" name="Rectangle 15"/>
              <p:cNvSpPr>
                <a:spLocks noChangeArrowheads="1"/>
              </p:cNvSpPr>
              <p:nvPr/>
            </p:nvSpPr>
            <p:spPr bwMode="auto">
              <a:xfrm>
                <a:off x="4062" y="188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2" name="Rectangle 16"/>
              <p:cNvSpPr>
                <a:spLocks noChangeArrowheads="1"/>
              </p:cNvSpPr>
              <p:nvPr/>
            </p:nvSpPr>
            <p:spPr bwMode="auto">
              <a:xfrm>
                <a:off x="4212" y="1860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3" name="Rectangle 17"/>
              <p:cNvSpPr>
                <a:spLocks noChangeArrowheads="1"/>
              </p:cNvSpPr>
              <p:nvPr/>
            </p:nvSpPr>
            <p:spPr bwMode="auto">
              <a:xfrm>
                <a:off x="4340" y="185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4" name="Line 18"/>
              <p:cNvSpPr>
                <a:spLocks noChangeShapeType="1"/>
              </p:cNvSpPr>
              <p:nvPr/>
            </p:nvSpPr>
            <p:spPr bwMode="auto">
              <a:xfrm flipV="1">
                <a:off x="4002" y="1908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8" name="Group 19"/>
            <p:cNvGrpSpPr>
              <a:grpSpLocks/>
            </p:cNvGrpSpPr>
            <p:nvPr/>
          </p:nvGrpSpPr>
          <p:grpSpPr bwMode="auto">
            <a:xfrm>
              <a:off x="3999" y="2115"/>
              <a:ext cx="560" cy="135"/>
              <a:chOff x="3999" y="2115"/>
              <a:chExt cx="560" cy="135"/>
            </a:xfrm>
          </p:grpSpPr>
          <p:sp>
            <p:nvSpPr>
              <p:cNvPr id="53295" name="Rectangle 20"/>
              <p:cNvSpPr>
                <a:spLocks noChangeArrowheads="1"/>
              </p:cNvSpPr>
              <p:nvPr/>
            </p:nvSpPr>
            <p:spPr bwMode="auto">
              <a:xfrm>
                <a:off x="4042" y="2115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6" name="Rectangle 21"/>
              <p:cNvSpPr>
                <a:spLocks noChangeArrowheads="1"/>
              </p:cNvSpPr>
              <p:nvPr/>
            </p:nvSpPr>
            <p:spPr bwMode="auto">
              <a:xfrm>
                <a:off x="4059" y="2153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7" name="Rectangle 22"/>
              <p:cNvSpPr>
                <a:spLocks noChangeArrowheads="1"/>
              </p:cNvSpPr>
              <p:nvPr/>
            </p:nvSpPr>
            <p:spPr bwMode="auto">
              <a:xfrm>
                <a:off x="4209" y="2129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8" name="Rectangle 23"/>
              <p:cNvSpPr>
                <a:spLocks noChangeArrowheads="1"/>
              </p:cNvSpPr>
              <p:nvPr/>
            </p:nvSpPr>
            <p:spPr bwMode="auto">
              <a:xfrm>
                <a:off x="4337" y="2126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9" name="Line 24"/>
              <p:cNvSpPr>
                <a:spLocks noChangeShapeType="1"/>
              </p:cNvSpPr>
              <p:nvPr/>
            </p:nvSpPr>
            <p:spPr bwMode="auto">
              <a:xfrm flipV="1">
                <a:off x="3999" y="2177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9" name="Group 25"/>
            <p:cNvGrpSpPr>
              <a:grpSpLocks/>
            </p:cNvGrpSpPr>
            <p:nvPr/>
          </p:nvGrpSpPr>
          <p:grpSpPr bwMode="auto">
            <a:xfrm>
              <a:off x="4663" y="2283"/>
              <a:ext cx="651" cy="563"/>
              <a:chOff x="4663" y="2283"/>
              <a:chExt cx="651" cy="563"/>
            </a:xfrm>
          </p:grpSpPr>
          <p:grpSp>
            <p:nvGrpSpPr>
              <p:cNvPr id="53277" name="Group 26"/>
              <p:cNvGrpSpPr>
                <a:grpSpLocks/>
              </p:cNvGrpSpPr>
              <p:nvPr/>
            </p:nvGrpSpPr>
            <p:grpSpPr bwMode="auto">
              <a:xfrm>
                <a:off x="5179" y="2283"/>
                <a:ext cx="135" cy="560"/>
                <a:chOff x="5179" y="2283"/>
                <a:chExt cx="135" cy="560"/>
              </a:xfrm>
            </p:grpSpPr>
            <p:sp>
              <p:nvSpPr>
                <p:cNvPr id="53290" name="Rectangle 27"/>
                <p:cNvSpPr>
                  <a:spLocks noChangeArrowheads="1"/>
                </p:cNvSpPr>
                <p:nvPr/>
              </p:nvSpPr>
              <p:spPr bwMode="auto">
                <a:xfrm rot="5400000">
                  <a:off x="5036" y="2470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1" name="Rectangle 28"/>
                <p:cNvSpPr>
                  <a:spLocks noChangeArrowheads="1"/>
                </p:cNvSpPr>
                <p:nvPr/>
              </p:nvSpPr>
              <p:spPr bwMode="auto">
                <a:xfrm rot="5400000">
                  <a:off x="5179" y="2634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2" name="Rectangle 29"/>
                <p:cNvSpPr>
                  <a:spLocks noChangeArrowheads="1"/>
                </p:cNvSpPr>
                <p:nvPr/>
              </p:nvSpPr>
              <p:spPr bwMode="auto">
                <a:xfrm rot="5400000">
                  <a:off x="5196" y="2474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3" name="Rectangle 30"/>
                <p:cNvSpPr>
                  <a:spLocks noChangeArrowheads="1"/>
                </p:cNvSpPr>
                <p:nvPr/>
              </p:nvSpPr>
              <p:spPr bwMode="auto">
                <a:xfrm rot="5400000">
                  <a:off x="5189" y="2346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4" name="Line 31"/>
                <p:cNvSpPr>
                  <a:spLocks noChangeShapeType="1"/>
                </p:cNvSpPr>
                <p:nvPr/>
              </p:nvSpPr>
              <p:spPr bwMode="auto">
                <a:xfrm>
                  <a:off x="5247" y="2283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78" name="Group 32"/>
              <p:cNvGrpSpPr>
                <a:grpSpLocks/>
              </p:cNvGrpSpPr>
              <p:nvPr/>
            </p:nvGrpSpPr>
            <p:grpSpPr bwMode="auto">
              <a:xfrm>
                <a:off x="4932" y="2286"/>
                <a:ext cx="135" cy="560"/>
                <a:chOff x="4932" y="2286"/>
                <a:chExt cx="135" cy="560"/>
              </a:xfrm>
            </p:grpSpPr>
            <p:sp>
              <p:nvSpPr>
                <p:cNvPr id="53285" name="Rectangle 33"/>
                <p:cNvSpPr>
                  <a:spLocks noChangeArrowheads="1"/>
                </p:cNvSpPr>
                <p:nvPr/>
              </p:nvSpPr>
              <p:spPr bwMode="auto">
                <a:xfrm rot="5400000">
                  <a:off x="4789" y="2473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6" name="Rectangle 34"/>
                <p:cNvSpPr>
                  <a:spLocks noChangeArrowheads="1"/>
                </p:cNvSpPr>
                <p:nvPr/>
              </p:nvSpPr>
              <p:spPr bwMode="auto">
                <a:xfrm rot="5400000">
                  <a:off x="4932" y="2637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7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4949" y="2477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8" name="Rectangle 36"/>
                <p:cNvSpPr>
                  <a:spLocks noChangeArrowheads="1"/>
                </p:cNvSpPr>
                <p:nvPr/>
              </p:nvSpPr>
              <p:spPr bwMode="auto">
                <a:xfrm rot="5400000">
                  <a:off x="4942" y="2349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9" name="Line 37"/>
                <p:cNvSpPr>
                  <a:spLocks noChangeShapeType="1"/>
                </p:cNvSpPr>
                <p:nvPr/>
              </p:nvSpPr>
              <p:spPr bwMode="auto">
                <a:xfrm>
                  <a:off x="5000" y="2286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79" name="Group 38"/>
              <p:cNvGrpSpPr>
                <a:grpSpLocks/>
              </p:cNvGrpSpPr>
              <p:nvPr/>
            </p:nvGrpSpPr>
            <p:grpSpPr bwMode="auto">
              <a:xfrm>
                <a:off x="4663" y="2283"/>
                <a:ext cx="135" cy="560"/>
                <a:chOff x="4663" y="2283"/>
                <a:chExt cx="135" cy="560"/>
              </a:xfrm>
            </p:grpSpPr>
            <p:sp>
              <p:nvSpPr>
                <p:cNvPr id="53280" name="Rectangle 39"/>
                <p:cNvSpPr>
                  <a:spLocks noChangeArrowheads="1"/>
                </p:cNvSpPr>
                <p:nvPr/>
              </p:nvSpPr>
              <p:spPr bwMode="auto">
                <a:xfrm rot="5400000">
                  <a:off x="4520" y="2470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1" name="Rectangle 40"/>
                <p:cNvSpPr>
                  <a:spLocks noChangeArrowheads="1"/>
                </p:cNvSpPr>
                <p:nvPr/>
              </p:nvSpPr>
              <p:spPr bwMode="auto">
                <a:xfrm rot="5400000">
                  <a:off x="4663" y="2634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2" name="Rectangle 41"/>
                <p:cNvSpPr>
                  <a:spLocks noChangeArrowheads="1"/>
                </p:cNvSpPr>
                <p:nvPr/>
              </p:nvSpPr>
              <p:spPr bwMode="auto">
                <a:xfrm rot="5400000">
                  <a:off x="4680" y="2474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3" name="Rectangle 42"/>
                <p:cNvSpPr>
                  <a:spLocks noChangeArrowheads="1"/>
                </p:cNvSpPr>
                <p:nvPr/>
              </p:nvSpPr>
              <p:spPr bwMode="auto">
                <a:xfrm rot="5400000">
                  <a:off x="4673" y="2346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4" name="Line 43"/>
                <p:cNvSpPr>
                  <a:spLocks noChangeShapeType="1"/>
                </p:cNvSpPr>
                <p:nvPr/>
              </p:nvSpPr>
              <p:spPr bwMode="auto">
                <a:xfrm>
                  <a:off x="4731" y="2283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260" name="Line 44"/>
            <p:cNvSpPr>
              <a:spLocks noChangeShapeType="1"/>
            </p:cNvSpPr>
            <p:nvPr/>
          </p:nvSpPr>
          <p:spPr bwMode="auto">
            <a:xfrm>
              <a:off x="4578" y="1664"/>
              <a:ext cx="669" cy="0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45"/>
            <p:cNvSpPr>
              <a:spLocks noChangeShapeType="1"/>
            </p:cNvSpPr>
            <p:nvPr/>
          </p:nvSpPr>
          <p:spPr bwMode="auto">
            <a:xfrm flipV="1">
              <a:off x="4554" y="1907"/>
              <a:ext cx="699" cy="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Line 46"/>
            <p:cNvSpPr>
              <a:spLocks noChangeShapeType="1"/>
            </p:cNvSpPr>
            <p:nvPr/>
          </p:nvSpPr>
          <p:spPr bwMode="auto">
            <a:xfrm>
              <a:off x="4554" y="2180"/>
              <a:ext cx="693" cy="0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47"/>
            <p:cNvSpPr>
              <a:spLocks noChangeShapeType="1"/>
            </p:cNvSpPr>
            <p:nvPr/>
          </p:nvSpPr>
          <p:spPr bwMode="auto">
            <a:xfrm flipV="1">
              <a:off x="4732" y="1663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48"/>
            <p:cNvSpPr>
              <a:spLocks noChangeShapeType="1"/>
            </p:cNvSpPr>
            <p:nvPr/>
          </p:nvSpPr>
          <p:spPr bwMode="auto">
            <a:xfrm flipV="1">
              <a:off x="4998" y="1663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49"/>
            <p:cNvSpPr>
              <a:spLocks noChangeShapeType="1"/>
            </p:cNvSpPr>
            <p:nvPr/>
          </p:nvSpPr>
          <p:spPr bwMode="auto">
            <a:xfrm flipV="1">
              <a:off x="5248" y="1657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Oval 50"/>
            <p:cNvSpPr>
              <a:spLocks noChangeArrowheads="1"/>
            </p:cNvSpPr>
            <p:nvPr/>
          </p:nvSpPr>
          <p:spPr bwMode="auto">
            <a:xfrm>
              <a:off x="4706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Oval 51"/>
            <p:cNvSpPr>
              <a:spLocks noChangeArrowheads="1"/>
            </p:cNvSpPr>
            <p:nvPr/>
          </p:nvSpPr>
          <p:spPr bwMode="auto">
            <a:xfrm>
              <a:off x="4706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Oval 52"/>
            <p:cNvSpPr>
              <a:spLocks noChangeArrowheads="1"/>
            </p:cNvSpPr>
            <p:nvPr/>
          </p:nvSpPr>
          <p:spPr bwMode="auto">
            <a:xfrm>
              <a:off x="4702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Oval 53"/>
            <p:cNvSpPr>
              <a:spLocks noChangeArrowheads="1"/>
            </p:cNvSpPr>
            <p:nvPr/>
          </p:nvSpPr>
          <p:spPr bwMode="auto">
            <a:xfrm>
              <a:off x="4974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Oval 54"/>
            <p:cNvSpPr>
              <a:spLocks noChangeArrowheads="1"/>
            </p:cNvSpPr>
            <p:nvPr/>
          </p:nvSpPr>
          <p:spPr bwMode="auto">
            <a:xfrm>
              <a:off x="4974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55"/>
            <p:cNvSpPr>
              <a:spLocks noChangeArrowheads="1"/>
            </p:cNvSpPr>
            <p:nvPr/>
          </p:nvSpPr>
          <p:spPr bwMode="auto">
            <a:xfrm>
              <a:off x="4970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56"/>
            <p:cNvSpPr>
              <a:spLocks noChangeArrowheads="1"/>
            </p:cNvSpPr>
            <p:nvPr/>
          </p:nvSpPr>
          <p:spPr bwMode="auto">
            <a:xfrm>
              <a:off x="5220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57"/>
            <p:cNvSpPr>
              <a:spLocks noChangeArrowheads="1"/>
            </p:cNvSpPr>
            <p:nvPr/>
          </p:nvSpPr>
          <p:spPr bwMode="auto">
            <a:xfrm>
              <a:off x="5220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58"/>
            <p:cNvSpPr>
              <a:spLocks noChangeArrowheads="1"/>
            </p:cNvSpPr>
            <p:nvPr/>
          </p:nvSpPr>
          <p:spPr bwMode="auto">
            <a:xfrm>
              <a:off x="5216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Text Box 59"/>
            <p:cNvSpPr txBox="1">
              <a:spLocks noChangeArrowheads="1"/>
            </p:cNvSpPr>
            <p:nvPr/>
          </p:nvSpPr>
          <p:spPr bwMode="auto">
            <a:xfrm>
              <a:off x="3895" y="2435"/>
              <a:ext cx="730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crossbar</a:t>
              </a:r>
            </a:p>
          </p:txBody>
        </p:sp>
        <p:sp>
          <p:nvSpPr>
            <p:cNvPr id="53276" name="Freeform 60"/>
            <p:cNvSpPr>
              <a:spLocks/>
            </p:cNvSpPr>
            <p:nvPr/>
          </p:nvSpPr>
          <p:spPr bwMode="auto">
            <a:xfrm>
              <a:off x="3984" y="1630"/>
              <a:ext cx="971" cy="1268"/>
            </a:xfrm>
            <a:custGeom>
              <a:avLst/>
              <a:gdLst>
                <a:gd name="T0" fmla="*/ 0 w 972"/>
                <a:gd name="T1" fmla="*/ 3 h 1266"/>
                <a:gd name="T2" fmla="*/ 968 w 972"/>
                <a:gd name="T3" fmla="*/ 0 h 1266"/>
                <a:gd name="T4" fmla="*/ 971 w 972"/>
                <a:gd name="T5" fmla="*/ 1295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03238" y="255588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Ports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539750" y="3946525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8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required when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arrive from fabric faster than the transmission rate</a:t>
            </a:r>
          </a:p>
          <a:p>
            <a:pPr marL="341313" indent="-341313">
              <a:lnSpc>
                <a:spcPct val="85000"/>
              </a:lnSpc>
              <a:spcBef>
                <a:spcPts val="8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Scheduling discipline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chooses among queued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transmission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line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termination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0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1"/>
          <p:cNvSpPr>
            <a:spLocks noChangeShapeType="1"/>
          </p:cNvSpPr>
          <p:nvPr/>
        </p:nvSpPr>
        <p:spPr bwMode="auto">
          <a:xfrm flipV="1">
            <a:off x="6732588" y="2374900"/>
            <a:ext cx="736600" cy="4763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link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layer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protocol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(send)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switch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fabric</a:t>
            </a:r>
          </a:p>
        </p:txBody>
      </p:sp>
      <p:grpSp>
        <p:nvGrpSpPr>
          <p:cNvPr id="54287" name="Group 14"/>
          <p:cNvGrpSpPr>
            <a:grpSpLocks/>
          </p:cNvGrpSpPr>
          <p:nvPr/>
        </p:nvGrpSpPr>
        <p:grpSpPr bwMode="auto">
          <a:xfrm>
            <a:off x="2559050" y="1609725"/>
            <a:ext cx="1246188" cy="1503363"/>
            <a:chOff x="1612" y="1014"/>
            <a:chExt cx="785" cy="947"/>
          </a:xfrm>
        </p:grpSpPr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1612" y="1014"/>
              <a:ext cx="785" cy="947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Text Box 16"/>
            <p:cNvSpPr txBox="1">
              <a:spLocks noChangeArrowheads="1"/>
            </p:cNvSpPr>
            <p:nvPr/>
          </p:nvSpPr>
          <p:spPr bwMode="auto">
            <a:xfrm>
              <a:off x="1699" y="1022"/>
              <a:ext cx="652" cy="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54295" name="Group 17"/>
            <p:cNvGrpSpPr>
              <a:grpSpLocks/>
            </p:cNvGrpSpPr>
            <p:nvPr/>
          </p:nvGrpSpPr>
          <p:grpSpPr bwMode="auto">
            <a:xfrm>
              <a:off x="1692" y="1404"/>
              <a:ext cx="625" cy="294"/>
              <a:chOff x="1692" y="1404"/>
              <a:chExt cx="625" cy="294"/>
            </a:xfrm>
          </p:grpSpPr>
          <p:sp>
            <p:nvSpPr>
              <p:cNvPr id="54296" name="Rectangle 18"/>
              <p:cNvSpPr>
                <a:spLocks noChangeArrowheads="1"/>
              </p:cNvSpPr>
              <p:nvPr/>
            </p:nvSpPr>
            <p:spPr bwMode="auto">
              <a:xfrm>
                <a:off x="1692" y="1404"/>
                <a:ext cx="625" cy="294"/>
              </a:xfrm>
              <a:prstGeom prst="rect">
                <a:avLst/>
              </a:prstGeom>
              <a:solidFill>
                <a:srgbClr val="FF0000"/>
              </a:solidFill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9"/>
              <p:cNvSpPr>
                <a:spLocks noChangeShapeType="1"/>
              </p:cNvSpPr>
              <p:nvPr/>
            </p:nvSpPr>
            <p:spPr bwMode="auto">
              <a:xfrm>
                <a:off x="1774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Line 20"/>
              <p:cNvSpPr>
                <a:spLocks noChangeShapeType="1"/>
              </p:cNvSpPr>
              <p:nvPr/>
            </p:nvSpPr>
            <p:spPr bwMode="auto">
              <a:xfrm>
                <a:off x="1841" y="1412"/>
                <a:ext cx="0" cy="280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" name="Line 21"/>
              <p:cNvSpPr>
                <a:spLocks noChangeShapeType="1"/>
              </p:cNvSpPr>
              <p:nvPr/>
            </p:nvSpPr>
            <p:spPr bwMode="auto">
              <a:xfrm>
                <a:off x="1909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Line 22"/>
              <p:cNvSpPr>
                <a:spLocks noChangeShapeType="1"/>
              </p:cNvSpPr>
              <p:nvPr/>
            </p:nvSpPr>
            <p:spPr bwMode="auto">
              <a:xfrm>
                <a:off x="1976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Line 23"/>
              <p:cNvSpPr>
                <a:spLocks noChangeShapeType="1"/>
              </p:cNvSpPr>
              <p:nvPr/>
            </p:nvSpPr>
            <p:spPr bwMode="auto">
              <a:xfrm>
                <a:off x="2044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Line 24"/>
              <p:cNvSpPr>
                <a:spLocks noChangeShapeType="1"/>
              </p:cNvSpPr>
              <p:nvPr/>
            </p:nvSpPr>
            <p:spPr bwMode="auto">
              <a:xfrm>
                <a:off x="2111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Line 25"/>
              <p:cNvSpPr>
                <a:spLocks noChangeShapeType="1"/>
              </p:cNvSpPr>
              <p:nvPr/>
            </p:nvSpPr>
            <p:spPr bwMode="auto">
              <a:xfrm>
                <a:off x="2180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Line 26"/>
              <p:cNvSpPr>
                <a:spLocks noChangeShapeType="1"/>
              </p:cNvSpPr>
              <p:nvPr/>
            </p:nvSpPr>
            <p:spPr bwMode="auto">
              <a:xfrm>
                <a:off x="2245" y="1412"/>
                <a:ext cx="0" cy="280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28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28"/>
          <p:cNvSpPr>
            <a:spLocks noChangeShapeType="1"/>
          </p:cNvSpPr>
          <p:nvPr/>
        </p:nvSpPr>
        <p:spPr bwMode="auto">
          <a:xfrm>
            <a:off x="1762125" y="2420938"/>
            <a:ext cx="925513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957638" y="4049713"/>
            <a:ext cx="4822825" cy="833178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(packets) can be lost due to congestion, lack of buffers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674938" y="5341938"/>
            <a:ext cx="6124575" cy="463846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Priority scheduling – who gets best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419100" y="13335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Internet Network Layer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99" name="Group 6"/>
          <p:cNvGrpSpPr>
            <a:grpSpLocks/>
          </p:cNvGrpSpPr>
          <p:nvPr/>
        </p:nvGrpSpPr>
        <p:grpSpPr bwMode="auto">
          <a:xfrm>
            <a:off x="3767138" y="3479800"/>
            <a:ext cx="1254125" cy="1212850"/>
            <a:chOff x="2373" y="2192"/>
            <a:chExt cx="790" cy="764"/>
          </a:xfrm>
        </p:grpSpPr>
        <p:sp>
          <p:nvSpPr>
            <p:cNvPr id="59422" name="Rectangle 7"/>
            <p:cNvSpPr>
              <a:spLocks noChangeArrowheads="1"/>
            </p:cNvSpPr>
            <p:nvPr/>
          </p:nvSpPr>
          <p:spPr bwMode="auto">
            <a:xfrm>
              <a:off x="2411" y="2192"/>
              <a:ext cx="752" cy="737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Rectangle 8"/>
            <p:cNvSpPr>
              <a:spLocks noChangeArrowheads="1"/>
            </p:cNvSpPr>
            <p:nvPr/>
          </p:nvSpPr>
          <p:spPr bwMode="auto">
            <a:xfrm>
              <a:off x="2376" y="2219"/>
              <a:ext cx="752" cy="737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Text Box 9"/>
            <p:cNvSpPr txBox="1">
              <a:spLocks noChangeArrowheads="1"/>
            </p:cNvSpPr>
            <p:nvPr/>
          </p:nvSpPr>
          <p:spPr bwMode="auto">
            <a:xfrm>
              <a:off x="2373" y="2380"/>
              <a:ext cx="783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forwarding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table</a:t>
              </a:r>
            </a:p>
          </p:txBody>
        </p:sp>
        <p:sp>
          <p:nvSpPr>
            <p:cNvPr id="59425" name="Line 10"/>
            <p:cNvSpPr>
              <a:spLocks noChangeShapeType="1"/>
            </p:cNvSpPr>
            <p:nvPr/>
          </p:nvSpPr>
          <p:spPr bwMode="auto">
            <a:xfrm>
              <a:off x="2465" y="2303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Line 11"/>
            <p:cNvSpPr>
              <a:spLocks noChangeShapeType="1"/>
            </p:cNvSpPr>
            <p:nvPr/>
          </p:nvSpPr>
          <p:spPr bwMode="auto">
            <a:xfrm>
              <a:off x="2473" y="2357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12"/>
            <p:cNvSpPr>
              <a:spLocks noChangeShapeType="1"/>
            </p:cNvSpPr>
            <p:nvPr/>
          </p:nvSpPr>
          <p:spPr bwMode="auto">
            <a:xfrm>
              <a:off x="2477" y="2411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13"/>
            <p:cNvSpPr>
              <a:spLocks noChangeShapeType="1"/>
            </p:cNvSpPr>
            <p:nvPr/>
          </p:nvSpPr>
          <p:spPr bwMode="auto">
            <a:xfrm>
              <a:off x="2465" y="2786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14"/>
            <p:cNvSpPr>
              <a:spLocks noChangeShapeType="1"/>
            </p:cNvSpPr>
            <p:nvPr/>
          </p:nvSpPr>
          <p:spPr bwMode="auto">
            <a:xfrm>
              <a:off x="2469" y="2837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15"/>
            <p:cNvSpPr>
              <a:spLocks noChangeShapeType="1"/>
            </p:cNvSpPr>
            <p:nvPr/>
          </p:nvSpPr>
          <p:spPr bwMode="auto">
            <a:xfrm>
              <a:off x="2473" y="2888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0" name="Text Box 16"/>
          <p:cNvSpPr txBox="1">
            <a:spLocks noChangeArrowheads="1"/>
          </p:cNvSpPr>
          <p:nvPr/>
        </p:nvSpPr>
        <p:spPr bwMode="auto">
          <a:xfrm>
            <a:off x="558800" y="1189038"/>
            <a:ext cx="75342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host, router network layer functions:</a:t>
            </a:r>
          </a:p>
        </p:txBody>
      </p:sp>
      <p:sp>
        <p:nvSpPr>
          <p:cNvPr id="59401" name="Line 17"/>
          <p:cNvSpPr>
            <a:spLocks noChangeShapeType="1"/>
          </p:cNvSpPr>
          <p:nvPr/>
        </p:nvSpPr>
        <p:spPr bwMode="auto">
          <a:xfrm flipV="1">
            <a:off x="1628775" y="5408613"/>
            <a:ext cx="650557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8"/>
          <p:cNvSpPr>
            <a:spLocks noChangeShapeType="1"/>
          </p:cNvSpPr>
          <p:nvPr/>
        </p:nvSpPr>
        <p:spPr bwMode="auto">
          <a:xfrm flipV="1">
            <a:off x="1657350" y="4884738"/>
            <a:ext cx="652462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Rectangle 19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Rectangle 20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21"/>
          <p:cNvSpPr txBox="1">
            <a:spLocks noChangeArrowheads="1"/>
          </p:cNvSpPr>
          <p:nvPr/>
        </p:nvSpPr>
        <p:spPr bwMode="auto">
          <a:xfrm>
            <a:off x="1706563" y="2714625"/>
            <a:ext cx="1773989" cy="86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 protocols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selection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RIP, OSPF, BGP</a:t>
            </a:r>
          </a:p>
        </p:txBody>
      </p:sp>
      <p:sp>
        <p:nvSpPr>
          <p:cNvPr id="59406" name="Freeform 22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6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7" name="Group 23"/>
          <p:cNvGrpSpPr>
            <a:grpSpLocks/>
          </p:cNvGrpSpPr>
          <p:nvPr/>
        </p:nvGrpSpPr>
        <p:grpSpPr bwMode="auto">
          <a:xfrm>
            <a:off x="5092700" y="2576513"/>
            <a:ext cx="2998788" cy="1179512"/>
            <a:chOff x="3208" y="1623"/>
            <a:chExt cx="1889" cy="743"/>
          </a:xfrm>
        </p:grpSpPr>
        <p:sp>
          <p:nvSpPr>
            <p:cNvPr id="59419" name="Rectangle 24"/>
            <p:cNvSpPr>
              <a:spLocks noChangeArrowheads="1"/>
            </p:cNvSpPr>
            <p:nvPr/>
          </p:nvSpPr>
          <p:spPr bwMode="auto">
            <a:xfrm>
              <a:off x="3250" y="1623"/>
              <a:ext cx="1847" cy="689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Rectangle 25"/>
            <p:cNvSpPr>
              <a:spLocks noChangeArrowheads="1"/>
            </p:cNvSpPr>
            <p:nvPr/>
          </p:nvSpPr>
          <p:spPr bwMode="auto">
            <a:xfrm>
              <a:off x="3208" y="1665"/>
              <a:ext cx="1847" cy="701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Text Box 26"/>
            <p:cNvSpPr txBox="1">
              <a:spLocks noChangeArrowheads="1"/>
            </p:cNvSpPr>
            <p:nvPr/>
          </p:nvSpPr>
          <p:spPr bwMode="auto">
            <a:xfrm>
              <a:off x="3222" y="1638"/>
              <a:ext cx="1675" cy="7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IP protocol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addressing conventions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datagram format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packet handling conventions</a:t>
              </a:r>
            </a:p>
          </p:txBody>
        </p:sp>
      </p:grpSp>
      <p:sp>
        <p:nvSpPr>
          <p:cNvPr id="59408" name="Rectangle 27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28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ext Box 29"/>
          <p:cNvSpPr txBox="1">
            <a:spLocks noChangeArrowheads="1"/>
          </p:cNvSpPr>
          <p:nvPr/>
        </p:nvSpPr>
        <p:spPr bwMode="auto">
          <a:xfrm>
            <a:off x="5162550" y="3911600"/>
            <a:ext cx="1900238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ICMP protocol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error reporting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router </a:t>
            </a:r>
            <a:r>
              <a:rPr lang="ja-JP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signaling</a:t>
            </a:r>
            <a:r>
              <a:rPr lang="ja-JP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9411" name="Line 30"/>
          <p:cNvSpPr>
            <a:spLocks noChangeShapeType="1"/>
          </p:cNvSpPr>
          <p:nvPr/>
        </p:nvSpPr>
        <p:spPr bwMode="auto">
          <a:xfrm flipV="1">
            <a:off x="1657350" y="2465388"/>
            <a:ext cx="652462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Text Box 31"/>
          <p:cNvSpPr txBox="1">
            <a:spLocks noChangeArrowheads="1"/>
          </p:cNvSpPr>
          <p:nvPr/>
        </p:nvSpPr>
        <p:spPr bwMode="auto">
          <a:xfrm>
            <a:off x="3117850" y="1989138"/>
            <a:ext cx="27987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transport layer: TCP, UDP</a:t>
            </a:r>
          </a:p>
        </p:txBody>
      </p:sp>
      <p:sp>
        <p:nvSpPr>
          <p:cNvPr id="59413" name="Text Box 32"/>
          <p:cNvSpPr txBox="1">
            <a:spLocks noChangeArrowheads="1"/>
          </p:cNvSpPr>
          <p:nvPr/>
        </p:nvSpPr>
        <p:spPr bwMode="auto">
          <a:xfrm>
            <a:off x="4216400" y="4960938"/>
            <a:ext cx="1079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link layer</a:t>
            </a:r>
          </a:p>
        </p:txBody>
      </p:sp>
      <p:sp>
        <p:nvSpPr>
          <p:cNvPr id="59414" name="Text Box 33"/>
          <p:cNvSpPr txBox="1">
            <a:spLocks noChangeArrowheads="1"/>
          </p:cNvSpPr>
          <p:nvPr/>
        </p:nvSpPr>
        <p:spPr bwMode="auto">
          <a:xfrm>
            <a:off x="4064000" y="5484813"/>
            <a:ext cx="1562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physical layer</a:t>
            </a:r>
          </a:p>
        </p:txBody>
      </p:sp>
      <p:sp>
        <p:nvSpPr>
          <p:cNvPr id="59415" name="Text Box 34"/>
          <p:cNvSpPr txBox="1">
            <a:spLocks noChangeArrowheads="1"/>
          </p:cNvSpPr>
          <p:nvPr/>
        </p:nvSpPr>
        <p:spPr bwMode="auto">
          <a:xfrm>
            <a:off x="379992" y="3259138"/>
            <a:ext cx="119004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</a:p>
        </p:txBody>
      </p:sp>
      <p:sp>
        <p:nvSpPr>
          <p:cNvPr id="59416" name="Line 35"/>
          <p:cNvSpPr>
            <a:spLocks noChangeShapeType="1"/>
          </p:cNvSpPr>
          <p:nvPr/>
        </p:nvSpPr>
        <p:spPr bwMode="auto">
          <a:xfrm flipV="1">
            <a:off x="1381125" y="2484438"/>
            <a:ext cx="1588" cy="746125"/>
          </a:xfrm>
          <a:prstGeom prst="line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Line 36"/>
          <p:cNvSpPr>
            <a:spLocks noChangeShapeType="1"/>
          </p:cNvSpPr>
          <p:nvPr/>
        </p:nvSpPr>
        <p:spPr bwMode="auto">
          <a:xfrm>
            <a:off x="1381125" y="4152900"/>
            <a:ext cx="1588" cy="742950"/>
          </a:xfrm>
          <a:prstGeom prst="line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3062288" y="963613"/>
            <a:ext cx="4125912" cy="5324475"/>
            <a:chOff x="1929" y="607"/>
            <a:chExt cx="2599" cy="3354"/>
          </a:xfrm>
        </p:grpSpPr>
        <p:sp>
          <p:nvSpPr>
            <p:cNvPr id="604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8" cy="3038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8" cy="302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6"/>
            <p:cNvSpPr txBox="1">
              <a:spLocks noChangeArrowheads="1"/>
            </p:cNvSpPr>
            <p:nvPr/>
          </p:nvSpPr>
          <p:spPr bwMode="auto">
            <a:xfrm>
              <a:off x="1955" y="973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ver</a:t>
              </a:r>
            </a:p>
          </p:txBody>
        </p:sp>
        <p:sp>
          <p:nvSpPr>
            <p:cNvPr id="60452" name="Text Box 7"/>
            <p:cNvSpPr txBox="1">
              <a:spLocks noChangeArrowheads="1"/>
            </p:cNvSpPr>
            <p:nvPr/>
          </p:nvSpPr>
          <p:spPr bwMode="auto">
            <a:xfrm>
              <a:off x="3531" y="1012"/>
              <a:ext cx="5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</a:t>
              </a:r>
            </a:p>
          </p:txBody>
        </p:sp>
        <p:sp>
          <p:nvSpPr>
            <p:cNvPr id="604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5" cy="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Line 9"/>
            <p:cNvSpPr>
              <a:spLocks noChangeShapeType="1"/>
            </p:cNvSpPr>
            <p:nvPr/>
          </p:nvSpPr>
          <p:spPr bwMode="auto">
            <a:xfrm flipV="1">
              <a:off x="3210" y="940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Text Box 10"/>
            <p:cNvSpPr txBox="1">
              <a:spLocks noChangeArrowheads="1"/>
            </p:cNvSpPr>
            <p:nvPr/>
          </p:nvSpPr>
          <p:spPr bwMode="auto">
            <a:xfrm>
              <a:off x="2923" y="607"/>
              <a:ext cx="5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bits</a:t>
              </a:r>
            </a:p>
          </p:txBody>
        </p:sp>
        <p:sp>
          <p:nvSpPr>
            <p:cNvPr id="604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8" cy="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Line 12"/>
            <p:cNvSpPr>
              <a:spLocks noChangeShapeType="1"/>
            </p:cNvSpPr>
            <p:nvPr/>
          </p:nvSpPr>
          <p:spPr bwMode="auto">
            <a:xfrm flipH="1">
              <a:off x="1971" y="769"/>
              <a:ext cx="846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Text Box 13"/>
            <p:cNvSpPr txBox="1">
              <a:spLocks noChangeArrowheads="1"/>
            </p:cNvSpPr>
            <p:nvPr/>
          </p:nvSpPr>
          <p:spPr bwMode="auto">
            <a:xfrm>
              <a:off x="2607" y="2792"/>
              <a:ext cx="1348" cy="8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(variable length,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typically a TCP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or UDP segment)</a:t>
              </a:r>
            </a:p>
          </p:txBody>
        </p:sp>
        <p:sp>
          <p:nvSpPr>
            <p:cNvPr id="604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16-bit identifier</a:t>
              </a:r>
            </a:p>
          </p:txBody>
        </p:sp>
        <p:sp>
          <p:nvSpPr>
            <p:cNvPr id="60460" name="Line 15"/>
            <p:cNvSpPr>
              <a:spLocks noChangeShapeType="1"/>
            </p:cNvSpPr>
            <p:nvPr/>
          </p:nvSpPr>
          <p:spPr bwMode="auto">
            <a:xfrm>
              <a:off x="1984" y="22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Line 16"/>
            <p:cNvSpPr>
              <a:spLocks noChangeShapeType="1"/>
            </p:cNvSpPr>
            <p:nvPr/>
          </p:nvSpPr>
          <p:spPr bwMode="auto">
            <a:xfrm>
              <a:off x="1984" y="25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Text Box 17"/>
            <p:cNvSpPr txBox="1">
              <a:spLocks noChangeArrowheads="1"/>
            </p:cNvSpPr>
            <p:nvPr/>
          </p:nvSpPr>
          <p:spPr bwMode="auto">
            <a:xfrm>
              <a:off x="3465" y="1549"/>
              <a:ext cx="80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checksum</a:t>
              </a:r>
            </a:p>
          </p:txBody>
        </p:sp>
        <p:sp>
          <p:nvSpPr>
            <p:cNvPr id="60463" name="Text Box 18"/>
            <p:cNvSpPr txBox="1">
              <a:spLocks noChangeArrowheads="1"/>
            </p:cNvSpPr>
            <p:nvPr/>
          </p:nvSpPr>
          <p:spPr bwMode="auto">
            <a:xfrm>
              <a:off x="2009" y="1531"/>
              <a:ext cx="545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time to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live</a:t>
              </a:r>
            </a:p>
          </p:txBody>
        </p:sp>
        <p:sp>
          <p:nvSpPr>
            <p:cNvPr id="60464" name="Text Box 19"/>
            <p:cNvSpPr txBox="1">
              <a:spLocks noChangeArrowheads="1"/>
            </p:cNvSpPr>
            <p:nvPr/>
          </p:nvSpPr>
          <p:spPr bwMode="auto">
            <a:xfrm>
              <a:off x="2372" y="1959"/>
              <a:ext cx="166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 source IP address</a:t>
              </a:r>
            </a:p>
          </p:txBody>
        </p:sp>
        <p:sp>
          <p:nvSpPr>
            <p:cNvPr id="60465" name="Text Box 20"/>
            <p:cNvSpPr txBox="1">
              <a:spLocks noChangeArrowheads="1"/>
            </p:cNvSpPr>
            <p:nvPr/>
          </p:nvSpPr>
          <p:spPr bwMode="auto">
            <a:xfrm>
              <a:off x="2223" y="907"/>
              <a:ext cx="47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head.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</a:t>
              </a:r>
            </a:p>
          </p:txBody>
        </p:sp>
        <p:sp>
          <p:nvSpPr>
            <p:cNvPr id="60466" name="Text Box 21"/>
            <p:cNvSpPr txBox="1">
              <a:spLocks noChangeArrowheads="1"/>
            </p:cNvSpPr>
            <p:nvPr/>
          </p:nvSpPr>
          <p:spPr bwMode="auto">
            <a:xfrm>
              <a:off x="2647" y="901"/>
              <a:ext cx="56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type of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60467" name="Line 22"/>
            <p:cNvSpPr>
              <a:spLocks noChangeShapeType="1"/>
            </p:cNvSpPr>
            <p:nvPr/>
          </p:nvSpPr>
          <p:spPr bwMode="auto">
            <a:xfrm flipV="1">
              <a:off x="2646" y="937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Line 23"/>
            <p:cNvSpPr>
              <a:spLocks noChangeShapeType="1"/>
            </p:cNvSpPr>
            <p:nvPr/>
          </p:nvSpPr>
          <p:spPr bwMode="auto">
            <a:xfrm flipV="1">
              <a:off x="2259" y="943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Line 24"/>
            <p:cNvSpPr>
              <a:spLocks noChangeShapeType="1"/>
            </p:cNvSpPr>
            <p:nvPr/>
          </p:nvSpPr>
          <p:spPr bwMode="auto">
            <a:xfrm flipV="1">
              <a:off x="3210" y="1264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Text Box 25"/>
            <p:cNvSpPr txBox="1">
              <a:spLocks noChangeArrowheads="1"/>
            </p:cNvSpPr>
            <p:nvPr/>
          </p:nvSpPr>
          <p:spPr bwMode="auto">
            <a:xfrm>
              <a:off x="3117" y="1314"/>
              <a:ext cx="4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flgs</a:t>
              </a:r>
            </a:p>
          </p:txBody>
        </p:sp>
        <p:sp>
          <p:nvSpPr>
            <p:cNvPr id="60471" name="Line 26"/>
            <p:cNvSpPr>
              <a:spLocks noChangeShapeType="1"/>
            </p:cNvSpPr>
            <p:nvPr/>
          </p:nvSpPr>
          <p:spPr bwMode="auto">
            <a:xfrm flipV="1">
              <a:off x="3504" y="1258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Text Box 27"/>
            <p:cNvSpPr txBox="1">
              <a:spLocks noChangeArrowheads="1"/>
            </p:cNvSpPr>
            <p:nvPr/>
          </p:nvSpPr>
          <p:spPr bwMode="auto">
            <a:xfrm>
              <a:off x="3531" y="1230"/>
              <a:ext cx="899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fragment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offset</a:t>
              </a:r>
            </a:p>
          </p:txBody>
        </p:sp>
        <p:sp>
          <p:nvSpPr>
            <p:cNvPr id="60473" name="Line 28"/>
            <p:cNvSpPr>
              <a:spLocks noChangeShapeType="1"/>
            </p:cNvSpPr>
            <p:nvPr/>
          </p:nvSpPr>
          <p:spPr bwMode="auto">
            <a:xfrm>
              <a:off x="1984" y="1581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Line 29"/>
            <p:cNvSpPr>
              <a:spLocks noChangeShapeType="1"/>
            </p:cNvSpPr>
            <p:nvPr/>
          </p:nvSpPr>
          <p:spPr bwMode="auto">
            <a:xfrm flipV="1">
              <a:off x="3210" y="1582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Line 30"/>
            <p:cNvSpPr>
              <a:spLocks noChangeShapeType="1"/>
            </p:cNvSpPr>
            <p:nvPr/>
          </p:nvSpPr>
          <p:spPr bwMode="auto">
            <a:xfrm>
              <a:off x="1972" y="19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Text Box 31"/>
            <p:cNvSpPr txBox="1">
              <a:spLocks noChangeArrowheads="1"/>
            </p:cNvSpPr>
            <p:nvPr/>
          </p:nvSpPr>
          <p:spPr bwMode="auto">
            <a:xfrm>
              <a:off x="2670" y="1525"/>
              <a:ext cx="48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upper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layer</a:t>
              </a:r>
            </a:p>
          </p:txBody>
        </p:sp>
        <p:sp>
          <p:nvSpPr>
            <p:cNvPr id="60477" name="Line 32"/>
            <p:cNvSpPr>
              <a:spLocks noChangeShapeType="1"/>
            </p:cNvSpPr>
            <p:nvPr/>
          </p:nvSpPr>
          <p:spPr bwMode="auto">
            <a:xfrm flipV="1">
              <a:off x="2610" y="1588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Text Box 33"/>
            <p:cNvSpPr txBox="1">
              <a:spLocks noChangeArrowheads="1"/>
            </p:cNvSpPr>
            <p:nvPr/>
          </p:nvSpPr>
          <p:spPr bwMode="auto">
            <a:xfrm>
              <a:off x="2266" y="2235"/>
              <a:ext cx="192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 destination IP address</a:t>
              </a:r>
            </a:p>
          </p:txBody>
        </p:sp>
        <p:sp>
          <p:nvSpPr>
            <p:cNvPr id="60479" name="Line 34"/>
            <p:cNvSpPr>
              <a:spLocks noChangeShapeType="1"/>
            </p:cNvSpPr>
            <p:nvPr/>
          </p:nvSpPr>
          <p:spPr bwMode="auto">
            <a:xfrm>
              <a:off x="1984" y="2787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Text Box 35"/>
            <p:cNvSpPr txBox="1">
              <a:spLocks noChangeArrowheads="1"/>
            </p:cNvSpPr>
            <p:nvPr/>
          </p:nvSpPr>
          <p:spPr bwMode="auto">
            <a:xfrm>
              <a:off x="2675" y="2529"/>
              <a:ext cx="105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options (if any)</a:t>
              </a:r>
            </a:p>
          </p:txBody>
        </p:sp>
      </p:grpSp>
      <p:sp>
        <p:nvSpPr>
          <p:cNvPr id="60421" name="Text Box 36"/>
          <p:cNvSpPr txBox="1">
            <a:spLocks noChangeArrowheads="1"/>
          </p:cNvSpPr>
          <p:nvPr/>
        </p:nvSpPr>
        <p:spPr bwMode="auto">
          <a:xfrm>
            <a:off x="520700" y="0"/>
            <a:ext cx="77724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73113" y="858838"/>
            <a:ext cx="2495550" cy="790575"/>
            <a:chOff x="487" y="541"/>
            <a:chExt cx="1572" cy="498"/>
          </a:xfrm>
        </p:grpSpPr>
        <p:sp>
          <p:nvSpPr>
            <p:cNvPr id="60447" name="Text Box 38"/>
            <p:cNvSpPr txBox="1">
              <a:spLocks noChangeArrowheads="1"/>
            </p:cNvSpPr>
            <p:nvPr/>
          </p:nvSpPr>
          <p:spPr bwMode="auto">
            <a:xfrm>
              <a:off x="487" y="541"/>
              <a:ext cx="130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IP protocol version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number</a:t>
              </a:r>
            </a:p>
          </p:txBody>
        </p:sp>
        <p:sp>
          <p:nvSpPr>
            <p:cNvPr id="60448" name="Line 39"/>
            <p:cNvSpPr>
              <a:spLocks noChangeShapeType="1"/>
            </p:cNvSpPr>
            <p:nvPr/>
          </p:nvSpPr>
          <p:spPr bwMode="auto">
            <a:xfrm>
              <a:off x="1727" y="749"/>
              <a:ext cx="332" cy="290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262063" y="1406525"/>
            <a:ext cx="2411412" cy="641350"/>
            <a:chOff x="795" y="886"/>
            <a:chExt cx="1519" cy="404"/>
          </a:xfrm>
        </p:grpSpPr>
        <p:sp>
          <p:nvSpPr>
            <p:cNvPr id="60445" name="Text Box 41"/>
            <p:cNvSpPr txBox="1">
              <a:spLocks noChangeArrowheads="1"/>
            </p:cNvSpPr>
            <p:nvPr/>
          </p:nvSpPr>
          <p:spPr bwMode="auto">
            <a:xfrm>
              <a:off x="795" y="886"/>
              <a:ext cx="99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header length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(bytes)</a:t>
              </a:r>
            </a:p>
          </p:txBody>
        </p:sp>
        <p:sp>
          <p:nvSpPr>
            <p:cNvPr id="60446" name="Line 42"/>
            <p:cNvSpPr>
              <a:spLocks noChangeShapeType="1"/>
            </p:cNvSpPr>
            <p:nvPr/>
          </p:nvSpPr>
          <p:spPr bwMode="auto">
            <a:xfrm>
              <a:off x="1745" y="1100"/>
              <a:ext cx="569" cy="92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30250" y="2732088"/>
            <a:ext cx="3619500" cy="1592262"/>
            <a:chOff x="460" y="1721"/>
            <a:chExt cx="2280" cy="1003"/>
          </a:xfrm>
        </p:grpSpPr>
        <p:sp>
          <p:nvSpPr>
            <p:cNvPr id="60443" name="Text Box 44"/>
            <p:cNvSpPr txBox="1">
              <a:spLocks noChangeArrowheads="1"/>
            </p:cNvSpPr>
            <p:nvPr/>
          </p:nvSpPr>
          <p:spPr bwMode="auto">
            <a:xfrm>
              <a:off x="460" y="2320"/>
              <a:ext cx="139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upper layer protocol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 deliver payload to</a:t>
              </a:r>
            </a:p>
          </p:txBody>
        </p:sp>
        <p:sp>
          <p:nvSpPr>
            <p:cNvPr id="60444" name="Line 45"/>
            <p:cNvSpPr>
              <a:spLocks noChangeShapeType="1"/>
            </p:cNvSpPr>
            <p:nvPr/>
          </p:nvSpPr>
          <p:spPr bwMode="auto">
            <a:xfrm flipV="1">
              <a:off x="1817" y="1720"/>
              <a:ext cx="923" cy="70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6846888" y="1054100"/>
            <a:ext cx="2171700" cy="733425"/>
            <a:chOff x="4313" y="664"/>
            <a:chExt cx="1368" cy="462"/>
          </a:xfrm>
        </p:grpSpPr>
        <p:sp>
          <p:nvSpPr>
            <p:cNvPr id="60441" name="Text Box 47"/>
            <p:cNvSpPr txBox="1">
              <a:spLocks noChangeArrowheads="1"/>
            </p:cNvSpPr>
            <p:nvPr/>
          </p:nvSpPr>
          <p:spPr bwMode="auto">
            <a:xfrm>
              <a:off x="4650" y="664"/>
              <a:ext cx="1031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total datagram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 (bytes)</a:t>
              </a:r>
            </a:p>
          </p:txBody>
        </p:sp>
        <p:sp>
          <p:nvSpPr>
            <p:cNvPr id="60442" name="Line 48"/>
            <p:cNvSpPr>
              <a:spLocks noChangeShapeType="1"/>
            </p:cNvSpPr>
            <p:nvPr/>
          </p:nvSpPr>
          <p:spPr bwMode="auto">
            <a:xfrm flipH="1">
              <a:off x="4312" y="869"/>
              <a:ext cx="403" cy="257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295400" y="1760538"/>
            <a:ext cx="3025775" cy="565150"/>
            <a:chOff x="816" y="1109"/>
            <a:chExt cx="1906" cy="356"/>
          </a:xfrm>
        </p:grpSpPr>
        <p:sp>
          <p:nvSpPr>
            <p:cNvPr id="60439" name="Text Box 50"/>
            <p:cNvSpPr txBox="1">
              <a:spLocks noChangeArrowheads="1"/>
            </p:cNvSpPr>
            <p:nvPr/>
          </p:nvSpPr>
          <p:spPr bwMode="auto">
            <a:xfrm>
              <a:off x="816" y="1234"/>
              <a:ext cx="10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ja-JP" sz="1800">
                  <a:solidFill>
                    <a:srgbClr val="000000"/>
                  </a:solidFill>
                </a:rPr>
                <a:t>“</a:t>
              </a:r>
              <a:r>
                <a:rPr lang="en-US" sz="1800">
                  <a:solidFill>
                    <a:srgbClr val="000000"/>
                  </a:solidFill>
                </a:rPr>
                <a:t>type</a:t>
              </a:r>
              <a:r>
                <a:rPr lang="ja-JP" sz="1800">
                  <a:solidFill>
                    <a:srgbClr val="000000"/>
                  </a:solidFill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of data </a:t>
              </a:r>
            </a:p>
          </p:txBody>
        </p:sp>
        <p:sp>
          <p:nvSpPr>
            <p:cNvPr id="60440" name="Line 51"/>
            <p:cNvSpPr>
              <a:spLocks noChangeShapeType="1"/>
            </p:cNvSpPr>
            <p:nvPr/>
          </p:nvSpPr>
          <p:spPr bwMode="auto">
            <a:xfrm flipV="1">
              <a:off x="1757" y="1108"/>
              <a:ext cx="965" cy="262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951413" y="1787525"/>
            <a:ext cx="4097337" cy="915988"/>
            <a:chOff x="3119" y="1126"/>
            <a:chExt cx="2581" cy="577"/>
          </a:xfrm>
        </p:grpSpPr>
        <p:sp>
          <p:nvSpPr>
            <p:cNvPr id="60435" name="Text Box 53"/>
            <p:cNvSpPr txBox="1">
              <a:spLocks noChangeArrowheads="1"/>
            </p:cNvSpPr>
            <p:nvPr/>
          </p:nvSpPr>
          <p:spPr bwMode="auto">
            <a:xfrm>
              <a:off x="4669" y="1126"/>
              <a:ext cx="1031" cy="5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for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fragmentation/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reassembly</a:t>
              </a:r>
            </a:p>
          </p:txBody>
        </p:sp>
        <p:sp>
          <p:nvSpPr>
            <p:cNvPr id="60436" name="Line 54"/>
            <p:cNvSpPr>
              <a:spLocks noChangeShapeType="1"/>
            </p:cNvSpPr>
            <p:nvPr/>
          </p:nvSpPr>
          <p:spPr bwMode="auto">
            <a:xfrm flipH="1">
              <a:off x="3442" y="1415"/>
              <a:ext cx="1285" cy="11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55"/>
            <p:cNvSpPr>
              <a:spLocks noChangeShapeType="1"/>
            </p:cNvSpPr>
            <p:nvPr/>
          </p:nvSpPr>
          <p:spPr bwMode="auto">
            <a:xfrm flipH="1" flipV="1">
              <a:off x="4300" y="1348"/>
              <a:ext cx="415" cy="73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56"/>
            <p:cNvSpPr>
              <a:spLocks noChangeShapeType="1"/>
            </p:cNvSpPr>
            <p:nvPr/>
          </p:nvSpPr>
          <p:spPr bwMode="auto">
            <a:xfrm flipH="1">
              <a:off x="3118" y="1421"/>
              <a:ext cx="1585" cy="35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022350" y="2406650"/>
            <a:ext cx="2393950" cy="1189038"/>
            <a:chOff x="644" y="1516"/>
            <a:chExt cx="1508" cy="749"/>
          </a:xfrm>
        </p:grpSpPr>
        <p:sp>
          <p:nvSpPr>
            <p:cNvPr id="60433" name="Text Box 58"/>
            <p:cNvSpPr txBox="1">
              <a:spLocks noChangeArrowheads="1"/>
            </p:cNvSpPr>
            <p:nvPr/>
          </p:nvSpPr>
          <p:spPr bwMode="auto">
            <a:xfrm>
              <a:off x="644" y="1516"/>
              <a:ext cx="1200" cy="7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max number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remaining hops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(decremented at 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each router)</a:t>
              </a:r>
            </a:p>
          </p:txBody>
        </p:sp>
        <p:sp>
          <p:nvSpPr>
            <p:cNvPr id="60434" name="Line 59"/>
            <p:cNvSpPr>
              <a:spLocks noChangeShapeType="1"/>
            </p:cNvSpPr>
            <p:nvPr/>
          </p:nvSpPr>
          <p:spPr bwMode="auto">
            <a:xfrm>
              <a:off x="1805" y="1700"/>
              <a:ext cx="347" cy="56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532563" y="3987800"/>
            <a:ext cx="2505075" cy="1463675"/>
            <a:chOff x="4115" y="2512"/>
            <a:chExt cx="1578" cy="922"/>
          </a:xfrm>
        </p:grpSpPr>
        <p:sp>
          <p:nvSpPr>
            <p:cNvPr id="60431" name="Text Box 61"/>
            <p:cNvSpPr txBox="1">
              <a:spLocks noChangeArrowheads="1"/>
            </p:cNvSpPr>
            <p:nvPr/>
          </p:nvSpPr>
          <p:spPr bwMode="auto">
            <a:xfrm>
              <a:off x="4596" y="2512"/>
              <a:ext cx="1097" cy="9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e.g. timestamp,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record route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taken, specify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list of routers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 visit.</a:t>
              </a:r>
            </a:p>
          </p:txBody>
        </p:sp>
        <p:sp>
          <p:nvSpPr>
            <p:cNvPr id="60432" name="Line 62"/>
            <p:cNvSpPr>
              <a:spLocks noChangeShapeType="1"/>
            </p:cNvSpPr>
            <p:nvPr/>
          </p:nvSpPr>
          <p:spPr bwMode="auto">
            <a:xfrm flipH="1">
              <a:off x="4114" y="2651"/>
              <a:ext cx="517" cy="5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20 bytes of TCP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20 bytes of IP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= 40 bytes + app layer overhead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533400" y="185738"/>
            <a:ext cx="77724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Reassembly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311150" y="1439863"/>
            <a:ext cx="3810000" cy="509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 have MTU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max.transfer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size) - largest possible link-level frame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types, different MTUs 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arge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divided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fragmented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within net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becomes several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reassembled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only at final destination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header bits used to identify, order related fragments</a:t>
            </a:r>
          </a:p>
        </p:txBody>
      </p:sp>
      <p:sp>
        <p:nvSpPr>
          <p:cNvPr id="61446" name="Freeform 5"/>
          <p:cNvSpPr>
            <a:spLocks noChangeArrowheads="1"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6"/>
          <p:cNvSpPr>
            <a:spLocks noChangeArrowheads="1"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 flipV="1">
            <a:off x="4670425" y="2582863"/>
            <a:ext cx="127000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H="1" flipV="1">
            <a:off x="6502400" y="3205163"/>
            <a:ext cx="479425" cy="6905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 flipH="1">
            <a:off x="5253038" y="2214563"/>
            <a:ext cx="762000" cy="51752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4"/>
          <p:cNvSpPr>
            <a:spLocks noChangeShapeType="1"/>
          </p:cNvSpPr>
          <p:nvPr/>
        </p:nvSpPr>
        <p:spPr bwMode="auto">
          <a:xfrm flipH="1">
            <a:off x="5262563" y="1654175"/>
            <a:ext cx="479425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 flipH="1">
            <a:off x="5980113" y="1830388"/>
            <a:ext cx="276225" cy="23653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 flipH="1">
            <a:off x="6459538" y="4206875"/>
            <a:ext cx="639762" cy="8778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13325" y="2754313"/>
            <a:ext cx="1211263" cy="603250"/>
            <a:chOff x="3158" y="1735"/>
            <a:chExt cx="763" cy="380"/>
          </a:xfrm>
        </p:grpSpPr>
        <p:grpSp>
          <p:nvGrpSpPr>
            <p:cNvPr id="61571" name="Group 18"/>
            <p:cNvGrpSpPr>
              <a:grpSpLocks/>
            </p:cNvGrpSpPr>
            <p:nvPr/>
          </p:nvGrpSpPr>
          <p:grpSpPr bwMode="auto">
            <a:xfrm>
              <a:off x="3158" y="1735"/>
              <a:ext cx="635" cy="360"/>
              <a:chOff x="3158" y="1735"/>
              <a:chExt cx="635" cy="360"/>
            </a:xfrm>
          </p:grpSpPr>
          <p:sp>
            <p:nvSpPr>
              <p:cNvPr id="61573" name="Rectangle 19"/>
              <p:cNvSpPr>
                <a:spLocks noChangeArrowheads="1"/>
              </p:cNvSpPr>
              <p:nvPr/>
            </p:nvSpPr>
            <p:spPr bwMode="auto">
              <a:xfrm rot="1440000">
                <a:off x="3154" y="1862"/>
                <a:ext cx="645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4" name="Rectangle 20"/>
              <p:cNvSpPr>
                <a:spLocks noChangeArrowheads="1"/>
              </p:cNvSpPr>
              <p:nvPr/>
            </p:nvSpPr>
            <p:spPr bwMode="auto">
              <a:xfrm rot="1440000">
                <a:off x="3158" y="1838"/>
                <a:ext cx="531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72" name="Line 21"/>
            <p:cNvSpPr>
              <a:spLocks noChangeShapeType="1"/>
            </p:cNvSpPr>
            <p:nvPr/>
          </p:nvSpPr>
          <p:spPr bwMode="auto">
            <a:xfrm>
              <a:off x="3784" y="2060"/>
              <a:ext cx="137" cy="5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619875" y="2241550"/>
            <a:ext cx="245745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>
                <a:solidFill>
                  <a:srgbClr val="000000"/>
                </a:solidFill>
              </a:rPr>
              <a:t> one large datagram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>
                <a:solidFill>
                  <a:srgbClr val="000000"/>
                </a:solidFill>
              </a:rPr>
              <a:t> 3 smaller datagrams</a:t>
            </a:r>
          </a:p>
        </p:txBody>
      </p:sp>
      <p:sp>
        <p:nvSpPr>
          <p:cNvPr id="61460" name="Line 23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02263" y="4351338"/>
            <a:ext cx="711200" cy="560387"/>
            <a:chOff x="3403" y="2741"/>
            <a:chExt cx="448" cy="353"/>
          </a:xfrm>
        </p:grpSpPr>
        <p:grpSp>
          <p:nvGrpSpPr>
            <p:cNvPr id="61559" name="Group 25"/>
            <p:cNvGrpSpPr>
              <a:grpSpLocks/>
            </p:cNvGrpSpPr>
            <p:nvPr/>
          </p:nvGrpSpPr>
          <p:grpSpPr bwMode="auto">
            <a:xfrm>
              <a:off x="3566" y="2741"/>
              <a:ext cx="282" cy="109"/>
              <a:chOff x="3566" y="2741"/>
              <a:chExt cx="282" cy="109"/>
            </a:xfrm>
          </p:grpSpPr>
          <p:sp>
            <p:nvSpPr>
              <p:cNvPr id="61569" name="Rectangle 26"/>
              <p:cNvSpPr>
                <a:spLocks noChangeArrowheads="1"/>
              </p:cNvSpPr>
              <p:nvPr/>
            </p:nvSpPr>
            <p:spPr bwMode="auto">
              <a:xfrm rot="10800000">
                <a:off x="3567" y="2742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0" name="Rectangle 27"/>
              <p:cNvSpPr>
                <a:spLocks noChangeArrowheads="1"/>
              </p:cNvSpPr>
              <p:nvPr/>
            </p:nvSpPr>
            <p:spPr bwMode="auto">
              <a:xfrm rot="10800000">
                <a:off x="3682" y="2743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0" name="Group 28"/>
            <p:cNvGrpSpPr>
              <a:grpSpLocks/>
            </p:cNvGrpSpPr>
            <p:nvPr/>
          </p:nvGrpSpPr>
          <p:grpSpPr bwMode="auto">
            <a:xfrm>
              <a:off x="3568" y="2863"/>
              <a:ext cx="282" cy="109"/>
              <a:chOff x="3568" y="2863"/>
              <a:chExt cx="282" cy="109"/>
            </a:xfrm>
          </p:grpSpPr>
          <p:sp>
            <p:nvSpPr>
              <p:cNvPr id="61567" name="Rectangle 29"/>
              <p:cNvSpPr>
                <a:spLocks noChangeArrowheads="1"/>
              </p:cNvSpPr>
              <p:nvPr/>
            </p:nvSpPr>
            <p:spPr bwMode="auto">
              <a:xfrm rot="10800000">
                <a:off x="3568" y="2864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8" name="Rectangle 30"/>
              <p:cNvSpPr>
                <a:spLocks noChangeArrowheads="1"/>
              </p:cNvSpPr>
              <p:nvPr/>
            </p:nvSpPr>
            <p:spPr bwMode="auto">
              <a:xfrm rot="10800000">
                <a:off x="3683" y="2865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1" name="Group 31"/>
            <p:cNvGrpSpPr>
              <a:grpSpLocks/>
            </p:cNvGrpSpPr>
            <p:nvPr/>
          </p:nvGrpSpPr>
          <p:grpSpPr bwMode="auto">
            <a:xfrm>
              <a:off x="3570" y="2985"/>
              <a:ext cx="282" cy="109"/>
              <a:chOff x="3570" y="2985"/>
              <a:chExt cx="282" cy="109"/>
            </a:xfrm>
          </p:grpSpPr>
          <p:sp>
            <p:nvSpPr>
              <p:cNvPr id="61565" name="Rectangle 32"/>
              <p:cNvSpPr>
                <a:spLocks noChangeArrowheads="1"/>
              </p:cNvSpPr>
              <p:nvPr/>
            </p:nvSpPr>
            <p:spPr bwMode="auto">
              <a:xfrm rot="10800000">
                <a:off x="3571" y="2986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6" name="Rectangle 33"/>
              <p:cNvSpPr>
                <a:spLocks noChangeArrowheads="1"/>
              </p:cNvSpPr>
              <p:nvPr/>
            </p:nvSpPr>
            <p:spPr bwMode="auto">
              <a:xfrm rot="10800000">
                <a:off x="3685" y="2987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62" name="Line 34"/>
            <p:cNvSpPr>
              <a:spLocks noChangeShapeType="1"/>
            </p:cNvSpPr>
            <p:nvPr/>
          </p:nvSpPr>
          <p:spPr bwMode="auto">
            <a:xfrm flipH="1">
              <a:off x="3407" y="279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Line 35"/>
            <p:cNvSpPr>
              <a:spLocks noChangeShapeType="1"/>
            </p:cNvSpPr>
            <p:nvPr/>
          </p:nvSpPr>
          <p:spPr bwMode="auto">
            <a:xfrm flipH="1">
              <a:off x="3401" y="290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Line 36"/>
            <p:cNvSpPr>
              <a:spLocks noChangeShapeType="1"/>
            </p:cNvSpPr>
            <p:nvPr/>
          </p:nvSpPr>
          <p:spPr bwMode="auto">
            <a:xfrm flipH="1">
              <a:off x="3403" y="303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283075" y="3871913"/>
            <a:ext cx="1397000" cy="490537"/>
            <a:chOff x="2698" y="2439"/>
            <a:chExt cx="880" cy="309"/>
          </a:xfrm>
        </p:grpSpPr>
        <p:grpSp>
          <p:nvGrpSpPr>
            <p:cNvPr id="61553" name="Group 38"/>
            <p:cNvGrpSpPr>
              <a:grpSpLocks/>
            </p:cNvGrpSpPr>
            <p:nvPr/>
          </p:nvGrpSpPr>
          <p:grpSpPr bwMode="auto">
            <a:xfrm>
              <a:off x="2698" y="2638"/>
              <a:ext cx="808" cy="109"/>
              <a:chOff x="2698" y="2638"/>
              <a:chExt cx="808" cy="109"/>
            </a:xfrm>
          </p:grpSpPr>
          <p:grpSp>
            <p:nvGrpSpPr>
              <p:cNvPr id="61555" name="Group 39"/>
              <p:cNvGrpSpPr>
                <a:grpSpLocks/>
              </p:cNvGrpSpPr>
              <p:nvPr/>
            </p:nvGrpSpPr>
            <p:grpSpPr bwMode="auto">
              <a:xfrm>
                <a:off x="2858" y="2638"/>
                <a:ext cx="648" cy="109"/>
                <a:chOff x="2858" y="2638"/>
                <a:chExt cx="648" cy="109"/>
              </a:xfrm>
            </p:grpSpPr>
            <p:sp>
              <p:nvSpPr>
                <p:cNvPr id="61557" name="Rectangle 40"/>
                <p:cNvSpPr>
                  <a:spLocks noChangeArrowheads="1"/>
                </p:cNvSpPr>
                <p:nvPr/>
              </p:nvSpPr>
              <p:spPr bwMode="auto">
                <a:xfrm rot="10800000">
                  <a:off x="2858" y="2641"/>
                  <a:ext cx="648" cy="106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8" name="Rectangle 41"/>
                <p:cNvSpPr>
                  <a:spLocks noChangeArrowheads="1"/>
                </p:cNvSpPr>
                <p:nvPr/>
              </p:nvSpPr>
              <p:spPr bwMode="auto">
                <a:xfrm rot="10800000">
                  <a:off x="2970" y="2639"/>
                  <a:ext cx="534" cy="10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56" name="Line 42"/>
              <p:cNvSpPr>
                <a:spLocks noChangeShapeType="1"/>
              </p:cNvSpPr>
              <p:nvPr/>
            </p:nvSpPr>
            <p:spPr bwMode="auto">
              <a:xfrm flipH="1">
                <a:off x="2696" y="2687"/>
                <a:ext cx="146" cy="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4" name="Text Box 43"/>
            <p:cNvSpPr txBox="1">
              <a:spLocks noChangeArrowheads="1"/>
            </p:cNvSpPr>
            <p:nvPr/>
          </p:nvSpPr>
          <p:spPr bwMode="auto">
            <a:xfrm>
              <a:off x="2811" y="2439"/>
              <a:ext cx="768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</a:p>
          </p:txBody>
        </p:sp>
      </p:grpSp>
      <p:grpSp>
        <p:nvGrpSpPr>
          <p:cNvPr id="61464" name="Group 45"/>
          <p:cNvGrpSpPr>
            <a:grpSpLocks/>
          </p:cNvGrpSpPr>
          <p:nvPr/>
        </p:nvGrpSpPr>
        <p:grpSpPr bwMode="auto">
          <a:xfrm>
            <a:off x="3849688" y="1708150"/>
            <a:ext cx="836612" cy="1719263"/>
            <a:chOff x="2425" y="1076"/>
            <a:chExt cx="527" cy="1083"/>
          </a:xfrm>
        </p:grpSpPr>
        <p:sp>
          <p:nvSpPr>
            <p:cNvPr id="61543" name="Line 46"/>
            <p:cNvSpPr>
              <a:spLocks noChangeShapeType="1"/>
            </p:cNvSpPr>
            <p:nvPr/>
          </p:nvSpPr>
          <p:spPr bwMode="auto">
            <a:xfrm flipV="1">
              <a:off x="2891" y="1394"/>
              <a:ext cx="61" cy="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Line 47"/>
            <p:cNvSpPr>
              <a:spLocks noChangeShapeType="1"/>
            </p:cNvSpPr>
            <p:nvPr/>
          </p:nvSpPr>
          <p:spPr bwMode="auto">
            <a:xfrm flipV="1">
              <a:off x="2891" y="1902"/>
              <a:ext cx="61" cy="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Line 48"/>
            <p:cNvSpPr>
              <a:spLocks noChangeShapeType="1"/>
            </p:cNvSpPr>
            <p:nvPr/>
          </p:nvSpPr>
          <p:spPr bwMode="auto">
            <a:xfrm>
              <a:off x="2948" y="1392"/>
              <a:ext cx="0" cy="5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46" name="Group 49"/>
            <p:cNvGrpSpPr>
              <a:grpSpLocks/>
            </p:cNvGrpSpPr>
            <p:nvPr/>
          </p:nvGrpSpPr>
          <p:grpSpPr bwMode="auto">
            <a:xfrm>
              <a:off x="2425" y="1076"/>
              <a:ext cx="502" cy="443"/>
              <a:chOff x="2425" y="1076"/>
              <a:chExt cx="502" cy="443"/>
            </a:xfrm>
          </p:grpSpPr>
          <p:pic>
            <p:nvPicPr>
              <p:cNvPr id="61551" name="Picture 5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5" y="1076"/>
                <a:ext cx="502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552" name="Freeform 51"/>
              <p:cNvSpPr>
                <a:spLocks noChangeArrowheads="1"/>
              </p:cNvSpPr>
              <p:nvPr/>
            </p:nvSpPr>
            <p:spPr bwMode="auto">
              <a:xfrm flipH="1">
                <a:off x="2639" y="1118"/>
                <a:ext cx="243" cy="202"/>
              </a:xfrm>
              <a:custGeom>
                <a:avLst/>
                <a:gdLst>
                  <a:gd name="T0" fmla="*/ 0 w 356"/>
                  <a:gd name="T1" fmla="*/ 0 h 368"/>
                  <a:gd name="T2" fmla="*/ 2850 w 356"/>
                  <a:gd name="T3" fmla="*/ 136 h 368"/>
                  <a:gd name="T4" fmla="*/ 3382 w 356"/>
                  <a:gd name="T5" fmla="*/ 2840 h 368"/>
                  <a:gd name="T6" fmla="*/ 745 w 356"/>
                  <a:gd name="T7" fmla="*/ 355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47" name="Text Box 52"/>
            <p:cNvSpPr txBox="1">
              <a:spLocks noChangeArrowheads="1"/>
            </p:cNvSpPr>
            <p:nvPr/>
          </p:nvSpPr>
          <p:spPr bwMode="auto">
            <a:xfrm rot="5400000">
              <a:off x="2607" y="1443"/>
              <a:ext cx="336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61548" name="Group 53"/>
            <p:cNvGrpSpPr>
              <a:grpSpLocks/>
            </p:cNvGrpSpPr>
            <p:nvPr/>
          </p:nvGrpSpPr>
          <p:grpSpPr bwMode="auto">
            <a:xfrm>
              <a:off x="2437" y="1716"/>
              <a:ext cx="502" cy="443"/>
              <a:chOff x="2437" y="1716"/>
              <a:chExt cx="502" cy="443"/>
            </a:xfrm>
          </p:grpSpPr>
          <p:pic>
            <p:nvPicPr>
              <p:cNvPr id="61549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7" y="1716"/>
                <a:ext cx="502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550" name="Freeform 55"/>
              <p:cNvSpPr>
                <a:spLocks noChangeArrowheads="1"/>
              </p:cNvSpPr>
              <p:nvPr/>
            </p:nvSpPr>
            <p:spPr bwMode="auto">
              <a:xfrm flipH="1">
                <a:off x="2651" y="1758"/>
                <a:ext cx="243" cy="202"/>
              </a:xfrm>
              <a:custGeom>
                <a:avLst/>
                <a:gdLst>
                  <a:gd name="T0" fmla="*/ 0 w 356"/>
                  <a:gd name="T1" fmla="*/ 0 h 368"/>
                  <a:gd name="T2" fmla="*/ 2850 w 356"/>
                  <a:gd name="T3" fmla="*/ 136 h 368"/>
                  <a:gd name="T4" fmla="*/ 3382 w 356"/>
                  <a:gd name="T5" fmla="*/ 2840 h 368"/>
                  <a:gd name="T6" fmla="*/ 745 w 356"/>
                  <a:gd name="T7" fmla="*/ 355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465" name="Group 56"/>
          <p:cNvGrpSpPr>
            <a:grpSpLocks/>
          </p:cNvGrpSpPr>
          <p:nvPr/>
        </p:nvGrpSpPr>
        <p:grpSpPr bwMode="auto">
          <a:xfrm>
            <a:off x="5970588" y="2895600"/>
            <a:ext cx="696912" cy="354013"/>
            <a:chOff x="3761" y="1824"/>
            <a:chExt cx="439" cy="223"/>
          </a:xfrm>
        </p:grpSpPr>
        <p:sp>
          <p:nvSpPr>
            <p:cNvPr id="61535" name="Oval 57"/>
            <p:cNvSpPr>
              <a:spLocks noChangeArrowheads="1"/>
            </p:cNvSpPr>
            <p:nvPr/>
          </p:nvSpPr>
          <p:spPr bwMode="auto">
            <a:xfrm>
              <a:off x="3763" y="1923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6" name="Rectangle 58"/>
            <p:cNvSpPr>
              <a:spLocks noChangeArrowheads="1"/>
            </p:cNvSpPr>
            <p:nvPr/>
          </p:nvSpPr>
          <p:spPr bwMode="auto">
            <a:xfrm>
              <a:off x="3763" y="1909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7" name="Oval 59"/>
            <p:cNvSpPr>
              <a:spLocks noChangeArrowheads="1"/>
            </p:cNvSpPr>
            <p:nvPr/>
          </p:nvSpPr>
          <p:spPr bwMode="auto">
            <a:xfrm>
              <a:off x="3761" y="1824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8" name="Group 60"/>
            <p:cNvGrpSpPr>
              <a:grpSpLocks/>
            </p:cNvGrpSpPr>
            <p:nvPr/>
          </p:nvGrpSpPr>
          <p:grpSpPr bwMode="auto">
            <a:xfrm>
              <a:off x="3849" y="1862"/>
              <a:ext cx="246" cy="66"/>
              <a:chOff x="3849" y="1862"/>
              <a:chExt cx="246" cy="66"/>
            </a:xfrm>
          </p:grpSpPr>
          <p:sp>
            <p:nvSpPr>
              <p:cNvPr id="61541" name="Freeform 61"/>
              <p:cNvSpPr>
                <a:spLocks noChangeArrowheads="1"/>
              </p:cNvSpPr>
              <p:nvPr/>
            </p:nvSpPr>
            <p:spPr bwMode="auto">
              <a:xfrm>
                <a:off x="3849" y="1862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2" name="Freeform 62"/>
              <p:cNvSpPr>
                <a:spLocks noChangeArrowheads="1"/>
              </p:cNvSpPr>
              <p:nvPr/>
            </p:nvSpPr>
            <p:spPr bwMode="auto">
              <a:xfrm>
                <a:off x="3860" y="1862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39" name="Line 63"/>
            <p:cNvSpPr>
              <a:spLocks noChangeShapeType="1"/>
            </p:cNvSpPr>
            <p:nvPr/>
          </p:nvSpPr>
          <p:spPr bwMode="auto">
            <a:xfrm>
              <a:off x="3763" y="1892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Line 64"/>
            <p:cNvSpPr>
              <a:spLocks noChangeShapeType="1"/>
            </p:cNvSpPr>
            <p:nvPr/>
          </p:nvSpPr>
          <p:spPr bwMode="auto">
            <a:xfrm>
              <a:off x="4198" y="1897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6" name="Group 65"/>
          <p:cNvGrpSpPr>
            <a:grpSpLocks/>
          </p:cNvGrpSpPr>
          <p:nvPr/>
        </p:nvGrpSpPr>
        <p:grpSpPr bwMode="auto">
          <a:xfrm>
            <a:off x="4757738" y="1790700"/>
            <a:ext cx="696912" cy="354013"/>
            <a:chOff x="2997" y="1128"/>
            <a:chExt cx="439" cy="223"/>
          </a:xfrm>
        </p:grpSpPr>
        <p:sp>
          <p:nvSpPr>
            <p:cNvPr id="61527" name="Oval 66"/>
            <p:cNvSpPr>
              <a:spLocks noChangeArrowheads="1"/>
            </p:cNvSpPr>
            <p:nvPr/>
          </p:nvSpPr>
          <p:spPr bwMode="auto">
            <a:xfrm>
              <a:off x="2999" y="122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8" name="Rectangle 67"/>
            <p:cNvSpPr>
              <a:spLocks noChangeArrowheads="1"/>
            </p:cNvSpPr>
            <p:nvPr/>
          </p:nvSpPr>
          <p:spPr bwMode="auto">
            <a:xfrm>
              <a:off x="2999" y="121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9" name="Oval 68"/>
            <p:cNvSpPr>
              <a:spLocks noChangeArrowheads="1"/>
            </p:cNvSpPr>
            <p:nvPr/>
          </p:nvSpPr>
          <p:spPr bwMode="auto">
            <a:xfrm>
              <a:off x="2997" y="112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0" name="Group 69"/>
            <p:cNvGrpSpPr>
              <a:grpSpLocks/>
            </p:cNvGrpSpPr>
            <p:nvPr/>
          </p:nvGrpSpPr>
          <p:grpSpPr bwMode="auto">
            <a:xfrm>
              <a:off x="3085" y="1166"/>
              <a:ext cx="246" cy="66"/>
              <a:chOff x="3085" y="1166"/>
              <a:chExt cx="246" cy="66"/>
            </a:xfrm>
          </p:grpSpPr>
          <p:sp>
            <p:nvSpPr>
              <p:cNvPr id="61533" name="Freeform 70"/>
              <p:cNvSpPr>
                <a:spLocks noChangeArrowheads="1"/>
              </p:cNvSpPr>
              <p:nvPr/>
            </p:nvSpPr>
            <p:spPr bwMode="auto">
              <a:xfrm>
                <a:off x="3085" y="116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Freeform 71"/>
              <p:cNvSpPr>
                <a:spLocks noChangeArrowheads="1"/>
              </p:cNvSpPr>
              <p:nvPr/>
            </p:nvSpPr>
            <p:spPr bwMode="auto">
              <a:xfrm>
                <a:off x="3096" y="116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31" name="Line 72"/>
            <p:cNvSpPr>
              <a:spLocks noChangeShapeType="1"/>
            </p:cNvSpPr>
            <p:nvPr/>
          </p:nvSpPr>
          <p:spPr bwMode="auto">
            <a:xfrm>
              <a:off x="2999" y="119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Line 73"/>
            <p:cNvSpPr>
              <a:spLocks noChangeShapeType="1"/>
            </p:cNvSpPr>
            <p:nvPr/>
          </p:nvSpPr>
          <p:spPr bwMode="auto">
            <a:xfrm>
              <a:off x="3434" y="120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74"/>
          <p:cNvGrpSpPr>
            <a:grpSpLocks/>
          </p:cNvGrpSpPr>
          <p:nvPr/>
        </p:nvGrpSpPr>
        <p:grpSpPr bwMode="auto">
          <a:xfrm>
            <a:off x="4764088" y="2425700"/>
            <a:ext cx="696912" cy="354013"/>
            <a:chOff x="3001" y="1528"/>
            <a:chExt cx="439" cy="223"/>
          </a:xfrm>
        </p:grpSpPr>
        <p:sp>
          <p:nvSpPr>
            <p:cNvPr id="61519" name="Oval 75"/>
            <p:cNvSpPr>
              <a:spLocks noChangeArrowheads="1"/>
            </p:cNvSpPr>
            <p:nvPr/>
          </p:nvSpPr>
          <p:spPr bwMode="auto">
            <a:xfrm>
              <a:off x="3003" y="162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0" name="Rectangle 76"/>
            <p:cNvSpPr>
              <a:spLocks noChangeArrowheads="1"/>
            </p:cNvSpPr>
            <p:nvPr/>
          </p:nvSpPr>
          <p:spPr bwMode="auto">
            <a:xfrm>
              <a:off x="3003" y="161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1" name="Oval 77"/>
            <p:cNvSpPr>
              <a:spLocks noChangeArrowheads="1"/>
            </p:cNvSpPr>
            <p:nvPr/>
          </p:nvSpPr>
          <p:spPr bwMode="auto">
            <a:xfrm>
              <a:off x="3001" y="152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22" name="Group 78"/>
            <p:cNvGrpSpPr>
              <a:grpSpLocks/>
            </p:cNvGrpSpPr>
            <p:nvPr/>
          </p:nvGrpSpPr>
          <p:grpSpPr bwMode="auto">
            <a:xfrm>
              <a:off x="3089" y="1566"/>
              <a:ext cx="246" cy="66"/>
              <a:chOff x="3089" y="1566"/>
              <a:chExt cx="246" cy="66"/>
            </a:xfrm>
          </p:grpSpPr>
          <p:sp>
            <p:nvSpPr>
              <p:cNvPr id="61525" name="Freeform 79"/>
              <p:cNvSpPr>
                <a:spLocks noChangeArrowheads="1"/>
              </p:cNvSpPr>
              <p:nvPr/>
            </p:nvSpPr>
            <p:spPr bwMode="auto">
              <a:xfrm>
                <a:off x="3089" y="156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6" name="Freeform 80"/>
              <p:cNvSpPr>
                <a:spLocks noChangeArrowheads="1"/>
              </p:cNvSpPr>
              <p:nvPr/>
            </p:nvSpPr>
            <p:spPr bwMode="auto">
              <a:xfrm>
                <a:off x="3100" y="156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3" name="Line 81"/>
            <p:cNvSpPr>
              <a:spLocks noChangeShapeType="1"/>
            </p:cNvSpPr>
            <p:nvPr/>
          </p:nvSpPr>
          <p:spPr bwMode="auto">
            <a:xfrm>
              <a:off x="3003" y="159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Line 82"/>
            <p:cNvSpPr>
              <a:spLocks noChangeShapeType="1"/>
            </p:cNvSpPr>
            <p:nvPr/>
          </p:nvSpPr>
          <p:spPr bwMode="auto">
            <a:xfrm>
              <a:off x="3438" y="160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8" name="Group 83"/>
          <p:cNvGrpSpPr>
            <a:grpSpLocks/>
          </p:cNvGrpSpPr>
          <p:nvPr/>
        </p:nvGrpSpPr>
        <p:grpSpPr bwMode="auto">
          <a:xfrm>
            <a:off x="5595938" y="2000250"/>
            <a:ext cx="696912" cy="354013"/>
            <a:chOff x="3525" y="1260"/>
            <a:chExt cx="439" cy="223"/>
          </a:xfrm>
        </p:grpSpPr>
        <p:sp>
          <p:nvSpPr>
            <p:cNvPr id="61511" name="Oval 84"/>
            <p:cNvSpPr>
              <a:spLocks noChangeArrowheads="1"/>
            </p:cNvSpPr>
            <p:nvPr/>
          </p:nvSpPr>
          <p:spPr bwMode="auto">
            <a:xfrm>
              <a:off x="3527" y="1359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2" name="Rectangle 85"/>
            <p:cNvSpPr>
              <a:spLocks noChangeArrowheads="1"/>
            </p:cNvSpPr>
            <p:nvPr/>
          </p:nvSpPr>
          <p:spPr bwMode="auto">
            <a:xfrm>
              <a:off x="3527" y="1345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3" name="Oval 86"/>
            <p:cNvSpPr>
              <a:spLocks noChangeArrowheads="1"/>
            </p:cNvSpPr>
            <p:nvPr/>
          </p:nvSpPr>
          <p:spPr bwMode="auto">
            <a:xfrm>
              <a:off x="3525" y="1260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14" name="Group 87"/>
            <p:cNvGrpSpPr>
              <a:grpSpLocks/>
            </p:cNvGrpSpPr>
            <p:nvPr/>
          </p:nvGrpSpPr>
          <p:grpSpPr bwMode="auto">
            <a:xfrm>
              <a:off x="3613" y="1298"/>
              <a:ext cx="246" cy="66"/>
              <a:chOff x="3613" y="1298"/>
              <a:chExt cx="246" cy="66"/>
            </a:xfrm>
          </p:grpSpPr>
          <p:sp>
            <p:nvSpPr>
              <p:cNvPr id="61517" name="Freeform 88"/>
              <p:cNvSpPr>
                <a:spLocks noChangeArrowheads="1"/>
              </p:cNvSpPr>
              <p:nvPr/>
            </p:nvSpPr>
            <p:spPr bwMode="auto">
              <a:xfrm>
                <a:off x="3613" y="1298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8" name="Freeform 89"/>
              <p:cNvSpPr>
                <a:spLocks noChangeArrowheads="1"/>
              </p:cNvSpPr>
              <p:nvPr/>
            </p:nvSpPr>
            <p:spPr bwMode="auto">
              <a:xfrm>
                <a:off x="3624" y="1298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15" name="Line 90"/>
            <p:cNvSpPr>
              <a:spLocks noChangeShapeType="1"/>
            </p:cNvSpPr>
            <p:nvPr/>
          </p:nvSpPr>
          <p:spPr bwMode="auto">
            <a:xfrm>
              <a:off x="3527" y="1328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91"/>
            <p:cNvSpPr>
              <a:spLocks noChangeShapeType="1"/>
            </p:cNvSpPr>
            <p:nvPr/>
          </p:nvSpPr>
          <p:spPr bwMode="auto">
            <a:xfrm>
              <a:off x="3962" y="1333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6311900" y="3094038"/>
            <a:ext cx="1141413" cy="809625"/>
            <a:chOff x="3976" y="1949"/>
            <a:chExt cx="719" cy="510"/>
          </a:xfrm>
        </p:grpSpPr>
        <p:grpSp>
          <p:nvGrpSpPr>
            <p:cNvPr id="61499" name="Group 93"/>
            <p:cNvGrpSpPr>
              <a:grpSpLocks/>
            </p:cNvGrpSpPr>
            <p:nvPr/>
          </p:nvGrpSpPr>
          <p:grpSpPr bwMode="auto">
            <a:xfrm>
              <a:off x="3976" y="1949"/>
              <a:ext cx="245" cy="293"/>
              <a:chOff x="3976" y="1949"/>
              <a:chExt cx="245" cy="293"/>
            </a:xfrm>
          </p:grpSpPr>
          <p:sp>
            <p:nvSpPr>
              <p:cNvPr id="61509" name="Rectangle 94"/>
              <p:cNvSpPr>
                <a:spLocks noChangeArrowheads="1"/>
              </p:cNvSpPr>
              <p:nvPr/>
            </p:nvSpPr>
            <p:spPr bwMode="auto">
              <a:xfrm rot="3360000">
                <a:off x="4065" y="2099"/>
                <a:ext cx="143" cy="106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0" name="Rectangle 95"/>
              <p:cNvSpPr>
                <a:spLocks noChangeArrowheads="1"/>
              </p:cNvSpPr>
              <p:nvPr/>
            </p:nvSpPr>
            <p:spPr bwMode="auto">
              <a:xfrm rot="3360000">
                <a:off x="3983" y="1994"/>
                <a:ext cx="165" cy="10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00" name="Group 96"/>
            <p:cNvGrpSpPr>
              <a:grpSpLocks/>
            </p:cNvGrpSpPr>
            <p:nvPr/>
          </p:nvGrpSpPr>
          <p:grpSpPr bwMode="auto">
            <a:xfrm>
              <a:off x="4172" y="2016"/>
              <a:ext cx="253" cy="290"/>
              <a:chOff x="4172" y="2016"/>
              <a:chExt cx="253" cy="290"/>
            </a:xfrm>
          </p:grpSpPr>
          <p:sp>
            <p:nvSpPr>
              <p:cNvPr id="61507" name="Rectangle 97"/>
              <p:cNvSpPr>
                <a:spLocks noChangeArrowheads="1"/>
              </p:cNvSpPr>
              <p:nvPr/>
            </p:nvSpPr>
            <p:spPr bwMode="auto">
              <a:xfrm rot="3240000">
                <a:off x="4268" y="2162"/>
                <a:ext cx="143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8" name="Rectangle 98"/>
              <p:cNvSpPr>
                <a:spLocks noChangeArrowheads="1"/>
              </p:cNvSpPr>
              <p:nvPr/>
            </p:nvSpPr>
            <p:spPr bwMode="auto">
              <a:xfrm rot="3240000">
                <a:off x="4182" y="2060"/>
                <a:ext cx="165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01" name="Group 99"/>
            <p:cNvGrpSpPr>
              <a:grpSpLocks/>
            </p:cNvGrpSpPr>
            <p:nvPr/>
          </p:nvGrpSpPr>
          <p:grpSpPr bwMode="auto">
            <a:xfrm>
              <a:off x="4390" y="2094"/>
              <a:ext cx="261" cy="286"/>
              <a:chOff x="4390" y="2094"/>
              <a:chExt cx="261" cy="286"/>
            </a:xfrm>
          </p:grpSpPr>
          <p:sp>
            <p:nvSpPr>
              <p:cNvPr id="61505" name="Rectangle 100"/>
              <p:cNvSpPr>
                <a:spLocks noChangeArrowheads="1"/>
              </p:cNvSpPr>
              <p:nvPr/>
            </p:nvSpPr>
            <p:spPr bwMode="auto">
              <a:xfrm rot="3060000">
                <a:off x="4492" y="2236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6" name="Rectangle 101"/>
              <p:cNvSpPr>
                <a:spLocks noChangeArrowheads="1"/>
              </p:cNvSpPr>
              <p:nvPr/>
            </p:nvSpPr>
            <p:spPr bwMode="auto">
              <a:xfrm rot="3060000">
                <a:off x="4402" y="2137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2" name="Line 102"/>
            <p:cNvSpPr>
              <a:spLocks noChangeShapeType="1"/>
            </p:cNvSpPr>
            <p:nvPr/>
          </p:nvSpPr>
          <p:spPr bwMode="auto">
            <a:xfrm>
              <a:off x="4184" y="2216"/>
              <a:ext cx="83" cy="11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Line 103"/>
            <p:cNvSpPr>
              <a:spLocks noChangeShapeType="1"/>
            </p:cNvSpPr>
            <p:nvPr/>
          </p:nvSpPr>
          <p:spPr bwMode="auto">
            <a:xfrm>
              <a:off x="4388" y="2278"/>
              <a:ext cx="81" cy="11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Line 104"/>
            <p:cNvSpPr>
              <a:spLocks noChangeShapeType="1"/>
            </p:cNvSpPr>
            <p:nvPr/>
          </p:nvSpPr>
          <p:spPr bwMode="auto">
            <a:xfrm>
              <a:off x="4620" y="2350"/>
              <a:ext cx="75" cy="10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0" name="Group 105"/>
          <p:cNvGrpSpPr>
            <a:grpSpLocks/>
          </p:cNvGrpSpPr>
          <p:nvPr/>
        </p:nvGrpSpPr>
        <p:grpSpPr bwMode="auto">
          <a:xfrm>
            <a:off x="6694488" y="3886200"/>
            <a:ext cx="696912" cy="354013"/>
            <a:chOff x="4217" y="2448"/>
            <a:chExt cx="439" cy="223"/>
          </a:xfrm>
        </p:grpSpPr>
        <p:sp>
          <p:nvSpPr>
            <p:cNvPr id="61491" name="Oval 106"/>
            <p:cNvSpPr>
              <a:spLocks noChangeArrowheads="1"/>
            </p:cNvSpPr>
            <p:nvPr/>
          </p:nvSpPr>
          <p:spPr bwMode="auto">
            <a:xfrm>
              <a:off x="4219" y="254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Rectangle 107"/>
            <p:cNvSpPr>
              <a:spLocks noChangeArrowheads="1"/>
            </p:cNvSpPr>
            <p:nvPr/>
          </p:nvSpPr>
          <p:spPr bwMode="auto">
            <a:xfrm>
              <a:off x="4219" y="253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Oval 108"/>
            <p:cNvSpPr>
              <a:spLocks noChangeArrowheads="1"/>
            </p:cNvSpPr>
            <p:nvPr/>
          </p:nvSpPr>
          <p:spPr bwMode="auto">
            <a:xfrm>
              <a:off x="4217" y="244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94" name="Group 109"/>
            <p:cNvGrpSpPr>
              <a:grpSpLocks/>
            </p:cNvGrpSpPr>
            <p:nvPr/>
          </p:nvGrpSpPr>
          <p:grpSpPr bwMode="auto">
            <a:xfrm>
              <a:off x="4305" y="2486"/>
              <a:ext cx="246" cy="66"/>
              <a:chOff x="4305" y="2486"/>
              <a:chExt cx="246" cy="66"/>
            </a:xfrm>
          </p:grpSpPr>
          <p:sp>
            <p:nvSpPr>
              <p:cNvPr id="61497" name="Freeform 110"/>
              <p:cNvSpPr>
                <a:spLocks noChangeArrowheads="1"/>
              </p:cNvSpPr>
              <p:nvPr/>
            </p:nvSpPr>
            <p:spPr bwMode="auto">
              <a:xfrm>
                <a:off x="4305" y="248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8" name="Freeform 111"/>
              <p:cNvSpPr>
                <a:spLocks noChangeArrowheads="1"/>
              </p:cNvSpPr>
              <p:nvPr/>
            </p:nvSpPr>
            <p:spPr bwMode="auto">
              <a:xfrm>
                <a:off x="4316" y="248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95" name="Line 112"/>
            <p:cNvSpPr>
              <a:spLocks noChangeShapeType="1"/>
            </p:cNvSpPr>
            <p:nvPr/>
          </p:nvSpPr>
          <p:spPr bwMode="auto">
            <a:xfrm>
              <a:off x="4219" y="251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Line 113"/>
            <p:cNvSpPr>
              <a:spLocks noChangeShapeType="1"/>
            </p:cNvSpPr>
            <p:nvPr/>
          </p:nvSpPr>
          <p:spPr bwMode="auto">
            <a:xfrm>
              <a:off x="4654" y="252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114"/>
          <p:cNvGrpSpPr>
            <a:grpSpLocks/>
          </p:cNvGrpSpPr>
          <p:nvPr/>
        </p:nvGrpSpPr>
        <p:grpSpPr bwMode="auto">
          <a:xfrm>
            <a:off x="5791200" y="4954588"/>
            <a:ext cx="696913" cy="354012"/>
            <a:chOff x="3648" y="3121"/>
            <a:chExt cx="439" cy="223"/>
          </a:xfrm>
        </p:grpSpPr>
        <p:sp>
          <p:nvSpPr>
            <p:cNvPr id="61483" name="Oval 115"/>
            <p:cNvSpPr>
              <a:spLocks noChangeArrowheads="1"/>
            </p:cNvSpPr>
            <p:nvPr/>
          </p:nvSpPr>
          <p:spPr bwMode="auto">
            <a:xfrm>
              <a:off x="3650" y="3220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Rectangle 116"/>
            <p:cNvSpPr>
              <a:spLocks noChangeArrowheads="1"/>
            </p:cNvSpPr>
            <p:nvPr/>
          </p:nvSpPr>
          <p:spPr bwMode="auto">
            <a:xfrm>
              <a:off x="3650" y="3206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117"/>
            <p:cNvSpPr>
              <a:spLocks noChangeArrowheads="1"/>
            </p:cNvSpPr>
            <p:nvPr/>
          </p:nvSpPr>
          <p:spPr bwMode="auto">
            <a:xfrm>
              <a:off x="3648" y="3121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86" name="Group 118"/>
            <p:cNvGrpSpPr>
              <a:grpSpLocks/>
            </p:cNvGrpSpPr>
            <p:nvPr/>
          </p:nvGrpSpPr>
          <p:grpSpPr bwMode="auto">
            <a:xfrm>
              <a:off x="3736" y="3159"/>
              <a:ext cx="246" cy="66"/>
              <a:chOff x="3736" y="3159"/>
              <a:chExt cx="246" cy="66"/>
            </a:xfrm>
          </p:grpSpPr>
          <p:sp>
            <p:nvSpPr>
              <p:cNvPr id="61489" name="Freeform 119"/>
              <p:cNvSpPr>
                <a:spLocks noChangeArrowheads="1"/>
              </p:cNvSpPr>
              <p:nvPr/>
            </p:nvSpPr>
            <p:spPr bwMode="auto">
              <a:xfrm>
                <a:off x="3736" y="3159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0" name="Freeform 120"/>
              <p:cNvSpPr>
                <a:spLocks noChangeArrowheads="1"/>
              </p:cNvSpPr>
              <p:nvPr/>
            </p:nvSpPr>
            <p:spPr bwMode="auto">
              <a:xfrm>
                <a:off x="3747" y="3159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7" name="Line 121"/>
            <p:cNvSpPr>
              <a:spLocks noChangeShapeType="1"/>
            </p:cNvSpPr>
            <p:nvPr/>
          </p:nvSpPr>
          <p:spPr bwMode="auto">
            <a:xfrm>
              <a:off x="3650" y="3190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Line 122"/>
            <p:cNvSpPr>
              <a:spLocks noChangeShapeType="1"/>
            </p:cNvSpPr>
            <p:nvPr/>
          </p:nvSpPr>
          <p:spPr bwMode="auto">
            <a:xfrm>
              <a:off x="4085" y="3194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2" name="Group 123"/>
          <p:cNvGrpSpPr>
            <a:grpSpLocks/>
          </p:cNvGrpSpPr>
          <p:nvPr/>
        </p:nvGrpSpPr>
        <p:grpSpPr bwMode="auto">
          <a:xfrm>
            <a:off x="4752975" y="4400550"/>
            <a:ext cx="736600" cy="1384300"/>
            <a:chOff x="2994" y="2772"/>
            <a:chExt cx="464" cy="872"/>
          </a:xfrm>
        </p:grpSpPr>
        <p:sp>
          <p:nvSpPr>
            <p:cNvPr id="61473" name="Line 124"/>
            <p:cNvSpPr>
              <a:spLocks noChangeShapeType="1"/>
            </p:cNvSpPr>
            <p:nvPr/>
          </p:nvSpPr>
          <p:spPr bwMode="auto">
            <a:xfrm flipV="1">
              <a:off x="3404" y="3028"/>
              <a:ext cx="53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Line 125"/>
            <p:cNvSpPr>
              <a:spLocks noChangeShapeType="1"/>
            </p:cNvSpPr>
            <p:nvPr/>
          </p:nvSpPr>
          <p:spPr bwMode="auto">
            <a:xfrm flipV="1">
              <a:off x="3404" y="3436"/>
              <a:ext cx="53" cy="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Line 126"/>
            <p:cNvSpPr>
              <a:spLocks noChangeShapeType="1"/>
            </p:cNvSpPr>
            <p:nvPr/>
          </p:nvSpPr>
          <p:spPr bwMode="auto">
            <a:xfrm>
              <a:off x="3454" y="3026"/>
              <a:ext cx="0" cy="4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76" name="Group 127"/>
            <p:cNvGrpSpPr>
              <a:grpSpLocks/>
            </p:cNvGrpSpPr>
            <p:nvPr/>
          </p:nvGrpSpPr>
          <p:grpSpPr bwMode="auto">
            <a:xfrm>
              <a:off x="2994" y="2772"/>
              <a:ext cx="442" cy="356"/>
              <a:chOff x="2994" y="2772"/>
              <a:chExt cx="442" cy="356"/>
            </a:xfrm>
          </p:grpSpPr>
          <p:pic>
            <p:nvPicPr>
              <p:cNvPr id="61481" name="Picture 12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94" y="2772"/>
                <a:ext cx="442" cy="3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482" name="Freeform 129"/>
              <p:cNvSpPr>
                <a:spLocks noChangeArrowheads="1"/>
              </p:cNvSpPr>
              <p:nvPr/>
            </p:nvSpPr>
            <p:spPr bwMode="auto">
              <a:xfrm flipH="1">
                <a:off x="3183" y="2806"/>
                <a:ext cx="214" cy="163"/>
              </a:xfrm>
              <a:custGeom>
                <a:avLst/>
                <a:gdLst>
                  <a:gd name="T0" fmla="*/ 0 w 356"/>
                  <a:gd name="T1" fmla="*/ 0 h 368"/>
                  <a:gd name="T2" fmla="*/ 2510 w 356"/>
                  <a:gd name="T3" fmla="*/ 110 h 368"/>
                  <a:gd name="T4" fmla="*/ 2978 w 356"/>
                  <a:gd name="T5" fmla="*/ 2291 h 368"/>
                  <a:gd name="T6" fmla="*/ 656 w 356"/>
                  <a:gd name="T7" fmla="*/ 286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77" name="Text Box 130"/>
            <p:cNvSpPr txBox="1">
              <a:spLocks noChangeArrowheads="1"/>
            </p:cNvSpPr>
            <p:nvPr/>
          </p:nvSpPr>
          <p:spPr bwMode="auto">
            <a:xfrm rot="5400000">
              <a:off x="3114" y="3069"/>
              <a:ext cx="336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61478" name="Group 131"/>
            <p:cNvGrpSpPr>
              <a:grpSpLocks/>
            </p:cNvGrpSpPr>
            <p:nvPr/>
          </p:nvGrpSpPr>
          <p:grpSpPr bwMode="auto">
            <a:xfrm>
              <a:off x="3004" y="3287"/>
              <a:ext cx="442" cy="356"/>
              <a:chOff x="3004" y="3287"/>
              <a:chExt cx="442" cy="356"/>
            </a:xfrm>
          </p:grpSpPr>
          <p:pic>
            <p:nvPicPr>
              <p:cNvPr id="61479" name="Picture 1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04" y="3287"/>
                <a:ext cx="442" cy="3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480" name="Freeform 133"/>
              <p:cNvSpPr>
                <a:spLocks noChangeArrowheads="1"/>
              </p:cNvSpPr>
              <p:nvPr/>
            </p:nvSpPr>
            <p:spPr bwMode="auto">
              <a:xfrm flipH="1">
                <a:off x="3193" y="3322"/>
                <a:ext cx="214" cy="163"/>
              </a:xfrm>
              <a:custGeom>
                <a:avLst/>
                <a:gdLst>
                  <a:gd name="T0" fmla="*/ 0 w 356"/>
                  <a:gd name="T1" fmla="*/ 0 h 368"/>
                  <a:gd name="T2" fmla="*/ 2510 w 356"/>
                  <a:gd name="T3" fmla="*/ 110 h 368"/>
                  <a:gd name="T4" fmla="*/ 2978 w 356"/>
                  <a:gd name="T5" fmla="*/ 2291 h 368"/>
                  <a:gd name="T6" fmla="*/ 656 w 356"/>
                  <a:gd name="T7" fmla="*/ 286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3595688" y="1527175"/>
            <a:ext cx="4246562" cy="660400"/>
            <a:chOff x="2265" y="962"/>
            <a:chExt cx="2675" cy="416"/>
          </a:xfrm>
        </p:grpSpPr>
        <p:sp>
          <p:nvSpPr>
            <p:cNvPr id="62520" name="Rectangle 4"/>
            <p:cNvSpPr>
              <a:spLocks noChangeArrowheads="1"/>
            </p:cNvSpPr>
            <p:nvPr/>
          </p:nvSpPr>
          <p:spPr bwMode="auto">
            <a:xfrm>
              <a:off x="2307" y="969"/>
              <a:ext cx="2633" cy="34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1" name="Rectangle 5"/>
            <p:cNvSpPr>
              <a:spLocks noChangeArrowheads="1"/>
            </p:cNvSpPr>
            <p:nvPr/>
          </p:nvSpPr>
          <p:spPr bwMode="auto">
            <a:xfrm>
              <a:off x="2265" y="999"/>
              <a:ext cx="2633" cy="341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Text Box 6"/>
            <p:cNvSpPr txBox="1">
              <a:spLocks noChangeArrowheads="1"/>
            </p:cNvSpPr>
            <p:nvPr/>
          </p:nvSpPr>
          <p:spPr bwMode="auto">
            <a:xfrm>
              <a:off x="2994" y="962"/>
              <a:ext cx="269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ID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=x</a:t>
              </a:r>
            </a:p>
          </p:txBody>
        </p:sp>
        <p:sp>
          <p:nvSpPr>
            <p:cNvPr id="62523" name="Text Box 7"/>
            <p:cNvSpPr txBox="1">
              <a:spLocks noChangeArrowheads="1"/>
            </p:cNvSpPr>
            <p:nvPr/>
          </p:nvSpPr>
          <p:spPr bwMode="auto">
            <a:xfrm>
              <a:off x="3909" y="974"/>
              <a:ext cx="46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offset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62524" name="Text Box 8"/>
            <p:cNvSpPr txBox="1">
              <a:spLocks noChangeArrowheads="1"/>
            </p:cNvSpPr>
            <p:nvPr/>
          </p:nvSpPr>
          <p:spPr bwMode="auto">
            <a:xfrm>
              <a:off x="3278" y="974"/>
              <a:ext cx="59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fragflag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62525" name="Text Box 9"/>
            <p:cNvSpPr txBox="1">
              <a:spLocks noChangeArrowheads="1"/>
            </p:cNvSpPr>
            <p:nvPr/>
          </p:nvSpPr>
          <p:spPr bwMode="auto">
            <a:xfrm>
              <a:off x="2490" y="962"/>
              <a:ext cx="516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=4000</a:t>
              </a:r>
            </a:p>
          </p:txBody>
        </p:sp>
        <p:sp>
          <p:nvSpPr>
            <p:cNvPr id="62526" name="Line 10"/>
            <p:cNvSpPr>
              <a:spLocks noChangeShapeType="1"/>
            </p:cNvSpPr>
            <p:nvPr/>
          </p:nvSpPr>
          <p:spPr bwMode="auto">
            <a:xfrm>
              <a:off x="2505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7" name="Line 11"/>
            <p:cNvSpPr>
              <a:spLocks noChangeShapeType="1"/>
            </p:cNvSpPr>
            <p:nvPr/>
          </p:nvSpPr>
          <p:spPr bwMode="auto">
            <a:xfrm>
              <a:off x="3009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8" name="Line 12"/>
            <p:cNvSpPr>
              <a:spLocks noChangeShapeType="1"/>
            </p:cNvSpPr>
            <p:nvPr/>
          </p:nvSpPr>
          <p:spPr bwMode="auto">
            <a:xfrm>
              <a:off x="3279" y="1011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9" name="Line 13"/>
            <p:cNvSpPr>
              <a:spLocks noChangeShapeType="1"/>
            </p:cNvSpPr>
            <p:nvPr/>
          </p:nvSpPr>
          <p:spPr bwMode="auto">
            <a:xfrm>
              <a:off x="3897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0" name="Line 14"/>
            <p:cNvSpPr>
              <a:spLocks noChangeShapeType="1"/>
            </p:cNvSpPr>
            <p:nvPr/>
          </p:nvSpPr>
          <p:spPr bwMode="auto">
            <a:xfrm>
              <a:off x="4371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1" name="Rectangle 15"/>
            <p:cNvSpPr>
              <a:spLocks noChangeArrowheads="1"/>
            </p:cNvSpPr>
            <p:nvPr/>
          </p:nvSpPr>
          <p:spPr bwMode="auto">
            <a:xfrm>
              <a:off x="4491" y="969"/>
              <a:ext cx="13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89350" y="2290763"/>
            <a:ext cx="4705350" cy="3278187"/>
            <a:chOff x="2324" y="1443"/>
            <a:chExt cx="2964" cy="2065"/>
          </a:xfrm>
        </p:grpSpPr>
        <p:grpSp>
          <p:nvGrpSpPr>
            <p:cNvPr id="62477" name="Group 17"/>
            <p:cNvGrpSpPr>
              <a:grpSpLocks/>
            </p:cNvGrpSpPr>
            <p:nvPr/>
          </p:nvGrpSpPr>
          <p:grpSpPr bwMode="auto">
            <a:xfrm>
              <a:off x="2613" y="2066"/>
              <a:ext cx="2675" cy="416"/>
              <a:chOff x="2613" y="2066"/>
              <a:chExt cx="2675" cy="416"/>
            </a:xfrm>
          </p:grpSpPr>
          <p:sp>
            <p:nvSpPr>
              <p:cNvPr id="62508" name="Rectangle 18"/>
              <p:cNvSpPr>
                <a:spLocks noChangeArrowheads="1"/>
              </p:cNvSpPr>
              <p:nvPr/>
            </p:nvSpPr>
            <p:spPr bwMode="auto">
              <a:xfrm>
                <a:off x="2655" y="2073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Rectangle 19"/>
              <p:cNvSpPr>
                <a:spLocks noChangeArrowheads="1"/>
              </p:cNvSpPr>
              <p:nvPr/>
            </p:nvSpPr>
            <p:spPr bwMode="auto">
              <a:xfrm>
                <a:off x="2613" y="2103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Text Box 20"/>
              <p:cNvSpPr txBox="1">
                <a:spLocks noChangeArrowheads="1"/>
              </p:cNvSpPr>
              <p:nvPr/>
            </p:nvSpPr>
            <p:spPr bwMode="auto">
              <a:xfrm>
                <a:off x="3342" y="2066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511" name="Text Box 21"/>
              <p:cNvSpPr txBox="1">
                <a:spLocks noChangeArrowheads="1"/>
              </p:cNvSpPr>
              <p:nvPr/>
            </p:nvSpPr>
            <p:spPr bwMode="auto">
              <a:xfrm>
                <a:off x="4257" y="2078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62512" name="Text Box 22"/>
              <p:cNvSpPr txBox="1">
                <a:spLocks noChangeArrowheads="1"/>
              </p:cNvSpPr>
              <p:nvPr/>
            </p:nvSpPr>
            <p:spPr bwMode="auto">
              <a:xfrm>
                <a:off x="3626" y="2078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62513" name="Text Box 23"/>
              <p:cNvSpPr txBox="1">
                <a:spLocks noChangeArrowheads="1"/>
              </p:cNvSpPr>
              <p:nvPr/>
            </p:nvSpPr>
            <p:spPr bwMode="auto">
              <a:xfrm>
                <a:off x="2838" y="2066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62514" name="Line 24"/>
              <p:cNvSpPr>
                <a:spLocks noChangeShapeType="1"/>
              </p:cNvSpPr>
              <p:nvPr/>
            </p:nvSpPr>
            <p:spPr bwMode="auto">
              <a:xfrm>
                <a:off x="2853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5" name="Line 25"/>
              <p:cNvSpPr>
                <a:spLocks noChangeShapeType="1"/>
              </p:cNvSpPr>
              <p:nvPr/>
            </p:nvSpPr>
            <p:spPr bwMode="auto">
              <a:xfrm>
                <a:off x="3357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6" name="Line 26"/>
              <p:cNvSpPr>
                <a:spLocks noChangeShapeType="1"/>
              </p:cNvSpPr>
              <p:nvPr/>
            </p:nvSpPr>
            <p:spPr bwMode="auto">
              <a:xfrm>
                <a:off x="3627" y="2115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7" name="Line 27"/>
              <p:cNvSpPr>
                <a:spLocks noChangeShapeType="1"/>
              </p:cNvSpPr>
              <p:nvPr/>
            </p:nvSpPr>
            <p:spPr bwMode="auto">
              <a:xfrm>
                <a:off x="4245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8" name="Line 28"/>
              <p:cNvSpPr>
                <a:spLocks noChangeShapeType="1"/>
              </p:cNvSpPr>
              <p:nvPr/>
            </p:nvSpPr>
            <p:spPr bwMode="auto">
              <a:xfrm>
                <a:off x="4719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9" name="Rectangle 29"/>
              <p:cNvSpPr>
                <a:spLocks noChangeArrowheads="1"/>
              </p:cNvSpPr>
              <p:nvPr/>
            </p:nvSpPr>
            <p:spPr bwMode="auto">
              <a:xfrm>
                <a:off x="4839" y="2073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8" name="Group 30"/>
            <p:cNvGrpSpPr>
              <a:grpSpLocks/>
            </p:cNvGrpSpPr>
            <p:nvPr/>
          </p:nvGrpSpPr>
          <p:grpSpPr bwMode="auto">
            <a:xfrm>
              <a:off x="2613" y="2570"/>
              <a:ext cx="2675" cy="416"/>
              <a:chOff x="2613" y="2570"/>
              <a:chExt cx="2675" cy="416"/>
            </a:xfrm>
          </p:grpSpPr>
          <p:sp>
            <p:nvSpPr>
              <p:cNvPr id="62496" name="Rectangle 31"/>
              <p:cNvSpPr>
                <a:spLocks noChangeArrowheads="1"/>
              </p:cNvSpPr>
              <p:nvPr/>
            </p:nvSpPr>
            <p:spPr bwMode="auto">
              <a:xfrm>
                <a:off x="2655" y="2577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2"/>
              <p:cNvSpPr>
                <a:spLocks noChangeArrowheads="1"/>
              </p:cNvSpPr>
              <p:nvPr/>
            </p:nvSpPr>
            <p:spPr bwMode="auto">
              <a:xfrm>
                <a:off x="2613" y="2607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Text Box 33"/>
              <p:cNvSpPr txBox="1">
                <a:spLocks noChangeArrowheads="1"/>
              </p:cNvSpPr>
              <p:nvPr/>
            </p:nvSpPr>
            <p:spPr bwMode="auto">
              <a:xfrm>
                <a:off x="3342" y="2570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499" name="Text Box 34"/>
              <p:cNvSpPr txBox="1">
                <a:spLocks noChangeArrowheads="1"/>
              </p:cNvSpPr>
              <p:nvPr/>
            </p:nvSpPr>
            <p:spPr bwMode="auto">
              <a:xfrm>
                <a:off x="4257" y="2582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=185</a:t>
                </a:r>
              </a:p>
            </p:txBody>
          </p:sp>
          <p:sp>
            <p:nvSpPr>
              <p:cNvPr id="62500" name="Text Box 35"/>
              <p:cNvSpPr txBox="1">
                <a:spLocks noChangeArrowheads="1"/>
              </p:cNvSpPr>
              <p:nvPr/>
            </p:nvSpPr>
            <p:spPr bwMode="auto">
              <a:xfrm>
                <a:off x="3626" y="2582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62501" name="Text Box 36"/>
              <p:cNvSpPr txBox="1">
                <a:spLocks noChangeArrowheads="1"/>
              </p:cNvSpPr>
              <p:nvPr/>
            </p:nvSpPr>
            <p:spPr bwMode="auto">
              <a:xfrm>
                <a:off x="2838" y="2570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62502" name="Line 37"/>
              <p:cNvSpPr>
                <a:spLocks noChangeShapeType="1"/>
              </p:cNvSpPr>
              <p:nvPr/>
            </p:nvSpPr>
            <p:spPr bwMode="auto">
              <a:xfrm>
                <a:off x="2853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3" name="Line 38"/>
              <p:cNvSpPr>
                <a:spLocks noChangeShapeType="1"/>
              </p:cNvSpPr>
              <p:nvPr/>
            </p:nvSpPr>
            <p:spPr bwMode="auto">
              <a:xfrm>
                <a:off x="3357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4" name="Line 39"/>
              <p:cNvSpPr>
                <a:spLocks noChangeShapeType="1"/>
              </p:cNvSpPr>
              <p:nvPr/>
            </p:nvSpPr>
            <p:spPr bwMode="auto">
              <a:xfrm>
                <a:off x="3627" y="261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5" name="Line 40"/>
              <p:cNvSpPr>
                <a:spLocks noChangeShapeType="1"/>
              </p:cNvSpPr>
              <p:nvPr/>
            </p:nvSpPr>
            <p:spPr bwMode="auto">
              <a:xfrm>
                <a:off x="4245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6" name="Line 41"/>
              <p:cNvSpPr>
                <a:spLocks noChangeShapeType="1"/>
              </p:cNvSpPr>
              <p:nvPr/>
            </p:nvSpPr>
            <p:spPr bwMode="auto">
              <a:xfrm>
                <a:off x="4719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7" name="Rectangle 42"/>
              <p:cNvSpPr>
                <a:spLocks noChangeArrowheads="1"/>
              </p:cNvSpPr>
              <p:nvPr/>
            </p:nvSpPr>
            <p:spPr bwMode="auto">
              <a:xfrm>
                <a:off x="4839" y="2577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9" name="Group 43"/>
            <p:cNvGrpSpPr>
              <a:grpSpLocks/>
            </p:cNvGrpSpPr>
            <p:nvPr/>
          </p:nvGrpSpPr>
          <p:grpSpPr bwMode="auto">
            <a:xfrm>
              <a:off x="2607" y="3092"/>
              <a:ext cx="2675" cy="416"/>
              <a:chOff x="2607" y="3092"/>
              <a:chExt cx="2675" cy="416"/>
            </a:xfrm>
          </p:grpSpPr>
          <p:sp>
            <p:nvSpPr>
              <p:cNvPr id="62484" name="Rectangle 44"/>
              <p:cNvSpPr>
                <a:spLocks noChangeArrowheads="1"/>
              </p:cNvSpPr>
              <p:nvPr/>
            </p:nvSpPr>
            <p:spPr bwMode="auto">
              <a:xfrm>
                <a:off x="2649" y="3099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Rectangle 45"/>
              <p:cNvSpPr>
                <a:spLocks noChangeArrowheads="1"/>
              </p:cNvSpPr>
              <p:nvPr/>
            </p:nvSpPr>
            <p:spPr bwMode="auto">
              <a:xfrm>
                <a:off x="2607" y="3129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Text Box 46"/>
              <p:cNvSpPr txBox="1">
                <a:spLocks noChangeArrowheads="1"/>
              </p:cNvSpPr>
              <p:nvPr/>
            </p:nvSpPr>
            <p:spPr bwMode="auto">
              <a:xfrm>
                <a:off x="3336" y="3092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487" name="Text Box 47"/>
              <p:cNvSpPr txBox="1">
                <a:spLocks noChangeArrowheads="1"/>
              </p:cNvSpPr>
              <p:nvPr/>
            </p:nvSpPr>
            <p:spPr bwMode="auto">
              <a:xfrm>
                <a:off x="4251" y="3104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=370</a:t>
                </a:r>
              </a:p>
            </p:txBody>
          </p:sp>
          <p:sp>
            <p:nvSpPr>
              <p:cNvPr id="62488" name="Text Box 48"/>
              <p:cNvSpPr txBox="1">
                <a:spLocks noChangeArrowheads="1"/>
              </p:cNvSpPr>
              <p:nvPr/>
            </p:nvSpPr>
            <p:spPr bwMode="auto">
              <a:xfrm>
                <a:off x="3620" y="3104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62489" name="Text Box 49"/>
              <p:cNvSpPr txBox="1">
                <a:spLocks noChangeArrowheads="1"/>
              </p:cNvSpPr>
              <p:nvPr/>
            </p:nvSpPr>
            <p:spPr bwMode="auto">
              <a:xfrm>
                <a:off x="2832" y="3092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=1040</a:t>
                </a:r>
              </a:p>
            </p:txBody>
          </p:sp>
          <p:sp>
            <p:nvSpPr>
              <p:cNvPr id="62490" name="Line 50"/>
              <p:cNvSpPr>
                <a:spLocks noChangeShapeType="1"/>
              </p:cNvSpPr>
              <p:nvPr/>
            </p:nvSpPr>
            <p:spPr bwMode="auto">
              <a:xfrm>
                <a:off x="2847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Line 51"/>
              <p:cNvSpPr>
                <a:spLocks noChangeShapeType="1"/>
              </p:cNvSpPr>
              <p:nvPr/>
            </p:nvSpPr>
            <p:spPr bwMode="auto">
              <a:xfrm>
                <a:off x="3351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2" name="Line 52"/>
              <p:cNvSpPr>
                <a:spLocks noChangeShapeType="1"/>
              </p:cNvSpPr>
              <p:nvPr/>
            </p:nvSpPr>
            <p:spPr bwMode="auto">
              <a:xfrm>
                <a:off x="3621" y="3141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3" name="Line 53"/>
              <p:cNvSpPr>
                <a:spLocks noChangeShapeType="1"/>
              </p:cNvSpPr>
              <p:nvPr/>
            </p:nvSpPr>
            <p:spPr bwMode="auto">
              <a:xfrm>
                <a:off x="4239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4" name="Line 54"/>
              <p:cNvSpPr>
                <a:spLocks noChangeShapeType="1"/>
              </p:cNvSpPr>
              <p:nvPr/>
            </p:nvSpPr>
            <p:spPr bwMode="auto">
              <a:xfrm>
                <a:off x="4713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5" name="Rectangle 55"/>
              <p:cNvSpPr>
                <a:spLocks noChangeArrowheads="1"/>
              </p:cNvSpPr>
              <p:nvPr/>
            </p:nvSpPr>
            <p:spPr bwMode="auto">
              <a:xfrm>
                <a:off x="4833" y="3099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80" name="Freeform 56"/>
            <p:cNvSpPr>
              <a:spLocks/>
            </p:cNvSpPr>
            <p:nvPr/>
          </p:nvSpPr>
          <p:spPr bwMode="auto">
            <a:xfrm>
              <a:off x="2337" y="1443"/>
              <a:ext cx="209" cy="1361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1 h 1362"/>
                <a:gd name="T4" fmla="*/ 209 w 210"/>
                <a:gd name="T5" fmla="*/ 857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8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7" cy="0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09" cy="497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Text Box 59"/>
            <p:cNvSpPr txBox="1">
              <a:spLocks noChangeArrowheads="1"/>
            </p:cNvSpPr>
            <p:nvPr/>
          </p:nvSpPr>
          <p:spPr bwMode="auto">
            <a:xfrm>
              <a:off x="2324" y="1490"/>
              <a:ext cx="1981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63548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 byte datagram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MTU = 1500 bytes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1046163" y="3238500"/>
            <a:ext cx="16002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1480 bytes in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data field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1506538" y="4071938"/>
            <a:ext cx="9413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offset =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1480/8 </a:t>
            </a:r>
          </a:p>
        </p:txBody>
      </p:sp>
      <p:sp>
        <p:nvSpPr>
          <p:cNvPr id="62473" name="Text Box 63"/>
          <p:cNvSpPr txBox="1">
            <a:spLocks noChangeArrowheads="1"/>
          </p:cNvSpPr>
          <p:nvPr/>
        </p:nvSpPr>
        <p:spPr bwMode="auto">
          <a:xfrm>
            <a:off x="533400" y="185738"/>
            <a:ext cx="77724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Reassembly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>
            <a:off x="1985963" y="3590925"/>
            <a:ext cx="2619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 flipH="1">
            <a:off x="2317750" y="4394200"/>
            <a:ext cx="467518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3" grpId="0" animBg="1"/>
      <p:bldP spid="635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685800" y="422275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IPv6: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11175" y="1401763"/>
            <a:ext cx="8205788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nitial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otivation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32-bit address space soon to be completely allocated. 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otivation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eader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 helps speed processing/forwarding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eader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 to facilitate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IPv6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ixed-length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 byte header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fragmentation allowed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533400" y="185738"/>
            <a:ext cx="77724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IPv6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914400" y="1306513"/>
            <a:ext cx="7883524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riority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identify priority among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flow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Label: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identify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same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flow.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(concept of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not well defined).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header: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identify upper layer protocol for data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>
            <a:off x="2143125" y="3654425"/>
            <a:ext cx="4727575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>
            <a:off x="2794000" y="3354388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>
            <a:off x="3482975" y="3351213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>
            <a:off x="4410075" y="3649663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Line 12"/>
          <p:cNvSpPr>
            <a:spLocks noChangeShapeType="1"/>
          </p:cNvSpPr>
          <p:nvPr/>
        </p:nvSpPr>
        <p:spPr bwMode="auto">
          <a:xfrm>
            <a:off x="5556250" y="3652838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Line 13"/>
          <p:cNvSpPr>
            <a:spLocks noChangeShapeType="1"/>
          </p:cNvSpPr>
          <p:nvPr/>
        </p:nvSpPr>
        <p:spPr bwMode="auto">
          <a:xfrm>
            <a:off x="2130425" y="5175250"/>
            <a:ext cx="4760913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Line 14"/>
          <p:cNvSpPr>
            <a:spLocks noChangeShapeType="1"/>
          </p:cNvSpPr>
          <p:nvPr/>
        </p:nvSpPr>
        <p:spPr bwMode="auto">
          <a:xfrm>
            <a:off x="2147888" y="4535488"/>
            <a:ext cx="4760912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Line 15"/>
          <p:cNvSpPr>
            <a:spLocks noChangeShapeType="1"/>
          </p:cNvSpPr>
          <p:nvPr/>
        </p:nvSpPr>
        <p:spPr bwMode="auto">
          <a:xfrm>
            <a:off x="2133600" y="3952875"/>
            <a:ext cx="4760913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Text Box 16"/>
          <p:cNvSpPr txBox="1">
            <a:spLocks noChangeArrowheads="1"/>
          </p:cNvSpPr>
          <p:nvPr/>
        </p:nvSpPr>
        <p:spPr bwMode="auto">
          <a:xfrm>
            <a:off x="4048125" y="5440363"/>
            <a:ext cx="623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95250" name="Text Box 17"/>
          <p:cNvSpPr txBox="1">
            <a:spLocks noChangeArrowheads="1"/>
          </p:cNvSpPr>
          <p:nvPr/>
        </p:nvSpPr>
        <p:spPr bwMode="auto">
          <a:xfrm>
            <a:off x="3382963" y="4578350"/>
            <a:ext cx="215741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destination address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95251" name="Text Box 18"/>
          <p:cNvSpPr txBox="1">
            <a:spLocks noChangeArrowheads="1"/>
          </p:cNvSpPr>
          <p:nvPr/>
        </p:nvSpPr>
        <p:spPr bwMode="auto">
          <a:xfrm>
            <a:off x="3546475" y="3971925"/>
            <a:ext cx="17399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source address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95252" name="Text Box 19"/>
          <p:cNvSpPr txBox="1">
            <a:spLocks noChangeArrowheads="1"/>
          </p:cNvSpPr>
          <p:nvPr/>
        </p:nvSpPr>
        <p:spPr bwMode="auto">
          <a:xfrm>
            <a:off x="2630488" y="3619500"/>
            <a:ext cx="13446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payload len</a:t>
            </a:r>
          </a:p>
        </p:txBody>
      </p:sp>
      <p:sp>
        <p:nvSpPr>
          <p:cNvPr id="95253" name="Text Box 20"/>
          <p:cNvSpPr txBox="1">
            <a:spLocks noChangeArrowheads="1"/>
          </p:cNvSpPr>
          <p:nvPr/>
        </p:nvSpPr>
        <p:spPr bwMode="auto">
          <a:xfrm>
            <a:off x="4410075" y="3627438"/>
            <a:ext cx="1004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next hdr</a:t>
            </a:r>
          </a:p>
        </p:txBody>
      </p:sp>
      <p:sp>
        <p:nvSpPr>
          <p:cNvPr id="95254" name="Text Box 21"/>
          <p:cNvSpPr txBox="1">
            <a:spLocks noChangeArrowheads="1"/>
          </p:cNvSpPr>
          <p:nvPr/>
        </p:nvSpPr>
        <p:spPr bwMode="auto">
          <a:xfrm>
            <a:off x="5667375" y="3613150"/>
            <a:ext cx="1030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hop limit</a:t>
            </a:r>
          </a:p>
        </p:txBody>
      </p:sp>
      <p:sp>
        <p:nvSpPr>
          <p:cNvPr id="95255" name="Text Box 22"/>
          <p:cNvSpPr txBox="1">
            <a:spLocks noChangeArrowheads="1"/>
          </p:cNvSpPr>
          <p:nvPr/>
        </p:nvSpPr>
        <p:spPr bwMode="auto">
          <a:xfrm>
            <a:off x="4537075" y="3319463"/>
            <a:ext cx="1130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flow label</a:t>
            </a:r>
          </a:p>
        </p:txBody>
      </p:sp>
      <p:sp>
        <p:nvSpPr>
          <p:cNvPr id="95256" name="Text Box 23"/>
          <p:cNvSpPr txBox="1">
            <a:spLocks noChangeArrowheads="1"/>
          </p:cNvSpPr>
          <p:nvPr/>
        </p:nvSpPr>
        <p:spPr bwMode="auto">
          <a:xfrm>
            <a:off x="2914650" y="3305175"/>
            <a:ext cx="433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pri</a:t>
            </a:r>
          </a:p>
        </p:txBody>
      </p:sp>
      <p:sp>
        <p:nvSpPr>
          <p:cNvPr id="95257" name="Text Box 24"/>
          <p:cNvSpPr txBox="1">
            <a:spLocks noChangeArrowheads="1"/>
          </p:cNvSpPr>
          <p:nvPr/>
        </p:nvSpPr>
        <p:spPr bwMode="auto">
          <a:xfrm>
            <a:off x="2208213" y="3313113"/>
            <a:ext cx="498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ver</a:t>
            </a:r>
          </a:p>
        </p:txBody>
      </p:sp>
      <p:sp>
        <p:nvSpPr>
          <p:cNvPr id="95258" name="Line 25"/>
          <p:cNvSpPr>
            <a:spLocks noChangeShapeType="1"/>
          </p:cNvSpPr>
          <p:nvPr/>
        </p:nvSpPr>
        <p:spPr bwMode="auto">
          <a:xfrm>
            <a:off x="2119313" y="6400800"/>
            <a:ext cx="48164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9" name="Text Box 26"/>
          <p:cNvSpPr txBox="1">
            <a:spLocks noChangeArrowheads="1"/>
          </p:cNvSpPr>
          <p:nvPr/>
        </p:nvSpPr>
        <p:spPr bwMode="auto">
          <a:xfrm>
            <a:off x="3979863" y="6210300"/>
            <a:ext cx="852487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32 bits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from IPv4</a:t>
            </a:r>
          </a:p>
        </p:txBody>
      </p:sp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hecksum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removed entirely to reduce processing time at each hop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ptions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allowed, but outside of header, indicated by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Header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field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ICMPv6: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new version of ICMP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 types, e.g.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Too Big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ulticast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management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3"/>
          <p:cNvSpPr>
            <a:spLocks noChangeArrowheads="1"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4"/>
          <p:cNvSpPr>
            <a:spLocks noChangeArrowheads="1"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5"/>
          <p:cNvSpPr>
            <a:spLocks noChangeArrowheads="1"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5022850" y="2963863"/>
            <a:ext cx="1457325" cy="931862"/>
            <a:chOff x="3164" y="1867"/>
            <a:chExt cx="918" cy="587"/>
          </a:xfrm>
        </p:grpSpPr>
        <p:sp>
          <p:nvSpPr>
            <p:cNvPr id="30319" name="Rectangle 7"/>
            <p:cNvSpPr>
              <a:spLocks noChangeArrowheads="1"/>
            </p:cNvSpPr>
            <p:nvPr/>
          </p:nvSpPr>
          <p:spPr bwMode="auto">
            <a:xfrm>
              <a:off x="3311" y="2033"/>
              <a:ext cx="621" cy="421"/>
            </a:xfrm>
            <a:prstGeom prst="rect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0" name="AutoShape 8"/>
            <p:cNvSpPr>
              <a:spLocks noChangeArrowheads="1"/>
            </p:cNvSpPr>
            <p:nvPr/>
          </p:nvSpPr>
          <p:spPr bwMode="auto">
            <a:xfrm>
              <a:off x="3164" y="1867"/>
              <a:ext cx="918" cy="199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7237413" y="3722688"/>
            <a:ext cx="2794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7473950" y="3806825"/>
            <a:ext cx="134938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6172200" y="3729038"/>
            <a:ext cx="6794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Freeform 15"/>
          <p:cNvSpPr>
            <a:spLocks noChangeArrowheads="1"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 flipV="1">
            <a:off x="7773988" y="5003800"/>
            <a:ext cx="9525" cy="4778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7694613" y="5470525"/>
            <a:ext cx="85725" cy="3175"/>
          </a:xfrm>
          <a:prstGeom prst="line">
            <a:avLst/>
          </a:prstGeom>
          <a:noFill/>
          <a:ln w="12600" cap="sq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7902575" y="4968875"/>
            <a:ext cx="76200" cy="193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 flipV="1">
            <a:off x="6481763" y="4672013"/>
            <a:ext cx="322262" cy="201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>
            <a:off x="6524625" y="4965700"/>
            <a:ext cx="9715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 flipV="1">
            <a:off x="5586413" y="4997450"/>
            <a:ext cx="403225" cy="1031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 flipH="1">
            <a:off x="6010275" y="5054600"/>
            <a:ext cx="180975" cy="203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 flipH="1" flipV="1">
            <a:off x="6403975" y="5037138"/>
            <a:ext cx="4763" cy="2238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>
            <a:off x="6026150" y="3511550"/>
            <a:ext cx="1588" cy="131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 flipV="1">
            <a:off x="7321550" y="2479675"/>
            <a:ext cx="123825" cy="904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9"/>
          <p:cNvSpPr>
            <a:spLocks noChangeShapeType="1"/>
          </p:cNvSpPr>
          <p:nvPr/>
        </p:nvSpPr>
        <p:spPr bwMode="auto">
          <a:xfrm>
            <a:off x="7150100" y="2654300"/>
            <a:ext cx="1588" cy="825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 flipV="1">
            <a:off x="7321550" y="2549525"/>
            <a:ext cx="263525" cy="2921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31"/>
          <p:cNvSpPr>
            <a:spLocks noChangeShapeType="1"/>
          </p:cNvSpPr>
          <p:nvPr/>
        </p:nvSpPr>
        <p:spPr bwMode="auto">
          <a:xfrm>
            <a:off x="7686675" y="2549525"/>
            <a:ext cx="1588" cy="1968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2"/>
          <p:cNvSpPr>
            <a:spLocks noChangeShapeType="1"/>
          </p:cNvSpPr>
          <p:nvPr/>
        </p:nvSpPr>
        <p:spPr bwMode="auto">
          <a:xfrm>
            <a:off x="7340600" y="2855913"/>
            <a:ext cx="1889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3"/>
          <p:cNvSpPr>
            <a:spLocks noChangeShapeType="1"/>
          </p:cNvSpPr>
          <p:nvPr/>
        </p:nvSpPr>
        <p:spPr bwMode="auto">
          <a:xfrm flipV="1">
            <a:off x="5635625" y="3721100"/>
            <a:ext cx="168275" cy="63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4"/>
          <p:cNvSpPr>
            <a:spLocks noChangeShapeType="1"/>
          </p:cNvSpPr>
          <p:nvPr/>
        </p:nvSpPr>
        <p:spPr bwMode="auto">
          <a:xfrm>
            <a:off x="7894638" y="2846388"/>
            <a:ext cx="1778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35"/>
          <p:cNvSpPr>
            <a:spLocks noChangeShapeType="1"/>
          </p:cNvSpPr>
          <p:nvPr/>
        </p:nvSpPr>
        <p:spPr bwMode="auto">
          <a:xfrm flipH="1">
            <a:off x="7038975" y="2922588"/>
            <a:ext cx="101600" cy="7048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Line 36"/>
          <p:cNvSpPr>
            <a:spLocks noChangeShapeType="1"/>
          </p:cNvSpPr>
          <p:nvPr/>
        </p:nvSpPr>
        <p:spPr bwMode="auto">
          <a:xfrm flipH="1">
            <a:off x="7631113" y="2922588"/>
            <a:ext cx="114300" cy="727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Line 37"/>
          <p:cNvSpPr>
            <a:spLocks noChangeShapeType="1"/>
          </p:cNvSpPr>
          <p:nvPr/>
        </p:nvSpPr>
        <p:spPr bwMode="auto">
          <a:xfrm flipV="1">
            <a:off x="7016750" y="4062413"/>
            <a:ext cx="227013" cy="4397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33" name="Group 38"/>
          <p:cNvGrpSpPr>
            <a:grpSpLocks/>
          </p:cNvGrpSpPr>
          <p:nvPr/>
        </p:nvGrpSpPr>
        <p:grpSpPr bwMode="auto">
          <a:xfrm>
            <a:off x="5519738" y="4522788"/>
            <a:ext cx="412750" cy="371475"/>
            <a:chOff x="3477" y="2849"/>
            <a:chExt cx="260" cy="234"/>
          </a:xfrm>
        </p:grpSpPr>
        <p:pic>
          <p:nvPicPr>
            <p:cNvPr id="30317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7" y="2849"/>
              <a:ext cx="26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8" name="Freeform 40"/>
            <p:cNvSpPr>
              <a:spLocks noChangeArrowheads="1"/>
            </p:cNvSpPr>
            <p:nvPr/>
          </p:nvSpPr>
          <p:spPr bwMode="auto">
            <a:xfrm flipH="1">
              <a:off x="3588" y="2871"/>
              <a:ext cx="122" cy="107"/>
            </a:xfrm>
            <a:custGeom>
              <a:avLst/>
              <a:gdLst>
                <a:gd name="T0" fmla="*/ 0 w 356"/>
                <a:gd name="T1" fmla="*/ 0 h 368"/>
                <a:gd name="T2" fmla="*/ 103 w 356"/>
                <a:gd name="T3" fmla="*/ 4 h 368"/>
                <a:gd name="T4" fmla="*/ 122 w 356"/>
                <a:gd name="T5" fmla="*/ 85 h 368"/>
                <a:gd name="T6" fmla="*/ 27 w 356"/>
                <a:gd name="T7" fmla="*/ 1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4" name="Group 41"/>
          <p:cNvGrpSpPr>
            <a:grpSpLocks/>
          </p:cNvGrpSpPr>
          <p:nvPr/>
        </p:nvGrpSpPr>
        <p:grpSpPr bwMode="auto">
          <a:xfrm>
            <a:off x="5202238" y="4943475"/>
            <a:ext cx="481012" cy="404813"/>
            <a:chOff x="3277" y="3114"/>
            <a:chExt cx="303" cy="255"/>
          </a:xfrm>
        </p:grpSpPr>
        <p:pic>
          <p:nvPicPr>
            <p:cNvPr id="30315" name="Picture 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7" y="3114"/>
              <a:ext cx="303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6" name="Freeform 43"/>
            <p:cNvSpPr>
              <a:spLocks noChangeArrowheads="1"/>
            </p:cNvSpPr>
            <p:nvPr/>
          </p:nvSpPr>
          <p:spPr bwMode="auto">
            <a:xfrm flipH="1">
              <a:off x="3407" y="3139"/>
              <a:ext cx="142" cy="116"/>
            </a:xfrm>
            <a:custGeom>
              <a:avLst/>
              <a:gdLst>
                <a:gd name="T0" fmla="*/ 0 w 356"/>
                <a:gd name="T1" fmla="*/ 0 h 368"/>
                <a:gd name="T2" fmla="*/ 120 w 356"/>
                <a:gd name="T3" fmla="*/ 4 h 368"/>
                <a:gd name="T4" fmla="*/ 142 w 356"/>
                <a:gd name="T5" fmla="*/ 93 h 368"/>
                <a:gd name="T6" fmla="*/ 31 w 356"/>
                <a:gd name="T7" fmla="*/ 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5" name="Group 44"/>
          <p:cNvGrpSpPr>
            <a:grpSpLocks/>
          </p:cNvGrpSpPr>
          <p:nvPr/>
        </p:nvGrpSpPr>
        <p:grpSpPr bwMode="auto">
          <a:xfrm>
            <a:off x="5680075" y="5245100"/>
            <a:ext cx="425450" cy="347663"/>
            <a:chOff x="3578" y="3304"/>
            <a:chExt cx="268" cy="219"/>
          </a:xfrm>
        </p:grpSpPr>
        <p:pic>
          <p:nvPicPr>
            <p:cNvPr id="30313" name="Picture 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8" y="3304"/>
              <a:ext cx="268" cy="2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4" name="Freeform 46"/>
            <p:cNvSpPr>
              <a:spLocks noChangeArrowheads="1"/>
            </p:cNvSpPr>
            <p:nvPr/>
          </p:nvSpPr>
          <p:spPr bwMode="auto">
            <a:xfrm flipH="1">
              <a:off x="3693" y="3325"/>
              <a:ext cx="126" cy="100"/>
            </a:xfrm>
            <a:custGeom>
              <a:avLst/>
              <a:gdLst>
                <a:gd name="T0" fmla="*/ 0 w 356"/>
                <a:gd name="T1" fmla="*/ 0 h 368"/>
                <a:gd name="T2" fmla="*/ 106 w 356"/>
                <a:gd name="T3" fmla="*/ 4 h 368"/>
                <a:gd name="T4" fmla="*/ 126 w 356"/>
                <a:gd name="T5" fmla="*/ 80 h 368"/>
                <a:gd name="T6" fmla="*/ 28 w 356"/>
                <a:gd name="T7" fmla="*/ 10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6" name="Group 47"/>
          <p:cNvGrpSpPr>
            <a:grpSpLocks/>
          </p:cNvGrpSpPr>
          <p:nvPr/>
        </p:nvGrpSpPr>
        <p:grpSpPr bwMode="auto">
          <a:xfrm>
            <a:off x="6294438" y="5227638"/>
            <a:ext cx="425450" cy="349250"/>
            <a:chOff x="3965" y="3293"/>
            <a:chExt cx="268" cy="220"/>
          </a:xfrm>
        </p:grpSpPr>
        <p:pic>
          <p:nvPicPr>
            <p:cNvPr id="30311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3293"/>
              <a:ext cx="268" cy="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2" name="Freeform 49"/>
            <p:cNvSpPr>
              <a:spLocks noChangeArrowheads="1"/>
            </p:cNvSpPr>
            <p:nvPr/>
          </p:nvSpPr>
          <p:spPr bwMode="auto">
            <a:xfrm>
              <a:off x="3993" y="3314"/>
              <a:ext cx="126" cy="100"/>
            </a:xfrm>
            <a:custGeom>
              <a:avLst/>
              <a:gdLst>
                <a:gd name="T0" fmla="*/ 0 w 356"/>
                <a:gd name="T1" fmla="*/ 0 h 368"/>
                <a:gd name="T2" fmla="*/ 106 w 356"/>
                <a:gd name="T3" fmla="*/ 4 h 368"/>
                <a:gd name="T4" fmla="*/ 126 w 356"/>
                <a:gd name="T5" fmla="*/ 80 h 368"/>
                <a:gd name="T6" fmla="*/ 28 w 356"/>
                <a:gd name="T7" fmla="*/ 10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37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9738" name="Group 51"/>
          <p:cNvGrpSpPr>
            <a:grpSpLocks/>
          </p:cNvGrpSpPr>
          <p:nvPr/>
        </p:nvGrpSpPr>
        <p:grpSpPr bwMode="auto">
          <a:xfrm>
            <a:off x="5357813" y="1535113"/>
            <a:ext cx="414337" cy="384175"/>
            <a:chOff x="3375" y="967"/>
            <a:chExt cx="261" cy="242"/>
          </a:xfrm>
        </p:grpSpPr>
        <p:pic>
          <p:nvPicPr>
            <p:cNvPr id="30309" name="Picture 5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6" y="1003"/>
              <a:ext cx="85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310" name="Picture 5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75" y="967"/>
              <a:ext cx="261" cy="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39" name="Group 54"/>
          <p:cNvGrpSpPr>
            <a:grpSpLocks/>
          </p:cNvGrpSpPr>
          <p:nvPr/>
        </p:nvGrpSpPr>
        <p:grpSpPr bwMode="auto">
          <a:xfrm>
            <a:off x="7434263" y="2384425"/>
            <a:ext cx="388937" cy="168275"/>
            <a:chOff x="4683" y="1502"/>
            <a:chExt cx="245" cy="106"/>
          </a:xfrm>
        </p:grpSpPr>
        <p:sp>
          <p:nvSpPr>
            <p:cNvPr id="30301" name="Oval 55"/>
            <p:cNvSpPr>
              <a:spLocks noChangeArrowheads="1"/>
            </p:cNvSpPr>
            <p:nvPr/>
          </p:nvSpPr>
          <p:spPr bwMode="auto">
            <a:xfrm>
              <a:off x="4684" y="1549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2" name="Rectangle 56"/>
            <p:cNvSpPr>
              <a:spLocks noChangeArrowheads="1"/>
            </p:cNvSpPr>
            <p:nvPr/>
          </p:nvSpPr>
          <p:spPr bwMode="auto">
            <a:xfrm>
              <a:off x="4684" y="1542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3" name="Oval 57"/>
            <p:cNvSpPr>
              <a:spLocks noChangeArrowheads="1"/>
            </p:cNvSpPr>
            <p:nvPr/>
          </p:nvSpPr>
          <p:spPr bwMode="auto">
            <a:xfrm>
              <a:off x="4683" y="1502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04" name="Group 58"/>
            <p:cNvGrpSpPr>
              <a:grpSpLocks/>
            </p:cNvGrpSpPr>
            <p:nvPr/>
          </p:nvGrpSpPr>
          <p:grpSpPr bwMode="auto">
            <a:xfrm>
              <a:off x="4732" y="1520"/>
              <a:ext cx="137" cy="32"/>
              <a:chOff x="4732" y="1520"/>
              <a:chExt cx="137" cy="32"/>
            </a:xfrm>
          </p:grpSpPr>
          <p:sp>
            <p:nvSpPr>
              <p:cNvPr id="30307" name="Freeform 59"/>
              <p:cNvSpPr>
                <a:spLocks noChangeArrowheads="1"/>
              </p:cNvSpPr>
              <p:nvPr/>
            </p:nvSpPr>
            <p:spPr bwMode="auto">
              <a:xfrm>
                <a:off x="4732" y="1520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08" name="Freeform 60"/>
              <p:cNvSpPr>
                <a:spLocks noChangeArrowheads="1"/>
              </p:cNvSpPr>
              <p:nvPr/>
            </p:nvSpPr>
            <p:spPr bwMode="auto">
              <a:xfrm>
                <a:off x="4738" y="1520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05" name="Line 61"/>
            <p:cNvSpPr>
              <a:spLocks noChangeShapeType="1"/>
            </p:cNvSpPr>
            <p:nvPr/>
          </p:nvSpPr>
          <p:spPr bwMode="auto">
            <a:xfrm>
              <a:off x="4684" y="1534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6" name="Line 62"/>
            <p:cNvSpPr>
              <a:spLocks noChangeShapeType="1"/>
            </p:cNvSpPr>
            <p:nvPr/>
          </p:nvSpPr>
          <p:spPr bwMode="auto">
            <a:xfrm>
              <a:off x="4927" y="1537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0" name="Group 63"/>
          <p:cNvGrpSpPr>
            <a:grpSpLocks/>
          </p:cNvGrpSpPr>
          <p:nvPr/>
        </p:nvGrpSpPr>
        <p:grpSpPr bwMode="auto">
          <a:xfrm>
            <a:off x="7507288" y="2746375"/>
            <a:ext cx="388937" cy="174625"/>
            <a:chOff x="4729" y="1730"/>
            <a:chExt cx="245" cy="110"/>
          </a:xfrm>
        </p:grpSpPr>
        <p:sp>
          <p:nvSpPr>
            <p:cNvPr id="30293" name="Oval 64"/>
            <p:cNvSpPr>
              <a:spLocks noChangeArrowheads="1"/>
            </p:cNvSpPr>
            <p:nvPr/>
          </p:nvSpPr>
          <p:spPr bwMode="auto">
            <a:xfrm>
              <a:off x="4730" y="1779"/>
              <a:ext cx="243" cy="6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4" name="Rectangle 65"/>
            <p:cNvSpPr>
              <a:spLocks noChangeArrowheads="1"/>
            </p:cNvSpPr>
            <p:nvPr/>
          </p:nvSpPr>
          <p:spPr bwMode="auto">
            <a:xfrm>
              <a:off x="4730" y="1772"/>
              <a:ext cx="244" cy="38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5" name="Oval 66"/>
            <p:cNvSpPr>
              <a:spLocks noChangeArrowheads="1"/>
            </p:cNvSpPr>
            <p:nvPr/>
          </p:nvSpPr>
          <p:spPr bwMode="auto">
            <a:xfrm>
              <a:off x="4729" y="1730"/>
              <a:ext cx="243" cy="7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96" name="Group 67"/>
            <p:cNvGrpSpPr>
              <a:grpSpLocks/>
            </p:cNvGrpSpPr>
            <p:nvPr/>
          </p:nvGrpSpPr>
          <p:grpSpPr bwMode="auto">
            <a:xfrm>
              <a:off x="4778" y="1748"/>
              <a:ext cx="137" cy="33"/>
              <a:chOff x="4778" y="1748"/>
              <a:chExt cx="137" cy="33"/>
            </a:xfrm>
          </p:grpSpPr>
          <p:sp>
            <p:nvSpPr>
              <p:cNvPr id="30299" name="Freeform 68"/>
              <p:cNvSpPr>
                <a:spLocks noChangeArrowheads="1"/>
              </p:cNvSpPr>
              <p:nvPr/>
            </p:nvSpPr>
            <p:spPr bwMode="auto">
              <a:xfrm>
                <a:off x="4778" y="1748"/>
                <a:ext cx="137" cy="33"/>
              </a:xfrm>
              <a:custGeom>
                <a:avLst/>
                <a:gdLst>
                  <a:gd name="T0" fmla="*/ 0 w 310"/>
                  <a:gd name="T1" fmla="*/ 33 h 60"/>
                  <a:gd name="T2" fmla="*/ 42 w 310"/>
                  <a:gd name="T3" fmla="*/ 33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00" name="Freeform 69"/>
              <p:cNvSpPr>
                <a:spLocks noChangeArrowheads="1"/>
              </p:cNvSpPr>
              <p:nvPr/>
            </p:nvSpPr>
            <p:spPr bwMode="auto">
              <a:xfrm>
                <a:off x="4784" y="1748"/>
                <a:ext cx="124" cy="33"/>
              </a:xfrm>
              <a:custGeom>
                <a:avLst/>
                <a:gdLst>
                  <a:gd name="T0" fmla="*/ 0 w 282"/>
                  <a:gd name="T1" fmla="*/ 0 h 60"/>
                  <a:gd name="T2" fmla="*/ 42 w 282"/>
                  <a:gd name="T3" fmla="*/ 0 h 60"/>
                  <a:gd name="T4" fmla="*/ 84 w 282"/>
                  <a:gd name="T5" fmla="*/ 33 h 60"/>
                  <a:gd name="T6" fmla="*/ 124 w 282"/>
                  <a:gd name="T7" fmla="*/ 3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97" name="Line 70"/>
            <p:cNvSpPr>
              <a:spLocks noChangeShapeType="1"/>
            </p:cNvSpPr>
            <p:nvPr/>
          </p:nvSpPr>
          <p:spPr bwMode="auto">
            <a:xfrm>
              <a:off x="4730" y="1764"/>
              <a:ext cx="0" cy="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8" name="Line 71"/>
            <p:cNvSpPr>
              <a:spLocks noChangeShapeType="1"/>
            </p:cNvSpPr>
            <p:nvPr/>
          </p:nvSpPr>
          <p:spPr bwMode="auto">
            <a:xfrm>
              <a:off x="4973" y="1766"/>
              <a:ext cx="0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1" name="Group 72"/>
          <p:cNvGrpSpPr>
            <a:grpSpLocks/>
          </p:cNvGrpSpPr>
          <p:nvPr/>
        </p:nvGrpSpPr>
        <p:grpSpPr bwMode="auto">
          <a:xfrm>
            <a:off x="6948488" y="2482850"/>
            <a:ext cx="388937" cy="168275"/>
            <a:chOff x="4377" y="1564"/>
            <a:chExt cx="245" cy="106"/>
          </a:xfrm>
        </p:grpSpPr>
        <p:sp>
          <p:nvSpPr>
            <p:cNvPr id="30285" name="Oval 73"/>
            <p:cNvSpPr>
              <a:spLocks noChangeArrowheads="1"/>
            </p:cNvSpPr>
            <p:nvPr/>
          </p:nvSpPr>
          <p:spPr bwMode="auto">
            <a:xfrm>
              <a:off x="4378" y="1611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6" name="Rectangle 74"/>
            <p:cNvSpPr>
              <a:spLocks noChangeArrowheads="1"/>
            </p:cNvSpPr>
            <p:nvPr/>
          </p:nvSpPr>
          <p:spPr bwMode="auto">
            <a:xfrm>
              <a:off x="4378" y="1604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7" name="Oval 75"/>
            <p:cNvSpPr>
              <a:spLocks noChangeArrowheads="1"/>
            </p:cNvSpPr>
            <p:nvPr/>
          </p:nvSpPr>
          <p:spPr bwMode="auto">
            <a:xfrm>
              <a:off x="4377" y="1564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88" name="Group 76"/>
            <p:cNvGrpSpPr>
              <a:grpSpLocks/>
            </p:cNvGrpSpPr>
            <p:nvPr/>
          </p:nvGrpSpPr>
          <p:grpSpPr bwMode="auto">
            <a:xfrm>
              <a:off x="4426" y="1582"/>
              <a:ext cx="137" cy="32"/>
              <a:chOff x="4426" y="1582"/>
              <a:chExt cx="137" cy="32"/>
            </a:xfrm>
          </p:grpSpPr>
          <p:sp>
            <p:nvSpPr>
              <p:cNvPr id="30291" name="Freeform 77"/>
              <p:cNvSpPr>
                <a:spLocks noChangeArrowheads="1"/>
              </p:cNvSpPr>
              <p:nvPr/>
            </p:nvSpPr>
            <p:spPr bwMode="auto">
              <a:xfrm>
                <a:off x="4426" y="1582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92" name="Freeform 78"/>
              <p:cNvSpPr>
                <a:spLocks noChangeArrowheads="1"/>
              </p:cNvSpPr>
              <p:nvPr/>
            </p:nvSpPr>
            <p:spPr bwMode="auto">
              <a:xfrm>
                <a:off x="4432" y="1582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89" name="Line 79"/>
            <p:cNvSpPr>
              <a:spLocks noChangeShapeType="1"/>
            </p:cNvSpPr>
            <p:nvPr/>
          </p:nvSpPr>
          <p:spPr bwMode="auto">
            <a:xfrm>
              <a:off x="4378" y="1596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0" name="Line 80"/>
            <p:cNvSpPr>
              <a:spLocks noChangeShapeType="1"/>
            </p:cNvSpPr>
            <p:nvPr/>
          </p:nvSpPr>
          <p:spPr bwMode="auto">
            <a:xfrm>
              <a:off x="4621" y="1599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2" name="Group 81"/>
          <p:cNvGrpSpPr>
            <a:grpSpLocks/>
          </p:cNvGrpSpPr>
          <p:nvPr/>
        </p:nvGrpSpPr>
        <p:grpSpPr bwMode="auto">
          <a:xfrm>
            <a:off x="6959600" y="2746375"/>
            <a:ext cx="388938" cy="168275"/>
            <a:chOff x="4384" y="1730"/>
            <a:chExt cx="245" cy="106"/>
          </a:xfrm>
        </p:grpSpPr>
        <p:sp>
          <p:nvSpPr>
            <p:cNvPr id="30277" name="Oval 82"/>
            <p:cNvSpPr>
              <a:spLocks noChangeArrowheads="1"/>
            </p:cNvSpPr>
            <p:nvPr/>
          </p:nvSpPr>
          <p:spPr bwMode="auto">
            <a:xfrm>
              <a:off x="4385" y="1777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8" name="Rectangle 83"/>
            <p:cNvSpPr>
              <a:spLocks noChangeArrowheads="1"/>
            </p:cNvSpPr>
            <p:nvPr/>
          </p:nvSpPr>
          <p:spPr bwMode="auto">
            <a:xfrm>
              <a:off x="4385" y="1770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" name="Oval 84"/>
            <p:cNvSpPr>
              <a:spLocks noChangeArrowheads="1"/>
            </p:cNvSpPr>
            <p:nvPr/>
          </p:nvSpPr>
          <p:spPr bwMode="auto">
            <a:xfrm>
              <a:off x="4384" y="1730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80" name="Group 85"/>
            <p:cNvGrpSpPr>
              <a:grpSpLocks/>
            </p:cNvGrpSpPr>
            <p:nvPr/>
          </p:nvGrpSpPr>
          <p:grpSpPr bwMode="auto">
            <a:xfrm>
              <a:off x="4433" y="1748"/>
              <a:ext cx="137" cy="32"/>
              <a:chOff x="4433" y="1748"/>
              <a:chExt cx="137" cy="32"/>
            </a:xfrm>
          </p:grpSpPr>
          <p:sp>
            <p:nvSpPr>
              <p:cNvPr id="30283" name="Freeform 86"/>
              <p:cNvSpPr>
                <a:spLocks noChangeArrowheads="1"/>
              </p:cNvSpPr>
              <p:nvPr/>
            </p:nvSpPr>
            <p:spPr bwMode="auto">
              <a:xfrm>
                <a:off x="4433" y="1748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84" name="Freeform 87"/>
              <p:cNvSpPr>
                <a:spLocks noChangeArrowheads="1"/>
              </p:cNvSpPr>
              <p:nvPr/>
            </p:nvSpPr>
            <p:spPr bwMode="auto">
              <a:xfrm>
                <a:off x="4439" y="1748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81" name="Line 88"/>
            <p:cNvSpPr>
              <a:spLocks noChangeShapeType="1"/>
            </p:cNvSpPr>
            <p:nvPr/>
          </p:nvSpPr>
          <p:spPr bwMode="auto">
            <a:xfrm>
              <a:off x="4385" y="1762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2" name="Line 89"/>
            <p:cNvSpPr>
              <a:spLocks noChangeShapeType="1"/>
            </p:cNvSpPr>
            <p:nvPr/>
          </p:nvSpPr>
          <p:spPr bwMode="auto">
            <a:xfrm>
              <a:off x="4628" y="1765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43" name="Line 90"/>
          <p:cNvSpPr>
            <a:spLocks noChangeShapeType="1"/>
          </p:cNvSpPr>
          <p:nvPr/>
        </p:nvSpPr>
        <p:spPr bwMode="auto">
          <a:xfrm>
            <a:off x="8089900" y="2844800"/>
            <a:ext cx="177800" cy="1588"/>
          </a:xfrm>
          <a:prstGeom prst="line">
            <a:avLst/>
          </a:prstGeom>
          <a:noFill/>
          <a:ln w="9360" cap="sq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44" name="Group 91"/>
          <p:cNvGrpSpPr>
            <a:grpSpLocks/>
          </p:cNvGrpSpPr>
          <p:nvPr/>
        </p:nvGrpSpPr>
        <p:grpSpPr bwMode="auto">
          <a:xfrm>
            <a:off x="7145338" y="3900488"/>
            <a:ext cx="484187" cy="200025"/>
            <a:chOff x="4501" y="2457"/>
            <a:chExt cx="305" cy="126"/>
          </a:xfrm>
        </p:grpSpPr>
        <p:sp>
          <p:nvSpPr>
            <p:cNvPr id="30269" name="Oval 92"/>
            <p:cNvSpPr>
              <a:spLocks noChangeArrowheads="1"/>
            </p:cNvSpPr>
            <p:nvPr/>
          </p:nvSpPr>
          <p:spPr bwMode="auto">
            <a:xfrm>
              <a:off x="4502" y="2513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0" name="Rectangle 93"/>
            <p:cNvSpPr>
              <a:spLocks noChangeArrowheads="1"/>
            </p:cNvSpPr>
            <p:nvPr/>
          </p:nvSpPr>
          <p:spPr bwMode="auto">
            <a:xfrm>
              <a:off x="4502" y="2505"/>
              <a:ext cx="304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1" name="Oval 94"/>
            <p:cNvSpPr>
              <a:spLocks noChangeArrowheads="1"/>
            </p:cNvSpPr>
            <p:nvPr/>
          </p:nvSpPr>
          <p:spPr bwMode="auto">
            <a:xfrm>
              <a:off x="4501" y="2457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72" name="Group 95"/>
            <p:cNvGrpSpPr>
              <a:grpSpLocks/>
            </p:cNvGrpSpPr>
            <p:nvPr/>
          </p:nvGrpSpPr>
          <p:grpSpPr bwMode="auto">
            <a:xfrm>
              <a:off x="4562" y="2478"/>
              <a:ext cx="171" cy="38"/>
              <a:chOff x="4562" y="2478"/>
              <a:chExt cx="171" cy="38"/>
            </a:xfrm>
          </p:grpSpPr>
          <p:sp>
            <p:nvSpPr>
              <p:cNvPr id="30275" name="Freeform 96"/>
              <p:cNvSpPr>
                <a:spLocks noChangeArrowheads="1"/>
              </p:cNvSpPr>
              <p:nvPr/>
            </p:nvSpPr>
            <p:spPr bwMode="auto">
              <a:xfrm>
                <a:off x="4562" y="2478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76" name="Freeform 97"/>
              <p:cNvSpPr>
                <a:spLocks noChangeArrowheads="1"/>
              </p:cNvSpPr>
              <p:nvPr/>
            </p:nvSpPr>
            <p:spPr bwMode="auto">
              <a:xfrm>
                <a:off x="4569" y="2478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73" name="Line 98"/>
            <p:cNvSpPr>
              <a:spLocks noChangeShapeType="1"/>
            </p:cNvSpPr>
            <p:nvPr/>
          </p:nvSpPr>
          <p:spPr bwMode="auto">
            <a:xfrm>
              <a:off x="4502" y="2496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4" name="Line 99"/>
            <p:cNvSpPr>
              <a:spLocks noChangeShapeType="1"/>
            </p:cNvSpPr>
            <p:nvPr/>
          </p:nvSpPr>
          <p:spPr bwMode="auto">
            <a:xfrm>
              <a:off x="4804" y="2498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5" name="Group 100"/>
          <p:cNvGrpSpPr>
            <a:grpSpLocks/>
          </p:cNvGrpSpPr>
          <p:nvPr/>
        </p:nvGrpSpPr>
        <p:grpSpPr bwMode="auto">
          <a:xfrm>
            <a:off x="6826250" y="3619500"/>
            <a:ext cx="484188" cy="201613"/>
            <a:chOff x="4300" y="2280"/>
            <a:chExt cx="305" cy="127"/>
          </a:xfrm>
        </p:grpSpPr>
        <p:sp>
          <p:nvSpPr>
            <p:cNvPr id="30261" name="Oval 101"/>
            <p:cNvSpPr>
              <a:spLocks noChangeArrowheads="1"/>
            </p:cNvSpPr>
            <p:nvPr/>
          </p:nvSpPr>
          <p:spPr bwMode="auto">
            <a:xfrm>
              <a:off x="4301" y="2336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2" name="Rectangle 102"/>
            <p:cNvSpPr>
              <a:spLocks noChangeArrowheads="1"/>
            </p:cNvSpPr>
            <p:nvPr/>
          </p:nvSpPr>
          <p:spPr bwMode="auto">
            <a:xfrm>
              <a:off x="4301" y="2328"/>
              <a:ext cx="303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3" name="Oval 103"/>
            <p:cNvSpPr>
              <a:spLocks noChangeArrowheads="1"/>
            </p:cNvSpPr>
            <p:nvPr/>
          </p:nvSpPr>
          <p:spPr bwMode="auto">
            <a:xfrm>
              <a:off x="4300" y="2280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64" name="Group 104"/>
            <p:cNvGrpSpPr>
              <a:grpSpLocks/>
            </p:cNvGrpSpPr>
            <p:nvPr/>
          </p:nvGrpSpPr>
          <p:grpSpPr bwMode="auto">
            <a:xfrm>
              <a:off x="4361" y="2301"/>
              <a:ext cx="171" cy="38"/>
              <a:chOff x="4361" y="2301"/>
              <a:chExt cx="171" cy="38"/>
            </a:xfrm>
          </p:grpSpPr>
          <p:sp>
            <p:nvSpPr>
              <p:cNvPr id="30267" name="Freeform 105"/>
              <p:cNvSpPr>
                <a:spLocks noChangeArrowheads="1"/>
              </p:cNvSpPr>
              <p:nvPr/>
            </p:nvSpPr>
            <p:spPr bwMode="auto">
              <a:xfrm>
                <a:off x="4361" y="2301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68" name="Freeform 106"/>
              <p:cNvSpPr>
                <a:spLocks noChangeArrowheads="1"/>
              </p:cNvSpPr>
              <p:nvPr/>
            </p:nvSpPr>
            <p:spPr bwMode="auto">
              <a:xfrm>
                <a:off x="4369" y="2301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65" name="Line 107"/>
            <p:cNvSpPr>
              <a:spLocks noChangeShapeType="1"/>
            </p:cNvSpPr>
            <p:nvPr/>
          </p:nvSpPr>
          <p:spPr bwMode="auto">
            <a:xfrm>
              <a:off x="4301" y="2319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6" name="Line 108"/>
            <p:cNvSpPr>
              <a:spLocks noChangeShapeType="1"/>
            </p:cNvSpPr>
            <p:nvPr/>
          </p:nvSpPr>
          <p:spPr bwMode="auto">
            <a:xfrm>
              <a:off x="4603" y="2321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6" name="Group 109"/>
          <p:cNvGrpSpPr>
            <a:grpSpLocks/>
          </p:cNvGrpSpPr>
          <p:nvPr/>
        </p:nvGrpSpPr>
        <p:grpSpPr bwMode="auto">
          <a:xfrm>
            <a:off x="7488238" y="3632200"/>
            <a:ext cx="484187" cy="201613"/>
            <a:chOff x="4717" y="2288"/>
            <a:chExt cx="305" cy="127"/>
          </a:xfrm>
        </p:grpSpPr>
        <p:sp>
          <p:nvSpPr>
            <p:cNvPr id="30253" name="Oval 110"/>
            <p:cNvSpPr>
              <a:spLocks noChangeArrowheads="1"/>
            </p:cNvSpPr>
            <p:nvPr/>
          </p:nvSpPr>
          <p:spPr bwMode="auto">
            <a:xfrm>
              <a:off x="4718" y="2344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4" name="Rectangle 111"/>
            <p:cNvSpPr>
              <a:spLocks noChangeArrowheads="1"/>
            </p:cNvSpPr>
            <p:nvPr/>
          </p:nvSpPr>
          <p:spPr bwMode="auto">
            <a:xfrm>
              <a:off x="4718" y="2336"/>
              <a:ext cx="303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5" name="Oval 112"/>
            <p:cNvSpPr>
              <a:spLocks noChangeArrowheads="1"/>
            </p:cNvSpPr>
            <p:nvPr/>
          </p:nvSpPr>
          <p:spPr bwMode="auto">
            <a:xfrm>
              <a:off x="4717" y="2288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56" name="Group 113"/>
            <p:cNvGrpSpPr>
              <a:grpSpLocks/>
            </p:cNvGrpSpPr>
            <p:nvPr/>
          </p:nvGrpSpPr>
          <p:grpSpPr bwMode="auto">
            <a:xfrm>
              <a:off x="4778" y="2309"/>
              <a:ext cx="171" cy="38"/>
              <a:chOff x="4778" y="2309"/>
              <a:chExt cx="171" cy="38"/>
            </a:xfrm>
          </p:grpSpPr>
          <p:sp>
            <p:nvSpPr>
              <p:cNvPr id="30259" name="Freeform 114"/>
              <p:cNvSpPr>
                <a:spLocks noChangeArrowheads="1"/>
              </p:cNvSpPr>
              <p:nvPr/>
            </p:nvSpPr>
            <p:spPr bwMode="auto">
              <a:xfrm>
                <a:off x="4778" y="2309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60" name="Freeform 115"/>
              <p:cNvSpPr>
                <a:spLocks noChangeArrowheads="1"/>
              </p:cNvSpPr>
              <p:nvPr/>
            </p:nvSpPr>
            <p:spPr bwMode="auto">
              <a:xfrm>
                <a:off x="4786" y="2309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57" name="Line 116"/>
            <p:cNvSpPr>
              <a:spLocks noChangeShapeType="1"/>
            </p:cNvSpPr>
            <p:nvPr/>
          </p:nvSpPr>
          <p:spPr bwMode="auto">
            <a:xfrm>
              <a:off x="4718" y="2327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" name="Line 117"/>
            <p:cNvSpPr>
              <a:spLocks noChangeShapeType="1"/>
            </p:cNvSpPr>
            <p:nvPr/>
          </p:nvSpPr>
          <p:spPr bwMode="auto">
            <a:xfrm>
              <a:off x="5020" y="2329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7" name="Group 118"/>
          <p:cNvGrpSpPr>
            <a:grpSpLocks/>
          </p:cNvGrpSpPr>
          <p:nvPr/>
        </p:nvGrpSpPr>
        <p:grpSpPr bwMode="auto">
          <a:xfrm>
            <a:off x="6707188" y="4494213"/>
            <a:ext cx="617537" cy="241300"/>
            <a:chOff x="4225" y="2831"/>
            <a:chExt cx="389" cy="152"/>
          </a:xfrm>
        </p:grpSpPr>
        <p:sp>
          <p:nvSpPr>
            <p:cNvPr id="30245" name="Oval 119"/>
            <p:cNvSpPr>
              <a:spLocks noChangeArrowheads="1"/>
            </p:cNvSpPr>
            <p:nvPr/>
          </p:nvSpPr>
          <p:spPr bwMode="auto">
            <a:xfrm>
              <a:off x="4227" y="2898"/>
              <a:ext cx="386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6" name="Rectangle 120"/>
            <p:cNvSpPr>
              <a:spLocks noChangeArrowheads="1"/>
            </p:cNvSpPr>
            <p:nvPr/>
          </p:nvSpPr>
          <p:spPr bwMode="auto">
            <a:xfrm>
              <a:off x="4227" y="2889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7" name="Oval 121"/>
            <p:cNvSpPr>
              <a:spLocks noChangeArrowheads="1"/>
            </p:cNvSpPr>
            <p:nvPr/>
          </p:nvSpPr>
          <p:spPr bwMode="auto">
            <a:xfrm>
              <a:off x="4225" y="2831"/>
              <a:ext cx="386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48" name="Group 122"/>
            <p:cNvGrpSpPr>
              <a:grpSpLocks/>
            </p:cNvGrpSpPr>
            <p:nvPr/>
          </p:nvGrpSpPr>
          <p:grpSpPr bwMode="auto">
            <a:xfrm>
              <a:off x="4303" y="2856"/>
              <a:ext cx="218" cy="46"/>
              <a:chOff x="4303" y="2856"/>
              <a:chExt cx="218" cy="46"/>
            </a:xfrm>
          </p:grpSpPr>
          <p:sp>
            <p:nvSpPr>
              <p:cNvPr id="30251" name="Freeform 123"/>
              <p:cNvSpPr>
                <a:spLocks noChangeArrowheads="1"/>
              </p:cNvSpPr>
              <p:nvPr/>
            </p:nvSpPr>
            <p:spPr bwMode="auto">
              <a:xfrm>
                <a:off x="4303" y="2856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52" name="Freeform 124"/>
              <p:cNvSpPr>
                <a:spLocks noChangeArrowheads="1"/>
              </p:cNvSpPr>
              <p:nvPr/>
            </p:nvSpPr>
            <p:spPr bwMode="auto">
              <a:xfrm>
                <a:off x="4312" y="2856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49" name="Line 125"/>
            <p:cNvSpPr>
              <a:spLocks noChangeShapeType="1"/>
            </p:cNvSpPr>
            <p:nvPr/>
          </p:nvSpPr>
          <p:spPr bwMode="auto">
            <a:xfrm>
              <a:off x="4227" y="2877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0" name="Line 126"/>
            <p:cNvSpPr>
              <a:spLocks noChangeShapeType="1"/>
            </p:cNvSpPr>
            <p:nvPr/>
          </p:nvSpPr>
          <p:spPr bwMode="auto">
            <a:xfrm>
              <a:off x="4612" y="2880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8" name="Group 127"/>
          <p:cNvGrpSpPr>
            <a:grpSpLocks/>
          </p:cNvGrpSpPr>
          <p:nvPr/>
        </p:nvGrpSpPr>
        <p:grpSpPr bwMode="auto">
          <a:xfrm>
            <a:off x="7340600" y="4792663"/>
            <a:ext cx="615950" cy="241300"/>
            <a:chOff x="4624" y="3019"/>
            <a:chExt cx="388" cy="152"/>
          </a:xfrm>
        </p:grpSpPr>
        <p:sp>
          <p:nvSpPr>
            <p:cNvPr id="30237" name="Oval 128"/>
            <p:cNvSpPr>
              <a:spLocks noChangeArrowheads="1"/>
            </p:cNvSpPr>
            <p:nvPr/>
          </p:nvSpPr>
          <p:spPr bwMode="auto">
            <a:xfrm>
              <a:off x="4626" y="3086"/>
              <a:ext cx="385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8" name="Rectangle 129"/>
            <p:cNvSpPr>
              <a:spLocks noChangeArrowheads="1"/>
            </p:cNvSpPr>
            <p:nvPr/>
          </p:nvSpPr>
          <p:spPr bwMode="auto">
            <a:xfrm>
              <a:off x="4626" y="3077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9" name="Oval 130"/>
            <p:cNvSpPr>
              <a:spLocks noChangeArrowheads="1"/>
            </p:cNvSpPr>
            <p:nvPr/>
          </p:nvSpPr>
          <p:spPr bwMode="auto">
            <a:xfrm>
              <a:off x="4624" y="3019"/>
              <a:ext cx="385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40" name="Group 131"/>
            <p:cNvGrpSpPr>
              <a:grpSpLocks/>
            </p:cNvGrpSpPr>
            <p:nvPr/>
          </p:nvGrpSpPr>
          <p:grpSpPr bwMode="auto">
            <a:xfrm>
              <a:off x="4702" y="3044"/>
              <a:ext cx="218" cy="46"/>
              <a:chOff x="4702" y="3044"/>
              <a:chExt cx="218" cy="46"/>
            </a:xfrm>
          </p:grpSpPr>
          <p:sp>
            <p:nvSpPr>
              <p:cNvPr id="30243" name="Freeform 132"/>
              <p:cNvSpPr>
                <a:spLocks noChangeArrowheads="1"/>
              </p:cNvSpPr>
              <p:nvPr/>
            </p:nvSpPr>
            <p:spPr bwMode="auto">
              <a:xfrm>
                <a:off x="4702" y="3044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44" name="Freeform 133"/>
              <p:cNvSpPr>
                <a:spLocks noChangeArrowheads="1"/>
              </p:cNvSpPr>
              <p:nvPr/>
            </p:nvSpPr>
            <p:spPr bwMode="auto">
              <a:xfrm>
                <a:off x="4711" y="3044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41" name="Line 134"/>
            <p:cNvSpPr>
              <a:spLocks noChangeShapeType="1"/>
            </p:cNvSpPr>
            <p:nvPr/>
          </p:nvSpPr>
          <p:spPr bwMode="auto">
            <a:xfrm>
              <a:off x="4626" y="3065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2" name="Line 135"/>
            <p:cNvSpPr>
              <a:spLocks noChangeShapeType="1"/>
            </p:cNvSpPr>
            <p:nvPr/>
          </p:nvSpPr>
          <p:spPr bwMode="auto">
            <a:xfrm>
              <a:off x="5011" y="3068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9" name="Group 136"/>
          <p:cNvGrpSpPr>
            <a:grpSpLocks/>
          </p:cNvGrpSpPr>
          <p:nvPr/>
        </p:nvGrpSpPr>
        <p:grpSpPr bwMode="auto">
          <a:xfrm>
            <a:off x="5991225" y="4837113"/>
            <a:ext cx="617538" cy="241300"/>
            <a:chOff x="3774" y="3047"/>
            <a:chExt cx="389" cy="152"/>
          </a:xfrm>
        </p:grpSpPr>
        <p:sp>
          <p:nvSpPr>
            <p:cNvPr id="30229" name="Oval 137"/>
            <p:cNvSpPr>
              <a:spLocks noChangeArrowheads="1"/>
            </p:cNvSpPr>
            <p:nvPr/>
          </p:nvSpPr>
          <p:spPr bwMode="auto">
            <a:xfrm>
              <a:off x="3776" y="3114"/>
              <a:ext cx="386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0" name="Rectangle 138"/>
            <p:cNvSpPr>
              <a:spLocks noChangeArrowheads="1"/>
            </p:cNvSpPr>
            <p:nvPr/>
          </p:nvSpPr>
          <p:spPr bwMode="auto">
            <a:xfrm>
              <a:off x="3776" y="3105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" name="Oval 139"/>
            <p:cNvSpPr>
              <a:spLocks noChangeArrowheads="1"/>
            </p:cNvSpPr>
            <p:nvPr/>
          </p:nvSpPr>
          <p:spPr bwMode="auto">
            <a:xfrm>
              <a:off x="3774" y="3047"/>
              <a:ext cx="386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32" name="Group 140"/>
            <p:cNvGrpSpPr>
              <a:grpSpLocks/>
            </p:cNvGrpSpPr>
            <p:nvPr/>
          </p:nvGrpSpPr>
          <p:grpSpPr bwMode="auto">
            <a:xfrm>
              <a:off x="3851" y="3072"/>
              <a:ext cx="218" cy="46"/>
              <a:chOff x="3851" y="3072"/>
              <a:chExt cx="218" cy="46"/>
            </a:xfrm>
          </p:grpSpPr>
          <p:sp>
            <p:nvSpPr>
              <p:cNvPr id="30235" name="Freeform 141"/>
              <p:cNvSpPr>
                <a:spLocks noChangeArrowheads="1"/>
              </p:cNvSpPr>
              <p:nvPr/>
            </p:nvSpPr>
            <p:spPr bwMode="auto">
              <a:xfrm>
                <a:off x="3851" y="3072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36" name="Freeform 142"/>
              <p:cNvSpPr>
                <a:spLocks noChangeArrowheads="1"/>
              </p:cNvSpPr>
              <p:nvPr/>
            </p:nvSpPr>
            <p:spPr bwMode="auto">
              <a:xfrm>
                <a:off x="3861" y="3072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33" name="Line 143"/>
            <p:cNvSpPr>
              <a:spLocks noChangeShapeType="1"/>
            </p:cNvSpPr>
            <p:nvPr/>
          </p:nvSpPr>
          <p:spPr bwMode="auto">
            <a:xfrm>
              <a:off x="3776" y="3093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4" name="Line 144"/>
            <p:cNvSpPr>
              <a:spLocks noChangeShapeType="1"/>
            </p:cNvSpPr>
            <p:nvPr/>
          </p:nvSpPr>
          <p:spPr bwMode="auto">
            <a:xfrm>
              <a:off x="4161" y="3096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0" name="Group 145"/>
          <p:cNvGrpSpPr>
            <a:grpSpLocks/>
          </p:cNvGrpSpPr>
          <p:nvPr/>
        </p:nvGrpSpPr>
        <p:grpSpPr bwMode="auto">
          <a:xfrm>
            <a:off x="5797550" y="3629025"/>
            <a:ext cx="388938" cy="166688"/>
            <a:chOff x="3652" y="2286"/>
            <a:chExt cx="245" cy="105"/>
          </a:xfrm>
        </p:grpSpPr>
        <p:sp>
          <p:nvSpPr>
            <p:cNvPr id="30221" name="Oval 146"/>
            <p:cNvSpPr>
              <a:spLocks noChangeArrowheads="1"/>
            </p:cNvSpPr>
            <p:nvPr/>
          </p:nvSpPr>
          <p:spPr bwMode="auto">
            <a:xfrm>
              <a:off x="3653" y="2333"/>
              <a:ext cx="243" cy="5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2" name="Rectangle 147"/>
            <p:cNvSpPr>
              <a:spLocks noChangeArrowheads="1"/>
            </p:cNvSpPr>
            <p:nvPr/>
          </p:nvSpPr>
          <p:spPr bwMode="auto">
            <a:xfrm>
              <a:off x="3653" y="2326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3" name="Oval 148"/>
            <p:cNvSpPr>
              <a:spLocks noChangeArrowheads="1"/>
            </p:cNvSpPr>
            <p:nvPr/>
          </p:nvSpPr>
          <p:spPr bwMode="auto">
            <a:xfrm>
              <a:off x="3652" y="2286"/>
              <a:ext cx="243" cy="6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24" name="Group 149"/>
            <p:cNvGrpSpPr>
              <a:grpSpLocks/>
            </p:cNvGrpSpPr>
            <p:nvPr/>
          </p:nvGrpSpPr>
          <p:grpSpPr bwMode="auto">
            <a:xfrm>
              <a:off x="3701" y="2304"/>
              <a:ext cx="137" cy="31"/>
              <a:chOff x="3701" y="2304"/>
              <a:chExt cx="137" cy="31"/>
            </a:xfrm>
          </p:grpSpPr>
          <p:sp>
            <p:nvSpPr>
              <p:cNvPr id="30227" name="Freeform 150"/>
              <p:cNvSpPr>
                <a:spLocks noChangeArrowheads="1"/>
              </p:cNvSpPr>
              <p:nvPr/>
            </p:nvSpPr>
            <p:spPr bwMode="auto">
              <a:xfrm>
                <a:off x="3701" y="2304"/>
                <a:ext cx="137" cy="31"/>
              </a:xfrm>
              <a:custGeom>
                <a:avLst/>
                <a:gdLst>
                  <a:gd name="T0" fmla="*/ 0 w 310"/>
                  <a:gd name="T1" fmla="*/ 31 h 60"/>
                  <a:gd name="T2" fmla="*/ 42 w 310"/>
                  <a:gd name="T3" fmla="*/ 31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" name="Freeform 151"/>
              <p:cNvSpPr>
                <a:spLocks noChangeArrowheads="1"/>
              </p:cNvSpPr>
              <p:nvPr/>
            </p:nvSpPr>
            <p:spPr bwMode="auto">
              <a:xfrm>
                <a:off x="3707" y="2304"/>
                <a:ext cx="125" cy="31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1 h 60"/>
                  <a:gd name="T6" fmla="*/ 125 w 282"/>
                  <a:gd name="T7" fmla="*/ 31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25" name="Line 152"/>
            <p:cNvSpPr>
              <a:spLocks noChangeShapeType="1"/>
            </p:cNvSpPr>
            <p:nvPr/>
          </p:nvSpPr>
          <p:spPr bwMode="auto">
            <a:xfrm>
              <a:off x="3653" y="2318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6" name="Line 153"/>
            <p:cNvSpPr>
              <a:spLocks noChangeShapeType="1"/>
            </p:cNvSpPr>
            <p:nvPr/>
          </p:nvSpPr>
          <p:spPr bwMode="auto">
            <a:xfrm>
              <a:off x="3896" y="2321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1" name="Group 154"/>
          <p:cNvGrpSpPr>
            <a:grpSpLocks/>
          </p:cNvGrpSpPr>
          <p:nvPr/>
        </p:nvGrpSpPr>
        <p:grpSpPr bwMode="auto">
          <a:xfrm>
            <a:off x="6097588" y="2476500"/>
            <a:ext cx="388937" cy="168275"/>
            <a:chOff x="3841" y="1560"/>
            <a:chExt cx="245" cy="106"/>
          </a:xfrm>
        </p:grpSpPr>
        <p:sp>
          <p:nvSpPr>
            <p:cNvPr id="30213" name="Oval 155"/>
            <p:cNvSpPr>
              <a:spLocks noChangeArrowheads="1"/>
            </p:cNvSpPr>
            <p:nvPr/>
          </p:nvSpPr>
          <p:spPr bwMode="auto">
            <a:xfrm>
              <a:off x="3842" y="1607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" name="Rectangle 156"/>
            <p:cNvSpPr>
              <a:spLocks noChangeArrowheads="1"/>
            </p:cNvSpPr>
            <p:nvPr/>
          </p:nvSpPr>
          <p:spPr bwMode="auto">
            <a:xfrm>
              <a:off x="3842" y="1600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5" name="Oval 157"/>
            <p:cNvSpPr>
              <a:spLocks noChangeArrowheads="1"/>
            </p:cNvSpPr>
            <p:nvPr/>
          </p:nvSpPr>
          <p:spPr bwMode="auto">
            <a:xfrm>
              <a:off x="3841" y="1560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16" name="Group 158"/>
            <p:cNvGrpSpPr>
              <a:grpSpLocks/>
            </p:cNvGrpSpPr>
            <p:nvPr/>
          </p:nvGrpSpPr>
          <p:grpSpPr bwMode="auto">
            <a:xfrm>
              <a:off x="3890" y="1578"/>
              <a:ext cx="137" cy="32"/>
              <a:chOff x="3890" y="1578"/>
              <a:chExt cx="137" cy="32"/>
            </a:xfrm>
          </p:grpSpPr>
          <p:sp>
            <p:nvSpPr>
              <p:cNvPr id="30219" name="Freeform 159"/>
              <p:cNvSpPr>
                <a:spLocks noChangeArrowheads="1"/>
              </p:cNvSpPr>
              <p:nvPr/>
            </p:nvSpPr>
            <p:spPr bwMode="auto">
              <a:xfrm>
                <a:off x="3890" y="1578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0" name="Freeform 160"/>
              <p:cNvSpPr>
                <a:spLocks noChangeArrowheads="1"/>
              </p:cNvSpPr>
              <p:nvPr/>
            </p:nvSpPr>
            <p:spPr bwMode="auto">
              <a:xfrm>
                <a:off x="3896" y="1578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17" name="Line 161"/>
            <p:cNvSpPr>
              <a:spLocks noChangeShapeType="1"/>
            </p:cNvSpPr>
            <p:nvPr/>
          </p:nvSpPr>
          <p:spPr bwMode="auto">
            <a:xfrm>
              <a:off x="3842" y="1592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8" name="Line 162"/>
            <p:cNvSpPr>
              <a:spLocks noChangeShapeType="1"/>
            </p:cNvSpPr>
            <p:nvPr/>
          </p:nvSpPr>
          <p:spPr bwMode="auto">
            <a:xfrm>
              <a:off x="4085" y="1595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2" name="Group 163"/>
          <p:cNvGrpSpPr>
            <a:grpSpLocks/>
          </p:cNvGrpSpPr>
          <p:nvPr/>
        </p:nvGrpSpPr>
        <p:grpSpPr bwMode="auto">
          <a:xfrm>
            <a:off x="5356225" y="3489325"/>
            <a:ext cx="504825" cy="350838"/>
            <a:chOff x="3374" y="2198"/>
            <a:chExt cx="318" cy="221"/>
          </a:xfrm>
        </p:grpSpPr>
        <p:pic>
          <p:nvPicPr>
            <p:cNvPr id="30211" name="Picture 16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92" y="2227"/>
              <a:ext cx="232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212" name="Picture 16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4" y="2198"/>
              <a:ext cx="318" cy="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53" name="Group 166"/>
          <p:cNvGrpSpPr>
            <a:grpSpLocks/>
          </p:cNvGrpSpPr>
          <p:nvPr/>
        </p:nvGrpSpPr>
        <p:grpSpPr bwMode="auto">
          <a:xfrm>
            <a:off x="6877050" y="4992688"/>
            <a:ext cx="561975" cy="419100"/>
            <a:chOff x="4332" y="3145"/>
            <a:chExt cx="354" cy="264"/>
          </a:xfrm>
        </p:grpSpPr>
        <p:pic>
          <p:nvPicPr>
            <p:cNvPr id="30209" name="Picture 16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52" y="3179"/>
              <a:ext cx="25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210" name="Picture 16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32" y="3145"/>
              <a:ext cx="354" cy="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54" name="Group 169"/>
          <p:cNvGrpSpPr>
            <a:grpSpLocks/>
          </p:cNvGrpSpPr>
          <p:nvPr/>
        </p:nvGrpSpPr>
        <p:grpSpPr bwMode="auto">
          <a:xfrm>
            <a:off x="5805488" y="1833563"/>
            <a:ext cx="455612" cy="630237"/>
            <a:chOff x="3657" y="1155"/>
            <a:chExt cx="287" cy="397"/>
          </a:xfrm>
        </p:grpSpPr>
        <p:grpSp>
          <p:nvGrpSpPr>
            <p:cNvPr id="30191" name="Group 170"/>
            <p:cNvGrpSpPr>
              <a:grpSpLocks/>
            </p:cNvGrpSpPr>
            <p:nvPr/>
          </p:nvGrpSpPr>
          <p:grpSpPr bwMode="auto">
            <a:xfrm>
              <a:off x="3702" y="1261"/>
              <a:ext cx="187" cy="291"/>
              <a:chOff x="3702" y="1261"/>
              <a:chExt cx="187" cy="291"/>
            </a:xfrm>
          </p:grpSpPr>
          <p:sp>
            <p:nvSpPr>
              <p:cNvPr id="30194" name="Line 171"/>
              <p:cNvSpPr>
                <a:spLocks noChangeShapeType="1"/>
              </p:cNvSpPr>
              <p:nvPr/>
            </p:nvSpPr>
            <p:spPr bwMode="auto">
              <a:xfrm flipH="1">
                <a:off x="3701" y="1261"/>
                <a:ext cx="95" cy="264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5" name="Line 172"/>
              <p:cNvSpPr>
                <a:spLocks noChangeShapeType="1"/>
              </p:cNvSpPr>
              <p:nvPr/>
            </p:nvSpPr>
            <p:spPr bwMode="auto">
              <a:xfrm>
                <a:off x="3796" y="1261"/>
                <a:ext cx="93" cy="26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6" name="Line 173"/>
              <p:cNvSpPr>
                <a:spLocks noChangeShapeType="1"/>
              </p:cNvSpPr>
              <p:nvPr/>
            </p:nvSpPr>
            <p:spPr bwMode="auto">
              <a:xfrm>
                <a:off x="3702" y="1524"/>
                <a:ext cx="93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7" name="Line 174"/>
              <p:cNvSpPr>
                <a:spLocks noChangeShapeType="1"/>
              </p:cNvSpPr>
              <p:nvPr/>
            </p:nvSpPr>
            <p:spPr bwMode="auto">
              <a:xfrm flipH="1">
                <a:off x="3795" y="1524"/>
                <a:ext cx="95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8" name="Line 175"/>
              <p:cNvSpPr>
                <a:spLocks noChangeShapeType="1"/>
              </p:cNvSpPr>
              <p:nvPr/>
            </p:nvSpPr>
            <p:spPr bwMode="auto">
              <a:xfrm>
                <a:off x="3796" y="1267"/>
                <a:ext cx="0" cy="28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9" name="Line 176"/>
              <p:cNvSpPr>
                <a:spLocks noChangeShapeType="1"/>
              </p:cNvSpPr>
              <p:nvPr/>
            </p:nvSpPr>
            <p:spPr bwMode="auto">
              <a:xfrm flipV="1">
                <a:off x="3702" y="1496"/>
                <a:ext cx="93" cy="2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0" name="Line 177"/>
              <p:cNvSpPr>
                <a:spLocks noChangeShapeType="1"/>
              </p:cNvSpPr>
              <p:nvPr/>
            </p:nvSpPr>
            <p:spPr bwMode="auto">
              <a:xfrm flipH="1" flipV="1">
                <a:off x="3795" y="1496"/>
                <a:ext cx="95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1" name="Line 178"/>
              <p:cNvSpPr>
                <a:spLocks noChangeShapeType="1"/>
              </p:cNvSpPr>
              <p:nvPr/>
            </p:nvSpPr>
            <p:spPr bwMode="auto">
              <a:xfrm>
                <a:off x="3742" y="1410"/>
                <a:ext cx="53" cy="2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2" name="Line 179"/>
              <p:cNvSpPr>
                <a:spLocks noChangeShapeType="1"/>
              </p:cNvSpPr>
              <p:nvPr/>
            </p:nvSpPr>
            <p:spPr bwMode="auto">
              <a:xfrm flipV="1">
                <a:off x="3796" y="1409"/>
                <a:ext cx="56" cy="2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3" name="Line 180"/>
              <p:cNvSpPr>
                <a:spLocks noChangeShapeType="1"/>
              </p:cNvSpPr>
              <p:nvPr/>
            </p:nvSpPr>
            <p:spPr bwMode="auto">
              <a:xfrm>
                <a:off x="3724" y="1449"/>
                <a:ext cx="69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4" name="Line 181"/>
              <p:cNvSpPr>
                <a:spLocks noChangeShapeType="1"/>
              </p:cNvSpPr>
              <p:nvPr/>
            </p:nvSpPr>
            <p:spPr bwMode="auto">
              <a:xfrm flipV="1">
                <a:off x="3796" y="1454"/>
                <a:ext cx="69" cy="2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5" name="Line 182"/>
              <p:cNvSpPr>
                <a:spLocks noChangeShapeType="1"/>
              </p:cNvSpPr>
              <p:nvPr/>
            </p:nvSpPr>
            <p:spPr bwMode="auto">
              <a:xfrm flipV="1">
                <a:off x="3796" y="1369"/>
                <a:ext cx="35" cy="12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6" name="Line 183"/>
              <p:cNvSpPr>
                <a:spLocks noChangeShapeType="1"/>
              </p:cNvSpPr>
              <p:nvPr/>
            </p:nvSpPr>
            <p:spPr bwMode="auto">
              <a:xfrm flipV="1">
                <a:off x="3796" y="1315"/>
                <a:ext cx="21" cy="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7" name="Line 184"/>
              <p:cNvSpPr>
                <a:spLocks noChangeShapeType="1"/>
              </p:cNvSpPr>
              <p:nvPr/>
            </p:nvSpPr>
            <p:spPr bwMode="auto">
              <a:xfrm>
                <a:off x="3755" y="1367"/>
                <a:ext cx="43" cy="1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" name="Line 185"/>
              <p:cNvSpPr>
                <a:spLocks noChangeShapeType="1"/>
              </p:cNvSpPr>
              <p:nvPr/>
            </p:nvSpPr>
            <p:spPr bwMode="auto">
              <a:xfrm>
                <a:off x="3775" y="1313"/>
                <a:ext cx="24" cy="1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192" name="Picture 18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7" y="1155"/>
              <a:ext cx="287" cy="2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93" name="Oval 187"/>
            <p:cNvSpPr>
              <a:spLocks noChangeArrowheads="1"/>
            </p:cNvSpPr>
            <p:nvPr/>
          </p:nvSpPr>
          <p:spPr bwMode="auto">
            <a:xfrm>
              <a:off x="3779" y="1240"/>
              <a:ext cx="32" cy="30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5" name="Group 188"/>
          <p:cNvGrpSpPr>
            <a:grpSpLocks/>
          </p:cNvGrpSpPr>
          <p:nvPr/>
        </p:nvGrpSpPr>
        <p:grpSpPr bwMode="auto">
          <a:xfrm>
            <a:off x="7985125" y="4991100"/>
            <a:ext cx="225425" cy="479425"/>
            <a:chOff x="5030" y="3144"/>
            <a:chExt cx="142" cy="302"/>
          </a:xfrm>
        </p:grpSpPr>
        <p:sp>
          <p:nvSpPr>
            <p:cNvPr id="30159" name="Freeform 189"/>
            <p:cNvSpPr>
              <a:spLocks noChangeArrowheads="1"/>
            </p:cNvSpPr>
            <p:nvPr/>
          </p:nvSpPr>
          <p:spPr bwMode="auto">
            <a:xfrm>
              <a:off x="5143" y="3144"/>
              <a:ext cx="27" cy="288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7 h 2742"/>
                <a:gd name="T4" fmla="*/ 4 w 354"/>
                <a:gd name="T5" fmla="*/ 54 h 2742"/>
                <a:gd name="T6" fmla="*/ 0 w 354"/>
                <a:gd name="T7" fmla="*/ 5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0" name="Rectangle 190"/>
            <p:cNvSpPr>
              <a:spLocks noChangeArrowheads="1"/>
            </p:cNvSpPr>
            <p:nvPr/>
          </p:nvSpPr>
          <p:spPr bwMode="auto">
            <a:xfrm>
              <a:off x="5037" y="3144"/>
              <a:ext cx="104" cy="28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1" name="Freeform 191"/>
            <p:cNvSpPr>
              <a:spLocks noChangeArrowheads="1"/>
            </p:cNvSpPr>
            <p:nvPr/>
          </p:nvSpPr>
          <p:spPr bwMode="auto">
            <a:xfrm>
              <a:off x="5148" y="3162"/>
              <a:ext cx="16" cy="267"/>
            </a:xfrm>
            <a:custGeom>
              <a:avLst/>
              <a:gdLst>
                <a:gd name="T0" fmla="*/ 0 w 211"/>
                <a:gd name="T1" fmla="*/ 0 h 2537"/>
                <a:gd name="T2" fmla="*/ 2 w 211"/>
                <a:gd name="T3" fmla="*/ 5 h 2537"/>
                <a:gd name="T4" fmla="*/ 0 w 211"/>
                <a:gd name="T5" fmla="*/ 51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2" name="Freeform 192"/>
            <p:cNvSpPr>
              <a:spLocks noChangeArrowheads="1"/>
            </p:cNvSpPr>
            <p:nvPr/>
          </p:nvSpPr>
          <p:spPr bwMode="auto">
            <a:xfrm>
              <a:off x="5145" y="3297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3 h 226"/>
                <a:gd name="T4" fmla="*/ 3 w 328"/>
                <a:gd name="T5" fmla="*/ 5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3" name="Rectangle 193"/>
            <p:cNvSpPr>
              <a:spLocks noChangeArrowheads="1"/>
            </p:cNvSpPr>
            <p:nvPr/>
          </p:nvSpPr>
          <p:spPr bwMode="auto">
            <a:xfrm>
              <a:off x="5037" y="3177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4" name="Group 194"/>
            <p:cNvGrpSpPr>
              <a:grpSpLocks/>
            </p:cNvGrpSpPr>
            <p:nvPr/>
          </p:nvGrpSpPr>
          <p:grpSpPr bwMode="auto">
            <a:xfrm>
              <a:off x="5091" y="3174"/>
              <a:ext cx="57" cy="17"/>
              <a:chOff x="5091" y="3174"/>
              <a:chExt cx="57" cy="17"/>
            </a:xfrm>
          </p:grpSpPr>
          <p:sp>
            <p:nvSpPr>
              <p:cNvPr id="30189" name="AutoShape 195"/>
              <p:cNvSpPr>
                <a:spLocks noChangeArrowheads="1"/>
              </p:cNvSpPr>
              <p:nvPr/>
            </p:nvSpPr>
            <p:spPr bwMode="auto">
              <a:xfrm>
                <a:off x="5091" y="3174"/>
                <a:ext cx="57" cy="1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90" name="AutoShape 196"/>
              <p:cNvSpPr>
                <a:spLocks noChangeArrowheads="1"/>
              </p:cNvSpPr>
              <p:nvPr/>
            </p:nvSpPr>
            <p:spPr bwMode="auto">
              <a:xfrm>
                <a:off x="5092" y="3176"/>
                <a:ext cx="55" cy="1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65" name="Rectangle 197"/>
            <p:cNvSpPr>
              <a:spLocks noChangeArrowheads="1"/>
            </p:cNvSpPr>
            <p:nvPr/>
          </p:nvSpPr>
          <p:spPr bwMode="auto">
            <a:xfrm>
              <a:off x="5038" y="321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6" name="Group 198"/>
            <p:cNvGrpSpPr>
              <a:grpSpLocks/>
            </p:cNvGrpSpPr>
            <p:nvPr/>
          </p:nvGrpSpPr>
          <p:grpSpPr bwMode="auto">
            <a:xfrm>
              <a:off x="5091" y="3215"/>
              <a:ext cx="57" cy="16"/>
              <a:chOff x="5091" y="3215"/>
              <a:chExt cx="57" cy="16"/>
            </a:xfrm>
          </p:grpSpPr>
          <p:sp>
            <p:nvSpPr>
              <p:cNvPr id="30187" name="AutoShape 199"/>
              <p:cNvSpPr>
                <a:spLocks noChangeArrowheads="1"/>
              </p:cNvSpPr>
              <p:nvPr/>
            </p:nvSpPr>
            <p:spPr bwMode="auto">
              <a:xfrm>
                <a:off x="5091" y="3215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8" name="AutoShape 200"/>
              <p:cNvSpPr>
                <a:spLocks noChangeArrowheads="1"/>
              </p:cNvSpPr>
              <p:nvPr/>
            </p:nvSpPr>
            <p:spPr bwMode="auto">
              <a:xfrm>
                <a:off x="5092" y="3217"/>
                <a:ext cx="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67" name="Rectangle 201"/>
            <p:cNvSpPr>
              <a:spLocks noChangeArrowheads="1"/>
            </p:cNvSpPr>
            <p:nvPr/>
          </p:nvSpPr>
          <p:spPr bwMode="auto">
            <a:xfrm>
              <a:off x="5038" y="3261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8" name="Rectangle 202"/>
            <p:cNvSpPr>
              <a:spLocks noChangeArrowheads="1"/>
            </p:cNvSpPr>
            <p:nvPr/>
          </p:nvSpPr>
          <p:spPr bwMode="auto">
            <a:xfrm>
              <a:off x="5039" y="329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9" name="Group 203"/>
            <p:cNvGrpSpPr>
              <a:grpSpLocks/>
            </p:cNvGrpSpPr>
            <p:nvPr/>
          </p:nvGrpSpPr>
          <p:grpSpPr bwMode="auto">
            <a:xfrm>
              <a:off x="5090" y="3295"/>
              <a:ext cx="57" cy="18"/>
              <a:chOff x="5090" y="3295"/>
              <a:chExt cx="57" cy="18"/>
            </a:xfrm>
          </p:grpSpPr>
          <p:sp>
            <p:nvSpPr>
              <p:cNvPr id="30185" name="AutoShape 204"/>
              <p:cNvSpPr>
                <a:spLocks noChangeArrowheads="1"/>
              </p:cNvSpPr>
              <p:nvPr/>
            </p:nvSpPr>
            <p:spPr bwMode="auto">
              <a:xfrm>
                <a:off x="5090" y="3295"/>
                <a:ext cx="57" cy="1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6" name="AutoShape 205"/>
              <p:cNvSpPr>
                <a:spLocks noChangeArrowheads="1"/>
              </p:cNvSpPr>
              <p:nvPr/>
            </p:nvSpPr>
            <p:spPr bwMode="auto">
              <a:xfrm>
                <a:off x="5091" y="3296"/>
                <a:ext cx="55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70" name="Freeform 206"/>
            <p:cNvSpPr>
              <a:spLocks noChangeArrowheads="1"/>
            </p:cNvSpPr>
            <p:nvPr/>
          </p:nvSpPr>
          <p:spPr bwMode="auto">
            <a:xfrm>
              <a:off x="5145" y="3261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2 h 226"/>
                <a:gd name="T4" fmla="*/ 3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71" name="Group 207"/>
            <p:cNvGrpSpPr>
              <a:grpSpLocks/>
            </p:cNvGrpSpPr>
            <p:nvPr/>
          </p:nvGrpSpPr>
          <p:grpSpPr bwMode="auto">
            <a:xfrm>
              <a:off x="5090" y="3258"/>
              <a:ext cx="57" cy="16"/>
              <a:chOff x="5090" y="3258"/>
              <a:chExt cx="57" cy="16"/>
            </a:xfrm>
          </p:grpSpPr>
          <p:sp>
            <p:nvSpPr>
              <p:cNvPr id="30183" name="AutoShape 208"/>
              <p:cNvSpPr>
                <a:spLocks noChangeArrowheads="1"/>
              </p:cNvSpPr>
              <p:nvPr/>
            </p:nvSpPr>
            <p:spPr bwMode="auto">
              <a:xfrm>
                <a:off x="5090" y="3258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4" name="AutoShape 209"/>
              <p:cNvSpPr>
                <a:spLocks noChangeArrowheads="1"/>
              </p:cNvSpPr>
              <p:nvPr/>
            </p:nvSpPr>
            <p:spPr bwMode="auto">
              <a:xfrm>
                <a:off x="5091" y="3260"/>
                <a:ext cx="56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72" name="Rectangle 210"/>
            <p:cNvSpPr>
              <a:spLocks noChangeArrowheads="1"/>
            </p:cNvSpPr>
            <p:nvPr/>
          </p:nvSpPr>
          <p:spPr bwMode="auto">
            <a:xfrm>
              <a:off x="5141" y="3144"/>
              <a:ext cx="6" cy="28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3" name="Freeform 211"/>
            <p:cNvSpPr>
              <a:spLocks noChangeArrowheads="1"/>
            </p:cNvSpPr>
            <p:nvPr/>
          </p:nvSpPr>
          <p:spPr bwMode="auto">
            <a:xfrm>
              <a:off x="5147" y="3217"/>
              <a:ext cx="23" cy="26"/>
            </a:xfrm>
            <a:custGeom>
              <a:avLst/>
              <a:gdLst>
                <a:gd name="T0" fmla="*/ 0 w 296"/>
                <a:gd name="T1" fmla="*/ 0 h 256"/>
                <a:gd name="T2" fmla="*/ 3 w 296"/>
                <a:gd name="T3" fmla="*/ 3 h 256"/>
                <a:gd name="T4" fmla="*/ 3 w 296"/>
                <a:gd name="T5" fmla="*/ 5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4" name="Freeform 212"/>
            <p:cNvSpPr>
              <a:spLocks noChangeArrowheads="1"/>
            </p:cNvSpPr>
            <p:nvPr/>
          </p:nvSpPr>
          <p:spPr bwMode="auto">
            <a:xfrm>
              <a:off x="5148" y="3176"/>
              <a:ext cx="23" cy="29"/>
            </a:xfrm>
            <a:custGeom>
              <a:avLst/>
              <a:gdLst>
                <a:gd name="T0" fmla="*/ 0 w 304"/>
                <a:gd name="T1" fmla="*/ 0 h 288"/>
                <a:gd name="T2" fmla="*/ 3 w 304"/>
                <a:gd name="T3" fmla="*/ 3 h 288"/>
                <a:gd name="T4" fmla="*/ 3 w 304"/>
                <a:gd name="T5" fmla="*/ 6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5" name="Oval 213"/>
            <p:cNvSpPr>
              <a:spLocks noChangeArrowheads="1"/>
            </p:cNvSpPr>
            <p:nvPr/>
          </p:nvSpPr>
          <p:spPr bwMode="auto">
            <a:xfrm>
              <a:off x="5168" y="3420"/>
              <a:ext cx="4" cy="1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6" name="Freeform 214"/>
            <p:cNvSpPr>
              <a:spLocks noChangeArrowheads="1"/>
            </p:cNvSpPr>
            <p:nvPr/>
          </p:nvSpPr>
          <p:spPr bwMode="auto">
            <a:xfrm>
              <a:off x="5147" y="3420"/>
              <a:ext cx="23" cy="24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5 h 240"/>
                <a:gd name="T4" fmla="*/ 3 w 306"/>
                <a:gd name="T5" fmla="*/ 2 h 240"/>
                <a:gd name="T6" fmla="*/ 3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7" name="AutoShape 215"/>
            <p:cNvSpPr>
              <a:spLocks noChangeArrowheads="1"/>
            </p:cNvSpPr>
            <p:nvPr/>
          </p:nvSpPr>
          <p:spPr bwMode="auto">
            <a:xfrm>
              <a:off x="5030" y="3428"/>
              <a:ext cx="119" cy="1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8" name="AutoShape 216"/>
            <p:cNvSpPr>
              <a:spLocks noChangeArrowheads="1"/>
            </p:cNvSpPr>
            <p:nvPr/>
          </p:nvSpPr>
          <p:spPr bwMode="auto">
            <a:xfrm>
              <a:off x="5037" y="3433"/>
              <a:ext cx="106" cy="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9" name="Oval 217"/>
            <p:cNvSpPr>
              <a:spLocks noChangeArrowheads="1"/>
            </p:cNvSpPr>
            <p:nvPr/>
          </p:nvSpPr>
          <p:spPr bwMode="auto">
            <a:xfrm>
              <a:off x="5047" y="339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0" name="Oval 218"/>
            <p:cNvSpPr>
              <a:spLocks noChangeArrowheads="1"/>
            </p:cNvSpPr>
            <p:nvPr/>
          </p:nvSpPr>
          <p:spPr bwMode="auto">
            <a:xfrm>
              <a:off x="5065" y="3391"/>
              <a:ext cx="15" cy="1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1" name="Oval 219"/>
            <p:cNvSpPr>
              <a:spLocks noChangeArrowheads="1"/>
            </p:cNvSpPr>
            <p:nvPr/>
          </p:nvSpPr>
          <p:spPr bwMode="auto">
            <a:xfrm>
              <a:off x="5082" y="339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2" name="Rectangle 220"/>
            <p:cNvSpPr>
              <a:spLocks noChangeArrowheads="1"/>
            </p:cNvSpPr>
            <p:nvPr/>
          </p:nvSpPr>
          <p:spPr bwMode="auto">
            <a:xfrm>
              <a:off x="5123" y="3322"/>
              <a:ext cx="7" cy="9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6" name="Group 221"/>
          <p:cNvGrpSpPr>
            <a:grpSpLocks/>
          </p:cNvGrpSpPr>
          <p:nvPr/>
        </p:nvGrpSpPr>
        <p:grpSpPr bwMode="auto">
          <a:xfrm>
            <a:off x="7669213" y="5292725"/>
            <a:ext cx="225425" cy="479425"/>
            <a:chOff x="4831" y="3334"/>
            <a:chExt cx="142" cy="302"/>
          </a:xfrm>
        </p:grpSpPr>
        <p:sp>
          <p:nvSpPr>
            <p:cNvPr id="30127" name="Freeform 222"/>
            <p:cNvSpPr>
              <a:spLocks noChangeArrowheads="1"/>
            </p:cNvSpPr>
            <p:nvPr/>
          </p:nvSpPr>
          <p:spPr bwMode="auto">
            <a:xfrm>
              <a:off x="4944" y="3334"/>
              <a:ext cx="27" cy="288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7 h 2742"/>
                <a:gd name="T4" fmla="*/ 4 w 354"/>
                <a:gd name="T5" fmla="*/ 54 h 2742"/>
                <a:gd name="T6" fmla="*/ 0 w 354"/>
                <a:gd name="T7" fmla="*/ 5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" name="Rectangle 223"/>
            <p:cNvSpPr>
              <a:spLocks noChangeArrowheads="1"/>
            </p:cNvSpPr>
            <p:nvPr/>
          </p:nvSpPr>
          <p:spPr bwMode="auto">
            <a:xfrm>
              <a:off x="4838" y="3334"/>
              <a:ext cx="104" cy="28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9" name="Freeform 224"/>
            <p:cNvSpPr>
              <a:spLocks noChangeArrowheads="1"/>
            </p:cNvSpPr>
            <p:nvPr/>
          </p:nvSpPr>
          <p:spPr bwMode="auto">
            <a:xfrm>
              <a:off x="4950" y="3352"/>
              <a:ext cx="16" cy="267"/>
            </a:xfrm>
            <a:custGeom>
              <a:avLst/>
              <a:gdLst>
                <a:gd name="T0" fmla="*/ 0 w 211"/>
                <a:gd name="T1" fmla="*/ 0 h 2537"/>
                <a:gd name="T2" fmla="*/ 2 w 211"/>
                <a:gd name="T3" fmla="*/ 5 h 2537"/>
                <a:gd name="T4" fmla="*/ 0 w 211"/>
                <a:gd name="T5" fmla="*/ 51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0" name="Freeform 225"/>
            <p:cNvSpPr>
              <a:spLocks noChangeArrowheads="1"/>
            </p:cNvSpPr>
            <p:nvPr/>
          </p:nvSpPr>
          <p:spPr bwMode="auto">
            <a:xfrm>
              <a:off x="4946" y="3487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3 h 226"/>
                <a:gd name="T4" fmla="*/ 3 w 328"/>
                <a:gd name="T5" fmla="*/ 5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1" name="Rectangle 226"/>
            <p:cNvSpPr>
              <a:spLocks noChangeArrowheads="1"/>
            </p:cNvSpPr>
            <p:nvPr/>
          </p:nvSpPr>
          <p:spPr bwMode="auto">
            <a:xfrm>
              <a:off x="4838" y="3367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2" name="Group 227"/>
            <p:cNvGrpSpPr>
              <a:grpSpLocks/>
            </p:cNvGrpSpPr>
            <p:nvPr/>
          </p:nvGrpSpPr>
          <p:grpSpPr bwMode="auto">
            <a:xfrm>
              <a:off x="4892" y="3364"/>
              <a:ext cx="57" cy="17"/>
              <a:chOff x="4892" y="3364"/>
              <a:chExt cx="57" cy="17"/>
            </a:xfrm>
          </p:grpSpPr>
          <p:sp>
            <p:nvSpPr>
              <p:cNvPr id="30157" name="AutoShape 228"/>
              <p:cNvSpPr>
                <a:spLocks noChangeArrowheads="1"/>
              </p:cNvSpPr>
              <p:nvPr/>
            </p:nvSpPr>
            <p:spPr bwMode="auto">
              <a:xfrm>
                <a:off x="4892" y="3364"/>
                <a:ext cx="57" cy="1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8" name="AutoShape 229"/>
              <p:cNvSpPr>
                <a:spLocks noChangeArrowheads="1"/>
              </p:cNvSpPr>
              <p:nvPr/>
            </p:nvSpPr>
            <p:spPr bwMode="auto">
              <a:xfrm>
                <a:off x="4893" y="3366"/>
                <a:ext cx="55" cy="1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3" name="Rectangle 230"/>
            <p:cNvSpPr>
              <a:spLocks noChangeArrowheads="1"/>
            </p:cNvSpPr>
            <p:nvPr/>
          </p:nvSpPr>
          <p:spPr bwMode="auto">
            <a:xfrm>
              <a:off x="4839" y="340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4" name="Group 231"/>
            <p:cNvGrpSpPr>
              <a:grpSpLocks/>
            </p:cNvGrpSpPr>
            <p:nvPr/>
          </p:nvGrpSpPr>
          <p:grpSpPr bwMode="auto">
            <a:xfrm>
              <a:off x="4892" y="3405"/>
              <a:ext cx="57" cy="16"/>
              <a:chOff x="4892" y="3405"/>
              <a:chExt cx="57" cy="16"/>
            </a:xfrm>
          </p:grpSpPr>
          <p:sp>
            <p:nvSpPr>
              <p:cNvPr id="30155" name="AutoShape 232"/>
              <p:cNvSpPr>
                <a:spLocks noChangeArrowheads="1"/>
              </p:cNvSpPr>
              <p:nvPr/>
            </p:nvSpPr>
            <p:spPr bwMode="auto">
              <a:xfrm>
                <a:off x="4892" y="3405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6" name="AutoShape 233"/>
              <p:cNvSpPr>
                <a:spLocks noChangeArrowheads="1"/>
              </p:cNvSpPr>
              <p:nvPr/>
            </p:nvSpPr>
            <p:spPr bwMode="auto">
              <a:xfrm>
                <a:off x="4893" y="3407"/>
                <a:ext cx="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5" name="Rectangle 234"/>
            <p:cNvSpPr>
              <a:spLocks noChangeArrowheads="1"/>
            </p:cNvSpPr>
            <p:nvPr/>
          </p:nvSpPr>
          <p:spPr bwMode="auto">
            <a:xfrm>
              <a:off x="4839" y="3451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6" name="Rectangle 235"/>
            <p:cNvSpPr>
              <a:spLocks noChangeArrowheads="1"/>
            </p:cNvSpPr>
            <p:nvPr/>
          </p:nvSpPr>
          <p:spPr bwMode="auto">
            <a:xfrm>
              <a:off x="4840" y="348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7" name="Group 236"/>
            <p:cNvGrpSpPr>
              <a:grpSpLocks/>
            </p:cNvGrpSpPr>
            <p:nvPr/>
          </p:nvGrpSpPr>
          <p:grpSpPr bwMode="auto">
            <a:xfrm>
              <a:off x="4891" y="3485"/>
              <a:ext cx="58" cy="18"/>
              <a:chOff x="4891" y="3485"/>
              <a:chExt cx="58" cy="18"/>
            </a:xfrm>
          </p:grpSpPr>
          <p:sp>
            <p:nvSpPr>
              <p:cNvPr id="30153" name="AutoShape 237"/>
              <p:cNvSpPr>
                <a:spLocks noChangeArrowheads="1"/>
              </p:cNvSpPr>
              <p:nvPr/>
            </p:nvSpPr>
            <p:spPr bwMode="auto">
              <a:xfrm>
                <a:off x="4891" y="3485"/>
                <a:ext cx="58" cy="1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4" name="AutoShape 238"/>
              <p:cNvSpPr>
                <a:spLocks noChangeArrowheads="1"/>
              </p:cNvSpPr>
              <p:nvPr/>
            </p:nvSpPr>
            <p:spPr bwMode="auto">
              <a:xfrm>
                <a:off x="4891" y="3486"/>
                <a:ext cx="55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8" name="Freeform 239"/>
            <p:cNvSpPr>
              <a:spLocks noChangeArrowheads="1"/>
            </p:cNvSpPr>
            <p:nvPr/>
          </p:nvSpPr>
          <p:spPr bwMode="auto">
            <a:xfrm>
              <a:off x="4946" y="3451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2 h 226"/>
                <a:gd name="T4" fmla="*/ 3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9" name="Group 240"/>
            <p:cNvGrpSpPr>
              <a:grpSpLocks/>
            </p:cNvGrpSpPr>
            <p:nvPr/>
          </p:nvGrpSpPr>
          <p:grpSpPr bwMode="auto">
            <a:xfrm>
              <a:off x="4891" y="3448"/>
              <a:ext cx="58" cy="16"/>
              <a:chOff x="4891" y="3448"/>
              <a:chExt cx="58" cy="16"/>
            </a:xfrm>
          </p:grpSpPr>
          <p:sp>
            <p:nvSpPr>
              <p:cNvPr id="30151" name="AutoShape 241"/>
              <p:cNvSpPr>
                <a:spLocks noChangeArrowheads="1"/>
              </p:cNvSpPr>
              <p:nvPr/>
            </p:nvSpPr>
            <p:spPr bwMode="auto">
              <a:xfrm>
                <a:off x="4891" y="3448"/>
                <a:ext cx="58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2" name="AutoShape 242"/>
              <p:cNvSpPr>
                <a:spLocks noChangeArrowheads="1"/>
              </p:cNvSpPr>
              <p:nvPr/>
            </p:nvSpPr>
            <p:spPr bwMode="auto">
              <a:xfrm>
                <a:off x="4892" y="3450"/>
                <a:ext cx="57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40" name="Rectangle 243"/>
            <p:cNvSpPr>
              <a:spLocks noChangeArrowheads="1"/>
            </p:cNvSpPr>
            <p:nvPr/>
          </p:nvSpPr>
          <p:spPr bwMode="auto">
            <a:xfrm>
              <a:off x="4942" y="3334"/>
              <a:ext cx="6" cy="28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1" name="Freeform 244"/>
            <p:cNvSpPr>
              <a:spLocks noChangeArrowheads="1"/>
            </p:cNvSpPr>
            <p:nvPr/>
          </p:nvSpPr>
          <p:spPr bwMode="auto">
            <a:xfrm>
              <a:off x="4949" y="3407"/>
              <a:ext cx="23" cy="26"/>
            </a:xfrm>
            <a:custGeom>
              <a:avLst/>
              <a:gdLst>
                <a:gd name="T0" fmla="*/ 0 w 296"/>
                <a:gd name="T1" fmla="*/ 0 h 256"/>
                <a:gd name="T2" fmla="*/ 3 w 296"/>
                <a:gd name="T3" fmla="*/ 3 h 256"/>
                <a:gd name="T4" fmla="*/ 3 w 296"/>
                <a:gd name="T5" fmla="*/ 5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2" name="Freeform 245"/>
            <p:cNvSpPr>
              <a:spLocks noChangeArrowheads="1"/>
            </p:cNvSpPr>
            <p:nvPr/>
          </p:nvSpPr>
          <p:spPr bwMode="auto">
            <a:xfrm>
              <a:off x="4949" y="3366"/>
              <a:ext cx="23" cy="29"/>
            </a:xfrm>
            <a:custGeom>
              <a:avLst/>
              <a:gdLst>
                <a:gd name="T0" fmla="*/ 0 w 304"/>
                <a:gd name="T1" fmla="*/ 0 h 288"/>
                <a:gd name="T2" fmla="*/ 3 w 304"/>
                <a:gd name="T3" fmla="*/ 3 h 288"/>
                <a:gd name="T4" fmla="*/ 3 w 304"/>
                <a:gd name="T5" fmla="*/ 6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3" name="Oval 246"/>
            <p:cNvSpPr>
              <a:spLocks noChangeArrowheads="1"/>
            </p:cNvSpPr>
            <p:nvPr/>
          </p:nvSpPr>
          <p:spPr bwMode="auto">
            <a:xfrm>
              <a:off x="4969" y="3610"/>
              <a:ext cx="4" cy="1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4" name="Freeform 247"/>
            <p:cNvSpPr>
              <a:spLocks noChangeArrowheads="1"/>
            </p:cNvSpPr>
            <p:nvPr/>
          </p:nvSpPr>
          <p:spPr bwMode="auto">
            <a:xfrm>
              <a:off x="4948" y="3610"/>
              <a:ext cx="23" cy="24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5 h 240"/>
                <a:gd name="T4" fmla="*/ 3 w 306"/>
                <a:gd name="T5" fmla="*/ 2 h 240"/>
                <a:gd name="T6" fmla="*/ 3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5" name="AutoShape 248"/>
            <p:cNvSpPr>
              <a:spLocks noChangeArrowheads="1"/>
            </p:cNvSpPr>
            <p:nvPr/>
          </p:nvSpPr>
          <p:spPr bwMode="auto">
            <a:xfrm>
              <a:off x="4831" y="3618"/>
              <a:ext cx="119" cy="1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6" name="AutoShape 249"/>
            <p:cNvSpPr>
              <a:spLocks noChangeArrowheads="1"/>
            </p:cNvSpPr>
            <p:nvPr/>
          </p:nvSpPr>
          <p:spPr bwMode="auto">
            <a:xfrm>
              <a:off x="4838" y="3623"/>
              <a:ext cx="106" cy="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7" name="Oval 250"/>
            <p:cNvSpPr>
              <a:spLocks noChangeArrowheads="1"/>
            </p:cNvSpPr>
            <p:nvPr/>
          </p:nvSpPr>
          <p:spPr bwMode="auto">
            <a:xfrm>
              <a:off x="4848" y="358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8" name="Oval 251"/>
            <p:cNvSpPr>
              <a:spLocks noChangeArrowheads="1"/>
            </p:cNvSpPr>
            <p:nvPr/>
          </p:nvSpPr>
          <p:spPr bwMode="auto">
            <a:xfrm>
              <a:off x="4866" y="3581"/>
              <a:ext cx="15" cy="1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9" name="Oval 252"/>
            <p:cNvSpPr>
              <a:spLocks noChangeArrowheads="1"/>
            </p:cNvSpPr>
            <p:nvPr/>
          </p:nvSpPr>
          <p:spPr bwMode="auto">
            <a:xfrm>
              <a:off x="4883" y="358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0" name="Rectangle 253"/>
            <p:cNvSpPr>
              <a:spLocks noChangeArrowheads="1"/>
            </p:cNvSpPr>
            <p:nvPr/>
          </p:nvSpPr>
          <p:spPr bwMode="auto">
            <a:xfrm>
              <a:off x="4924" y="3512"/>
              <a:ext cx="7" cy="9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7" name="Group 254"/>
          <p:cNvGrpSpPr>
            <a:grpSpLocks/>
          </p:cNvGrpSpPr>
          <p:nvPr/>
        </p:nvGrpSpPr>
        <p:grpSpPr bwMode="auto">
          <a:xfrm>
            <a:off x="5046663" y="2032000"/>
            <a:ext cx="533400" cy="412750"/>
            <a:chOff x="3179" y="1280"/>
            <a:chExt cx="336" cy="260"/>
          </a:xfrm>
        </p:grpSpPr>
        <p:pic>
          <p:nvPicPr>
            <p:cNvPr id="30104" name="Picture 25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79" y="1280"/>
              <a:ext cx="333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105" name="Picture 25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20000">
              <a:off x="3196" y="1436"/>
              <a:ext cx="275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06" name="Freeform 257"/>
            <p:cNvSpPr>
              <a:spLocks noChangeArrowheads="1"/>
            </p:cNvSpPr>
            <p:nvPr/>
          </p:nvSpPr>
          <p:spPr bwMode="auto">
            <a:xfrm>
              <a:off x="3287" y="1339"/>
              <a:ext cx="221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107" name="Picture 25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97" y="1342"/>
              <a:ext cx="200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08" name="Freeform 259"/>
            <p:cNvSpPr>
              <a:spLocks noChangeArrowheads="1"/>
            </p:cNvSpPr>
            <p:nvPr/>
          </p:nvSpPr>
          <p:spPr bwMode="auto">
            <a:xfrm>
              <a:off x="3327" y="1335"/>
              <a:ext cx="187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9" name="Freeform 260"/>
            <p:cNvSpPr>
              <a:spLocks noChangeArrowheads="1"/>
            </p:cNvSpPr>
            <p:nvPr/>
          </p:nvSpPr>
          <p:spPr bwMode="auto">
            <a:xfrm>
              <a:off x="3285" y="1335"/>
              <a:ext cx="51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" name="Freeform 261"/>
            <p:cNvSpPr>
              <a:spLocks noChangeArrowheads="1"/>
            </p:cNvSpPr>
            <p:nvPr/>
          </p:nvSpPr>
          <p:spPr bwMode="auto">
            <a:xfrm>
              <a:off x="3457" y="1353"/>
              <a:ext cx="55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1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1" name="Freeform 262"/>
            <p:cNvSpPr>
              <a:spLocks noChangeArrowheads="1"/>
            </p:cNvSpPr>
            <p:nvPr/>
          </p:nvSpPr>
          <p:spPr bwMode="auto">
            <a:xfrm>
              <a:off x="3284" y="1431"/>
              <a:ext cx="205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" name="Freeform 263"/>
            <p:cNvSpPr>
              <a:spLocks noChangeArrowheads="1"/>
            </p:cNvSpPr>
            <p:nvPr/>
          </p:nvSpPr>
          <p:spPr bwMode="auto">
            <a:xfrm>
              <a:off x="3463" y="1354"/>
              <a:ext cx="52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" name="Freeform 264"/>
            <p:cNvSpPr>
              <a:spLocks noChangeArrowheads="1"/>
            </p:cNvSpPr>
            <p:nvPr/>
          </p:nvSpPr>
          <p:spPr bwMode="auto">
            <a:xfrm>
              <a:off x="3284" y="1437"/>
              <a:ext cx="18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14" name="Group 265"/>
            <p:cNvGrpSpPr>
              <a:grpSpLocks/>
            </p:cNvGrpSpPr>
            <p:nvPr/>
          </p:nvGrpSpPr>
          <p:grpSpPr bwMode="auto">
            <a:xfrm>
              <a:off x="3281" y="1478"/>
              <a:ext cx="61" cy="22"/>
              <a:chOff x="3281" y="1478"/>
              <a:chExt cx="61" cy="22"/>
            </a:xfrm>
          </p:grpSpPr>
          <p:sp>
            <p:nvSpPr>
              <p:cNvPr id="30121" name="Freeform 266"/>
              <p:cNvSpPr>
                <a:spLocks noChangeArrowheads="1"/>
              </p:cNvSpPr>
              <p:nvPr/>
            </p:nvSpPr>
            <p:spPr bwMode="auto">
              <a:xfrm>
                <a:off x="3281" y="1478"/>
                <a:ext cx="61" cy="22"/>
              </a:xfrm>
              <a:custGeom>
                <a:avLst/>
                <a:gdLst>
                  <a:gd name="T0" fmla="*/ 24 w 752"/>
                  <a:gd name="T1" fmla="*/ 0 h 327"/>
                  <a:gd name="T2" fmla="*/ 61 w 752"/>
                  <a:gd name="T3" fmla="*/ 8 h 327"/>
                  <a:gd name="T4" fmla="*/ 38 w 752"/>
                  <a:gd name="T5" fmla="*/ 22 h 327"/>
                  <a:gd name="T6" fmla="*/ 0 w 752"/>
                  <a:gd name="T7" fmla="*/ 12 h 327"/>
                  <a:gd name="T8" fmla="*/ 24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" name="Freeform 267"/>
              <p:cNvSpPr>
                <a:spLocks noChangeArrowheads="1"/>
              </p:cNvSpPr>
              <p:nvPr/>
            </p:nvSpPr>
            <p:spPr bwMode="auto">
              <a:xfrm>
                <a:off x="3282" y="1479"/>
                <a:ext cx="59" cy="21"/>
              </a:xfrm>
              <a:custGeom>
                <a:avLst/>
                <a:gdLst>
                  <a:gd name="T0" fmla="*/ 23 w 726"/>
                  <a:gd name="T1" fmla="*/ 0 h 311"/>
                  <a:gd name="T2" fmla="*/ 59 w 726"/>
                  <a:gd name="T3" fmla="*/ 8 h 311"/>
                  <a:gd name="T4" fmla="*/ 37 w 726"/>
                  <a:gd name="T5" fmla="*/ 21 h 311"/>
                  <a:gd name="T6" fmla="*/ 0 w 726"/>
                  <a:gd name="T7" fmla="*/ 12 h 311"/>
                  <a:gd name="T8" fmla="*/ 23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" name="Freeform 268"/>
              <p:cNvSpPr>
                <a:spLocks noChangeArrowheads="1"/>
              </p:cNvSpPr>
              <p:nvPr/>
            </p:nvSpPr>
            <p:spPr bwMode="auto">
              <a:xfrm>
                <a:off x="3287" y="1487"/>
                <a:ext cx="20" cy="6"/>
              </a:xfrm>
              <a:custGeom>
                <a:avLst/>
                <a:gdLst>
                  <a:gd name="T0" fmla="*/ 0 w 258"/>
                  <a:gd name="T1" fmla="*/ 3 h 100"/>
                  <a:gd name="T2" fmla="*/ 6 w 258"/>
                  <a:gd name="T3" fmla="*/ 0 h 100"/>
                  <a:gd name="T4" fmla="*/ 20 w 258"/>
                  <a:gd name="T5" fmla="*/ 3 h 100"/>
                  <a:gd name="T6" fmla="*/ 14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" name="Freeform 269"/>
              <p:cNvSpPr>
                <a:spLocks noChangeArrowheads="1"/>
              </p:cNvSpPr>
              <p:nvPr/>
            </p:nvSpPr>
            <p:spPr bwMode="auto">
              <a:xfrm>
                <a:off x="3286" y="1491"/>
                <a:ext cx="15" cy="3"/>
              </a:xfrm>
              <a:custGeom>
                <a:avLst/>
                <a:gdLst>
                  <a:gd name="T0" fmla="*/ 1 w 194"/>
                  <a:gd name="T1" fmla="*/ 0 h 63"/>
                  <a:gd name="T2" fmla="*/ 15 w 194"/>
                  <a:gd name="T3" fmla="*/ 3 h 63"/>
                  <a:gd name="T4" fmla="*/ 14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5" name="Freeform 270"/>
              <p:cNvSpPr>
                <a:spLocks noChangeArrowheads="1"/>
              </p:cNvSpPr>
              <p:nvPr/>
            </p:nvSpPr>
            <p:spPr bwMode="auto">
              <a:xfrm>
                <a:off x="3304" y="1492"/>
                <a:ext cx="20" cy="6"/>
              </a:xfrm>
              <a:custGeom>
                <a:avLst/>
                <a:gdLst>
                  <a:gd name="T0" fmla="*/ 0 w 258"/>
                  <a:gd name="T1" fmla="*/ 3 h 102"/>
                  <a:gd name="T2" fmla="*/ 6 w 258"/>
                  <a:gd name="T3" fmla="*/ 0 h 102"/>
                  <a:gd name="T4" fmla="*/ 20 w 258"/>
                  <a:gd name="T5" fmla="*/ 3 h 102"/>
                  <a:gd name="T6" fmla="*/ 14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6" name="Freeform 271"/>
              <p:cNvSpPr>
                <a:spLocks noChangeArrowheads="1"/>
              </p:cNvSpPr>
              <p:nvPr/>
            </p:nvSpPr>
            <p:spPr bwMode="auto">
              <a:xfrm>
                <a:off x="3304" y="1495"/>
                <a:ext cx="15" cy="3"/>
              </a:xfrm>
              <a:custGeom>
                <a:avLst/>
                <a:gdLst>
                  <a:gd name="T0" fmla="*/ 1 w 194"/>
                  <a:gd name="T1" fmla="*/ 0 h 63"/>
                  <a:gd name="T2" fmla="*/ 15 w 194"/>
                  <a:gd name="T3" fmla="*/ 3 h 63"/>
                  <a:gd name="T4" fmla="*/ 14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5" name="Freeform 272"/>
            <p:cNvSpPr>
              <a:spLocks noChangeArrowheads="1"/>
            </p:cNvSpPr>
            <p:nvPr/>
          </p:nvSpPr>
          <p:spPr bwMode="auto">
            <a:xfrm>
              <a:off x="3388" y="1482"/>
              <a:ext cx="74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6" name="Freeform 273"/>
            <p:cNvSpPr>
              <a:spLocks noChangeArrowheads="1"/>
            </p:cNvSpPr>
            <p:nvPr/>
          </p:nvSpPr>
          <p:spPr bwMode="auto">
            <a:xfrm>
              <a:off x="3195" y="1486"/>
              <a:ext cx="19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3 w 2532"/>
                <a:gd name="T5" fmla="*/ 1 h 723"/>
                <a:gd name="T6" fmla="*/ 3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7" name="Freeform 274"/>
            <p:cNvSpPr>
              <a:spLocks noChangeArrowheads="1"/>
            </p:cNvSpPr>
            <p:nvPr/>
          </p:nvSpPr>
          <p:spPr bwMode="auto">
            <a:xfrm>
              <a:off x="3195" y="1477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" name="Freeform 275"/>
            <p:cNvSpPr>
              <a:spLocks noChangeArrowheads="1"/>
            </p:cNvSpPr>
            <p:nvPr/>
          </p:nvSpPr>
          <p:spPr bwMode="auto">
            <a:xfrm>
              <a:off x="3196" y="1439"/>
              <a:ext cx="89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" name="Freeform 276"/>
            <p:cNvSpPr>
              <a:spLocks noChangeArrowheads="1"/>
            </p:cNvSpPr>
            <p:nvPr/>
          </p:nvSpPr>
          <p:spPr bwMode="auto">
            <a:xfrm>
              <a:off x="3202" y="1479"/>
              <a:ext cx="182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0" name="Freeform 277"/>
            <p:cNvSpPr>
              <a:spLocks noChangeArrowheads="1"/>
            </p:cNvSpPr>
            <p:nvPr/>
          </p:nvSpPr>
          <p:spPr bwMode="auto">
            <a:xfrm flipV="1">
              <a:off x="3384" y="1476"/>
              <a:ext cx="74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8" name="Group 278"/>
          <p:cNvGrpSpPr>
            <a:grpSpLocks/>
          </p:cNvGrpSpPr>
          <p:nvPr/>
        </p:nvGrpSpPr>
        <p:grpSpPr bwMode="auto">
          <a:xfrm>
            <a:off x="6616700" y="5475288"/>
            <a:ext cx="473075" cy="412750"/>
            <a:chOff x="4168" y="3449"/>
            <a:chExt cx="298" cy="260"/>
          </a:xfrm>
        </p:grpSpPr>
        <p:pic>
          <p:nvPicPr>
            <p:cNvPr id="30081" name="Picture 27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68" y="3449"/>
              <a:ext cx="296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82" name="Picture 28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120000">
              <a:off x="4183" y="3605"/>
              <a:ext cx="243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83" name="Freeform 281"/>
            <p:cNvSpPr>
              <a:spLocks noChangeArrowheads="1"/>
            </p:cNvSpPr>
            <p:nvPr/>
          </p:nvSpPr>
          <p:spPr bwMode="auto">
            <a:xfrm>
              <a:off x="4263" y="3508"/>
              <a:ext cx="196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84" name="Picture 28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273" y="3511"/>
              <a:ext cx="178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85" name="Freeform 283"/>
            <p:cNvSpPr>
              <a:spLocks noChangeArrowheads="1"/>
            </p:cNvSpPr>
            <p:nvPr/>
          </p:nvSpPr>
          <p:spPr bwMode="auto">
            <a:xfrm>
              <a:off x="4299" y="3504"/>
              <a:ext cx="166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6" name="Freeform 284"/>
            <p:cNvSpPr>
              <a:spLocks noChangeArrowheads="1"/>
            </p:cNvSpPr>
            <p:nvPr/>
          </p:nvSpPr>
          <p:spPr bwMode="auto">
            <a:xfrm>
              <a:off x="4261" y="3504"/>
              <a:ext cx="45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7" name="Freeform 285"/>
            <p:cNvSpPr>
              <a:spLocks noChangeArrowheads="1"/>
            </p:cNvSpPr>
            <p:nvPr/>
          </p:nvSpPr>
          <p:spPr bwMode="auto">
            <a:xfrm>
              <a:off x="4415" y="3522"/>
              <a:ext cx="49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8" name="Freeform 286"/>
            <p:cNvSpPr>
              <a:spLocks noChangeArrowheads="1"/>
            </p:cNvSpPr>
            <p:nvPr/>
          </p:nvSpPr>
          <p:spPr bwMode="auto">
            <a:xfrm>
              <a:off x="4261" y="3600"/>
              <a:ext cx="182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9" name="Freeform 287"/>
            <p:cNvSpPr>
              <a:spLocks noChangeArrowheads="1"/>
            </p:cNvSpPr>
            <p:nvPr/>
          </p:nvSpPr>
          <p:spPr bwMode="auto">
            <a:xfrm>
              <a:off x="4420" y="3523"/>
              <a:ext cx="45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0" name="Freeform 288"/>
            <p:cNvSpPr>
              <a:spLocks noChangeArrowheads="1"/>
            </p:cNvSpPr>
            <p:nvPr/>
          </p:nvSpPr>
          <p:spPr bwMode="auto">
            <a:xfrm>
              <a:off x="4261" y="3605"/>
              <a:ext cx="16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91" name="Group 289"/>
            <p:cNvGrpSpPr>
              <a:grpSpLocks/>
            </p:cNvGrpSpPr>
            <p:nvPr/>
          </p:nvGrpSpPr>
          <p:grpSpPr bwMode="auto">
            <a:xfrm>
              <a:off x="4259" y="3647"/>
              <a:ext cx="54" cy="22"/>
              <a:chOff x="4259" y="3647"/>
              <a:chExt cx="54" cy="22"/>
            </a:xfrm>
          </p:grpSpPr>
          <p:sp>
            <p:nvSpPr>
              <p:cNvPr id="30098" name="Freeform 290"/>
              <p:cNvSpPr>
                <a:spLocks noChangeArrowheads="1"/>
              </p:cNvSpPr>
              <p:nvPr/>
            </p:nvSpPr>
            <p:spPr bwMode="auto">
              <a:xfrm>
                <a:off x="4259" y="3647"/>
                <a:ext cx="54" cy="22"/>
              </a:xfrm>
              <a:custGeom>
                <a:avLst/>
                <a:gdLst>
                  <a:gd name="T0" fmla="*/ 21 w 752"/>
                  <a:gd name="T1" fmla="*/ 0 h 327"/>
                  <a:gd name="T2" fmla="*/ 54 w 752"/>
                  <a:gd name="T3" fmla="*/ 8 h 327"/>
                  <a:gd name="T4" fmla="*/ 34 w 752"/>
                  <a:gd name="T5" fmla="*/ 22 h 327"/>
                  <a:gd name="T6" fmla="*/ 0 w 752"/>
                  <a:gd name="T7" fmla="*/ 12 h 327"/>
                  <a:gd name="T8" fmla="*/ 21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99" name="Freeform 291"/>
              <p:cNvSpPr>
                <a:spLocks noChangeArrowheads="1"/>
              </p:cNvSpPr>
              <p:nvPr/>
            </p:nvSpPr>
            <p:spPr bwMode="auto">
              <a:xfrm>
                <a:off x="4259" y="3648"/>
                <a:ext cx="52" cy="21"/>
              </a:xfrm>
              <a:custGeom>
                <a:avLst/>
                <a:gdLst>
                  <a:gd name="T0" fmla="*/ 20 w 726"/>
                  <a:gd name="T1" fmla="*/ 0 h 311"/>
                  <a:gd name="T2" fmla="*/ 52 w 726"/>
                  <a:gd name="T3" fmla="*/ 8 h 311"/>
                  <a:gd name="T4" fmla="*/ 33 w 726"/>
                  <a:gd name="T5" fmla="*/ 21 h 311"/>
                  <a:gd name="T6" fmla="*/ 0 w 726"/>
                  <a:gd name="T7" fmla="*/ 12 h 311"/>
                  <a:gd name="T8" fmla="*/ 2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0" name="Freeform 292"/>
              <p:cNvSpPr>
                <a:spLocks noChangeArrowheads="1"/>
              </p:cNvSpPr>
              <p:nvPr/>
            </p:nvSpPr>
            <p:spPr bwMode="auto">
              <a:xfrm>
                <a:off x="4264" y="3656"/>
                <a:ext cx="18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8 w 258"/>
                  <a:gd name="T5" fmla="*/ 3 h 100"/>
                  <a:gd name="T6" fmla="*/ 13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1" name="Freeform 293"/>
              <p:cNvSpPr>
                <a:spLocks noChangeArrowheads="1"/>
              </p:cNvSpPr>
              <p:nvPr/>
            </p:nvSpPr>
            <p:spPr bwMode="auto">
              <a:xfrm>
                <a:off x="4263" y="3660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2" name="Freeform 294"/>
              <p:cNvSpPr>
                <a:spLocks noChangeArrowheads="1"/>
              </p:cNvSpPr>
              <p:nvPr/>
            </p:nvSpPr>
            <p:spPr bwMode="auto">
              <a:xfrm>
                <a:off x="4279" y="3661"/>
                <a:ext cx="18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8 w 258"/>
                  <a:gd name="T5" fmla="*/ 3 h 102"/>
                  <a:gd name="T6" fmla="*/ 13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3" name="Freeform 295"/>
              <p:cNvSpPr>
                <a:spLocks noChangeArrowheads="1"/>
              </p:cNvSpPr>
              <p:nvPr/>
            </p:nvSpPr>
            <p:spPr bwMode="auto">
              <a:xfrm>
                <a:off x="4278" y="3664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92" name="Freeform 296"/>
            <p:cNvSpPr>
              <a:spLocks noChangeArrowheads="1"/>
            </p:cNvSpPr>
            <p:nvPr/>
          </p:nvSpPr>
          <p:spPr bwMode="auto">
            <a:xfrm>
              <a:off x="4353" y="3651"/>
              <a:ext cx="66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3" name="Freeform 297"/>
            <p:cNvSpPr>
              <a:spLocks noChangeArrowheads="1"/>
            </p:cNvSpPr>
            <p:nvPr/>
          </p:nvSpPr>
          <p:spPr bwMode="auto">
            <a:xfrm>
              <a:off x="4182" y="3655"/>
              <a:ext cx="170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4" name="Freeform 298"/>
            <p:cNvSpPr>
              <a:spLocks noChangeArrowheads="1"/>
            </p:cNvSpPr>
            <p:nvPr/>
          </p:nvSpPr>
          <p:spPr bwMode="auto">
            <a:xfrm>
              <a:off x="4183" y="364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5" name="Freeform 299"/>
            <p:cNvSpPr>
              <a:spLocks noChangeArrowheads="1"/>
            </p:cNvSpPr>
            <p:nvPr/>
          </p:nvSpPr>
          <p:spPr bwMode="auto">
            <a:xfrm>
              <a:off x="4183" y="3608"/>
              <a:ext cx="78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6" name="Freeform 300"/>
            <p:cNvSpPr>
              <a:spLocks noChangeArrowheads="1"/>
            </p:cNvSpPr>
            <p:nvPr/>
          </p:nvSpPr>
          <p:spPr bwMode="auto">
            <a:xfrm>
              <a:off x="4188" y="3648"/>
              <a:ext cx="16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7" name="Freeform 301"/>
            <p:cNvSpPr>
              <a:spLocks noChangeArrowheads="1"/>
            </p:cNvSpPr>
            <p:nvPr/>
          </p:nvSpPr>
          <p:spPr bwMode="auto">
            <a:xfrm flipV="1">
              <a:off x="4350" y="3645"/>
              <a:ext cx="65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9" name="Group 302"/>
          <p:cNvGrpSpPr>
            <a:grpSpLocks/>
          </p:cNvGrpSpPr>
          <p:nvPr/>
        </p:nvGrpSpPr>
        <p:grpSpPr bwMode="auto">
          <a:xfrm>
            <a:off x="5305425" y="3030538"/>
            <a:ext cx="442913" cy="412750"/>
            <a:chOff x="3342" y="1909"/>
            <a:chExt cx="279" cy="260"/>
          </a:xfrm>
        </p:grpSpPr>
        <p:pic>
          <p:nvPicPr>
            <p:cNvPr id="30058" name="Picture 30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42" y="1909"/>
              <a:ext cx="277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59" name="Picture 30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20000">
              <a:off x="3356" y="2065"/>
              <a:ext cx="228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60" name="Freeform 305"/>
            <p:cNvSpPr>
              <a:spLocks noChangeArrowheads="1"/>
            </p:cNvSpPr>
            <p:nvPr/>
          </p:nvSpPr>
          <p:spPr bwMode="auto">
            <a:xfrm>
              <a:off x="3431" y="1968"/>
              <a:ext cx="183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61" name="Picture 306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440" y="1971"/>
              <a:ext cx="166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62" name="Freeform 307"/>
            <p:cNvSpPr>
              <a:spLocks noChangeArrowheads="1"/>
            </p:cNvSpPr>
            <p:nvPr/>
          </p:nvSpPr>
          <p:spPr bwMode="auto">
            <a:xfrm>
              <a:off x="3465" y="1964"/>
              <a:ext cx="155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3" name="Freeform 308"/>
            <p:cNvSpPr>
              <a:spLocks noChangeArrowheads="1"/>
            </p:cNvSpPr>
            <p:nvPr/>
          </p:nvSpPr>
          <p:spPr bwMode="auto">
            <a:xfrm>
              <a:off x="3429" y="1964"/>
              <a:ext cx="42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4" name="Freeform 309"/>
            <p:cNvSpPr>
              <a:spLocks noChangeArrowheads="1"/>
            </p:cNvSpPr>
            <p:nvPr/>
          </p:nvSpPr>
          <p:spPr bwMode="auto">
            <a:xfrm>
              <a:off x="3573" y="1982"/>
              <a:ext cx="46" cy="116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5" name="Freeform 310"/>
            <p:cNvSpPr>
              <a:spLocks noChangeArrowheads="1"/>
            </p:cNvSpPr>
            <p:nvPr/>
          </p:nvSpPr>
          <p:spPr bwMode="auto">
            <a:xfrm>
              <a:off x="3429" y="2060"/>
              <a:ext cx="170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6" name="Freeform 311"/>
            <p:cNvSpPr>
              <a:spLocks noChangeArrowheads="1"/>
            </p:cNvSpPr>
            <p:nvPr/>
          </p:nvSpPr>
          <p:spPr bwMode="auto">
            <a:xfrm>
              <a:off x="3578" y="1983"/>
              <a:ext cx="43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7" name="Freeform 312"/>
            <p:cNvSpPr>
              <a:spLocks noChangeArrowheads="1"/>
            </p:cNvSpPr>
            <p:nvPr/>
          </p:nvSpPr>
          <p:spPr bwMode="auto">
            <a:xfrm>
              <a:off x="3429" y="2065"/>
              <a:ext cx="151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4 w 2216"/>
                <a:gd name="T5" fmla="*/ 2 h 550"/>
                <a:gd name="T6" fmla="*/ 4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68" name="Group 313"/>
            <p:cNvGrpSpPr>
              <a:grpSpLocks/>
            </p:cNvGrpSpPr>
            <p:nvPr/>
          </p:nvGrpSpPr>
          <p:grpSpPr bwMode="auto">
            <a:xfrm>
              <a:off x="3427" y="2107"/>
              <a:ext cx="51" cy="22"/>
              <a:chOff x="3427" y="2107"/>
              <a:chExt cx="51" cy="22"/>
            </a:xfrm>
          </p:grpSpPr>
          <p:sp>
            <p:nvSpPr>
              <p:cNvPr id="30075" name="Freeform 314"/>
              <p:cNvSpPr>
                <a:spLocks noChangeArrowheads="1"/>
              </p:cNvSpPr>
              <p:nvPr/>
            </p:nvSpPr>
            <p:spPr bwMode="auto">
              <a:xfrm>
                <a:off x="3427" y="2107"/>
                <a:ext cx="51" cy="22"/>
              </a:xfrm>
              <a:custGeom>
                <a:avLst/>
                <a:gdLst>
                  <a:gd name="T0" fmla="*/ 20 w 752"/>
                  <a:gd name="T1" fmla="*/ 0 h 327"/>
                  <a:gd name="T2" fmla="*/ 51 w 752"/>
                  <a:gd name="T3" fmla="*/ 8 h 327"/>
                  <a:gd name="T4" fmla="*/ 32 w 752"/>
                  <a:gd name="T5" fmla="*/ 22 h 327"/>
                  <a:gd name="T6" fmla="*/ 0 w 752"/>
                  <a:gd name="T7" fmla="*/ 12 h 327"/>
                  <a:gd name="T8" fmla="*/ 2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6" name="Freeform 315"/>
              <p:cNvSpPr>
                <a:spLocks noChangeArrowheads="1"/>
              </p:cNvSpPr>
              <p:nvPr/>
            </p:nvSpPr>
            <p:spPr bwMode="auto">
              <a:xfrm>
                <a:off x="3428" y="2108"/>
                <a:ext cx="49" cy="21"/>
              </a:xfrm>
              <a:custGeom>
                <a:avLst/>
                <a:gdLst>
                  <a:gd name="T0" fmla="*/ 19 w 726"/>
                  <a:gd name="T1" fmla="*/ 0 h 311"/>
                  <a:gd name="T2" fmla="*/ 49 w 726"/>
                  <a:gd name="T3" fmla="*/ 8 h 311"/>
                  <a:gd name="T4" fmla="*/ 31 w 726"/>
                  <a:gd name="T5" fmla="*/ 21 h 311"/>
                  <a:gd name="T6" fmla="*/ 0 w 726"/>
                  <a:gd name="T7" fmla="*/ 12 h 311"/>
                  <a:gd name="T8" fmla="*/ 19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7" name="Freeform 316"/>
              <p:cNvSpPr>
                <a:spLocks noChangeArrowheads="1"/>
              </p:cNvSpPr>
              <p:nvPr/>
            </p:nvSpPr>
            <p:spPr bwMode="auto">
              <a:xfrm>
                <a:off x="3431" y="2116"/>
                <a:ext cx="17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7 w 258"/>
                  <a:gd name="T5" fmla="*/ 3 h 100"/>
                  <a:gd name="T6" fmla="*/ 12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8" name="Freeform 317"/>
              <p:cNvSpPr>
                <a:spLocks noChangeArrowheads="1"/>
              </p:cNvSpPr>
              <p:nvPr/>
            </p:nvSpPr>
            <p:spPr bwMode="auto">
              <a:xfrm>
                <a:off x="3431" y="2120"/>
                <a:ext cx="12" cy="3"/>
              </a:xfrm>
              <a:custGeom>
                <a:avLst/>
                <a:gdLst>
                  <a:gd name="T0" fmla="*/ 1 w 194"/>
                  <a:gd name="T1" fmla="*/ 0 h 63"/>
                  <a:gd name="T2" fmla="*/ 12 w 194"/>
                  <a:gd name="T3" fmla="*/ 3 h 63"/>
                  <a:gd name="T4" fmla="*/ 11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9" name="Freeform 318"/>
              <p:cNvSpPr>
                <a:spLocks noChangeArrowheads="1"/>
              </p:cNvSpPr>
              <p:nvPr/>
            </p:nvSpPr>
            <p:spPr bwMode="auto">
              <a:xfrm>
                <a:off x="3446" y="2121"/>
                <a:ext cx="17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7 w 258"/>
                  <a:gd name="T5" fmla="*/ 3 h 102"/>
                  <a:gd name="T6" fmla="*/ 12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80" name="Freeform 319"/>
              <p:cNvSpPr>
                <a:spLocks noChangeArrowheads="1"/>
              </p:cNvSpPr>
              <p:nvPr/>
            </p:nvSpPr>
            <p:spPr bwMode="auto">
              <a:xfrm>
                <a:off x="3445" y="2124"/>
                <a:ext cx="12" cy="3"/>
              </a:xfrm>
              <a:custGeom>
                <a:avLst/>
                <a:gdLst>
                  <a:gd name="T0" fmla="*/ 1 w 194"/>
                  <a:gd name="T1" fmla="*/ 0 h 63"/>
                  <a:gd name="T2" fmla="*/ 12 w 194"/>
                  <a:gd name="T3" fmla="*/ 3 h 63"/>
                  <a:gd name="T4" fmla="*/ 11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69" name="Freeform 320"/>
            <p:cNvSpPr>
              <a:spLocks noChangeArrowheads="1"/>
            </p:cNvSpPr>
            <p:nvPr/>
          </p:nvSpPr>
          <p:spPr bwMode="auto">
            <a:xfrm>
              <a:off x="3515" y="2111"/>
              <a:ext cx="62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0" name="Freeform 321"/>
            <p:cNvSpPr>
              <a:spLocks noChangeArrowheads="1"/>
            </p:cNvSpPr>
            <p:nvPr/>
          </p:nvSpPr>
          <p:spPr bwMode="auto">
            <a:xfrm>
              <a:off x="3355" y="2115"/>
              <a:ext cx="159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1" name="Freeform 322"/>
            <p:cNvSpPr>
              <a:spLocks noChangeArrowheads="1"/>
            </p:cNvSpPr>
            <p:nvPr/>
          </p:nvSpPr>
          <p:spPr bwMode="auto">
            <a:xfrm>
              <a:off x="3356" y="210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2" name="Freeform 323"/>
            <p:cNvSpPr>
              <a:spLocks noChangeArrowheads="1"/>
            </p:cNvSpPr>
            <p:nvPr/>
          </p:nvSpPr>
          <p:spPr bwMode="auto">
            <a:xfrm>
              <a:off x="3356" y="2068"/>
              <a:ext cx="73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3" name="Freeform 324"/>
            <p:cNvSpPr>
              <a:spLocks noChangeArrowheads="1"/>
            </p:cNvSpPr>
            <p:nvPr/>
          </p:nvSpPr>
          <p:spPr bwMode="auto">
            <a:xfrm>
              <a:off x="3361" y="2108"/>
              <a:ext cx="15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4" name="Freeform 325"/>
            <p:cNvSpPr>
              <a:spLocks noChangeArrowheads="1"/>
            </p:cNvSpPr>
            <p:nvPr/>
          </p:nvSpPr>
          <p:spPr bwMode="auto">
            <a:xfrm flipV="1">
              <a:off x="3512" y="2105"/>
              <a:ext cx="61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60" name="Group 326"/>
          <p:cNvGrpSpPr>
            <a:grpSpLocks/>
          </p:cNvGrpSpPr>
          <p:nvPr/>
        </p:nvGrpSpPr>
        <p:grpSpPr bwMode="auto">
          <a:xfrm>
            <a:off x="5684838" y="3211513"/>
            <a:ext cx="412750" cy="371475"/>
            <a:chOff x="3581" y="2023"/>
            <a:chExt cx="260" cy="234"/>
          </a:xfrm>
        </p:grpSpPr>
        <p:pic>
          <p:nvPicPr>
            <p:cNvPr id="30056" name="Picture 3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" y="2023"/>
              <a:ext cx="26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57" name="Freeform 328"/>
            <p:cNvSpPr>
              <a:spLocks noChangeArrowheads="1"/>
            </p:cNvSpPr>
            <p:nvPr/>
          </p:nvSpPr>
          <p:spPr bwMode="auto">
            <a:xfrm flipH="1">
              <a:off x="3692" y="2045"/>
              <a:ext cx="122" cy="107"/>
            </a:xfrm>
            <a:custGeom>
              <a:avLst/>
              <a:gdLst>
                <a:gd name="T0" fmla="*/ 0 w 356"/>
                <a:gd name="T1" fmla="*/ 0 h 368"/>
                <a:gd name="T2" fmla="*/ 103 w 356"/>
                <a:gd name="T3" fmla="*/ 4 h 368"/>
                <a:gd name="T4" fmla="*/ 122 w 356"/>
                <a:gd name="T5" fmla="*/ 85 h 368"/>
                <a:gd name="T6" fmla="*/ 27 w 356"/>
                <a:gd name="T7" fmla="*/ 1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61" name="Group 329"/>
          <p:cNvGrpSpPr>
            <a:grpSpLocks/>
          </p:cNvGrpSpPr>
          <p:nvPr/>
        </p:nvGrpSpPr>
        <p:grpSpPr bwMode="auto">
          <a:xfrm>
            <a:off x="7051675" y="5411788"/>
            <a:ext cx="473075" cy="412750"/>
            <a:chOff x="4442" y="3409"/>
            <a:chExt cx="298" cy="260"/>
          </a:xfrm>
        </p:grpSpPr>
        <p:pic>
          <p:nvPicPr>
            <p:cNvPr id="30033" name="Picture 33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42" y="3409"/>
              <a:ext cx="296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34" name="Picture 33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120000">
              <a:off x="4457" y="3565"/>
              <a:ext cx="243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35" name="Freeform 332"/>
            <p:cNvSpPr>
              <a:spLocks noChangeArrowheads="1"/>
            </p:cNvSpPr>
            <p:nvPr/>
          </p:nvSpPr>
          <p:spPr bwMode="auto">
            <a:xfrm>
              <a:off x="4537" y="3468"/>
              <a:ext cx="196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36" name="Picture 33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547" y="3471"/>
              <a:ext cx="178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37" name="Freeform 334"/>
            <p:cNvSpPr>
              <a:spLocks noChangeArrowheads="1"/>
            </p:cNvSpPr>
            <p:nvPr/>
          </p:nvSpPr>
          <p:spPr bwMode="auto">
            <a:xfrm>
              <a:off x="4573" y="3464"/>
              <a:ext cx="166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8" name="Freeform 335"/>
            <p:cNvSpPr>
              <a:spLocks noChangeArrowheads="1"/>
            </p:cNvSpPr>
            <p:nvPr/>
          </p:nvSpPr>
          <p:spPr bwMode="auto">
            <a:xfrm>
              <a:off x="4535" y="3464"/>
              <a:ext cx="45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9" name="Freeform 336"/>
            <p:cNvSpPr>
              <a:spLocks noChangeArrowheads="1"/>
            </p:cNvSpPr>
            <p:nvPr/>
          </p:nvSpPr>
          <p:spPr bwMode="auto">
            <a:xfrm>
              <a:off x="4689" y="3482"/>
              <a:ext cx="49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0" name="Freeform 337"/>
            <p:cNvSpPr>
              <a:spLocks noChangeArrowheads="1"/>
            </p:cNvSpPr>
            <p:nvPr/>
          </p:nvSpPr>
          <p:spPr bwMode="auto">
            <a:xfrm>
              <a:off x="4535" y="3560"/>
              <a:ext cx="182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1" name="Freeform 338"/>
            <p:cNvSpPr>
              <a:spLocks noChangeArrowheads="1"/>
            </p:cNvSpPr>
            <p:nvPr/>
          </p:nvSpPr>
          <p:spPr bwMode="auto">
            <a:xfrm>
              <a:off x="4694" y="3483"/>
              <a:ext cx="45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2" name="Freeform 339"/>
            <p:cNvSpPr>
              <a:spLocks noChangeArrowheads="1"/>
            </p:cNvSpPr>
            <p:nvPr/>
          </p:nvSpPr>
          <p:spPr bwMode="auto">
            <a:xfrm>
              <a:off x="4535" y="3566"/>
              <a:ext cx="16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43" name="Group 340"/>
            <p:cNvGrpSpPr>
              <a:grpSpLocks/>
            </p:cNvGrpSpPr>
            <p:nvPr/>
          </p:nvGrpSpPr>
          <p:grpSpPr bwMode="auto">
            <a:xfrm>
              <a:off x="4532" y="3607"/>
              <a:ext cx="54" cy="22"/>
              <a:chOff x="4532" y="3607"/>
              <a:chExt cx="54" cy="22"/>
            </a:xfrm>
          </p:grpSpPr>
          <p:sp>
            <p:nvSpPr>
              <p:cNvPr id="30050" name="Freeform 341"/>
              <p:cNvSpPr>
                <a:spLocks noChangeArrowheads="1"/>
              </p:cNvSpPr>
              <p:nvPr/>
            </p:nvSpPr>
            <p:spPr bwMode="auto">
              <a:xfrm>
                <a:off x="4532" y="3607"/>
                <a:ext cx="54" cy="22"/>
              </a:xfrm>
              <a:custGeom>
                <a:avLst/>
                <a:gdLst>
                  <a:gd name="T0" fmla="*/ 21 w 752"/>
                  <a:gd name="T1" fmla="*/ 0 h 327"/>
                  <a:gd name="T2" fmla="*/ 54 w 752"/>
                  <a:gd name="T3" fmla="*/ 8 h 327"/>
                  <a:gd name="T4" fmla="*/ 34 w 752"/>
                  <a:gd name="T5" fmla="*/ 22 h 327"/>
                  <a:gd name="T6" fmla="*/ 0 w 752"/>
                  <a:gd name="T7" fmla="*/ 12 h 327"/>
                  <a:gd name="T8" fmla="*/ 21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1" name="Freeform 342"/>
              <p:cNvSpPr>
                <a:spLocks noChangeArrowheads="1"/>
              </p:cNvSpPr>
              <p:nvPr/>
            </p:nvSpPr>
            <p:spPr bwMode="auto">
              <a:xfrm>
                <a:off x="4533" y="3608"/>
                <a:ext cx="52" cy="21"/>
              </a:xfrm>
              <a:custGeom>
                <a:avLst/>
                <a:gdLst>
                  <a:gd name="T0" fmla="*/ 20 w 726"/>
                  <a:gd name="T1" fmla="*/ 0 h 311"/>
                  <a:gd name="T2" fmla="*/ 52 w 726"/>
                  <a:gd name="T3" fmla="*/ 8 h 311"/>
                  <a:gd name="T4" fmla="*/ 33 w 726"/>
                  <a:gd name="T5" fmla="*/ 21 h 311"/>
                  <a:gd name="T6" fmla="*/ 0 w 726"/>
                  <a:gd name="T7" fmla="*/ 12 h 311"/>
                  <a:gd name="T8" fmla="*/ 2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2" name="Freeform 343"/>
              <p:cNvSpPr>
                <a:spLocks noChangeArrowheads="1"/>
              </p:cNvSpPr>
              <p:nvPr/>
            </p:nvSpPr>
            <p:spPr bwMode="auto">
              <a:xfrm>
                <a:off x="4537" y="3617"/>
                <a:ext cx="18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8 w 258"/>
                  <a:gd name="T5" fmla="*/ 3 h 100"/>
                  <a:gd name="T6" fmla="*/ 13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3" name="Freeform 344"/>
              <p:cNvSpPr>
                <a:spLocks noChangeArrowheads="1"/>
              </p:cNvSpPr>
              <p:nvPr/>
            </p:nvSpPr>
            <p:spPr bwMode="auto">
              <a:xfrm>
                <a:off x="4537" y="3620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4" name="Freeform 345"/>
              <p:cNvSpPr>
                <a:spLocks noChangeArrowheads="1"/>
              </p:cNvSpPr>
              <p:nvPr/>
            </p:nvSpPr>
            <p:spPr bwMode="auto">
              <a:xfrm>
                <a:off x="4553" y="3621"/>
                <a:ext cx="18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8 w 258"/>
                  <a:gd name="T5" fmla="*/ 3 h 102"/>
                  <a:gd name="T6" fmla="*/ 13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5" name="Freeform 346"/>
              <p:cNvSpPr>
                <a:spLocks noChangeArrowheads="1"/>
              </p:cNvSpPr>
              <p:nvPr/>
            </p:nvSpPr>
            <p:spPr bwMode="auto">
              <a:xfrm>
                <a:off x="4552" y="3624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44" name="Freeform 347"/>
            <p:cNvSpPr>
              <a:spLocks noChangeArrowheads="1"/>
            </p:cNvSpPr>
            <p:nvPr/>
          </p:nvSpPr>
          <p:spPr bwMode="auto">
            <a:xfrm>
              <a:off x="4627" y="3611"/>
              <a:ext cx="66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5" name="Freeform 348"/>
            <p:cNvSpPr>
              <a:spLocks noChangeArrowheads="1"/>
            </p:cNvSpPr>
            <p:nvPr/>
          </p:nvSpPr>
          <p:spPr bwMode="auto">
            <a:xfrm>
              <a:off x="4456" y="3615"/>
              <a:ext cx="170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6" name="Freeform 349"/>
            <p:cNvSpPr>
              <a:spLocks noChangeArrowheads="1"/>
            </p:cNvSpPr>
            <p:nvPr/>
          </p:nvSpPr>
          <p:spPr bwMode="auto">
            <a:xfrm>
              <a:off x="4457" y="360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7" name="Freeform 350"/>
            <p:cNvSpPr>
              <a:spLocks noChangeArrowheads="1"/>
            </p:cNvSpPr>
            <p:nvPr/>
          </p:nvSpPr>
          <p:spPr bwMode="auto">
            <a:xfrm>
              <a:off x="4457" y="3568"/>
              <a:ext cx="78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8" name="Freeform 351"/>
            <p:cNvSpPr>
              <a:spLocks noChangeArrowheads="1"/>
            </p:cNvSpPr>
            <p:nvPr/>
          </p:nvSpPr>
          <p:spPr bwMode="auto">
            <a:xfrm>
              <a:off x="4462" y="3608"/>
              <a:ext cx="16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9" name="Freeform 352"/>
            <p:cNvSpPr>
              <a:spLocks noChangeArrowheads="1"/>
            </p:cNvSpPr>
            <p:nvPr/>
          </p:nvSpPr>
          <p:spPr bwMode="auto">
            <a:xfrm flipV="1">
              <a:off x="4624" y="3605"/>
              <a:ext cx="65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63" name="Text Box 354"/>
          <p:cNvSpPr txBox="1">
            <a:spLocks noChangeArrowheads="1"/>
          </p:cNvSpPr>
          <p:nvPr/>
        </p:nvSpPr>
        <p:spPr bwMode="auto">
          <a:xfrm>
            <a:off x="460375" y="222250"/>
            <a:ext cx="83820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64" name="Text Box 355"/>
          <p:cNvSpPr txBox="1">
            <a:spLocks noChangeArrowheads="1"/>
          </p:cNvSpPr>
          <p:nvPr/>
        </p:nvSpPr>
        <p:spPr bwMode="auto">
          <a:xfrm>
            <a:off x="546100" y="1255713"/>
            <a:ext cx="4365625" cy="510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ransport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 from sending to receiving host 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sending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encapsulates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segments into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receiving side, delivers segments to transport layer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 protocols in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host, router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examines header fields in all IP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passing through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99" name="Group 356"/>
          <p:cNvGrpSpPr>
            <a:grpSpLocks/>
          </p:cNvGrpSpPr>
          <p:nvPr/>
        </p:nvGrpSpPr>
        <p:grpSpPr bwMode="auto">
          <a:xfrm>
            <a:off x="5400675" y="1141413"/>
            <a:ext cx="1046163" cy="995362"/>
            <a:chOff x="3402" y="719"/>
            <a:chExt cx="659" cy="627"/>
          </a:xfrm>
        </p:grpSpPr>
        <p:sp>
          <p:nvSpPr>
            <p:cNvPr id="30023" name="Freeform 357"/>
            <p:cNvSpPr>
              <a:spLocks noChangeArrowheads="1"/>
            </p:cNvSpPr>
            <p:nvPr/>
          </p:nvSpPr>
          <p:spPr bwMode="auto">
            <a:xfrm>
              <a:off x="3402" y="753"/>
              <a:ext cx="191" cy="593"/>
            </a:xfrm>
            <a:custGeom>
              <a:avLst/>
              <a:gdLst>
                <a:gd name="T0" fmla="*/ 0 w 192"/>
                <a:gd name="T1" fmla="*/ 593 h 594"/>
                <a:gd name="T2" fmla="*/ 191 w 192"/>
                <a:gd name="T3" fmla="*/ 0 h 594"/>
                <a:gd name="T4" fmla="*/ 191 w 192"/>
                <a:gd name="T5" fmla="*/ 514 h 594"/>
                <a:gd name="T6" fmla="*/ 0 w 192"/>
                <a:gd name="T7" fmla="*/ 593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24" name="Group 358"/>
            <p:cNvGrpSpPr>
              <a:grpSpLocks/>
            </p:cNvGrpSpPr>
            <p:nvPr/>
          </p:nvGrpSpPr>
          <p:grpSpPr bwMode="auto">
            <a:xfrm>
              <a:off x="3549" y="719"/>
              <a:ext cx="512" cy="547"/>
              <a:chOff x="3549" y="719"/>
              <a:chExt cx="512" cy="547"/>
            </a:xfrm>
          </p:grpSpPr>
          <p:sp>
            <p:nvSpPr>
              <p:cNvPr id="30025" name="Rectangle 359"/>
              <p:cNvSpPr>
                <a:spLocks noChangeArrowheads="1"/>
              </p:cNvSpPr>
              <p:nvPr/>
            </p:nvSpPr>
            <p:spPr bwMode="auto">
              <a:xfrm>
                <a:off x="3611" y="719"/>
                <a:ext cx="425" cy="48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" name="Rectangle 360"/>
              <p:cNvSpPr>
                <a:spLocks noChangeArrowheads="1"/>
              </p:cNvSpPr>
              <p:nvPr/>
            </p:nvSpPr>
            <p:spPr bwMode="auto">
              <a:xfrm>
                <a:off x="3590" y="734"/>
                <a:ext cx="434" cy="50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" name="Rectangle 361"/>
              <p:cNvSpPr>
                <a:spLocks noChangeArrowheads="1"/>
              </p:cNvSpPr>
              <p:nvPr/>
            </p:nvSpPr>
            <p:spPr bwMode="auto">
              <a:xfrm>
                <a:off x="3593" y="935"/>
                <a:ext cx="431" cy="107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" name="Text Box 362"/>
              <p:cNvSpPr txBox="1">
                <a:spLocks noChangeArrowheads="1"/>
              </p:cNvSpPr>
              <p:nvPr/>
            </p:nvSpPr>
            <p:spPr bwMode="auto">
              <a:xfrm>
                <a:off x="3549" y="728"/>
                <a:ext cx="512" cy="5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  <p:sp>
            <p:nvSpPr>
              <p:cNvPr id="30029" name="Line 363"/>
              <p:cNvSpPr>
                <a:spLocks noChangeShapeType="1"/>
              </p:cNvSpPr>
              <p:nvPr/>
            </p:nvSpPr>
            <p:spPr bwMode="auto">
              <a:xfrm>
                <a:off x="3590" y="94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0" name="Line 364"/>
              <p:cNvSpPr>
                <a:spLocks noChangeShapeType="1"/>
              </p:cNvSpPr>
              <p:nvPr/>
            </p:nvSpPr>
            <p:spPr bwMode="auto">
              <a:xfrm>
                <a:off x="3596" y="104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" name="Line 365"/>
              <p:cNvSpPr>
                <a:spLocks noChangeShapeType="1"/>
              </p:cNvSpPr>
              <p:nvPr/>
            </p:nvSpPr>
            <p:spPr bwMode="auto">
              <a:xfrm>
                <a:off x="3596" y="112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2" name="Line 366"/>
              <p:cNvSpPr>
                <a:spLocks noChangeShapeType="1"/>
              </p:cNvSpPr>
              <p:nvPr/>
            </p:nvSpPr>
            <p:spPr bwMode="auto">
              <a:xfrm>
                <a:off x="3596" y="84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111" name="Group 367"/>
          <p:cNvGrpSpPr>
            <a:grpSpLocks/>
          </p:cNvGrpSpPr>
          <p:nvPr/>
        </p:nvGrpSpPr>
        <p:grpSpPr bwMode="auto">
          <a:xfrm>
            <a:off x="8096250" y="4148138"/>
            <a:ext cx="1046163" cy="995362"/>
            <a:chOff x="5100" y="2613"/>
            <a:chExt cx="659" cy="627"/>
          </a:xfrm>
        </p:grpSpPr>
        <p:sp>
          <p:nvSpPr>
            <p:cNvPr id="30013" name="Freeform 368"/>
            <p:cNvSpPr>
              <a:spLocks noChangeArrowheads="1"/>
            </p:cNvSpPr>
            <p:nvPr/>
          </p:nvSpPr>
          <p:spPr bwMode="auto">
            <a:xfrm>
              <a:off x="5100" y="2647"/>
              <a:ext cx="191" cy="593"/>
            </a:xfrm>
            <a:custGeom>
              <a:avLst/>
              <a:gdLst>
                <a:gd name="T0" fmla="*/ 0 w 192"/>
                <a:gd name="T1" fmla="*/ 593 h 594"/>
                <a:gd name="T2" fmla="*/ 191 w 192"/>
                <a:gd name="T3" fmla="*/ 0 h 594"/>
                <a:gd name="T4" fmla="*/ 191 w 192"/>
                <a:gd name="T5" fmla="*/ 514 h 594"/>
                <a:gd name="T6" fmla="*/ 0 w 192"/>
                <a:gd name="T7" fmla="*/ 593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14" name="Group 369"/>
            <p:cNvGrpSpPr>
              <a:grpSpLocks/>
            </p:cNvGrpSpPr>
            <p:nvPr/>
          </p:nvGrpSpPr>
          <p:grpSpPr bwMode="auto">
            <a:xfrm>
              <a:off x="5247" y="2613"/>
              <a:ext cx="512" cy="547"/>
              <a:chOff x="5247" y="2613"/>
              <a:chExt cx="512" cy="547"/>
            </a:xfrm>
          </p:grpSpPr>
          <p:sp>
            <p:nvSpPr>
              <p:cNvPr id="30015" name="Rectangle 370"/>
              <p:cNvSpPr>
                <a:spLocks noChangeArrowheads="1"/>
              </p:cNvSpPr>
              <p:nvPr/>
            </p:nvSpPr>
            <p:spPr bwMode="auto">
              <a:xfrm>
                <a:off x="5309" y="2613"/>
                <a:ext cx="425" cy="48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" name="Rectangle 371"/>
              <p:cNvSpPr>
                <a:spLocks noChangeArrowheads="1"/>
              </p:cNvSpPr>
              <p:nvPr/>
            </p:nvSpPr>
            <p:spPr bwMode="auto">
              <a:xfrm>
                <a:off x="5288" y="2628"/>
                <a:ext cx="434" cy="50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" name="Rectangle 372"/>
              <p:cNvSpPr>
                <a:spLocks noChangeArrowheads="1"/>
              </p:cNvSpPr>
              <p:nvPr/>
            </p:nvSpPr>
            <p:spPr bwMode="auto">
              <a:xfrm>
                <a:off x="5291" y="2829"/>
                <a:ext cx="431" cy="107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" name="Text Box 373"/>
              <p:cNvSpPr txBox="1">
                <a:spLocks noChangeArrowheads="1"/>
              </p:cNvSpPr>
              <p:nvPr/>
            </p:nvSpPr>
            <p:spPr bwMode="auto">
              <a:xfrm>
                <a:off x="5247" y="2622"/>
                <a:ext cx="512" cy="5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  <p:sp>
            <p:nvSpPr>
              <p:cNvPr id="30019" name="Line 374"/>
              <p:cNvSpPr>
                <a:spLocks noChangeShapeType="1"/>
              </p:cNvSpPr>
              <p:nvPr/>
            </p:nvSpPr>
            <p:spPr bwMode="auto">
              <a:xfrm>
                <a:off x="5288" y="283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0" name="Line 375"/>
              <p:cNvSpPr>
                <a:spLocks noChangeShapeType="1"/>
              </p:cNvSpPr>
              <p:nvPr/>
            </p:nvSpPr>
            <p:spPr bwMode="auto">
              <a:xfrm>
                <a:off x="5294" y="293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1" name="Line 376"/>
              <p:cNvSpPr>
                <a:spLocks noChangeShapeType="1"/>
              </p:cNvSpPr>
              <p:nvPr/>
            </p:nvSpPr>
            <p:spPr bwMode="auto">
              <a:xfrm>
                <a:off x="5294" y="301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2" name="Line 377"/>
              <p:cNvSpPr>
                <a:spLocks noChangeShapeType="1"/>
              </p:cNvSpPr>
              <p:nvPr/>
            </p:nvSpPr>
            <p:spPr bwMode="auto">
              <a:xfrm>
                <a:off x="5294" y="273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129" name="Group 378"/>
          <p:cNvGrpSpPr>
            <a:grpSpLocks/>
          </p:cNvGrpSpPr>
          <p:nvPr/>
        </p:nvGrpSpPr>
        <p:grpSpPr bwMode="auto">
          <a:xfrm>
            <a:off x="5853113" y="1763713"/>
            <a:ext cx="2544762" cy="3429000"/>
            <a:chOff x="3687" y="1111"/>
            <a:chExt cx="1603" cy="2160"/>
          </a:xfrm>
        </p:grpSpPr>
        <p:grpSp>
          <p:nvGrpSpPr>
            <p:cNvPr id="29771" name="Group 379"/>
            <p:cNvGrpSpPr>
              <a:grpSpLocks/>
            </p:cNvGrpSpPr>
            <p:nvPr/>
          </p:nvGrpSpPr>
          <p:grpSpPr bwMode="auto">
            <a:xfrm>
              <a:off x="3714" y="1268"/>
              <a:ext cx="512" cy="442"/>
              <a:chOff x="3714" y="1268"/>
              <a:chExt cx="512" cy="442"/>
            </a:xfrm>
          </p:grpSpPr>
          <p:sp>
            <p:nvSpPr>
              <p:cNvPr id="29992" name="Line 380"/>
              <p:cNvSpPr>
                <a:spLocks noChangeShapeType="1"/>
              </p:cNvSpPr>
              <p:nvPr/>
            </p:nvSpPr>
            <p:spPr bwMode="auto">
              <a:xfrm>
                <a:off x="3838" y="1670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3" name="Line 381"/>
              <p:cNvSpPr>
                <a:spLocks noChangeShapeType="1"/>
              </p:cNvSpPr>
              <p:nvPr/>
            </p:nvSpPr>
            <p:spPr bwMode="auto">
              <a:xfrm flipV="1">
                <a:off x="3989" y="1563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4" name="Oval 382"/>
              <p:cNvSpPr>
                <a:spLocks noChangeArrowheads="1"/>
              </p:cNvSpPr>
              <p:nvPr/>
            </p:nvSpPr>
            <p:spPr bwMode="auto">
              <a:xfrm>
                <a:off x="3825" y="148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5" name="Line 383"/>
              <p:cNvSpPr>
                <a:spLocks noChangeShapeType="1"/>
              </p:cNvSpPr>
              <p:nvPr/>
            </p:nvSpPr>
            <p:spPr bwMode="auto">
              <a:xfrm>
                <a:off x="3825" y="148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6" name="Line 384"/>
              <p:cNvSpPr>
                <a:spLocks noChangeShapeType="1"/>
              </p:cNvSpPr>
              <p:nvPr/>
            </p:nvSpPr>
            <p:spPr bwMode="auto">
              <a:xfrm>
                <a:off x="4138" y="148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7" name="Rectangle 385"/>
              <p:cNvSpPr>
                <a:spLocks noChangeArrowheads="1"/>
              </p:cNvSpPr>
              <p:nvPr/>
            </p:nvSpPr>
            <p:spPr bwMode="auto">
              <a:xfrm>
                <a:off x="3825" y="148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8" name="Oval 386"/>
              <p:cNvSpPr>
                <a:spLocks noChangeArrowheads="1"/>
              </p:cNvSpPr>
              <p:nvPr/>
            </p:nvSpPr>
            <p:spPr bwMode="auto">
              <a:xfrm>
                <a:off x="3822" y="142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99" name="Group 387"/>
              <p:cNvGrpSpPr>
                <a:grpSpLocks/>
              </p:cNvGrpSpPr>
              <p:nvPr/>
            </p:nvGrpSpPr>
            <p:grpSpPr bwMode="auto">
              <a:xfrm>
                <a:off x="3897" y="1444"/>
                <a:ext cx="155" cy="54"/>
                <a:chOff x="3897" y="1444"/>
                <a:chExt cx="155" cy="54"/>
              </a:xfrm>
            </p:grpSpPr>
            <p:sp>
              <p:nvSpPr>
                <p:cNvPr id="30010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897" y="1443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" name="Line 389"/>
                <p:cNvSpPr>
                  <a:spLocks noChangeShapeType="1"/>
                </p:cNvSpPr>
                <p:nvPr/>
              </p:nvSpPr>
              <p:spPr bwMode="auto">
                <a:xfrm>
                  <a:off x="4004" y="149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" name="Line 390"/>
                <p:cNvSpPr>
                  <a:spLocks noChangeShapeType="1"/>
                </p:cNvSpPr>
                <p:nvPr/>
              </p:nvSpPr>
              <p:spPr bwMode="auto">
                <a:xfrm>
                  <a:off x="3948" y="1445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00" name="Group 391"/>
              <p:cNvGrpSpPr>
                <a:grpSpLocks/>
              </p:cNvGrpSpPr>
              <p:nvPr/>
            </p:nvGrpSpPr>
            <p:grpSpPr bwMode="auto">
              <a:xfrm>
                <a:off x="3897" y="1443"/>
                <a:ext cx="155" cy="55"/>
                <a:chOff x="3897" y="1443"/>
                <a:chExt cx="155" cy="55"/>
              </a:xfrm>
            </p:grpSpPr>
            <p:sp>
              <p:nvSpPr>
                <p:cNvPr id="30007" name="Line 392"/>
                <p:cNvSpPr>
                  <a:spLocks noChangeShapeType="1"/>
                </p:cNvSpPr>
                <p:nvPr/>
              </p:nvSpPr>
              <p:spPr bwMode="auto">
                <a:xfrm>
                  <a:off x="3897" y="1498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" name="Line 393"/>
                <p:cNvSpPr>
                  <a:spLocks noChangeShapeType="1"/>
                </p:cNvSpPr>
                <p:nvPr/>
              </p:nvSpPr>
              <p:spPr bwMode="auto">
                <a:xfrm>
                  <a:off x="4004" y="144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3948" y="1442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001" name="Rectangle 395"/>
              <p:cNvSpPr>
                <a:spLocks noChangeArrowheads="1"/>
              </p:cNvSpPr>
              <p:nvPr/>
            </p:nvSpPr>
            <p:spPr bwMode="auto">
              <a:xfrm>
                <a:off x="3773" y="1367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2" name="Rectangle 396"/>
              <p:cNvSpPr>
                <a:spLocks noChangeArrowheads="1"/>
              </p:cNvSpPr>
              <p:nvPr/>
            </p:nvSpPr>
            <p:spPr bwMode="auto">
              <a:xfrm>
                <a:off x="3746" y="1388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3" name="Line 397"/>
              <p:cNvSpPr>
                <a:spLocks noChangeShapeType="1"/>
              </p:cNvSpPr>
              <p:nvPr/>
            </p:nvSpPr>
            <p:spPr bwMode="auto">
              <a:xfrm>
                <a:off x="3743" y="158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4" name="Line 398"/>
              <p:cNvSpPr>
                <a:spLocks noChangeShapeType="1"/>
              </p:cNvSpPr>
              <p:nvPr/>
            </p:nvSpPr>
            <p:spPr bwMode="auto">
              <a:xfrm>
                <a:off x="3749" y="148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5" name="Rectangle 399"/>
              <p:cNvSpPr>
                <a:spLocks noChangeArrowheads="1"/>
              </p:cNvSpPr>
              <p:nvPr/>
            </p:nvSpPr>
            <p:spPr bwMode="auto">
              <a:xfrm>
                <a:off x="3743" y="1391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" name="Text Box 400"/>
              <p:cNvSpPr txBox="1">
                <a:spLocks noChangeArrowheads="1"/>
              </p:cNvSpPr>
              <p:nvPr/>
            </p:nvSpPr>
            <p:spPr bwMode="auto">
              <a:xfrm>
                <a:off x="3714" y="1268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2" name="Group 401"/>
            <p:cNvGrpSpPr>
              <a:grpSpLocks/>
            </p:cNvGrpSpPr>
            <p:nvPr/>
          </p:nvGrpSpPr>
          <p:grpSpPr bwMode="auto">
            <a:xfrm>
              <a:off x="4220" y="1495"/>
              <a:ext cx="512" cy="442"/>
              <a:chOff x="4220" y="1495"/>
              <a:chExt cx="512" cy="442"/>
            </a:xfrm>
          </p:grpSpPr>
          <p:sp>
            <p:nvSpPr>
              <p:cNvPr id="29971" name="Line 402"/>
              <p:cNvSpPr>
                <a:spLocks noChangeShapeType="1"/>
              </p:cNvSpPr>
              <p:nvPr/>
            </p:nvSpPr>
            <p:spPr bwMode="auto">
              <a:xfrm>
                <a:off x="4344" y="1897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2" name="Line 403"/>
              <p:cNvSpPr>
                <a:spLocks noChangeShapeType="1"/>
              </p:cNvSpPr>
              <p:nvPr/>
            </p:nvSpPr>
            <p:spPr bwMode="auto">
              <a:xfrm flipV="1">
                <a:off x="4495" y="1790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3" name="Oval 404"/>
              <p:cNvSpPr>
                <a:spLocks noChangeArrowheads="1"/>
              </p:cNvSpPr>
              <p:nvPr/>
            </p:nvSpPr>
            <p:spPr bwMode="auto">
              <a:xfrm>
                <a:off x="4331" y="1716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74" name="Line 405"/>
              <p:cNvSpPr>
                <a:spLocks noChangeShapeType="1"/>
              </p:cNvSpPr>
              <p:nvPr/>
            </p:nvSpPr>
            <p:spPr bwMode="auto">
              <a:xfrm>
                <a:off x="4331" y="170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5" name="Line 406"/>
              <p:cNvSpPr>
                <a:spLocks noChangeShapeType="1"/>
              </p:cNvSpPr>
              <p:nvPr/>
            </p:nvSpPr>
            <p:spPr bwMode="auto">
              <a:xfrm>
                <a:off x="4644" y="170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6" name="Rectangle 407"/>
              <p:cNvSpPr>
                <a:spLocks noChangeArrowheads="1"/>
              </p:cNvSpPr>
              <p:nvPr/>
            </p:nvSpPr>
            <p:spPr bwMode="auto">
              <a:xfrm>
                <a:off x="4331" y="1709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77" name="Oval 408"/>
              <p:cNvSpPr>
                <a:spLocks noChangeArrowheads="1"/>
              </p:cNvSpPr>
              <p:nvPr/>
            </p:nvSpPr>
            <p:spPr bwMode="auto">
              <a:xfrm>
                <a:off x="4328" y="1650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78" name="Group 409"/>
              <p:cNvGrpSpPr>
                <a:grpSpLocks/>
              </p:cNvGrpSpPr>
              <p:nvPr/>
            </p:nvGrpSpPr>
            <p:grpSpPr bwMode="auto">
              <a:xfrm>
                <a:off x="4403" y="1671"/>
                <a:ext cx="154" cy="54"/>
                <a:chOff x="4403" y="1671"/>
                <a:chExt cx="154" cy="54"/>
              </a:xfrm>
            </p:grpSpPr>
            <p:sp>
              <p:nvSpPr>
                <p:cNvPr id="2998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4403" y="1670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" name="Line 411"/>
                <p:cNvSpPr>
                  <a:spLocks noChangeShapeType="1"/>
                </p:cNvSpPr>
                <p:nvPr/>
              </p:nvSpPr>
              <p:spPr bwMode="auto">
                <a:xfrm>
                  <a:off x="4509" y="172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" name="Line 412"/>
                <p:cNvSpPr>
                  <a:spLocks noChangeShapeType="1"/>
                </p:cNvSpPr>
                <p:nvPr/>
              </p:nvSpPr>
              <p:spPr bwMode="auto">
                <a:xfrm>
                  <a:off x="4454" y="1672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79" name="Group 413"/>
              <p:cNvGrpSpPr>
                <a:grpSpLocks/>
              </p:cNvGrpSpPr>
              <p:nvPr/>
            </p:nvGrpSpPr>
            <p:grpSpPr bwMode="auto">
              <a:xfrm>
                <a:off x="4403" y="1670"/>
                <a:ext cx="154" cy="55"/>
                <a:chOff x="4403" y="1670"/>
                <a:chExt cx="154" cy="55"/>
              </a:xfrm>
            </p:grpSpPr>
            <p:sp>
              <p:nvSpPr>
                <p:cNvPr id="29986" name="Line 414"/>
                <p:cNvSpPr>
                  <a:spLocks noChangeShapeType="1"/>
                </p:cNvSpPr>
                <p:nvPr/>
              </p:nvSpPr>
              <p:spPr bwMode="auto">
                <a:xfrm>
                  <a:off x="4403" y="1725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" name="Line 415"/>
                <p:cNvSpPr>
                  <a:spLocks noChangeShapeType="1"/>
                </p:cNvSpPr>
                <p:nvPr/>
              </p:nvSpPr>
              <p:spPr bwMode="auto">
                <a:xfrm>
                  <a:off x="4509" y="1670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4454" y="1669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80" name="Rectangle 417"/>
              <p:cNvSpPr>
                <a:spLocks noChangeArrowheads="1"/>
              </p:cNvSpPr>
              <p:nvPr/>
            </p:nvSpPr>
            <p:spPr bwMode="auto">
              <a:xfrm>
                <a:off x="4279" y="1594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1" name="Rectangle 418"/>
              <p:cNvSpPr>
                <a:spLocks noChangeArrowheads="1"/>
              </p:cNvSpPr>
              <p:nvPr/>
            </p:nvSpPr>
            <p:spPr bwMode="auto">
              <a:xfrm>
                <a:off x="4252" y="1615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2" name="Line 419"/>
              <p:cNvSpPr>
                <a:spLocks noChangeShapeType="1"/>
              </p:cNvSpPr>
              <p:nvPr/>
            </p:nvSpPr>
            <p:spPr bwMode="auto">
              <a:xfrm>
                <a:off x="4249" y="1807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3" name="Line 420"/>
              <p:cNvSpPr>
                <a:spLocks noChangeShapeType="1"/>
              </p:cNvSpPr>
              <p:nvPr/>
            </p:nvSpPr>
            <p:spPr bwMode="auto">
              <a:xfrm>
                <a:off x="4255" y="1711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4" name="Rectangle 421"/>
              <p:cNvSpPr>
                <a:spLocks noChangeArrowheads="1"/>
              </p:cNvSpPr>
              <p:nvPr/>
            </p:nvSpPr>
            <p:spPr bwMode="auto">
              <a:xfrm>
                <a:off x="4249" y="1618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5" name="Text Box 422"/>
              <p:cNvSpPr txBox="1">
                <a:spLocks noChangeArrowheads="1"/>
              </p:cNvSpPr>
              <p:nvPr/>
            </p:nvSpPr>
            <p:spPr bwMode="auto">
              <a:xfrm>
                <a:off x="4220" y="1495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3" name="Group 423"/>
            <p:cNvGrpSpPr>
              <a:grpSpLocks/>
            </p:cNvGrpSpPr>
            <p:nvPr/>
          </p:nvGrpSpPr>
          <p:grpSpPr bwMode="auto">
            <a:xfrm>
              <a:off x="4674" y="1111"/>
              <a:ext cx="512" cy="442"/>
              <a:chOff x="4674" y="1111"/>
              <a:chExt cx="512" cy="442"/>
            </a:xfrm>
          </p:grpSpPr>
          <p:sp>
            <p:nvSpPr>
              <p:cNvPr id="29950" name="Line 424"/>
              <p:cNvSpPr>
                <a:spLocks noChangeShapeType="1"/>
              </p:cNvSpPr>
              <p:nvPr/>
            </p:nvSpPr>
            <p:spPr bwMode="auto">
              <a:xfrm>
                <a:off x="4798" y="1513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1" name="Line 425"/>
              <p:cNvSpPr>
                <a:spLocks noChangeShapeType="1"/>
              </p:cNvSpPr>
              <p:nvPr/>
            </p:nvSpPr>
            <p:spPr bwMode="auto">
              <a:xfrm flipV="1">
                <a:off x="4949" y="1406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2" name="Oval 426"/>
              <p:cNvSpPr>
                <a:spLocks noChangeArrowheads="1"/>
              </p:cNvSpPr>
              <p:nvPr/>
            </p:nvSpPr>
            <p:spPr bwMode="auto">
              <a:xfrm>
                <a:off x="4785" y="1332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53" name="Line 427"/>
              <p:cNvSpPr>
                <a:spLocks noChangeShapeType="1"/>
              </p:cNvSpPr>
              <p:nvPr/>
            </p:nvSpPr>
            <p:spPr bwMode="auto">
              <a:xfrm>
                <a:off x="4785" y="132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4" name="Line 428"/>
              <p:cNvSpPr>
                <a:spLocks noChangeShapeType="1"/>
              </p:cNvSpPr>
              <p:nvPr/>
            </p:nvSpPr>
            <p:spPr bwMode="auto">
              <a:xfrm>
                <a:off x="5098" y="132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5" name="Rectangle 429"/>
              <p:cNvSpPr>
                <a:spLocks noChangeArrowheads="1"/>
              </p:cNvSpPr>
              <p:nvPr/>
            </p:nvSpPr>
            <p:spPr bwMode="auto">
              <a:xfrm>
                <a:off x="4785" y="1325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56" name="Oval 430"/>
              <p:cNvSpPr>
                <a:spLocks noChangeArrowheads="1"/>
              </p:cNvSpPr>
              <p:nvPr/>
            </p:nvSpPr>
            <p:spPr bwMode="auto">
              <a:xfrm>
                <a:off x="4782" y="1266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57" name="Group 431"/>
              <p:cNvGrpSpPr>
                <a:grpSpLocks/>
              </p:cNvGrpSpPr>
              <p:nvPr/>
            </p:nvGrpSpPr>
            <p:grpSpPr bwMode="auto">
              <a:xfrm>
                <a:off x="4857" y="1287"/>
                <a:ext cx="154" cy="54"/>
                <a:chOff x="4857" y="1287"/>
                <a:chExt cx="154" cy="54"/>
              </a:xfrm>
            </p:grpSpPr>
            <p:sp>
              <p:nvSpPr>
                <p:cNvPr id="29968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4857" y="1286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" name="Line 433"/>
                <p:cNvSpPr>
                  <a:spLocks noChangeShapeType="1"/>
                </p:cNvSpPr>
                <p:nvPr/>
              </p:nvSpPr>
              <p:spPr bwMode="auto">
                <a:xfrm>
                  <a:off x="4963" y="134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" name="Line 434"/>
                <p:cNvSpPr>
                  <a:spLocks noChangeShapeType="1"/>
                </p:cNvSpPr>
                <p:nvPr/>
              </p:nvSpPr>
              <p:spPr bwMode="auto">
                <a:xfrm>
                  <a:off x="4908" y="1288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58" name="Group 435"/>
              <p:cNvGrpSpPr>
                <a:grpSpLocks/>
              </p:cNvGrpSpPr>
              <p:nvPr/>
            </p:nvGrpSpPr>
            <p:grpSpPr bwMode="auto">
              <a:xfrm>
                <a:off x="4857" y="1286"/>
                <a:ext cx="154" cy="55"/>
                <a:chOff x="4857" y="1286"/>
                <a:chExt cx="154" cy="55"/>
              </a:xfrm>
            </p:grpSpPr>
            <p:sp>
              <p:nvSpPr>
                <p:cNvPr id="29965" name="Line 436"/>
                <p:cNvSpPr>
                  <a:spLocks noChangeShapeType="1"/>
                </p:cNvSpPr>
                <p:nvPr/>
              </p:nvSpPr>
              <p:spPr bwMode="auto">
                <a:xfrm>
                  <a:off x="4857" y="1341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" name="Line 437"/>
                <p:cNvSpPr>
                  <a:spLocks noChangeShapeType="1"/>
                </p:cNvSpPr>
                <p:nvPr/>
              </p:nvSpPr>
              <p:spPr bwMode="auto">
                <a:xfrm>
                  <a:off x="4963" y="128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4908" y="1285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59" name="Rectangle 439"/>
              <p:cNvSpPr>
                <a:spLocks noChangeArrowheads="1"/>
              </p:cNvSpPr>
              <p:nvPr/>
            </p:nvSpPr>
            <p:spPr bwMode="auto">
              <a:xfrm>
                <a:off x="4733" y="1210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0" name="Rectangle 440"/>
              <p:cNvSpPr>
                <a:spLocks noChangeArrowheads="1"/>
              </p:cNvSpPr>
              <p:nvPr/>
            </p:nvSpPr>
            <p:spPr bwMode="auto">
              <a:xfrm>
                <a:off x="4706" y="1231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1" name="Line 441"/>
              <p:cNvSpPr>
                <a:spLocks noChangeShapeType="1"/>
              </p:cNvSpPr>
              <p:nvPr/>
            </p:nvSpPr>
            <p:spPr bwMode="auto">
              <a:xfrm>
                <a:off x="4703" y="1423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2" name="Line 442"/>
              <p:cNvSpPr>
                <a:spLocks noChangeShapeType="1"/>
              </p:cNvSpPr>
              <p:nvPr/>
            </p:nvSpPr>
            <p:spPr bwMode="auto">
              <a:xfrm>
                <a:off x="4709" y="1327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3" name="Rectangle 443"/>
              <p:cNvSpPr>
                <a:spLocks noChangeArrowheads="1"/>
              </p:cNvSpPr>
              <p:nvPr/>
            </p:nvSpPr>
            <p:spPr bwMode="auto">
              <a:xfrm>
                <a:off x="4703" y="1234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4" name="Text Box 444"/>
              <p:cNvSpPr txBox="1">
                <a:spLocks noChangeArrowheads="1"/>
              </p:cNvSpPr>
              <p:nvPr/>
            </p:nvSpPr>
            <p:spPr bwMode="auto">
              <a:xfrm>
                <a:off x="4674" y="1111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4" name="Group 445"/>
            <p:cNvGrpSpPr>
              <a:grpSpLocks/>
            </p:cNvGrpSpPr>
            <p:nvPr/>
          </p:nvGrpSpPr>
          <p:grpSpPr bwMode="auto">
            <a:xfrm>
              <a:off x="4715" y="1486"/>
              <a:ext cx="512" cy="442"/>
              <a:chOff x="4715" y="1486"/>
              <a:chExt cx="512" cy="442"/>
            </a:xfrm>
          </p:grpSpPr>
          <p:sp>
            <p:nvSpPr>
              <p:cNvPr id="29929" name="Line 446"/>
              <p:cNvSpPr>
                <a:spLocks noChangeShapeType="1"/>
              </p:cNvSpPr>
              <p:nvPr/>
            </p:nvSpPr>
            <p:spPr bwMode="auto">
              <a:xfrm>
                <a:off x="4839" y="1888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0" name="Line 447"/>
              <p:cNvSpPr>
                <a:spLocks noChangeShapeType="1"/>
              </p:cNvSpPr>
              <p:nvPr/>
            </p:nvSpPr>
            <p:spPr bwMode="auto">
              <a:xfrm flipV="1">
                <a:off x="4990" y="1781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1" name="Oval 448"/>
              <p:cNvSpPr>
                <a:spLocks noChangeArrowheads="1"/>
              </p:cNvSpPr>
              <p:nvPr/>
            </p:nvSpPr>
            <p:spPr bwMode="auto">
              <a:xfrm>
                <a:off x="4826" y="170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2" name="Line 449"/>
              <p:cNvSpPr>
                <a:spLocks noChangeShapeType="1"/>
              </p:cNvSpPr>
              <p:nvPr/>
            </p:nvSpPr>
            <p:spPr bwMode="auto">
              <a:xfrm>
                <a:off x="4826" y="170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3" name="Line 450"/>
              <p:cNvSpPr>
                <a:spLocks noChangeShapeType="1"/>
              </p:cNvSpPr>
              <p:nvPr/>
            </p:nvSpPr>
            <p:spPr bwMode="auto">
              <a:xfrm>
                <a:off x="5139" y="170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4" name="Rectangle 451"/>
              <p:cNvSpPr>
                <a:spLocks noChangeArrowheads="1"/>
              </p:cNvSpPr>
              <p:nvPr/>
            </p:nvSpPr>
            <p:spPr bwMode="auto">
              <a:xfrm>
                <a:off x="4826" y="170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5" name="Oval 452"/>
              <p:cNvSpPr>
                <a:spLocks noChangeArrowheads="1"/>
              </p:cNvSpPr>
              <p:nvPr/>
            </p:nvSpPr>
            <p:spPr bwMode="auto">
              <a:xfrm>
                <a:off x="4823" y="164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36" name="Group 453"/>
              <p:cNvGrpSpPr>
                <a:grpSpLocks/>
              </p:cNvGrpSpPr>
              <p:nvPr/>
            </p:nvGrpSpPr>
            <p:grpSpPr bwMode="auto">
              <a:xfrm>
                <a:off x="4898" y="1662"/>
                <a:ext cx="154" cy="54"/>
                <a:chOff x="4898" y="1662"/>
                <a:chExt cx="154" cy="54"/>
              </a:xfrm>
            </p:grpSpPr>
            <p:sp>
              <p:nvSpPr>
                <p:cNvPr id="2994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4898" y="1661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8" name="Line 455"/>
                <p:cNvSpPr>
                  <a:spLocks noChangeShapeType="1"/>
                </p:cNvSpPr>
                <p:nvPr/>
              </p:nvSpPr>
              <p:spPr bwMode="auto">
                <a:xfrm>
                  <a:off x="5004" y="171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9" name="Line 456"/>
                <p:cNvSpPr>
                  <a:spLocks noChangeShapeType="1"/>
                </p:cNvSpPr>
                <p:nvPr/>
              </p:nvSpPr>
              <p:spPr bwMode="auto">
                <a:xfrm>
                  <a:off x="4949" y="1663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37" name="Group 457"/>
              <p:cNvGrpSpPr>
                <a:grpSpLocks/>
              </p:cNvGrpSpPr>
              <p:nvPr/>
            </p:nvGrpSpPr>
            <p:grpSpPr bwMode="auto">
              <a:xfrm>
                <a:off x="4898" y="1661"/>
                <a:ext cx="154" cy="55"/>
                <a:chOff x="4898" y="1661"/>
                <a:chExt cx="154" cy="55"/>
              </a:xfrm>
            </p:grpSpPr>
            <p:sp>
              <p:nvSpPr>
                <p:cNvPr id="29944" name="Line 458"/>
                <p:cNvSpPr>
                  <a:spLocks noChangeShapeType="1"/>
                </p:cNvSpPr>
                <p:nvPr/>
              </p:nvSpPr>
              <p:spPr bwMode="auto">
                <a:xfrm>
                  <a:off x="4898" y="1716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5" name="Line 459"/>
                <p:cNvSpPr>
                  <a:spLocks noChangeShapeType="1"/>
                </p:cNvSpPr>
                <p:nvPr/>
              </p:nvSpPr>
              <p:spPr bwMode="auto">
                <a:xfrm>
                  <a:off x="5004" y="16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6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4949" y="1660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38" name="Rectangle 461"/>
              <p:cNvSpPr>
                <a:spLocks noChangeArrowheads="1"/>
              </p:cNvSpPr>
              <p:nvPr/>
            </p:nvSpPr>
            <p:spPr bwMode="auto">
              <a:xfrm>
                <a:off x="4774" y="1585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9" name="Rectangle 462"/>
              <p:cNvSpPr>
                <a:spLocks noChangeArrowheads="1"/>
              </p:cNvSpPr>
              <p:nvPr/>
            </p:nvSpPr>
            <p:spPr bwMode="auto">
              <a:xfrm>
                <a:off x="4747" y="1606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40" name="Line 463"/>
              <p:cNvSpPr>
                <a:spLocks noChangeShapeType="1"/>
              </p:cNvSpPr>
              <p:nvPr/>
            </p:nvSpPr>
            <p:spPr bwMode="auto">
              <a:xfrm>
                <a:off x="4744" y="179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1" name="Line 464"/>
              <p:cNvSpPr>
                <a:spLocks noChangeShapeType="1"/>
              </p:cNvSpPr>
              <p:nvPr/>
            </p:nvSpPr>
            <p:spPr bwMode="auto">
              <a:xfrm>
                <a:off x="4750" y="170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2" name="Rectangle 465"/>
              <p:cNvSpPr>
                <a:spLocks noChangeArrowheads="1"/>
              </p:cNvSpPr>
              <p:nvPr/>
            </p:nvSpPr>
            <p:spPr bwMode="auto">
              <a:xfrm>
                <a:off x="4744" y="1609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43" name="Text Box 466"/>
              <p:cNvSpPr txBox="1">
                <a:spLocks noChangeArrowheads="1"/>
              </p:cNvSpPr>
              <p:nvPr/>
            </p:nvSpPr>
            <p:spPr bwMode="auto">
              <a:xfrm>
                <a:off x="4715" y="1486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5" name="Group 467"/>
            <p:cNvGrpSpPr>
              <a:grpSpLocks/>
            </p:cNvGrpSpPr>
            <p:nvPr/>
          </p:nvGrpSpPr>
          <p:grpSpPr bwMode="auto">
            <a:xfrm>
              <a:off x="4210" y="1120"/>
              <a:ext cx="512" cy="442"/>
              <a:chOff x="4210" y="1120"/>
              <a:chExt cx="512" cy="442"/>
            </a:xfrm>
          </p:grpSpPr>
          <p:sp>
            <p:nvSpPr>
              <p:cNvPr id="29908" name="Line 468"/>
              <p:cNvSpPr>
                <a:spLocks noChangeShapeType="1"/>
              </p:cNvSpPr>
              <p:nvPr/>
            </p:nvSpPr>
            <p:spPr bwMode="auto">
              <a:xfrm>
                <a:off x="4334" y="1522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9" name="Line 469"/>
              <p:cNvSpPr>
                <a:spLocks noChangeShapeType="1"/>
              </p:cNvSpPr>
              <p:nvPr/>
            </p:nvSpPr>
            <p:spPr bwMode="auto">
              <a:xfrm flipV="1">
                <a:off x="4485" y="1415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0" name="Oval 470"/>
              <p:cNvSpPr>
                <a:spLocks noChangeArrowheads="1"/>
              </p:cNvSpPr>
              <p:nvPr/>
            </p:nvSpPr>
            <p:spPr bwMode="auto">
              <a:xfrm>
                <a:off x="4321" y="1341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1" name="Line 471"/>
              <p:cNvSpPr>
                <a:spLocks noChangeShapeType="1"/>
              </p:cNvSpPr>
              <p:nvPr/>
            </p:nvSpPr>
            <p:spPr bwMode="auto">
              <a:xfrm>
                <a:off x="4321" y="133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2" name="Line 472"/>
              <p:cNvSpPr>
                <a:spLocks noChangeShapeType="1"/>
              </p:cNvSpPr>
              <p:nvPr/>
            </p:nvSpPr>
            <p:spPr bwMode="auto">
              <a:xfrm>
                <a:off x="4634" y="133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3" name="Rectangle 473"/>
              <p:cNvSpPr>
                <a:spLocks noChangeArrowheads="1"/>
              </p:cNvSpPr>
              <p:nvPr/>
            </p:nvSpPr>
            <p:spPr bwMode="auto">
              <a:xfrm>
                <a:off x="4321" y="1334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4" name="Oval 474"/>
              <p:cNvSpPr>
                <a:spLocks noChangeArrowheads="1"/>
              </p:cNvSpPr>
              <p:nvPr/>
            </p:nvSpPr>
            <p:spPr bwMode="auto">
              <a:xfrm>
                <a:off x="4318" y="127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15" name="Group 475"/>
              <p:cNvGrpSpPr>
                <a:grpSpLocks/>
              </p:cNvGrpSpPr>
              <p:nvPr/>
            </p:nvGrpSpPr>
            <p:grpSpPr bwMode="auto">
              <a:xfrm>
                <a:off x="4393" y="1296"/>
                <a:ext cx="154" cy="54"/>
                <a:chOff x="4393" y="1296"/>
                <a:chExt cx="154" cy="54"/>
              </a:xfrm>
            </p:grpSpPr>
            <p:sp>
              <p:nvSpPr>
                <p:cNvPr id="29926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4393" y="1295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7" name="Line 477"/>
                <p:cNvSpPr>
                  <a:spLocks noChangeShapeType="1"/>
                </p:cNvSpPr>
                <p:nvPr/>
              </p:nvSpPr>
              <p:spPr bwMode="auto">
                <a:xfrm>
                  <a:off x="4499" y="135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8" name="Line 478"/>
                <p:cNvSpPr>
                  <a:spLocks noChangeShapeType="1"/>
                </p:cNvSpPr>
                <p:nvPr/>
              </p:nvSpPr>
              <p:spPr bwMode="auto">
                <a:xfrm>
                  <a:off x="4444" y="1297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16" name="Group 479"/>
              <p:cNvGrpSpPr>
                <a:grpSpLocks/>
              </p:cNvGrpSpPr>
              <p:nvPr/>
            </p:nvGrpSpPr>
            <p:grpSpPr bwMode="auto">
              <a:xfrm>
                <a:off x="4393" y="1295"/>
                <a:ext cx="154" cy="55"/>
                <a:chOff x="4393" y="1295"/>
                <a:chExt cx="154" cy="55"/>
              </a:xfrm>
            </p:grpSpPr>
            <p:sp>
              <p:nvSpPr>
                <p:cNvPr id="29923" name="Line 480"/>
                <p:cNvSpPr>
                  <a:spLocks noChangeShapeType="1"/>
                </p:cNvSpPr>
                <p:nvPr/>
              </p:nvSpPr>
              <p:spPr bwMode="auto">
                <a:xfrm>
                  <a:off x="4393" y="1350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4" name="Line 481"/>
                <p:cNvSpPr>
                  <a:spLocks noChangeShapeType="1"/>
                </p:cNvSpPr>
                <p:nvPr/>
              </p:nvSpPr>
              <p:spPr bwMode="auto">
                <a:xfrm>
                  <a:off x="4499" y="129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5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4444" y="1294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17" name="Rectangle 483"/>
              <p:cNvSpPr>
                <a:spLocks noChangeArrowheads="1"/>
              </p:cNvSpPr>
              <p:nvPr/>
            </p:nvSpPr>
            <p:spPr bwMode="auto">
              <a:xfrm>
                <a:off x="4269" y="1219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8" name="Rectangle 484"/>
              <p:cNvSpPr>
                <a:spLocks noChangeArrowheads="1"/>
              </p:cNvSpPr>
              <p:nvPr/>
            </p:nvSpPr>
            <p:spPr bwMode="auto">
              <a:xfrm>
                <a:off x="4242" y="1240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9" name="Line 485"/>
              <p:cNvSpPr>
                <a:spLocks noChangeShapeType="1"/>
              </p:cNvSpPr>
              <p:nvPr/>
            </p:nvSpPr>
            <p:spPr bwMode="auto">
              <a:xfrm>
                <a:off x="4239" y="143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0" name="Line 486"/>
              <p:cNvSpPr>
                <a:spLocks noChangeShapeType="1"/>
              </p:cNvSpPr>
              <p:nvPr/>
            </p:nvSpPr>
            <p:spPr bwMode="auto">
              <a:xfrm>
                <a:off x="4245" y="133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1" name="Rectangle 487"/>
              <p:cNvSpPr>
                <a:spLocks noChangeArrowheads="1"/>
              </p:cNvSpPr>
              <p:nvPr/>
            </p:nvSpPr>
            <p:spPr bwMode="auto">
              <a:xfrm>
                <a:off x="4239" y="1243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2" name="Text Box 488"/>
              <p:cNvSpPr txBox="1">
                <a:spLocks noChangeArrowheads="1"/>
              </p:cNvSpPr>
              <p:nvPr/>
            </p:nvSpPr>
            <p:spPr bwMode="auto">
              <a:xfrm>
                <a:off x="4210" y="1120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6" name="Group 489"/>
            <p:cNvGrpSpPr>
              <a:grpSpLocks/>
            </p:cNvGrpSpPr>
            <p:nvPr/>
          </p:nvGrpSpPr>
          <p:grpSpPr bwMode="auto">
            <a:xfrm>
              <a:off x="4402" y="2202"/>
              <a:ext cx="512" cy="442"/>
              <a:chOff x="4402" y="2202"/>
              <a:chExt cx="512" cy="442"/>
            </a:xfrm>
          </p:grpSpPr>
          <p:sp>
            <p:nvSpPr>
              <p:cNvPr id="29887" name="Line 490"/>
              <p:cNvSpPr>
                <a:spLocks noChangeShapeType="1"/>
              </p:cNvSpPr>
              <p:nvPr/>
            </p:nvSpPr>
            <p:spPr bwMode="auto">
              <a:xfrm>
                <a:off x="4526" y="2604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8" name="Line 491"/>
              <p:cNvSpPr>
                <a:spLocks noChangeShapeType="1"/>
              </p:cNvSpPr>
              <p:nvPr/>
            </p:nvSpPr>
            <p:spPr bwMode="auto">
              <a:xfrm flipV="1">
                <a:off x="4677" y="2497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9" name="Oval 492"/>
              <p:cNvSpPr>
                <a:spLocks noChangeArrowheads="1"/>
              </p:cNvSpPr>
              <p:nvPr/>
            </p:nvSpPr>
            <p:spPr bwMode="auto">
              <a:xfrm>
                <a:off x="4513" y="242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0" name="Line 493"/>
              <p:cNvSpPr>
                <a:spLocks noChangeShapeType="1"/>
              </p:cNvSpPr>
              <p:nvPr/>
            </p:nvSpPr>
            <p:spPr bwMode="auto">
              <a:xfrm>
                <a:off x="4513" y="241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1" name="Line 494"/>
              <p:cNvSpPr>
                <a:spLocks noChangeShapeType="1"/>
              </p:cNvSpPr>
              <p:nvPr/>
            </p:nvSpPr>
            <p:spPr bwMode="auto">
              <a:xfrm>
                <a:off x="4826" y="241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2" name="Rectangle 495"/>
              <p:cNvSpPr>
                <a:spLocks noChangeArrowheads="1"/>
              </p:cNvSpPr>
              <p:nvPr/>
            </p:nvSpPr>
            <p:spPr bwMode="auto">
              <a:xfrm>
                <a:off x="4513" y="241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3" name="Oval 496"/>
              <p:cNvSpPr>
                <a:spLocks noChangeArrowheads="1"/>
              </p:cNvSpPr>
              <p:nvPr/>
            </p:nvSpPr>
            <p:spPr bwMode="auto">
              <a:xfrm>
                <a:off x="4510" y="235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94" name="Group 497"/>
              <p:cNvGrpSpPr>
                <a:grpSpLocks/>
              </p:cNvGrpSpPr>
              <p:nvPr/>
            </p:nvGrpSpPr>
            <p:grpSpPr bwMode="auto">
              <a:xfrm>
                <a:off x="4585" y="2378"/>
                <a:ext cx="154" cy="54"/>
                <a:chOff x="4585" y="2378"/>
                <a:chExt cx="154" cy="54"/>
              </a:xfrm>
            </p:grpSpPr>
            <p:sp>
              <p:nvSpPr>
                <p:cNvPr id="29905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4585" y="2377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6" name="Line 499"/>
                <p:cNvSpPr>
                  <a:spLocks noChangeShapeType="1"/>
                </p:cNvSpPr>
                <p:nvPr/>
              </p:nvSpPr>
              <p:spPr bwMode="auto">
                <a:xfrm>
                  <a:off x="4691" y="243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7" name="Line 500"/>
                <p:cNvSpPr>
                  <a:spLocks noChangeShapeType="1"/>
                </p:cNvSpPr>
                <p:nvPr/>
              </p:nvSpPr>
              <p:spPr bwMode="auto">
                <a:xfrm>
                  <a:off x="4636" y="2379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95" name="Group 501"/>
              <p:cNvGrpSpPr>
                <a:grpSpLocks/>
              </p:cNvGrpSpPr>
              <p:nvPr/>
            </p:nvGrpSpPr>
            <p:grpSpPr bwMode="auto">
              <a:xfrm>
                <a:off x="4585" y="2377"/>
                <a:ext cx="154" cy="55"/>
                <a:chOff x="4585" y="2377"/>
                <a:chExt cx="154" cy="55"/>
              </a:xfrm>
            </p:grpSpPr>
            <p:sp>
              <p:nvSpPr>
                <p:cNvPr id="29902" name="Line 502"/>
                <p:cNvSpPr>
                  <a:spLocks noChangeShapeType="1"/>
                </p:cNvSpPr>
                <p:nvPr/>
              </p:nvSpPr>
              <p:spPr bwMode="auto">
                <a:xfrm>
                  <a:off x="4585" y="2432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3" name="Line 503"/>
                <p:cNvSpPr>
                  <a:spLocks noChangeShapeType="1"/>
                </p:cNvSpPr>
                <p:nvPr/>
              </p:nvSpPr>
              <p:spPr bwMode="auto">
                <a:xfrm>
                  <a:off x="4691" y="237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4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4636" y="2376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96" name="Rectangle 505"/>
              <p:cNvSpPr>
                <a:spLocks noChangeArrowheads="1"/>
              </p:cNvSpPr>
              <p:nvPr/>
            </p:nvSpPr>
            <p:spPr bwMode="auto">
              <a:xfrm>
                <a:off x="4461" y="2301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7" name="Rectangle 506"/>
              <p:cNvSpPr>
                <a:spLocks noChangeArrowheads="1"/>
              </p:cNvSpPr>
              <p:nvPr/>
            </p:nvSpPr>
            <p:spPr bwMode="auto">
              <a:xfrm>
                <a:off x="4434" y="2322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8" name="Line 507"/>
              <p:cNvSpPr>
                <a:spLocks noChangeShapeType="1"/>
              </p:cNvSpPr>
              <p:nvPr/>
            </p:nvSpPr>
            <p:spPr bwMode="auto">
              <a:xfrm>
                <a:off x="4431" y="251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9" name="Line 508"/>
              <p:cNvSpPr>
                <a:spLocks noChangeShapeType="1"/>
              </p:cNvSpPr>
              <p:nvPr/>
            </p:nvSpPr>
            <p:spPr bwMode="auto">
              <a:xfrm>
                <a:off x="4437" y="241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0" name="Rectangle 509"/>
              <p:cNvSpPr>
                <a:spLocks noChangeArrowheads="1"/>
              </p:cNvSpPr>
              <p:nvPr/>
            </p:nvSpPr>
            <p:spPr bwMode="auto">
              <a:xfrm>
                <a:off x="4431" y="2325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Text Box 510"/>
              <p:cNvSpPr txBox="1">
                <a:spLocks noChangeArrowheads="1"/>
              </p:cNvSpPr>
              <p:nvPr/>
            </p:nvSpPr>
            <p:spPr bwMode="auto">
              <a:xfrm>
                <a:off x="4402" y="2202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7" name="Group 511"/>
            <p:cNvGrpSpPr>
              <a:grpSpLocks/>
            </p:cNvGrpSpPr>
            <p:nvPr/>
          </p:nvGrpSpPr>
          <p:grpSpPr bwMode="auto">
            <a:xfrm>
              <a:off x="4778" y="1958"/>
              <a:ext cx="512" cy="442"/>
              <a:chOff x="4778" y="1958"/>
              <a:chExt cx="512" cy="442"/>
            </a:xfrm>
          </p:grpSpPr>
          <p:sp>
            <p:nvSpPr>
              <p:cNvPr id="29866" name="Line 512"/>
              <p:cNvSpPr>
                <a:spLocks noChangeShapeType="1"/>
              </p:cNvSpPr>
              <p:nvPr/>
            </p:nvSpPr>
            <p:spPr bwMode="auto">
              <a:xfrm>
                <a:off x="4902" y="2360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7" name="Line 513"/>
              <p:cNvSpPr>
                <a:spLocks noChangeShapeType="1"/>
              </p:cNvSpPr>
              <p:nvPr/>
            </p:nvSpPr>
            <p:spPr bwMode="auto">
              <a:xfrm flipV="1">
                <a:off x="5053" y="2253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8" name="Oval 514"/>
              <p:cNvSpPr>
                <a:spLocks noChangeArrowheads="1"/>
              </p:cNvSpPr>
              <p:nvPr/>
            </p:nvSpPr>
            <p:spPr bwMode="auto">
              <a:xfrm>
                <a:off x="4889" y="217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Line 515"/>
              <p:cNvSpPr>
                <a:spLocks noChangeShapeType="1"/>
              </p:cNvSpPr>
              <p:nvPr/>
            </p:nvSpPr>
            <p:spPr bwMode="auto">
              <a:xfrm>
                <a:off x="4889" y="217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" name="Line 516"/>
              <p:cNvSpPr>
                <a:spLocks noChangeShapeType="1"/>
              </p:cNvSpPr>
              <p:nvPr/>
            </p:nvSpPr>
            <p:spPr bwMode="auto">
              <a:xfrm>
                <a:off x="5202" y="217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1" name="Rectangle 517"/>
              <p:cNvSpPr>
                <a:spLocks noChangeArrowheads="1"/>
              </p:cNvSpPr>
              <p:nvPr/>
            </p:nvSpPr>
            <p:spPr bwMode="auto">
              <a:xfrm>
                <a:off x="4889" y="217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Oval 518"/>
              <p:cNvSpPr>
                <a:spLocks noChangeArrowheads="1"/>
              </p:cNvSpPr>
              <p:nvPr/>
            </p:nvSpPr>
            <p:spPr bwMode="auto">
              <a:xfrm>
                <a:off x="4886" y="211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73" name="Group 519"/>
              <p:cNvGrpSpPr>
                <a:grpSpLocks/>
              </p:cNvGrpSpPr>
              <p:nvPr/>
            </p:nvGrpSpPr>
            <p:grpSpPr bwMode="auto">
              <a:xfrm>
                <a:off x="4961" y="2134"/>
                <a:ext cx="155" cy="54"/>
                <a:chOff x="4961" y="2134"/>
                <a:chExt cx="155" cy="54"/>
              </a:xfrm>
            </p:grpSpPr>
            <p:sp>
              <p:nvSpPr>
                <p:cNvPr id="29884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4961" y="2133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5" name="Line 521"/>
                <p:cNvSpPr>
                  <a:spLocks noChangeShapeType="1"/>
                </p:cNvSpPr>
                <p:nvPr/>
              </p:nvSpPr>
              <p:spPr bwMode="auto">
                <a:xfrm>
                  <a:off x="5068" y="218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6" name="Line 522"/>
                <p:cNvSpPr>
                  <a:spLocks noChangeShapeType="1"/>
                </p:cNvSpPr>
                <p:nvPr/>
              </p:nvSpPr>
              <p:spPr bwMode="auto">
                <a:xfrm>
                  <a:off x="5012" y="2135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74" name="Group 523"/>
              <p:cNvGrpSpPr>
                <a:grpSpLocks/>
              </p:cNvGrpSpPr>
              <p:nvPr/>
            </p:nvGrpSpPr>
            <p:grpSpPr bwMode="auto">
              <a:xfrm>
                <a:off x="4961" y="2133"/>
                <a:ext cx="155" cy="55"/>
                <a:chOff x="4961" y="2133"/>
                <a:chExt cx="155" cy="55"/>
              </a:xfrm>
            </p:grpSpPr>
            <p:sp>
              <p:nvSpPr>
                <p:cNvPr id="29881" name="Line 524"/>
                <p:cNvSpPr>
                  <a:spLocks noChangeShapeType="1"/>
                </p:cNvSpPr>
                <p:nvPr/>
              </p:nvSpPr>
              <p:spPr bwMode="auto">
                <a:xfrm>
                  <a:off x="4961" y="2188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2" name="Line 525"/>
                <p:cNvSpPr>
                  <a:spLocks noChangeShapeType="1"/>
                </p:cNvSpPr>
                <p:nvPr/>
              </p:nvSpPr>
              <p:spPr bwMode="auto">
                <a:xfrm>
                  <a:off x="5068" y="213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3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5012" y="2132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75" name="Rectangle 527"/>
              <p:cNvSpPr>
                <a:spLocks noChangeArrowheads="1"/>
              </p:cNvSpPr>
              <p:nvPr/>
            </p:nvSpPr>
            <p:spPr bwMode="auto">
              <a:xfrm>
                <a:off x="4837" y="2057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Rectangle 528"/>
              <p:cNvSpPr>
                <a:spLocks noChangeArrowheads="1"/>
              </p:cNvSpPr>
              <p:nvPr/>
            </p:nvSpPr>
            <p:spPr bwMode="auto">
              <a:xfrm>
                <a:off x="4810" y="2078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Line 529"/>
              <p:cNvSpPr>
                <a:spLocks noChangeShapeType="1"/>
              </p:cNvSpPr>
              <p:nvPr/>
            </p:nvSpPr>
            <p:spPr bwMode="auto">
              <a:xfrm>
                <a:off x="4807" y="227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8" name="Line 530"/>
              <p:cNvSpPr>
                <a:spLocks noChangeShapeType="1"/>
              </p:cNvSpPr>
              <p:nvPr/>
            </p:nvSpPr>
            <p:spPr bwMode="auto">
              <a:xfrm>
                <a:off x="4813" y="217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9" name="Rectangle 531"/>
              <p:cNvSpPr>
                <a:spLocks noChangeArrowheads="1"/>
              </p:cNvSpPr>
              <p:nvPr/>
            </p:nvSpPr>
            <p:spPr bwMode="auto">
              <a:xfrm>
                <a:off x="4807" y="2081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Text Box 532"/>
              <p:cNvSpPr txBox="1">
                <a:spLocks noChangeArrowheads="1"/>
              </p:cNvSpPr>
              <p:nvPr/>
            </p:nvSpPr>
            <p:spPr bwMode="auto">
              <a:xfrm>
                <a:off x="4778" y="1958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8" name="Group 533"/>
            <p:cNvGrpSpPr>
              <a:grpSpLocks/>
            </p:cNvGrpSpPr>
            <p:nvPr/>
          </p:nvGrpSpPr>
          <p:grpSpPr bwMode="auto">
            <a:xfrm>
              <a:off x="4141" y="1966"/>
              <a:ext cx="512" cy="442"/>
              <a:chOff x="4141" y="1966"/>
              <a:chExt cx="512" cy="442"/>
            </a:xfrm>
          </p:grpSpPr>
          <p:sp>
            <p:nvSpPr>
              <p:cNvPr id="29845" name="Line 534"/>
              <p:cNvSpPr>
                <a:spLocks noChangeShapeType="1"/>
              </p:cNvSpPr>
              <p:nvPr/>
            </p:nvSpPr>
            <p:spPr bwMode="auto">
              <a:xfrm>
                <a:off x="4265" y="2368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6" name="Line 535"/>
              <p:cNvSpPr>
                <a:spLocks noChangeShapeType="1"/>
              </p:cNvSpPr>
              <p:nvPr/>
            </p:nvSpPr>
            <p:spPr bwMode="auto">
              <a:xfrm flipV="1">
                <a:off x="4416" y="2261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7" name="Oval 536"/>
              <p:cNvSpPr>
                <a:spLocks noChangeArrowheads="1"/>
              </p:cNvSpPr>
              <p:nvPr/>
            </p:nvSpPr>
            <p:spPr bwMode="auto">
              <a:xfrm>
                <a:off x="4252" y="21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Line 537"/>
              <p:cNvSpPr>
                <a:spLocks noChangeShapeType="1"/>
              </p:cNvSpPr>
              <p:nvPr/>
            </p:nvSpPr>
            <p:spPr bwMode="auto">
              <a:xfrm>
                <a:off x="4252" y="21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9" name="Line 538"/>
              <p:cNvSpPr>
                <a:spLocks noChangeShapeType="1"/>
              </p:cNvSpPr>
              <p:nvPr/>
            </p:nvSpPr>
            <p:spPr bwMode="auto">
              <a:xfrm>
                <a:off x="4565" y="21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0" name="Rectangle 539"/>
              <p:cNvSpPr>
                <a:spLocks noChangeArrowheads="1"/>
              </p:cNvSpPr>
              <p:nvPr/>
            </p:nvSpPr>
            <p:spPr bwMode="auto">
              <a:xfrm>
                <a:off x="4252" y="21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1" name="Oval 540"/>
              <p:cNvSpPr>
                <a:spLocks noChangeArrowheads="1"/>
              </p:cNvSpPr>
              <p:nvPr/>
            </p:nvSpPr>
            <p:spPr bwMode="auto">
              <a:xfrm>
                <a:off x="4249" y="21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52" name="Group 541"/>
              <p:cNvGrpSpPr>
                <a:grpSpLocks/>
              </p:cNvGrpSpPr>
              <p:nvPr/>
            </p:nvGrpSpPr>
            <p:grpSpPr bwMode="auto">
              <a:xfrm>
                <a:off x="4324" y="2142"/>
                <a:ext cx="155" cy="54"/>
                <a:chOff x="4324" y="2142"/>
                <a:chExt cx="155" cy="54"/>
              </a:xfrm>
            </p:grpSpPr>
            <p:sp>
              <p:nvSpPr>
                <p:cNvPr id="29863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4324" y="2141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4" name="Line 543"/>
                <p:cNvSpPr>
                  <a:spLocks noChangeShapeType="1"/>
                </p:cNvSpPr>
                <p:nvPr/>
              </p:nvSpPr>
              <p:spPr bwMode="auto">
                <a:xfrm>
                  <a:off x="4431" y="219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5" name="Line 544"/>
                <p:cNvSpPr>
                  <a:spLocks noChangeShapeType="1"/>
                </p:cNvSpPr>
                <p:nvPr/>
              </p:nvSpPr>
              <p:spPr bwMode="auto">
                <a:xfrm>
                  <a:off x="4375" y="2143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53" name="Group 545"/>
              <p:cNvGrpSpPr>
                <a:grpSpLocks/>
              </p:cNvGrpSpPr>
              <p:nvPr/>
            </p:nvGrpSpPr>
            <p:grpSpPr bwMode="auto">
              <a:xfrm>
                <a:off x="4324" y="2141"/>
                <a:ext cx="155" cy="55"/>
                <a:chOff x="4324" y="2141"/>
                <a:chExt cx="155" cy="55"/>
              </a:xfrm>
            </p:grpSpPr>
            <p:sp>
              <p:nvSpPr>
                <p:cNvPr id="29860" name="Line 546"/>
                <p:cNvSpPr>
                  <a:spLocks noChangeShapeType="1"/>
                </p:cNvSpPr>
                <p:nvPr/>
              </p:nvSpPr>
              <p:spPr bwMode="auto">
                <a:xfrm>
                  <a:off x="4324" y="2196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1" name="Line 547"/>
                <p:cNvSpPr>
                  <a:spLocks noChangeShapeType="1"/>
                </p:cNvSpPr>
                <p:nvPr/>
              </p:nvSpPr>
              <p:spPr bwMode="auto">
                <a:xfrm>
                  <a:off x="4431" y="214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2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4375" y="2140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54" name="Rectangle 549"/>
              <p:cNvSpPr>
                <a:spLocks noChangeArrowheads="1"/>
              </p:cNvSpPr>
              <p:nvPr/>
            </p:nvSpPr>
            <p:spPr bwMode="auto">
              <a:xfrm>
                <a:off x="4200" y="2065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5" name="Rectangle 550"/>
              <p:cNvSpPr>
                <a:spLocks noChangeArrowheads="1"/>
              </p:cNvSpPr>
              <p:nvPr/>
            </p:nvSpPr>
            <p:spPr bwMode="auto">
              <a:xfrm>
                <a:off x="4173" y="2086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Line 551"/>
              <p:cNvSpPr>
                <a:spLocks noChangeShapeType="1"/>
              </p:cNvSpPr>
              <p:nvPr/>
            </p:nvSpPr>
            <p:spPr bwMode="auto">
              <a:xfrm>
                <a:off x="4170" y="227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7" name="Line 552"/>
              <p:cNvSpPr>
                <a:spLocks noChangeShapeType="1"/>
              </p:cNvSpPr>
              <p:nvPr/>
            </p:nvSpPr>
            <p:spPr bwMode="auto">
              <a:xfrm>
                <a:off x="4176" y="218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8" name="Rectangle 553"/>
              <p:cNvSpPr>
                <a:spLocks noChangeArrowheads="1"/>
              </p:cNvSpPr>
              <p:nvPr/>
            </p:nvSpPr>
            <p:spPr bwMode="auto">
              <a:xfrm>
                <a:off x="4170" y="2089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Text Box 554"/>
              <p:cNvSpPr txBox="1">
                <a:spLocks noChangeArrowheads="1"/>
              </p:cNvSpPr>
              <p:nvPr/>
            </p:nvSpPr>
            <p:spPr bwMode="auto">
              <a:xfrm>
                <a:off x="4141" y="1966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9" name="Group 555"/>
            <p:cNvGrpSpPr>
              <a:grpSpLocks/>
            </p:cNvGrpSpPr>
            <p:nvPr/>
          </p:nvGrpSpPr>
          <p:grpSpPr bwMode="auto">
            <a:xfrm>
              <a:off x="4621" y="2734"/>
              <a:ext cx="512" cy="442"/>
              <a:chOff x="4621" y="2734"/>
              <a:chExt cx="512" cy="442"/>
            </a:xfrm>
          </p:grpSpPr>
          <p:sp>
            <p:nvSpPr>
              <p:cNvPr id="29824" name="Line 556"/>
              <p:cNvSpPr>
                <a:spLocks noChangeShapeType="1"/>
              </p:cNvSpPr>
              <p:nvPr/>
            </p:nvSpPr>
            <p:spPr bwMode="auto">
              <a:xfrm>
                <a:off x="4745" y="3136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Line 557"/>
              <p:cNvSpPr>
                <a:spLocks noChangeShapeType="1"/>
              </p:cNvSpPr>
              <p:nvPr/>
            </p:nvSpPr>
            <p:spPr bwMode="auto">
              <a:xfrm flipV="1">
                <a:off x="4896" y="3029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6" name="Oval 558"/>
              <p:cNvSpPr>
                <a:spLocks noChangeArrowheads="1"/>
              </p:cNvSpPr>
              <p:nvPr/>
            </p:nvSpPr>
            <p:spPr bwMode="auto">
              <a:xfrm>
                <a:off x="4732" y="2955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559"/>
              <p:cNvSpPr>
                <a:spLocks noChangeShapeType="1"/>
              </p:cNvSpPr>
              <p:nvPr/>
            </p:nvSpPr>
            <p:spPr bwMode="auto">
              <a:xfrm>
                <a:off x="4732" y="2948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8" name="Line 560"/>
              <p:cNvSpPr>
                <a:spLocks noChangeShapeType="1"/>
              </p:cNvSpPr>
              <p:nvPr/>
            </p:nvSpPr>
            <p:spPr bwMode="auto">
              <a:xfrm>
                <a:off x="5045" y="2948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Rectangle 561"/>
              <p:cNvSpPr>
                <a:spLocks noChangeArrowheads="1"/>
              </p:cNvSpPr>
              <p:nvPr/>
            </p:nvSpPr>
            <p:spPr bwMode="auto">
              <a:xfrm>
                <a:off x="4732" y="2948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Oval 562"/>
              <p:cNvSpPr>
                <a:spLocks noChangeArrowheads="1"/>
              </p:cNvSpPr>
              <p:nvPr/>
            </p:nvSpPr>
            <p:spPr bwMode="auto">
              <a:xfrm>
                <a:off x="4729" y="2889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31" name="Group 563"/>
              <p:cNvGrpSpPr>
                <a:grpSpLocks/>
              </p:cNvGrpSpPr>
              <p:nvPr/>
            </p:nvGrpSpPr>
            <p:grpSpPr bwMode="auto">
              <a:xfrm>
                <a:off x="4804" y="2910"/>
                <a:ext cx="154" cy="54"/>
                <a:chOff x="4804" y="2910"/>
                <a:chExt cx="154" cy="54"/>
              </a:xfrm>
            </p:grpSpPr>
            <p:sp>
              <p:nvSpPr>
                <p:cNvPr id="29842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4804" y="2909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3" name="Line 565"/>
                <p:cNvSpPr>
                  <a:spLocks noChangeShapeType="1"/>
                </p:cNvSpPr>
                <p:nvPr/>
              </p:nvSpPr>
              <p:spPr bwMode="auto">
                <a:xfrm>
                  <a:off x="4910" y="296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4" name="Line 566"/>
                <p:cNvSpPr>
                  <a:spLocks noChangeShapeType="1"/>
                </p:cNvSpPr>
                <p:nvPr/>
              </p:nvSpPr>
              <p:spPr bwMode="auto">
                <a:xfrm>
                  <a:off x="4855" y="2911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32" name="Group 567"/>
              <p:cNvGrpSpPr>
                <a:grpSpLocks/>
              </p:cNvGrpSpPr>
              <p:nvPr/>
            </p:nvGrpSpPr>
            <p:grpSpPr bwMode="auto">
              <a:xfrm>
                <a:off x="4804" y="2909"/>
                <a:ext cx="154" cy="55"/>
                <a:chOff x="4804" y="2909"/>
                <a:chExt cx="154" cy="55"/>
              </a:xfrm>
            </p:grpSpPr>
            <p:sp>
              <p:nvSpPr>
                <p:cNvPr id="29839" name="Line 568"/>
                <p:cNvSpPr>
                  <a:spLocks noChangeShapeType="1"/>
                </p:cNvSpPr>
                <p:nvPr/>
              </p:nvSpPr>
              <p:spPr bwMode="auto">
                <a:xfrm>
                  <a:off x="4804" y="2964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0" name="Line 569"/>
                <p:cNvSpPr>
                  <a:spLocks noChangeShapeType="1"/>
                </p:cNvSpPr>
                <p:nvPr/>
              </p:nvSpPr>
              <p:spPr bwMode="auto">
                <a:xfrm>
                  <a:off x="4910" y="290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1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4855" y="2908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33" name="Rectangle 571"/>
              <p:cNvSpPr>
                <a:spLocks noChangeArrowheads="1"/>
              </p:cNvSpPr>
              <p:nvPr/>
            </p:nvSpPr>
            <p:spPr bwMode="auto">
              <a:xfrm>
                <a:off x="4680" y="2833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4" name="Rectangle 572"/>
              <p:cNvSpPr>
                <a:spLocks noChangeArrowheads="1"/>
              </p:cNvSpPr>
              <p:nvPr/>
            </p:nvSpPr>
            <p:spPr bwMode="auto">
              <a:xfrm>
                <a:off x="4653" y="2854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5" name="Line 573"/>
              <p:cNvSpPr>
                <a:spLocks noChangeShapeType="1"/>
              </p:cNvSpPr>
              <p:nvPr/>
            </p:nvSpPr>
            <p:spPr bwMode="auto">
              <a:xfrm>
                <a:off x="4650" y="304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Line 574"/>
              <p:cNvSpPr>
                <a:spLocks noChangeShapeType="1"/>
              </p:cNvSpPr>
              <p:nvPr/>
            </p:nvSpPr>
            <p:spPr bwMode="auto">
              <a:xfrm>
                <a:off x="4656" y="295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" name="Rectangle 575"/>
              <p:cNvSpPr>
                <a:spLocks noChangeArrowheads="1"/>
              </p:cNvSpPr>
              <p:nvPr/>
            </p:nvSpPr>
            <p:spPr bwMode="auto">
              <a:xfrm>
                <a:off x="4650" y="2857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Text Box 576"/>
              <p:cNvSpPr txBox="1">
                <a:spLocks noChangeArrowheads="1"/>
              </p:cNvSpPr>
              <p:nvPr/>
            </p:nvSpPr>
            <p:spPr bwMode="auto">
              <a:xfrm>
                <a:off x="4621" y="2734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80" name="Group 577"/>
            <p:cNvGrpSpPr>
              <a:grpSpLocks/>
            </p:cNvGrpSpPr>
            <p:nvPr/>
          </p:nvGrpSpPr>
          <p:grpSpPr bwMode="auto">
            <a:xfrm>
              <a:off x="4132" y="2603"/>
              <a:ext cx="512" cy="442"/>
              <a:chOff x="4132" y="2603"/>
              <a:chExt cx="512" cy="442"/>
            </a:xfrm>
          </p:grpSpPr>
          <p:sp>
            <p:nvSpPr>
              <p:cNvPr id="29803" name="Line 578"/>
              <p:cNvSpPr>
                <a:spLocks noChangeShapeType="1"/>
              </p:cNvSpPr>
              <p:nvPr/>
            </p:nvSpPr>
            <p:spPr bwMode="auto">
              <a:xfrm>
                <a:off x="4256" y="3005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Line 579"/>
              <p:cNvSpPr>
                <a:spLocks noChangeShapeType="1"/>
              </p:cNvSpPr>
              <p:nvPr/>
            </p:nvSpPr>
            <p:spPr bwMode="auto">
              <a:xfrm flipV="1">
                <a:off x="4407" y="2898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Oval 580"/>
              <p:cNvSpPr>
                <a:spLocks noChangeArrowheads="1"/>
              </p:cNvSpPr>
              <p:nvPr/>
            </p:nvSpPr>
            <p:spPr bwMode="auto">
              <a:xfrm>
                <a:off x="4243" y="2824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581"/>
              <p:cNvSpPr>
                <a:spLocks noChangeShapeType="1"/>
              </p:cNvSpPr>
              <p:nvPr/>
            </p:nvSpPr>
            <p:spPr bwMode="auto">
              <a:xfrm>
                <a:off x="4243" y="281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582"/>
              <p:cNvSpPr>
                <a:spLocks noChangeShapeType="1"/>
              </p:cNvSpPr>
              <p:nvPr/>
            </p:nvSpPr>
            <p:spPr bwMode="auto">
              <a:xfrm>
                <a:off x="4556" y="281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Rectangle 583"/>
              <p:cNvSpPr>
                <a:spLocks noChangeArrowheads="1"/>
              </p:cNvSpPr>
              <p:nvPr/>
            </p:nvSpPr>
            <p:spPr bwMode="auto">
              <a:xfrm>
                <a:off x="4243" y="2817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Oval 584"/>
              <p:cNvSpPr>
                <a:spLocks noChangeArrowheads="1"/>
              </p:cNvSpPr>
              <p:nvPr/>
            </p:nvSpPr>
            <p:spPr bwMode="auto">
              <a:xfrm>
                <a:off x="4240" y="2758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10" name="Group 585"/>
              <p:cNvGrpSpPr>
                <a:grpSpLocks/>
              </p:cNvGrpSpPr>
              <p:nvPr/>
            </p:nvGrpSpPr>
            <p:grpSpPr bwMode="auto">
              <a:xfrm>
                <a:off x="4315" y="2779"/>
                <a:ext cx="154" cy="54"/>
                <a:chOff x="4315" y="2779"/>
                <a:chExt cx="154" cy="54"/>
              </a:xfrm>
            </p:grpSpPr>
            <p:sp>
              <p:nvSpPr>
                <p:cNvPr id="2982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315" y="2778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2" name="Line 587"/>
                <p:cNvSpPr>
                  <a:spLocks noChangeShapeType="1"/>
                </p:cNvSpPr>
                <p:nvPr/>
              </p:nvSpPr>
              <p:spPr bwMode="auto">
                <a:xfrm>
                  <a:off x="4421" y="283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3" name="Line 588"/>
                <p:cNvSpPr>
                  <a:spLocks noChangeShapeType="1"/>
                </p:cNvSpPr>
                <p:nvPr/>
              </p:nvSpPr>
              <p:spPr bwMode="auto">
                <a:xfrm>
                  <a:off x="4366" y="2780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11" name="Group 589"/>
              <p:cNvGrpSpPr>
                <a:grpSpLocks/>
              </p:cNvGrpSpPr>
              <p:nvPr/>
            </p:nvGrpSpPr>
            <p:grpSpPr bwMode="auto">
              <a:xfrm>
                <a:off x="4315" y="2778"/>
                <a:ext cx="154" cy="55"/>
                <a:chOff x="4315" y="2778"/>
                <a:chExt cx="154" cy="55"/>
              </a:xfrm>
            </p:grpSpPr>
            <p:sp>
              <p:nvSpPr>
                <p:cNvPr id="29818" name="Line 590"/>
                <p:cNvSpPr>
                  <a:spLocks noChangeShapeType="1"/>
                </p:cNvSpPr>
                <p:nvPr/>
              </p:nvSpPr>
              <p:spPr bwMode="auto">
                <a:xfrm>
                  <a:off x="4315" y="2833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9" name="Line 591"/>
                <p:cNvSpPr>
                  <a:spLocks noChangeShapeType="1"/>
                </p:cNvSpPr>
                <p:nvPr/>
              </p:nvSpPr>
              <p:spPr bwMode="auto">
                <a:xfrm>
                  <a:off x="4421" y="277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0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4366" y="2777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12" name="Rectangle 593"/>
              <p:cNvSpPr>
                <a:spLocks noChangeArrowheads="1"/>
              </p:cNvSpPr>
              <p:nvPr/>
            </p:nvSpPr>
            <p:spPr bwMode="auto">
              <a:xfrm>
                <a:off x="4191" y="2702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3" name="Rectangle 594"/>
              <p:cNvSpPr>
                <a:spLocks noChangeArrowheads="1"/>
              </p:cNvSpPr>
              <p:nvPr/>
            </p:nvSpPr>
            <p:spPr bwMode="auto">
              <a:xfrm>
                <a:off x="4164" y="2723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4" name="Line 595"/>
              <p:cNvSpPr>
                <a:spLocks noChangeShapeType="1"/>
              </p:cNvSpPr>
              <p:nvPr/>
            </p:nvSpPr>
            <p:spPr bwMode="auto">
              <a:xfrm>
                <a:off x="4161" y="2915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Line 596"/>
              <p:cNvSpPr>
                <a:spLocks noChangeShapeType="1"/>
              </p:cNvSpPr>
              <p:nvPr/>
            </p:nvSpPr>
            <p:spPr bwMode="auto">
              <a:xfrm>
                <a:off x="4167" y="2819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Rectangle 597"/>
              <p:cNvSpPr>
                <a:spLocks noChangeArrowheads="1"/>
              </p:cNvSpPr>
              <p:nvPr/>
            </p:nvSpPr>
            <p:spPr bwMode="auto">
              <a:xfrm>
                <a:off x="4161" y="2726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Text Box 598"/>
              <p:cNvSpPr txBox="1">
                <a:spLocks noChangeArrowheads="1"/>
              </p:cNvSpPr>
              <p:nvPr/>
            </p:nvSpPr>
            <p:spPr bwMode="auto">
              <a:xfrm>
                <a:off x="4132" y="2603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81" name="Group 599"/>
            <p:cNvGrpSpPr>
              <a:grpSpLocks/>
            </p:cNvGrpSpPr>
            <p:nvPr/>
          </p:nvGrpSpPr>
          <p:grpSpPr bwMode="auto">
            <a:xfrm>
              <a:off x="3687" y="2829"/>
              <a:ext cx="512" cy="442"/>
              <a:chOff x="3687" y="2829"/>
              <a:chExt cx="512" cy="442"/>
            </a:xfrm>
          </p:grpSpPr>
          <p:sp>
            <p:nvSpPr>
              <p:cNvPr id="29782" name="Line 600"/>
              <p:cNvSpPr>
                <a:spLocks noChangeShapeType="1"/>
              </p:cNvSpPr>
              <p:nvPr/>
            </p:nvSpPr>
            <p:spPr bwMode="auto">
              <a:xfrm>
                <a:off x="3811" y="3231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Line 601"/>
              <p:cNvSpPr>
                <a:spLocks noChangeShapeType="1"/>
              </p:cNvSpPr>
              <p:nvPr/>
            </p:nvSpPr>
            <p:spPr bwMode="auto">
              <a:xfrm flipV="1">
                <a:off x="3962" y="3124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Oval 602"/>
              <p:cNvSpPr>
                <a:spLocks noChangeArrowheads="1"/>
              </p:cNvSpPr>
              <p:nvPr/>
            </p:nvSpPr>
            <p:spPr bwMode="auto">
              <a:xfrm>
                <a:off x="3798" y="3050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5" name="Line 603"/>
              <p:cNvSpPr>
                <a:spLocks noChangeShapeType="1"/>
              </p:cNvSpPr>
              <p:nvPr/>
            </p:nvSpPr>
            <p:spPr bwMode="auto">
              <a:xfrm>
                <a:off x="3798" y="304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6" name="Line 604"/>
              <p:cNvSpPr>
                <a:spLocks noChangeShapeType="1"/>
              </p:cNvSpPr>
              <p:nvPr/>
            </p:nvSpPr>
            <p:spPr bwMode="auto">
              <a:xfrm>
                <a:off x="4111" y="304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Rectangle 605"/>
              <p:cNvSpPr>
                <a:spLocks noChangeArrowheads="1"/>
              </p:cNvSpPr>
              <p:nvPr/>
            </p:nvSpPr>
            <p:spPr bwMode="auto">
              <a:xfrm>
                <a:off x="3798" y="3043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8" name="Oval 606"/>
              <p:cNvSpPr>
                <a:spLocks noChangeArrowheads="1"/>
              </p:cNvSpPr>
              <p:nvPr/>
            </p:nvSpPr>
            <p:spPr bwMode="auto">
              <a:xfrm>
                <a:off x="3795" y="2984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89" name="Group 607"/>
              <p:cNvGrpSpPr>
                <a:grpSpLocks/>
              </p:cNvGrpSpPr>
              <p:nvPr/>
            </p:nvGrpSpPr>
            <p:grpSpPr bwMode="auto">
              <a:xfrm>
                <a:off x="3870" y="3005"/>
                <a:ext cx="155" cy="54"/>
                <a:chOff x="3870" y="3005"/>
                <a:chExt cx="155" cy="54"/>
              </a:xfrm>
            </p:grpSpPr>
            <p:sp>
              <p:nvSpPr>
                <p:cNvPr id="2980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870" y="3004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" name="Line 609"/>
                <p:cNvSpPr>
                  <a:spLocks noChangeShapeType="1"/>
                </p:cNvSpPr>
                <p:nvPr/>
              </p:nvSpPr>
              <p:spPr bwMode="auto">
                <a:xfrm>
                  <a:off x="3977" y="3060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Line 610"/>
                <p:cNvSpPr>
                  <a:spLocks noChangeShapeType="1"/>
                </p:cNvSpPr>
                <p:nvPr/>
              </p:nvSpPr>
              <p:spPr bwMode="auto">
                <a:xfrm>
                  <a:off x="3921" y="3006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0" name="Group 611"/>
              <p:cNvGrpSpPr>
                <a:grpSpLocks/>
              </p:cNvGrpSpPr>
              <p:nvPr/>
            </p:nvGrpSpPr>
            <p:grpSpPr bwMode="auto">
              <a:xfrm>
                <a:off x="3870" y="3004"/>
                <a:ext cx="155" cy="55"/>
                <a:chOff x="3870" y="3004"/>
                <a:chExt cx="155" cy="55"/>
              </a:xfrm>
            </p:grpSpPr>
            <p:sp>
              <p:nvSpPr>
                <p:cNvPr id="29797" name="Line 612"/>
                <p:cNvSpPr>
                  <a:spLocks noChangeShapeType="1"/>
                </p:cNvSpPr>
                <p:nvPr/>
              </p:nvSpPr>
              <p:spPr bwMode="auto">
                <a:xfrm>
                  <a:off x="3870" y="3059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Line 613"/>
                <p:cNvSpPr>
                  <a:spLocks noChangeShapeType="1"/>
                </p:cNvSpPr>
                <p:nvPr/>
              </p:nvSpPr>
              <p:spPr bwMode="auto">
                <a:xfrm>
                  <a:off x="3977" y="300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3921" y="3003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91" name="Rectangle 615"/>
              <p:cNvSpPr>
                <a:spLocks noChangeArrowheads="1"/>
              </p:cNvSpPr>
              <p:nvPr/>
            </p:nvSpPr>
            <p:spPr bwMode="auto">
              <a:xfrm>
                <a:off x="3746" y="2928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Rectangle 616"/>
              <p:cNvSpPr>
                <a:spLocks noChangeArrowheads="1"/>
              </p:cNvSpPr>
              <p:nvPr/>
            </p:nvSpPr>
            <p:spPr bwMode="auto">
              <a:xfrm>
                <a:off x="3719" y="2949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3" name="Line 617"/>
              <p:cNvSpPr>
                <a:spLocks noChangeShapeType="1"/>
              </p:cNvSpPr>
              <p:nvPr/>
            </p:nvSpPr>
            <p:spPr bwMode="auto">
              <a:xfrm>
                <a:off x="3716" y="3141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618"/>
              <p:cNvSpPr>
                <a:spLocks noChangeShapeType="1"/>
              </p:cNvSpPr>
              <p:nvPr/>
            </p:nvSpPr>
            <p:spPr bwMode="auto">
              <a:xfrm>
                <a:off x="3722" y="3045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Rectangle 619"/>
              <p:cNvSpPr>
                <a:spLocks noChangeArrowheads="1"/>
              </p:cNvSpPr>
              <p:nvPr/>
            </p:nvSpPr>
            <p:spPr bwMode="auto">
              <a:xfrm>
                <a:off x="3716" y="2952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Text Box 620"/>
              <p:cNvSpPr txBox="1">
                <a:spLocks noChangeArrowheads="1"/>
              </p:cNvSpPr>
              <p:nvPr/>
            </p:nvSpPr>
            <p:spPr bwMode="auto">
              <a:xfrm>
                <a:off x="3687" y="2829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</p:grpSp>
      <p:sp>
        <p:nvSpPr>
          <p:cNvPr id="31341" name="Rectangle 621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2" name="Rectangle 622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3" name="Rectangle 623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">
                                      <p:cBhvr additive="repl">
                                        <p:cTn id="22" dur="2000" fill="hold"/>
                                        <p:tgtEl>
                                          <p:spTgt spid="313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">
                                      <p:cBhvr additive="repl">
                                        <p:cTn id="31" dur="5000" fill="hold"/>
                                        <p:tgtEl>
                                          <p:spTgt spid="313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">
                                      <p:cBhvr additive="repl">
                                        <p:cTn id="43" dur="2000" fill="hold"/>
                                        <p:tgtEl>
                                          <p:spTgt spid="313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41" grpId="0" animBg="1"/>
      <p:bldP spid="31341" grpId="1" animBg="1"/>
      <p:bldP spid="31341" grpId="2" animBg="1"/>
      <p:bldP spid="31342" grpId="0" animBg="1"/>
      <p:bldP spid="31342" grpId="1" animBg="1"/>
      <p:bldP spid="31342" grpId="2" animBg="1"/>
      <p:bldP spid="31343" grpId="0" animBg="1"/>
      <p:bldP spid="31343" grpId="1" animBg="1"/>
      <p:bldP spid="3134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Transition from IPv4 to IPv6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611188" y="1500188"/>
            <a:ext cx="8256587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7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routers can be upgraded simultaneously</a:t>
            </a:r>
          </a:p>
          <a:p>
            <a:pPr marL="741363" lvl="1" indent="-284163" algn="just">
              <a:lnSpc>
                <a:spcPct val="7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network operate with mixed IPv4 and IPv6 routers?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unneling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IPv6 datagram carried as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payload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IPv4 datagram among IPv4 routers</a:t>
            </a:r>
          </a:p>
        </p:txBody>
      </p:sp>
      <p:grpSp>
        <p:nvGrpSpPr>
          <p:cNvPr id="97287" name="Group 6"/>
          <p:cNvGrpSpPr>
            <a:grpSpLocks/>
          </p:cNvGrpSpPr>
          <p:nvPr/>
        </p:nvGrpSpPr>
        <p:grpSpPr bwMode="auto">
          <a:xfrm>
            <a:off x="2101850" y="5351463"/>
            <a:ext cx="4852988" cy="471487"/>
            <a:chOff x="1324" y="3371"/>
            <a:chExt cx="3057" cy="297"/>
          </a:xfrm>
        </p:grpSpPr>
        <p:sp>
          <p:nvSpPr>
            <p:cNvPr id="97320" name="Rectangle 7"/>
            <p:cNvSpPr>
              <a:spLocks noChangeArrowheads="1"/>
            </p:cNvSpPr>
            <p:nvPr/>
          </p:nvSpPr>
          <p:spPr bwMode="auto">
            <a:xfrm>
              <a:off x="1324" y="3372"/>
              <a:ext cx="3057" cy="294"/>
            </a:xfrm>
            <a:prstGeom prst="rect">
              <a:avLst/>
            </a:prstGeom>
            <a:gradFill rotWithShape="0">
              <a:gsLst>
                <a:gs pos="0">
                  <a:srgbClr val="CC0000">
                    <a:alpha val="42000"/>
                  </a:srgbClr>
                </a:gs>
                <a:gs pos="100000">
                  <a:srgbClr val="CC0000">
                    <a:alpha val="39000"/>
                  </a:srgbClr>
                </a:gs>
              </a:gsLst>
              <a:lin ang="5400000" scaled="1"/>
            </a:gra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Line 8"/>
            <p:cNvSpPr>
              <a:spLocks noChangeShapeType="1"/>
            </p:cNvSpPr>
            <p:nvPr/>
          </p:nvSpPr>
          <p:spPr bwMode="auto">
            <a:xfrm>
              <a:off x="2183" y="3371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Line 9"/>
            <p:cNvSpPr>
              <a:spLocks noChangeShapeType="1"/>
            </p:cNvSpPr>
            <p:nvPr/>
          </p:nvSpPr>
          <p:spPr bwMode="auto">
            <a:xfrm>
              <a:off x="1942" y="3374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Line 10"/>
            <p:cNvSpPr>
              <a:spLocks noChangeShapeType="1"/>
            </p:cNvSpPr>
            <p:nvPr/>
          </p:nvSpPr>
          <p:spPr bwMode="auto">
            <a:xfrm>
              <a:off x="1693" y="3371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Line 11"/>
            <p:cNvSpPr>
              <a:spLocks noChangeShapeType="1"/>
            </p:cNvSpPr>
            <p:nvPr/>
          </p:nvSpPr>
          <p:spPr bwMode="auto">
            <a:xfrm>
              <a:off x="1348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5" name="Line 12"/>
            <p:cNvSpPr>
              <a:spLocks noChangeShapeType="1"/>
            </p:cNvSpPr>
            <p:nvPr/>
          </p:nvSpPr>
          <p:spPr bwMode="auto">
            <a:xfrm>
              <a:off x="1348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>
              <a:off x="1444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7" name="Line 14"/>
            <p:cNvSpPr>
              <a:spLocks noChangeShapeType="1"/>
            </p:cNvSpPr>
            <p:nvPr/>
          </p:nvSpPr>
          <p:spPr bwMode="auto">
            <a:xfrm>
              <a:off x="1444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Line 15"/>
            <p:cNvSpPr>
              <a:spLocks noChangeShapeType="1"/>
            </p:cNvSpPr>
            <p:nvPr/>
          </p:nvSpPr>
          <p:spPr bwMode="auto">
            <a:xfrm>
              <a:off x="1540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9" name="Line 16"/>
            <p:cNvSpPr>
              <a:spLocks noChangeShapeType="1"/>
            </p:cNvSpPr>
            <p:nvPr/>
          </p:nvSpPr>
          <p:spPr bwMode="auto">
            <a:xfrm>
              <a:off x="1540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Line 17"/>
            <p:cNvSpPr>
              <a:spLocks noChangeShapeType="1"/>
            </p:cNvSpPr>
            <p:nvPr/>
          </p:nvSpPr>
          <p:spPr bwMode="auto">
            <a:xfrm>
              <a:off x="1636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18"/>
            <p:cNvSpPr>
              <a:spLocks noChangeShapeType="1"/>
            </p:cNvSpPr>
            <p:nvPr/>
          </p:nvSpPr>
          <p:spPr bwMode="auto">
            <a:xfrm>
              <a:off x="1636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Line 19"/>
            <p:cNvSpPr>
              <a:spLocks noChangeShapeType="1"/>
            </p:cNvSpPr>
            <p:nvPr/>
          </p:nvSpPr>
          <p:spPr bwMode="auto">
            <a:xfrm>
              <a:off x="1488" y="3373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3" name="Line 20"/>
            <p:cNvSpPr>
              <a:spLocks noChangeShapeType="1"/>
            </p:cNvSpPr>
            <p:nvPr/>
          </p:nvSpPr>
          <p:spPr bwMode="auto">
            <a:xfrm>
              <a:off x="1488" y="361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4" name="Line 21"/>
            <p:cNvSpPr>
              <a:spLocks noChangeShapeType="1"/>
            </p:cNvSpPr>
            <p:nvPr/>
          </p:nvSpPr>
          <p:spPr bwMode="auto">
            <a:xfrm>
              <a:off x="1374" y="3375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Line 22"/>
            <p:cNvSpPr>
              <a:spLocks noChangeShapeType="1"/>
            </p:cNvSpPr>
            <p:nvPr/>
          </p:nvSpPr>
          <p:spPr bwMode="auto">
            <a:xfrm>
              <a:off x="1374" y="3613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8" name="Text Box 23"/>
          <p:cNvSpPr txBox="1">
            <a:spLocks noChangeArrowheads="1"/>
          </p:cNvSpPr>
          <p:nvPr/>
        </p:nvSpPr>
        <p:spPr bwMode="auto">
          <a:xfrm>
            <a:off x="1589088" y="4549775"/>
            <a:ext cx="20224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IPv4 source, dest addr </a:t>
            </a:r>
          </a:p>
        </p:txBody>
      </p:sp>
      <p:sp>
        <p:nvSpPr>
          <p:cNvPr id="97289" name="Text Box 24"/>
          <p:cNvSpPr txBox="1">
            <a:spLocks noChangeArrowheads="1"/>
          </p:cNvSpPr>
          <p:nvPr/>
        </p:nvSpPr>
        <p:spPr bwMode="auto">
          <a:xfrm>
            <a:off x="1298575" y="4318000"/>
            <a:ext cx="16621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IPv4 header fields </a:t>
            </a:r>
          </a:p>
        </p:txBody>
      </p:sp>
      <p:sp>
        <p:nvSpPr>
          <p:cNvPr id="97290" name="Line 25"/>
          <p:cNvSpPr>
            <a:spLocks noChangeShapeType="1"/>
          </p:cNvSpPr>
          <p:nvPr/>
        </p:nvSpPr>
        <p:spPr bwMode="auto">
          <a:xfrm>
            <a:off x="2855913" y="4808538"/>
            <a:ext cx="1587" cy="738187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Line 2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27"/>
          <p:cNvSpPr>
            <a:spLocks noChangeShapeType="1"/>
          </p:cNvSpPr>
          <p:nvPr/>
        </p:nvSpPr>
        <p:spPr bwMode="auto">
          <a:xfrm>
            <a:off x="2260600" y="4560888"/>
            <a:ext cx="1588" cy="9763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Text Box 28"/>
          <p:cNvSpPr txBox="1">
            <a:spLocks noChangeArrowheads="1"/>
          </p:cNvSpPr>
          <p:nvPr/>
        </p:nvSpPr>
        <p:spPr bwMode="auto">
          <a:xfrm>
            <a:off x="3667125" y="6178550"/>
            <a:ext cx="1665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IPv4 datagram</a:t>
            </a:r>
          </a:p>
        </p:txBody>
      </p:sp>
      <p:sp>
        <p:nvSpPr>
          <p:cNvPr id="97294" name="Line 29"/>
          <p:cNvSpPr>
            <a:spLocks noChangeShapeType="1"/>
          </p:cNvSpPr>
          <p:nvPr/>
        </p:nvSpPr>
        <p:spPr bwMode="auto">
          <a:xfrm>
            <a:off x="5284788" y="6367463"/>
            <a:ext cx="16954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30"/>
          <p:cNvSpPr>
            <a:spLocks noChangeShapeType="1"/>
          </p:cNvSpPr>
          <p:nvPr/>
        </p:nvSpPr>
        <p:spPr bwMode="auto">
          <a:xfrm flipH="1">
            <a:off x="2093913" y="6367463"/>
            <a:ext cx="16097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4387850" y="5829300"/>
            <a:ext cx="1665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IPv6 datagram</a:t>
            </a: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6021388" y="5999163"/>
            <a:ext cx="8572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 flipH="1">
            <a:off x="3521075" y="5999163"/>
            <a:ext cx="9286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9" name="Rectangle 34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552950" y="4416425"/>
            <a:ext cx="3381375" cy="1108075"/>
            <a:chOff x="2868" y="2782"/>
            <a:chExt cx="2130" cy="698"/>
          </a:xfrm>
        </p:grpSpPr>
        <p:sp>
          <p:nvSpPr>
            <p:cNvPr id="97318" name="Text Box 36"/>
            <p:cNvSpPr txBox="1">
              <a:spLocks noChangeArrowheads="1"/>
            </p:cNvSpPr>
            <p:nvPr/>
          </p:nvSpPr>
          <p:spPr bwMode="auto">
            <a:xfrm>
              <a:off x="4202" y="2782"/>
              <a:ext cx="795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IPv4 payload </a:t>
              </a:r>
            </a:p>
          </p:txBody>
        </p:sp>
        <p:sp>
          <p:nvSpPr>
            <p:cNvPr id="97319" name="Line 37"/>
            <p:cNvSpPr>
              <a:spLocks noChangeShapeType="1"/>
            </p:cNvSpPr>
            <p:nvPr/>
          </p:nvSpPr>
          <p:spPr bwMode="auto">
            <a:xfrm flipH="1">
              <a:off x="2867" y="2979"/>
              <a:ext cx="1533" cy="50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506788" y="4321175"/>
            <a:ext cx="3400425" cy="1474788"/>
            <a:chOff x="2209" y="2722"/>
            <a:chExt cx="2142" cy="929"/>
          </a:xfrm>
        </p:grpSpPr>
        <p:sp>
          <p:nvSpPr>
            <p:cNvPr id="97302" name="Rectangle 39"/>
            <p:cNvSpPr>
              <a:spLocks noChangeArrowheads="1"/>
            </p:cNvSpPr>
            <p:nvPr/>
          </p:nvSpPr>
          <p:spPr bwMode="auto">
            <a:xfrm>
              <a:off x="2209" y="3393"/>
              <a:ext cx="2142" cy="252"/>
            </a:xfrm>
            <a:prstGeom prst="rect">
              <a:avLst/>
            </a:prstGeom>
            <a:solidFill>
              <a:srgbClr val="66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Line 40"/>
            <p:cNvSpPr>
              <a:spLocks noChangeShapeType="1"/>
            </p:cNvSpPr>
            <p:nvPr/>
          </p:nvSpPr>
          <p:spPr bwMode="auto">
            <a:xfrm>
              <a:off x="2262" y="3393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41"/>
            <p:cNvSpPr>
              <a:spLocks noChangeShapeType="1"/>
            </p:cNvSpPr>
            <p:nvPr/>
          </p:nvSpPr>
          <p:spPr bwMode="auto">
            <a:xfrm>
              <a:off x="2236" y="3392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42"/>
            <p:cNvSpPr>
              <a:spLocks noChangeShapeType="1"/>
            </p:cNvSpPr>
            <p:nvPr/>
          </p:nvSpPr>
          <p:spPr bwMode="auto">
            <a:xfrm>
              <a:off x="2310" y="3393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43"/>
            <p:cNvSpPr>
              <a:spLocks noChangeShapeType="1"/>
            </p:cNvSpPr>
            <p:nvPr/>
          </p:nvSpPr>
          <p:spPr bwMode="auto">
            <a:xfrm>
              <a:off x="2336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Line 44"/>
            <p:cNvSpPr>
              <a:spLocks noChangeShapeType="1"/>
            </p:cNvSpPr>
            <p:nvPr/>
          </p:nvSpPr>
          <p:spPr bwMode="auto">
            <a:xfrm>
              <a:off x="2370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45"/>
            <p:cNvSpPr>
              <a:spLocks noChangeShapeType="1"/>
            </p:cNvSpPr>
            <p:nvPr/>
          </p:nvSpPr>
          <p:spPr bwMode="auto">
            <a:xfrm>
              <a:off x="2412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46"/>
            <p:cNvSpPr>
              <a:spLocks noChangeShapeType="1"/>
            </p:cNvSpPr>
            <p:nvPr/>
          </p:nvSpPr>
          <p:spPr bwMode="auto">
            <a:xfrm>
              <a:off x="2608" y="3398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Line 47"/>
            <p:cNvSpPr>
              <a:spLocks noChangeShapeType="1"/>
            </p:cNvSpPr>
            <p:nvPr/>
          </p:nvSpPr>
          <p:spPr bwMode="auto">
            <a:xfrm>
              <a:off x="2844" y="3398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Text Box 48"/>
            <p:cNvSpPr txBox="1">
              <a:spLocks noChangeArrowheads="1"/>
            </p:cNvSpPr>
            <p:nvPr/>
          </p:nvSpPr>
          <p:spPr bwMode="auto">
            <a:xfrm>
              <a:off x="2601" y="3032"/>
              <a:ext cx="103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UDP/TCP payload</a:t>
              </a:r>
            </a:p>
          </p:txBody>
        </p:sp>
        <p:sp>
          <p:nvSpPr>
            <p:cNvPr id="97312" name="Text Box 49"/>
            <p:cNvSpPr txBox="1">
              <a:spLocks noChangeArrowheads="1"/>
            </p:cNvSpPr>
            <p:nvPr/>
          </p:nvSpPr>
          <p:spPr bwMode="auto">
            <a:xfrm>
              <a:off x="2425" y="2871"/>
              <a:ext cx="1209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IPv6 source dest addr</a:t>
              </a:r>
            </a:p>
          </p:txBody>
        </p:sp>
        <p:sp>
          <p:nvSpPr>
            <p:cNvPr id="97313" name="Text Box 50"/>
            <p:cNvSpPr txBox="1">
              <a:spLocks noChangeArrowheads="1"/>
            </p:cNvSpPr>
            <p:nvPr/>
          </p:nvSpPr>
          <p:spPr bwMode="auto">
            <a:xfrm>
              <a:off x="2241" y="2722"/>
              <a:ext cx="1014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IPv6 header fields</a:t>
              </a:r>
            </a:p>
          </p:txBody>
        </p:sp>
        <p:sp>
          <p:nvSpPr>
            <p:cNvPr id="97314" name="Line 51"/>
            <p:cNvSpPr>
              <a:spLocks noChangeShapeType="1"/>
            </p:cNvSpPr>
            <p:nvPr/>
          </p:nvSpPr>
          <p:spPr bwMode="auto">
            <a:xfrm>
              <a:off x="2531" y="3018"/>
              <a:ext cx="2" cy="44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Line 52"/>
            <p:cNvSpPr>
              <a:spLocks noChangeShapeType="1"/>
            </p:cNvSpPr>
            <p:nvPr/>
          </p:nvSpPr>
          <p:spPr bwMode="auto">
            <a:xfrm>
              <a:off x="2523" y="3021"/>
              <a:ext cx="173" cy="439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Line 53"/>
            <p:cNvSpPr>
              <a:spLocks noChangeShapeType="1"/>
            </p:cNvSpPr>
            <p:nvPr/>
          </p:nvSpPr>
          <p:spPr bwMode="auto">
            <a:xfrm>
              <a:off x="2315" y="2874"/>
              <a:ext cx="0" cy="548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Line 54"/>
            <p:cNvSpPr>
              <a:spLocks noChangeShapeType="1"/>
            </p:cNvSpPr>
            <p:nvPr/>
          </p:nvSpPr>
          <p:spPr bwMode="auto">
            <a:xfrm>
              <a:off x="3263" y="3195"/>
              <a:ext cx="0" cy="25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6" grpId="0" animBg="1"/>
      <p:bldP spid="983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307975" y="214313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Tunneling</a:t>
            </a:r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312738" y="2597150"/>
            <a:ext cx="1587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>
            <a:off x="3895725" y="2868613"/>
            <a:ext cx="2325688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Text Box 7"/>
          <p:cNvSpPr txBox="1">
            <a:spLocks noChangeArrowheads="1"/>
          </p:cNvSpPr>
          <p:nvPr/>
        </p:nvSpPr>
        <p:spPr bwMode="auto">
          <a:xfrm>
            <a:off x="4229100" y="2992438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5222875" y="2994025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98314" name="Group 9"/>
          <p:cNvGrpSpPr>
            <a:grpSpLocks/>
          </p:cNvGrpSpPr>
          <p:nvPr/>
        </p:nvGrpSpPr>
        <p:grpSpPr bwMode="auto">
          <a:xfrm>
            <a:off x="4230688" y="2703513"/>
            <a:ext cx="692150" cy="336550"/>
            <a:chOff x="2665" y="1703"/>
            <a:chExt cx="436" cy="212"/>
          </a:xfrm>
        </p:grpSpPr>
        <p:sp>
          <p:nvSpPr>
            <p:cNvPr id="98426" name="Oval 10"/>
            <p:cNvSpPr>
              <a:spLocks noChangeArrowheads="1"/>
            </p:cNvSpPr>
            <p:nvPr/>
          </p:nvSpPr>
          <p:spPr bwMode="auto">
            <a:xfrm>
              <a:off x="2667" y="1797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7" name="Rectangle 11"/>
            <p:cNvSpPr>
              <a:spLocks noChangeArrowheads="1"/>
            </p:cNvSpPr>
            <p:nvPr/>
          </p:nvSpPr>
          <p:spPr bwMode="auto">
            <a:xfrm>
              <a:off x="2667" y="1784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8" name="Oval 12"/>
            <p:cNvSpPr>
              <a:spLocks noChangeArrowheads="1"/>
            </p:cNvSpPr>
            <p:nvPr/>
          </p:nvSpPr>
          <p:spPr bwMode="auto">
            <a:xfrm>
              <a:off x="2665" y="1703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429" name="Group 13"/>
            <p:cNvGrpSpPr>
              <a:grpSpLocks/>
            </p:cNvGrpSpPr>
            <p:nvPr/>
          </p:nvGrpSpPr>
          <p:grpSpPr bwMode="auto">
            <a:xfrm>
              <a:off x="2752" y="1739"/>
              <a:ext cx="244" cy="63"/>
              <a:chOff x="2752" y="1739"/>
              <a:chExt cx="244" cy="63"/>
            </a:xfrm>
          </p:grpSpPr>
          <p:sp>
            <p:nvSpPr>
              <p:cNvPr id="98432" name="Freeform 14"/>
              <p:cNvSpPr>
                <a:spLocks noChangeArrowheads="1"/>
              </p:cNvSpPr>
              <p:nvPr/>
            </p:nvSpPr>
            <p:spPr bwMode="auto">
              <a:xfrm>
                <a:off x="2752" y="1739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3" name="Freeform 15"/>
              <p:cNvSpPr>
                <a:spLocks noChangeArrowheads="1"/>
              </p:cNvSpPr>
              <p:nvPr/>
            </p:nvSpPr>
            <p:spPr bwMode="auto">
              <a:xfrm>
                <a:off x="2763" y="1739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30" name="Line 16"/>
            <p:cNvSpPr>
              <a:spLocks noChangeShapeType="1"/>
            </p:cNvSpPr>
            <p:nvPr/>
          </p:nvSpPr>
          <p:spPr bwMode="auto">
            <a:xfrm>
              <a:off x="2667" y="1768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Line 17"/>
            <p:cNvSpPr>
              <a:spLocks noChangeShapeType="1"/>
            </p:cNvSpPr>
            <p:nvPr/>
          </p:nvSpPr>
          <p:spPr bwMode="auto">
            <a:xfrm>
              <a:off x="3099" y="1773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5" name="Group 18"/>
          <p:cNvGrpSpPr>
            <a:grpSpLocks/>
          </p:cNvGrpSpPr>
          <p:nvPr/>
        </p:nvGrpSpPr>
        <p:grpSpPr bwMode="auto">
          <a:xfrm>
            <a:off x="2163763" y="2360613"/>
            <a:ext cx="1727200" cy="963612"/>
            <a:chOff x="1363" y="1487"/>
            <a:chExt cx="1088" cy="607"/>
          </a:xfrm>
        </p:grpSpPr>
        <p:sp>
          <p:nvSpPr>
            <p:cNvPr id="98403" name="Text Box 19"/>
            <p:cNvSpPr txBox="1">
              <a:spLocks noChangeArrowheads="1"/>
            </p:cNvSpPr>
            <p:nvPr/>
          </p:nvSpPr>
          <p:spPr bwMode="auto">
            <a:xfrm>
              <a:off x="1463" y="1487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8404" name="Text Box 20"/>
            <p:cNvSpPr txBox="1">
              <a:spLocks noChangeArrowheads="1"/>
            </p:cNvSpPr>
            <p:nvPr/>
          </p:nvSpPr>
          <p:spPr bwMode="auto">
            <a:xfrm>
              <a:off x="2122" y="1490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8405" name="Line 21"/>
            <p:cNvSpPr>
              <a:spLocks noChangeShapeType="1"/>
            </p:cNvSpPr>
            <p:nvPr/>
          </p:nvSpPr>
          <p:spPr bwMode="auto">
            <a:xfrm>
              <a:off x="1803" y="1813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1387" y="1882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8407" name="Text Box 23"/>
            <p:cNvSpPr txBox="1">
              <a:spLocks noChangeArrowheads="1"/>
            </p:cNvSpPr>
            <p:nvPr/>
          </p:nvSpPr>
          <p:spPr bwMode="auto">
            <a:xfrm>
              <a:off x="2046" y="1883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8408" name="Group 24"/>
            <p:cNvGrpSpPr>
              <a:grpSpLocks/>
            </p:cNvGrpSpPr>
            <p:nvPr/>
          </p:nvGrpSpPr>
          <p:grpSpPr bwMode="auto">
            <a:xfrm>
              <a:off x="1363" y="1705"/>
              <a:ext cx="436" cy="212"/>
              <a:chOff x="1363" y="1705"/>
              <a:chExt cx="436" cy="212"/>
            </a:xfrm>
          </p:grpSpPr>
          <p:sp>
            <p:nvSpPr>
              <p:cNvPr id="98418" name="Oval 25"/>
              <p:cNvSpPr>
                <a:spLocks noChangeArrowheads="1"/>
              </p:cNvSpPr>
              <p:nvPr/>
            </p:nvSpPr>
            <p:spPr bwMode="auto">
              <a:xfrm>
                <a:off x="1365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9" name="Rectangle 26"/>
              <p:cNvSpPr>
                <a:spLocks noChangeArrowheads="1"/>
              </p:cNvSpPr>
              <p:nvPr/>
            </p:nvSpPr>
            <p:spPr bwMode="auto">
              <a:xfrm>
                <a:off x="1365" y="1786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20" name="Oval 27"/>
              <p:cNvSpPr>
                <a:spLocks noChangeArrowheads="1"/>
              </p:cNvSpPr>
              <p:nvPr/>
            </p:nvSpPr>
            <p:spPr bwMode="auto">
              <a:xfrm>
                <a:off x="1363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21" name="Group 28"/>
              <p:cNvGrpSpPr>
                <a:grpSpLocks/>
              </p:cNvGrpSpPr>
              <p:nvPr/>
            </p:nvGrpSpPr>
            <p:grpSpPr bwMode="auto">
              <a:xfrm>
                <a:off x="1450" y="1741"/>
                <a:ext cx="244" cy="63"/>
                <a:chOff x="1450" y="1741"/>
                <a:chExt cx="244" cy="63"/>
              </a:xfrm>
            </p:grpSpPr>
            <p:sp>
              <p:nvSpPr>
                <p:cNvPr id="98424" name="Freeform 29"/>
                <p:cNvSpPr>
                  <a:spLocks noChangeArrowheads="1"/>
                </p:cNvSpPr>
                <p:nvPr/>
              </p:nvSpPr>
              <p:spPr bwMode="auto">
                <a:xfrm>
                  <a:off x="1450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25" name="Freeform 30"/>
                <p:cNvSpPr>
                  <a:spLocks noChangeArrowheads="1"/>
                </p:cNvSpPr>
                <p:nvPr/>
              </p:nvSpPr>
              <p:spPr bwMode="auto">
                <a:xfrm>
                  <a:off x="1461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422" name="Line 31"/>
              <p:cNvSpPr>
                <a:spLocks noChangeShapeType="1"/>
              </p:cNvSpPr>
              <p:nvPr/>
            </p:nvSpPr>
            <p:spPr bwMode="auto">
              <a:xfrm>
                <a:off x="1365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3" name="Line 32"/>
              <p:cNvSpPr>
                <a:spLocks noChangeShapeType="1"/>
              </p:cNvSpPr>
              <p:nvPr/>
            </p:nvSpPr>
            <p:spPr bwMode="auto">
              <a:xfrm>
                <a:off x="1797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09" name="Group 33"/>
            <p:cNvGrpSpPr>
              <a:grpSpLocks/>
            </p:cNvGrpSpPr>
            <p:nvPr/>
          </p:nvGrpSpPr>
          <p:grpSpPr bwMode="auto">
            <a:xfrm>
              <a:off x="2015" y="1701"/>
              <a:ext cx="436" cy="212"/>
              <a:chOff x="2015" y="1701"/>
              <a:chExt cx="436" cy="212"/>
            </a:xfrm>
          </p:grpSpPr>
          <p:sp>
            <p:nvSpPr>
              <p:cNvPr id="98410" name="Oval 34"/>
              <p:cNvSpPr>
                <a:spLocks noChangeArrowheads="1"/>
              </p:cNvSpPr>
              <p:nvPr/>
            </p:nvSpPr>
            <p:spPr bwMode="auto">
              <a:xfrm>
                <a:off x="2017" y="1795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1" name="Rectangle 35"/>
              <p:cNvSpPr>
                <a:spLocks noChangeArrowheads="1"/>
              </p:cNvSpPr>
              <p:nvPr/>
            </p:nvSpPr>
            <p:spPr bwMode="auto">
              <a:xfrm>
                <a:off x="2017" y="1782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2" name="Oval 36"/>
              <p:cNvSpPr>
                <a:spLocks noChangeArrowheads="1"/>
              </p:cNvSpPr>
              <p:nvPr/>
            </p:nvSpPr>
            <p:spPr bwMode="auto">
              <a:xfrm>
                <a:off x="2015" y="1701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13" name="Group 37"/>
              <p:cNvGrpSpPr>
                <a:grpSpLocks/>
              </p:cNvGrpSpPr>
              <p:nvPr/>
            </p:nvGrpSpPr>
            <p:grpSpPr bwMode="auto">
              <a:xfrm>
                <a:off x="2102" y="1737"/>
                <a:ext cx="244" cy="63"/>
                <a:chOff x="2102" y="1737"/>
                <a:chExt cx="244" cy="63"/>
              </a:xfrm>
            </p:grpSpPr>
            <p:sp>
              <p:nvSpPr>
                <p:cNvPr id="98416" name="Freeform 38"/>
                <p:cNvSpPr>
                  <a:spLocks noChangeArrowheads="1"/>
                </p:cNvSpPr>
                <p:nvPr/>
              </p:nvSpPr>
              <p:spPr bwMode="auto">
                <a:xfrm>
                  <a:off x="2102" y="1737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7" name="Freeform 39"/>
                <p:cNvSpPr>
                  <a:spLocks noChangeArrowheads="1"/>
                </p:cNvSpPr>
                <p:nvPr/>
              </p:nvSpPr>
              <p:spPr bwMode="auto">
                <a:xfrm>
                  <a:off x="2113" y="1737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414" name="Line 40"/>
              <p:cNvSpPr>
                <a:spLocks noChangeShapeType="1"/>
              </p:cNvSpPr>
              <p:nvPr/>
            </p:nvSpPr>
            <p:spPr bwMode="auto">
              <a:xfrm>
                <a:off x="2017" y="1766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5" name="Line 41"/>
              <p:cNvSpPr>
                <a:spLocks noChangeShapeType="1"/>
              </p:cNvSpPr>
              <p:nvPr/>
            </p:nvSpPr>
            <p:spPr bwMode="auto">
              <a:xfrm>
                <a:off x="2449" y="1771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6" name="Group 42"/>
          <p:cNvGrpSpPr>
            <a:grpSpLocks/>
          </p:cNvGrpSpPr>
          <p:nvPr/>
        </p:nvGrpSpPr>
        <p:grpSpPr bwMode="auto">
          <a:xfrm>
            <a:off x="5195888" y="2706688"/>
            <a:ext cx="692150" cy="336550"/>
            <a:chOff x="3273" y="1705"/>
            <a:chExt cx="436" cy="212"/>
          </a:xfrm>
        </p:grpSpPr>
        <p:sp>
          <p:nvSpPr>
            <p:cNvPr id="98395" name="Oval 43"/>
            <p:cNvSpPr>
              <a:spLocks noChangeArrowheads="1"/>
            </p:cNvSpPr>
            <p:nvPr/>
          </p:nvSpPr>
          <p:spPr bwMode="auto">
            <a:xfrm>
              <a:off x="3275" y="1799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6" name="Rectangle 44"/>
            <p:cNvSpPr>
              <a:spLocks noChangeArrowheads="1"/>
            </p:cNvSpPr>
            <p:nvPr/>
          </p:nvSpPr>
          <p:spPr bwMode="auto">
            <a:xfrm>
              <a:off x="3275" y="1786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7" name="Oval 45"/>
            <p:cNvSpPr>
              <a:spLocks noChangeArrowheads="1"/>
            </p:cNvSpPr>
            <p:nvPr/>
          </p:nvSpPr>
          <p:spPr bwMode="auto">
            <a:xfrm>
              <a:off x="3273" y="1705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98" name="Group 46"/>
            <p:cNvGrpSpPr>
              <a:grpSpLocks/>
            </p:cNvGrpSpPr>
            <p:nvPr/>
          </p:nvGrpSpPr>
          <p:grpSpPr bwMode="auto">
            <a:xfrm>
              <a:off x="3360" y="1741"/>
              <a:ext cx="244" cy="63"/>
              <a:chOff x="3360" y="1741"/>
              <a:chExt cx="244" cy="63"/>
            </a:xfrm>
          </p:grpSpPr>
          <p:sp>
            <p:nvSpPr>
              <p:cNvPr id="98401" name="Freeform 47"/>
              <p:cNvSpPr>
                <a:spLocks noChangeArrowheads="1"/>
              </p:cNvSpPr>
              <p:nvPr/>
            </p:nvSpPr>
            <p:spPr bwMode="auto">
              <a:xfrm>
                <a:off x="3360" y="1741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2" name="Freeform 48"/>
              <p:cNvSpPr>
                <a:spLocks noChangeArrowheads="1"/>
              </p:cNvSpPr>
              <p:nvPr/>
            </p:nvSpPr>
            <p:spPr bwMode="auto">
              <a:xfrm>
                <a:off x="3371" y="1741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99" name="Line 49"/>
            <p:cNvSpPr>
              <a:spLocks noChangeShapeType="1"/>
            </p:cNvSpPr>
            <p:nvPr/>
          </p:nvSpPr>
          <p:spPr bwMode="auto">
            <a:xfrm>
              <a:off x="3275" y="1770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0" name="Line 50"/>
            <p:cNvSpPr>
              <a:spLocks noChangeShapeType="1"/>
            </p:cNvSpPr>
            <p:nvPr/>
          </p:nvSpPr>
          <p:spPr bwMode="auto">
            <a:xfrm>
              <a:off x="3707" y="1775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7" name="Group 51"/>
          <p:cNvGrpSpPr>
            <a:grpSpLocks/>
          </p:cNvGrpSpPr>
          <p:nvPr/>
        </p:nvGrpSpPr>
        <p:grpSpPr bwMode="auto">
          <a:xfrm>
            <a:off x="6202363" y="2362200"/>
            <a:ext cx="1666875" cy="957263"/>
            <a:chOff x="3907" y="1488"/>
            <a:chExt cx="1050" cy="603"/>
          </a:xfrm>
        </p:grpSpPr>
        <p:sp>
          <p:nvSpPr>
            <p:cNvPr id="98372" name="Text Box 52"/>
            <p:cNvSpPr txBox="1">
              <a:spLocks noChangeArrowheads="1"/>
            </p:cNvSpPr>
            <p:nvPr/>
          </p:nvSpPr>
          <p:spPr bwMode="auto">
            <a:xfrm>
              <a:off x="4013" y="1488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8373" name="Line 53"/>
            <p:cNvSpPr>
              <a:spLocks noChangeShapeType="1"/>
            </p:cNvSpPr>
            <p:nvPr/>
          </p:nvSpPr>
          <p:spPr bwMode="auto">
            <a:xfrm>
              <a:off x="4352" y="1801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Text Box 54"/>
            <p:cNvSpPr txBox="1">
              <a:spLocks noChangeArrowheads="1"/>
            </p:cNvSpPr>
            <p:nvPr/>
          </p:nvSpPr>
          <p:spPr bwMode="auto">
            <a:xfrm>
              <a:off x="3952" y="1878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8375" name="Text Box 55"/>
            <p:cNvSpPr txBox="1">
              <a:spLocks noChangeArrowheads="1"/>
            </p:cNvSpPr>
            <p:nvPr/>
          </p:nvSpPr>
          <p:spPr bwMode="auto">
            <a:xfrm>
              <a:off x="4570" y="1880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8376" name="Group 56"/>
            <p:cNvGrpSpPr>
              <a:grpSpLocks/>
            </p:cNvGrpSpPr>
            <p:nvPr/>
          </p:nvGrpSpPr>
          <p:grpSpPr bwMode="auto">
            <a:xfrm>
              <a:off x="3907" y="1705"/>
              <a:ext cx="436" cy="211"/>
              <a:chOff x="3907" y="1705"/>
              <a:chExt cx="436" cy="211"/>
            </a:xfrm>
          </p:grpSpPr>
          <p:sp>
            <p:nvSpPr>
              <p:cNvPr id="98387" name="Oval 57"/>
              <p:cNvSpPr>
                <a:spLocks noChangeArrowheads="1"/>
              </p:cNvSpPr>
              <p:nvPr/>
            </p:nvSpPr>
            <p:spPr bwMode="auto">
              <a:xfrm>
                <a:off x="3909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8" name="Rectangle 58"/>
              <p:cNvSpPr>
                <a:spLocks noChangeArrowheads="1"/>
              </p:cNvSpPr>
              <p:nvPr/>
            </p:nvSpPr>
            <p:spPr bwMode="auto">
              <a:xfrm>
                <a:off x="3909" y="1785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9" name="Oval 59"/>
              <p:cNvSpPr>
                <a:spLocks noChangeArrowheads="1"/>
              </p:cNvSpPr>
              <p:nvPr/>
            </p:nvSpPr>
            <p:spPr bwMode="auto">
              <a:xfrm>
                <a:off x="3907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90" name="Group 60"/>
              <p:cNvGrpSpPr>
                <a:grpSpLocks/>
              </p:cNvGrpSpPr>
              <p:nvPr/>
            </p:nvGrpSpPr>
            <p:grpSpPr bwMode="auto">
              <a:xfrm>
                <a:off x="3994" y="1741"/>
                <a:ext cx="244" cy="63"/>
                <a:chOff x="3994" y="1741"/>
                <a:chExt cx="244" cy="63"/>
              </a:xfrm>
            </p:grpSpPr>
            <p:sp>
              <p:nvSpPr>
                <p:cNvPr id="98393" name="Freeform 61"/>
                <p:cNvSpPr>
                  <a:spLocks noChangeArrowheads="1"/>
                </p:cNvSpPr>
                <p:nvPr/>
              </p:nvSpPr>
              <p:spPr bwMode="auto">
                <a:xfrm>
                  <a:off x="3994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94" name="Freeform 62"/>
                <p:cNvSpPr>
                  <a:spLocks noChangeArrowheads="1"/>
                </p:cNvSpPr>
                <p:nvPr/>
              </p:nvSpPr>
              <p:spPr bwMode="auto">
                <a:xfrm>
                  <a:off x="4005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391" name="Line 63"/>
              <p:cNvSpPr>
                <a:spLocks noChangeShapeType="1"/>
              </p:cNvSpPr>
              <p:nvPr/>
            </p:nvSpPr>
            <p:spPr bwMode="auto">
              <a:xfrm>
                <a:off x="3909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2" name="Line 64"/>
              <p:cNvSpPr>
                <a:spLocks noChangeShapeType="1"/>
              </p:cNvSpPr>
              <p:nvPr/>
            </p:nvSpPr>
            <p:spPr bwMode="auto">
              <a:xfrm>
                <a:off x="4341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77" name="Group 65"/>
            <p:cNvGrpSpPr>
              <a:grpSpLocks/>
            </p:cNvGrpSpPr>
            <p:nvPr/>
          </p:nvGrpSpPr>
          <p:grpSpPr bwMode="auto">
            <a:xfrm>
              <a:off x="4521" y="1703"/>
              <a:ext cx="436" cy="212"/>
              <a:chOff x="4521" y="1703"/>
              <a:chExt cx="436" cy="212"/>
            </a:xfrm>
          </p:grpSpPr>
          <p:sp>
            <p:nvSpPr>
              <p:cNvPr id="98379" name="Oval 66"/>
              <p:cNvSpPr>
                <a:spLocks noChangeArrowheads="1"/>
              </p:cNvSpPr>
              <p:nvPr/>
            </p:nvSpPr>
            <p:spPr bwMode="auto">
              <a:xfrm>
                <a:off x="4523" y="1797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0" name="Rectangle 67"/>
              <p:cNvSpPr>
                <a:spLocks noChangeArrowheads="1"/>
              </p:cNvSpPr>
              <p:nvPr/>
            </p:nvSpPr>
            <p:spPr bwMode="auto">
              <a:xfrm>
                <a:off x="4523" y="1784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1" name="Oval 68"/>
              <p:cNvSpPr>
                <a:spLocks noChangeArrowheads="1"/>
              </p:cNvSpPr>
              <p:nvPr/>
            </p:nvSpPr>
            <p:spPr bwMode="auto">
              <a:xfrm>
                <a:off x="4521" y="1703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82" name="Group 69"/>
              <p:cNvGrpSpPr>
                <a:grpSpLocks/>
              </p:cNvGrpSpPr>
              <p:nvPr/>
            </p:nvGrpSpPr>
            <p:grpSpPr bwMode="auto">
              <a:xfrm>
                <a:off x="4608" y="1739"/>
                <a:ext cx="244" cy="63"/>
                <a:chOff x="4608" y="1739"/>
                <a:chExt cx="244" cy="63"/>
              </a:xfrm>
            </p:grpSpPr>
            <p:sp>
              <p:nvSpPr>
                <p:cNvPr id="98385" name="Freeform 70"/>
                <p:cNvSpPr>
                  <a:spLocks noChangeArrowheads="1"/>
                </p:cNvSpPr>
                <p:nvPr/>
              </p:nvSpPr>
              <p:spPr bwMode="auto">
                <a:xfrm>
                  <a:off x="4608" y="1739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86" name="Freeform 71"/>
                <p:cNvSpPr>
                  <a:spLocks noChangeArrowheads="1"/>
                </p:cNvSpPr>
                <p:nvPr/>
              </p:nvSpPr>
              <p:spPr bwMode="auto">
                <a:xfrm>
                  <a:off x="4619" y="1739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383" name="Line 72"/>
              <p:cNvSpPr>
                <a:spLocks noChangeShapeType="1"/>
              </p:cNvSpPr>
              <p:nvPr/>
            </p:nvSpPr>
            <p:spPr bwMode="auto">
              <a:xfrm>
                <a:off x="4523" y="1768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4" name="Line 73"/>
              <p:cNvSpPr>
                <a:spLocks noChangeShapeType="1"/>
              </p:cNvSpPr>
              <p:nvPr/>
            </p:nvSpPr>
            <p:spPr bwMode="auto">
              <a:xfrm>
                <a:off x="4955" y="1773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78" name="Text Box 74"/>
            <p:cNvSpPr txBox="1">
              <a:spLocks noChangeArrowheads="1"/>
            </p:cNvSpPr>
            <p:nvPr/>
          </p:nvSpPr>
          <p:spPr bwMode="auto">
            <a:xfrm>
              <a:off x="4636" y="1492"/>
              <a:ext cx="2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98318" name="Text Box 75"/>
          <p:cNvSpPr txBox="1">
            <a:spLocks noChangeArrowheads="1"/>
          </p:cNvSpPr>
          <p:nvPr/>
        </p:nvSpPr>
        <p:spPr bwMode="auto">
          <a:xfrm>
            <a:off x="4387850" y="235585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8319" name="Text Box 76"/>
          <p:cNvSpPr txBox="1">
            <a:spLocks noChangeArrowheads="1"/>
          </p:cNvSpPr>
          <p:nvPr/>
        </p:nvSpPr>
        <p:spPr bwMode="auto">
          <a:xfrm>
            <a:off x="5364163" y="2359025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461963" y="1216025"/>
            <a:ext cx="7412037" cy="977900"/>
            <a:chOff x="291" y="766"/>
            <a:chExt cx="4669" cy="616"/>
          </a:xfrm>
        </p:grpSpPr>
        <p:sp>
          <p:nvSpPr>
            <p:cNvPr id="98321" name="Rectangle 78"/>
            <p:cNvSpPr>
              <a:spLocks noChangeArrowheads="1"/>
            </p:cNvSpPr>
            <p:nvPr/>
          </p:nvSpPr>
          <p:spPr bwMode="auto">
            <a:xfrm>
              <a:off x="2424" y="1085"/>
              <a:ext cx="1514" cy="41"/>
            </a:xfrm>
            <a:prstGeom prst="rect">
              <a:avLst/>
            </a:prstGeom>
            <a:solidFill>
              <a:srgbClr val="CC0000"/>
            </a:soli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Text Box 79"/>
            <p:cNvSpPr txBox="1">
              <a:spLocks noChangeArrowheads="1"/>
            </p:cNvSpPr>
            <p:nvPr/>
          </p:nvSpPr>
          <p:spPr bwMode="auto">
            <a:xfrm>
              <a:off x="291" y="979"/>
              <a:ext cx="88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98323" name="Text Box 80"/>
            <p:cNvSpPr txBox="1">
              <a:spLocks noChangeArrowheads="1"/>
            </p:cNvSpPr>
            <p:nvPr/>
          </p:nvSpPr>
          <p:spPr bwMode="auto">
            <a:xfrm>
              <a:off x="2495" y="766"/>
              <a:ext cx="1457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8324" name="Group 81"/>
            <p:cNvGrpSpPr>
              <a:grpSpLocks/>
            </p:cNvGrpSpPr>
            <p:nvPr/>
          </p:nvGrpSpPr>
          <p:grpSpPr bwMode="auto">
            <a:xfrm>
              <a:off x="3911" y="779"/>
              <a:ext cx="1050" cy="604"/>
              <a:chOff x="3911" y="779"/>
              <a:chExt cx="1050" cy="604"/>
            </a:xfrm>
          </p:grpSpPr>
          <p:sp>
            <p:nvSpPr>
              <p:cNvPr id="98349" name="Text Box 82"/>
              <p:cNvSpPr txBox="1">
                <a:spLocks noChangeArrowheads="1"/>
              </p:cNvSpPr>
              <p:nvPr/>
            </p:nvSpPr>
            <p:spPr bwMode="auto">
              <a:xfrm>
                <a:off x="4017" y="779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98350" name="Line 83"/>
              <p:cNvSpPr>
                <a:spLocks noChangeShapeType="1"/>
              </p:cNvSpPr>
              <p:nvPr/>
            </p:nvSpPr>
            <p:spPr bwMode="auto">
              <a:xfrm>
                <a:off x="4356" y="1092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1" name="Text Box 84"/>
              <p:cNvSpPr txBox="1">
                <a:spLocks noChangeArrowheads="1"/>
              </p:cNvSpPr>
              <p:nvPr/>
            </p:nvSpPr>
            <p:spPr bwMode="auto">
              <a:xfrm>
                <a:off x="3956" y="1169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8352" name="Text Box 85"/>
              <p:cNvSpPr txBox="1">
                <a:spLocks noChangeArrowheads="1"/>
              </p:cNvSpPr>
              <p:nvPr/>
            </p:nvSpPr>
            <p:spPr bwMode="auto">
              <a:xfrm>
                <a:off x="4574" y="1171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8353" name="Group 86"/>
              <p:cNvGrpSpPr>
                <a:grpSpLocks/>
              </p:cNvGrpSpPr>
              <p:nvPr/>
            </p:nvGrpSpPr>
            <p:grpSpPr bwMode="auto">
              <a:xfrm>
                <a:off x="3911" y="996"/>
                <a:ext cx="436" cy="212"/>
                <a:chOff x="3911" y="996"/>
                <a:chExt cx="436" cy="212"/>
              </a:xfrm>
            </p:grpSpPr>
            <p:sp>
              <p:nvSpPr>
                <p:cNvPr id="98364" name="Oval 87"/>
                <p:cNvSpPr>
                  <a:spLocks noChangeArrowheads="1"/>
                </p:cNvSpPr>
                <p:nvPr/>
              </p:nvSpPr>
              <p:spPr bwMode="auto">
                <a:xfrm>
                  <a:off x="3913" y="1090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5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3" y="1077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6" name="Oval 89"/>
                <p:cNvSpPr>
                  <a:spLocks noChangeArrowheads="1"/>
                </p:cNvSpPr>
                <p:nvPr/>
              </p:nvSpPr>
              <p:spPr bwMode="auto">
                <a:xfrm>
                  <a:off x="3911" y="996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67" name="Group 90"/>
                <p:cNvGrpSpPr>
                  <a:grpSpLocks/>
                </p:cNvGrpSpPr>
                <p:nvPr/>
              </p:nvGrpSpPr>
              <p:grpSpPr bwMode="auto">
                <a:xfrm>
                  <a:off x="3998" y="1032"/>
                  <a:ext cx="244" cy="63"/>
                  <a:chOff x="3998" y="1032"/>
                  <a:chExt cx="244" cy="63"/>
                </a:xfrm>
              </p:grpSpPr>
              <p:sp>
                <p:nvSpPr>
                  <p:cNvPr id="98370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3998" y="1032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71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4009" y="1032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68" name="Line 93"/>
                <p:cNvSpPr>
                  <a:spLocks noChangeShapeType="1"/>
                </p:cNvSpPr>
                <p:nvPr/>
              </p:nvSpPr>
              <p:spPr bwMode="auto">
                <a:xfrm>
                  <a:off x="3913" y="1061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69" name="Line 94"/>
                <p:cNvSpPr>
                  <a:spLocks noChangeShapeType="1"/>
                </p:cNvSpPr>
                <p:nvPr/>
              </p:nvSpPr>
              <p:spPr bwMode="auto">
                <a:xfrm>
                  <a:off x="4345" y="1066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354" name="Group 95"/>
              <p:cNvGrpSpPr>
                <a:grpSpLocks/>
              </p:cNvGrpSpPr>
              <p:nvPr/>
            </p:nvGrpSpPr>
            <p:grpSpPr bwMode="auto">
              <a:xfrm>
                <a:off x="4525" y="994"/>
                <a:ext cx="436" cy="212"/>
                <a:chOff x="4525" y="994"/>
                <a:chExt cx="436" cy="212"/>
              </a:xfrm>
            </p:grpSpPr>
            <p:sp>
              <p:nvSpPr>
                <p:cNvPr id="98356" name="Oval 96"/>
                <p:cNvSpPr>
                  <a:spLocks noChangeArrowheads="1"/>
                </p:cNvSpPr>
                <p:nvPr/>
              </p:nvSpPr>
              <p:spPr bwMode="auto">
                <a:xfrm>
                  <a:off x="4527" y="1088"/>
                  <a:ext cx="432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57" name="Rectangle 97"/>
                <p:cNvSpPr>
                  <a:spLocks noChangeArrowheads="1"/>
                </p:cNvSpPr>
                <p:nvPr/>
              </p:nvSpPr>
              <p:spPr bwMode="auto">
                <a:xfrm>
                  <a:off x="4527" y="1075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58" name="Oval 98"/>
                <p:cNvSpPr>
                  <a:spLocks noChangeArrowheads="1"/>
                </p:cNvSpPr>
                <p:nvPr/>
              </p:nvSpPr>
              <p:spPr bwMode="auto">
                <a:xfrm>
                  <a:off x="4525" y="994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59" name="Group 99"/>
                <p:cNvGrpSpPr>
                  <a:grpSpLocks/>
                </p:cNvGrpSpPr>
                <p:nvPr/>
              </p:nvGrpSpPr>
              <p:grpSpPr bwMode="auto">
                <a:xfrm>
                  <a:off x="4612" y="1030"/>
                  <a:ext cx="244" cy="63"/>
                  <a:chOff x="4612" y="1030"/>
                  <a:chExt cx="244" cy="63"/>
                </a:xfrm>
              </p:grpSpPr>
              <p:sp>
                <p:nvSpPr>
                  <p:cNvPr id="98362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030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63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030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60" name="Line 102"/>
                <p:cNvSpPr>
                  <a:spLocks noChangeShapeType="1"/>
                </p:cNvSpPr>
                <p:nvPr/>
              </p:nvSpPr>
              <p:spPr bwMode="auto">
                <a:xfrm>
                  <a:off x="4527" y="1059"/>
                  <a:ext cx="0" cy="93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61" name="Line 103"/>
                <p:cNvSpPr>
                  <a:spLocks noChangeShapeType="1"/>
                </p:cNvSpPr>
                <p:nvPr/>
              </p:nvSpPr>
              <p:spPr bwMode="auto">
                <a:xfrm>
                  <a:off x="4959" y="1064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55" name="Text Box 104"/>
              <p:cNvSpPr txBox="1">
                <a:spLocks noChangeArrowheads="1"/>
              </p:cNvSpPr>
              <p:nvPr/>
            </p:nvSpPr>
            <p:spPr bwMode="auto">
              <a:xfrm>
                <a:off x="4640" y="783"/>
                <a:ext cx="201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98325" name="Group 105"/>
            <p:cNvGrpSpPr>
              <a:grpSpLocks/>
            </p:cNvGrpSpPr>
            <p:nvPr/>
          </p:nvGrpSpPr>
          <p:grpSpPr bwMode="auto">
            <a:xfrm>
              <a:off x="1361" y="771"/>
              <a:ext cx="1088" cy="607"/>
              <a:chOff x="1361" y="771"/>
              <a:chExt cx="1088" cy="607"/>
            </a:xfrm>
          </p:grpSpPr>
          <p:sp>
            <p:nvSpPr>
              <p:cNvPr id="98326" name="Text Box 106"/>
              <p:cNvSpPr txBox="1">
                <a:spLocks noChangeArrowheads="1"/>
              </p:cNvSpPr>
              <p:nvPr/>
            </p:nvSpPr>
            <p:spPr bwMode="auto">
              <a:xfrm>
                <a:off x="1461" y="771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8327" name="Text Box 107"/>
              <p:cNvSpPr txBox="1">
                <a:spLocks noChangeArrowheads="1"/>
              </p:cNvSpPr>
              <p:nvPr/>
            </p:nvSpPr>
            <p:spPr bwMode="auto">
              <a:xfrm>
                <a:off x="2120" y="774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98328" name="Line 108"/>
              <p:cNvSpPr>
                <a:spLocks noChangeShapeType="1"/>
              </p:cNvSpPr>
              <p:nvPr/>
            </p:nvSpPr>
            <p:spPr bwMode="auto">
              <a:xfrm>
                <a:off x="1801" y="1097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Text Box 109"/>
              <p:cNvSpPr txBox="1">
                <a:spLocks noChangeArrowheads="1"/>
              </p:cNvSpPr>
              <p:nvPr/>
            </p:nvSpPr>
            <p:spPr bwMode="auto">
              <a:xfrm>
                <a:off x="1385" y="1166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8330" name="Text Box 110"/>
              <p:cNvSpPr txBox="1">
                <a:spLocks noChangeArrowheads="1"/>
              </p:cNvSpPr>
              <p:nvPr/>
            </p:nvSpPr>
            <p:spPr bwMode="auto">
              <a:xfrm>
                <a:off x="2044" y="1167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8331" name="Group 111"/>
              <p:cNvGrpSpPr>
                <a:grpSpLocks/>
              </p:cNvGrpSpPr>
              <p:nvPr/>
            </p:nvGrpSpPr>
            <p:grpSpPr bwMode="auto">
              <a:xfrm>
                <a:off x="1361" y="989"/>
                <a:ext cx="436" cy="212"/>
                <a:chOff x="1361" y="989"/>
                <a:chExt cx="436" cy="212"/>
              </a:xfrm>
            </p:grpSpPr>
            <p:sp>
              <p:nvSpPr>
                <p:cNvPr id="98341" name="Oval 112"/>
                <p:cNvSpPr>
                  <a:spLocks noChangeArrowheads="1"/>
                </p:cNvSpPr>
                <p:nvPr/>
              </p:nvSpPr>
              <p:spPr bwMode="auto">
                <a:xfrm>
                  <a:off x="1363" y="1083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1363" y="1070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43" name="Oval 114"/>
                <p:cNvSpPr>
                  <a:spLocks noChangeArrowheads="1"/>
                </p:cNvSpPr>
                <p:nvPr/>
              </p:nvSpPr>
              <p:spPr bwMode="auto">
                <a:xfrm>
                  <a:off x="1361" y="989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44" name="Group 115"/>
                <p:cNvGrpSpPr>
                  <a:grpSpLocks/>
                </p:cNvGrpSpPr>
                <p:nvPr/>
              </p:nvGrpSpPr>
              <p:grpSpPr bwMode="auto">
                <a:xfrm>
                  <a:off x="1448" y="1025"/>
                  <a:ext cx="244" cy="63"/>
                  <a:chOff x="1448" y="1025"/>
                  <a:chExt cx="244" cy="63"/>
                </a:xfrm>
              </p:grpSpPr>
              <p:sp>
                <p:nvSpPr>
                  <p:cNvPr id="98347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1025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48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025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45" name="Line 118"/>
                <p:cNvSpPr>
                  <a:spLocks noChangeShapeType="1"/>
                </p:cNvSpPr>
                <p:nvPr/>
              </p:nvSpPr>
              <p:spPr bwMode="auto">
                <a:xfrm>
                  <a:off x="1363" y="1054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46" name="Line 119"/>
                <p:cNvSpPr>
                  <a:spLocks noChangeShapeType="1"/>
                </p:cNvSpPr>
                <p:nvPr/>
              </p:nvSpPr>
              <p:spPr bwMode="auto">
                <a:xfrm>
                  <a:off x="1795" y="1059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332" name="Group 120"/>
              <p:cNvGrpSpPr>
                <a:grpSpLocks/>
              </p:cNvGrpSpPr>
              <p:nvPr/>
            </p:nvGrpSpPr>
            <p:grpSpPr bwMode="auto">
              <a:xfrm>
                <a:off x="2013" y="985"/>
                <a:ext cx="436" cy="212"/>
                <a:chOff x="2013" y="985"/>
                <a:chExt cx="436" cy="212"/>
              </a:xfrm>
            </p:grpSpPr>
            <p:sp>
              <p:nvSpPr>
                <p:cNvPr id="98333" name="Oval 121"/>
                <p:cNvSpPr>
                  <a:spLocks noChangeArrowheads="1"/>
                </p:cNvSpPr>
                <p:nvPr/>
              </p:nvSpPr>
              <p:spPr bwMode="auto">
                <a:xfrm>
                  <a:off x="2015" y="1079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3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15" y="1066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35" name="Oval 123"/>
                <p:cNvSpPr>
                  <a:spLocks noChangeArrowheads="1"/>
                </p:cNvSpPr>
                <p:nvPr/>
              </p:nvSpPr>
              <p:spPr bwMode="auto">
                <a:xfrm>
                  <a:off x="2013" y="985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36" name="Group 124"/>
                <p:cNvGrpSpPr>
                  <a:grpSpLocks/>
                </p:cNvGrpSpPr>
                <p:nvPr/>
              </p:nvGrpSpPr>
              <p:grpSpPr bwMode="auto">
                <a:xfrm>
                  <a:off x="2100" y="1021"/>
                  <a:ext cx="244" cy="63"/>
                  <a:chOff x="2100" y="1021"/>
                  <a:chExt cx="244" cy="63"/>
                </a:xfrm>
              </p:grpSpPr>
              <p:sp>
                <p:nvSpPr>
                  <p:cNvPr id="98339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021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40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1021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37" name="Line 127"/>
                <p:cNvSpPr>
                  <a:spLocks noChangeShapeType="1"/>
                </p:cNvSpPr>
                <p:nvPr/>
              </p:nvSpPr>
              <p:spPr bwMode="auto">
                <a:xfrm>
                  <a:off x="2015" y="1050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38" name="Line 128"/>
                <p:cNvSpPr>
                  <a:spLocks noChangeShapeType="1"/>
                </p:cNvSpPr>
                <p:nvPr/>
              </p:nvSpPr>
              <p:spPr bwMode="auto">
                <a:xfrm>
                  <a:off x="2447" y="1055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60638" y="3384550"/>
            <a:ext cx="809625" cy="3016250"/>
            <a:chOff x="1613" y="2132"/>
            <a:chExt cx="510" cy="1900"/>
          </a:xfrm>
        </p:grpSpPr>
        <p:grpSp>
          <p:nvGrpSpPr>
            <p:cNvPr id="99486" name="Group 4"/>
            <p:cNvGrpSpPr>
              <a:grpSpLocks/>
            </p:cNvGrpSpPr>
            <p:nvPr/>
          </p:nvGrpSpPr>
          <p:grpSpPr bwMode="auto">
            <a:xfrm>
              <a:off x="1624" y="2200"/>
              <a:ext cx="471" cy="907"/>
              <a:chOff x="1624" y="2200"/>
              <a:chExt cx="471" cy="907"/>
            </a:xfrm>
          </p:grpSpPr>
          <p:sp>
            <p:nvSpPr>
              <p:cNvPr id="99490" name="Rectangle 5"/>
              <p:cNvSpPr>
                <a:spLocks noChangeArrowheads="1"/>
              </p:cNvSpPr>
              <p:nvPr/>
            </p:nvSpPr>
            <p:spPr bwMode="auto">
              <a:xfrm>
                <a:off x="1634" y="2200"/>
                <a:ext cx="461" cy="907"/>
              </a:xfrm>
              <a:prstGeom prst="rect">
                <a:avLst/>
              </a:prstGeom>
              <a:solidFill>
                <a:srgbClr val="66CC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1" name="Text Box 6"/>
              <p:cNvSpPr txBox="1">
                <a:spLocks noChangeArrowheads="1"/>
              </p:cNvSpPr>
              <p:nvPr/>
            </p:nvSpPr>
            <p:spPr bwMode="auto">
              <a:xfrm>
                <a:off x="1624" y="2225"/>
                <a:ext cx="458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flow: X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src: A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dest: F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  <p:sp>
          <p:nvSpPr>
            <p:cNvPr id="99487" name="Line 7"/>
            <p:cNvSpPr>
              <a:spLocks noChangeShapeType="1"/>
            </p:cNvSpPr>
            <p:nvPr/>
          </p:nvSpPr>
          <p:spPr bwMode="auto">
            <a:xfrm>
              <a:off x="1661" y="2132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88" name="Text Box 8"/>
            <p:cNvSpPr txBox="1">
              <a:spLocks noChangeArrowheads="1"/>
            </p:cNvSpPr>
            <p:nvPr/>
          </p:nvSpPr>
          <p:spPr bwMode="auto">
            <a:xfrm>
              <a:off x="1613" y="3690"/>
              <a:ext cx="510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A-to-B: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89" name="Line 9"/>
            <p:cNvSpPr>
              <a:spLocks noChangeShapeType="1"/>
            </p:cNvSpPr>
            <p:nvPr/>
          </p:nvSpPr>
          <p:spPr bwMode="auto">
            <a:xfrm>
              <a:off x="1856" y="3230"/>
              <a:ext cx="0" cy="49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33775" y="3376613"/>
            <a:ext cx="1182688" cy="3352800"/>
            <a:chOff x="2226" y="2127"/>
            <a:chExt cx="745" cy="2112"/>
          </a:xfrm>
        </p:grpSpPr>
        <p:grpSp>
          <p:nvGrpSpPr>
            <p:cNvPr id="99477" name="Group 11"/>
            <p:cNvGrpSpPr>
              <a:grpSpLocks/>
            </p:cNvGrpSpPr>
            <p:nvPr/>
          </p:nvGrpSpPr>
          <p:grpSpPr bwMode="auto">
            <a:xfrm>
              <a:off x="2226" y="2194"/>
              <a:ext cx="618" cy="1387"/>
              <a:chOff x="2226" y="2194"/>
              <a:chExt cx="618" cy="1387"/>
            </a:xfrm>
          </p:grpSpPr>
          <p:sp>
            <p:nvSpPr>
              <p:cNvPr id="99481" name="Rectangle 12"/>
              <p:cNvSpPr>
                <a:spLocks noChangeArrowheads="1"/>
              </p:cNvSpPr>
              <p:nvPr/>
            </p:nvSpPr>
            <p:spPr bwMode="auto">
              <a:xfrm>
                <a:off x="2262" y="2200"/>
                <a:ext cx="582" cy="1381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82" name="Group 13"/>
              <p:cNvGrpSpPr>
                <a:grpSpLocks/>
              </p:cNvGrpSpPr>
              <p:nvPr/>
            </p:nvGrpSpPr>
            <p:grpSpPr bwMode="auto">
              <a:xfrm>
                <a:off x="2283" y="2583"/>
                <a:ext cx="488" cy="907"/>
                <a:chOff x="2283" y="2583"/>
                <a:chExt cx="488" cy="907"/>
              </a:xfrm>
            </p:grpSpPr>
            <p:sp>
              <p:nvSpPr>
                <p:cNvPr id="994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7" y="2583"/>
                  <a:ext cx="461" cy="907"/>
                </a:xfrm>
                <a:prstGeom prst="rect">
                  <a:avLst/>
                </a:prstGeom>
                <a:solidFill>
                  <a:srgbClr val="66CCFF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8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83" y="2601"/>
                  <a:ext cx="488" cy="86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99483" name="Text Box 16"/>
              <p:cNvSpPr txBox="1">
                <a:spLocks noChangeArrowheads="1"/>
              </p:cNvSpPr>
              <p:nvPr/>
            </p:nvSpPr>
            <p:spPr bwMode="auto">
              <a:xfrm>
                <a:off x="2226" y="2194"/>
                <a:ext cx="561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src:B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  <p:sp>
          <p:nvSpPr>
            <p:cNvPr id="99478" name="Line 17"/>
            <p:cNvSpPr>
              <a:spLocks noChangeShapeType="1"/>
            </p:cNvSpPr>
            <p:nvPr/>
          </p:nvSpPr>
          <p:spPr bwMode="auto">
            <a:xfrm>
              <a:off x="2345" y="2127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9" name="Text Box 1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0" cy="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99480" name="Line 19"/>
            <p:cNvSpPr>
              <a:spLocks noChangeShapeType="1"/>
            </p:cNvSpPr>
            <p:nvPr/>
          </p:nvSpPr>
          <p:spPr bwMode="auto">
            <a:xfrm>
              <a:off x="2588" y="3604"/>
              <a:ext cx="0" cy="1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746875" y="3379788"/>
            <a:ext cx="876300" cy="3033712"/>
            <a:chOff x="4250" y="2129"/>
            <a:chExt cx="552" cy="1911"/>
          </a:xfrm>
        </p:grpSpPr>
        <p:sp>
          <p:nvSpPr>
            <p:cNvPr id="99471" name="Line 21"/>
            <p:cNvSpPr>
              <a:spLocks noChangeShapeType="1"/>
            </p:cNvSpPr>
            <p:nvPr/>
          </p:nvSpPr>
          <p:spPr bwMode="auto">
            <a:xfrm>
              <a:off x="4292" y="2129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2" name="Text Box 22"/>
            <p:cNvSpPr txBox="1">
              <a:spLocks noChangeArrowheads="1"/>
            </p:cNvSpPr>
            <p:nvPr/>
          </p:nvSpPr>
          <p:spPr bwMode="auto">
            <a:xfrm>
              <a:off x="4300" y="3698"/>
              <a:ext cx="503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E-to-F: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73" name="Line 23"/>
            <p:cNvSpPr>
              <a:spLocks noChangeShapeType="1"/>
            </p:cNvSpPr>
            <p:nvPr/>
          </p:nvSpPr>
          <p:spPr bwMode="auto">
            <a:xfrm>
              <a:off x="4540" y="3238"/>
              <a:ext cx="0" cy="49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74" name="Group 24"/>
            <p:cNvGrpSpPr>
              <a:grpSpLocks/>
            </p:cNvGrpSpPr>
            <p:nvPr/>
          </p:nvGrpSpPr>
          <p:grpSpPr bwMode="auto">
            <a:xfrm>
              <a:off x="4250" y="2205"/>
              <a:ext cx="471" cy="907"/>
              <a:chOff x="4250" y="2205"/>
              <a:chExt cx="471" cy="907"/>
            </a:xfrm>
          </p:grpSpPr>
          <p:sp>
            <p:nvSpPr>
              <p:cNvPr id="99475" name="Rectangle 25"/>
              <p:cNvSpPr>
                <a:spLocks noChangeArrowheads="1"/>
              </p:cNvSpPr>
              <p:nvPr/>
            </p:nvSpPr>
            <p:spPr bwMode="auto">
              <a:xfrm>
                <a:off x="4260" y="2205"/>
                <a:ext cx="461" cy="907"/>
              </a:xfrm>
              <a:prstGeom prst="rect">
                <a:avLst/>
              </a:prstGeom>
              <a:solidFill>
                <a:srgbClr val="66CC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76" name="Text Box 26"/>
              <p:cNvSpPr txBox="1">
                <a:spLocks noChangeArrowheads="1"/>
              </p:cNvSpPr>
              <p:nvPr/>
            </p:nvSpPr>
            <p:spPr bwMode="auto">
              <a:xfrm>
                <a:off x="4250" y="2230"/>
                <a:ext cx="458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flow: X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src: A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dest: F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567363" y="3378200"/>
            <a:ext cx="1174750" cy="3363913"/>
            <a:chOff x="3507" y="2128"/>
            <a:chExt cx="740" cy="2119"/>
          </a:xfrm>
        </p:grpSpPr>
        <p:sp>
          <p:nvSpPr>
            <p:cNvPr id="99462" name="Line 28"/>
            <p:cNvSpPr>
              <a:spLocks noChangeShapeType="1"/>
            </p:cNvSpPr>
            <p:nvPr/>
          </p:nvSpPr>
          <p:spPr bwMode="auto">
            <a:xfrm>
              <a:off x="3627" y="2128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63" name="Text Box 29"/>
            <p:cNvSpPr txBox="1">
              <a:spLocks noChangeArrowheads="1"/>
            </p:cNvSpPr>
            <p:nvPr/>
          </p:nvSpPr>
          <p:spPr bwMode="auto">
            <a:xfrm>
              <a:off x="3507" y="3775"/>
              <a:ext cx="740" cy="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99464" name="Line 30"/>
            <p:cNvSpPr>
              <a:spLocks noChangeShapeType="1"/>
            </p:cNvSpPr>
            <p:nvPr/>
          </p:nvSpPr>
          <p:spPr bwMode="auto">
            <a:xfrm>
              <a:off x="3883" y="3640"/>
              <a:ext cx="0" cy="1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65" name="Group 31"/>
            <p:cNvGrpSpPr>
              <a:grpSpLocks/>
            </p:cNvGrpSpPr>
            <p:nvPr/>
          </p:nvGrpSpPr>
          <p:grpSpPr bwMode="auto">
            <a:xfrm>
              <a:off x="3522" y="2220"/>
              <a:ext cx="618" cy="1387"/>
              <a:chOff x="3522" y="2220"/>
              <a:chExt cx="618" cy="1387"/>
            </a:xfrm>
          </p:grpSpPr>
          <p:sp>
            <p:nvSpPr>
              <p:cNvPr id="99466" name="Rectangle 32"/>
              <p:cNvSpPr>
                <a:spLocks noChangeArrowheads="1"/>
              </p:cNvSpPr>
              <p:nvPr/>
            </p:nvSpPr>
            <p:spPr bwMode="auto">
              <a:xfrm>
                <a:off x="3558" y="2226"/>
                <a:ext cx="582" cy="1381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67" name="Group 33"/>
              <p:cNvGrpSpPr>
                <a:grpSpLocks/>
              </p:cNvGrpSpPr>
              <p:nvPr/>
            </p:nvGrpSpPr>
            <p:grpSpPr bwMode="auto">
              <a:xfrm>
                <a:off x="3579" y="2609"/>
                <a:ext cx="488" cy="907"/>
                <a:chOff x="3579" y="2609"/>
                <a:chExt cx="488" cy="907"/>
              </a:xfrm>
            </p:grpSpPr>
            <p:sp>
              <p:nvSpPr>
                <p:cNvPr id="99469" name="Rectangle 34"/>
                <p:cNvSpPr>
                  <a:spLocks noChangeArrowheads="1"/>
                </p:cNvSpPr>
                <p:nvPr/>
              </p:nvSpPr>
              <p:spPr bwMode="auto">
                <a:xfrm>
                  <a:off x="3603" y="2609"/>
                  <a:ext cx="461" cy="907"/>
                </a:xfrm>
                <a:prstGeom prst="rect">
                  <a:avLst/>
                </a:prstGeom>
                <a:solidFill>
                  <a:srgbClr val="66CCFF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7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579" y="2626"/>
                  <a:ext cx="488" cy="86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99468" name="Text Box 36"/>
              <p:cNvSpPr txBox="1">
                <a:spLocks noChangeArrowheads="1"/>
              </p:cNvSpPr>
              <p:nvPr/>
            </p:nvSpPr>
            <p:spPr bwMode="auto">
              <a:xfrm>
                <a:off x="3522" y="2220"/>
                <a:ext cx="561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src:B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99336" name="Text Box 37"/>
          <p:cNvSpPr txBox="1">
            <a:spLocks noChangeArrowheads="1"/>
          </p:cNvSpPr>
          <p:nvPr/>
        </p:nvSpPr>
        <p:spPr bwMode="auto">
          <a:xfrm>
            <a:off x="312738" y="2597150"/>
            <a:ext cx="1587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99337" name="Line 38"/>
          <p:cNvSpPr>
            <a:spLocks noChangeShapeType="1"/>
          </p:cNvSpPr>
          <p:nvPr/>
        </p:nvSpPr>
        <p:spPr bwMode="auto">
          <a:xfrm>
            <a:off x="3895725" y="2868613"/>
            <a:ext cx="2325688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338" name="Group 39"/>
          <p:cNvGrpSpPr>
            <a:grpSpLocks/>
          </p:cNvGrpSpPr>
          <p:nvPr/>
        </p:nvGrpSpPr>
        <p:grpSpPr bwMode="auto">
          <a:xfrm>
            <a:off x="4230688" y="2703513"/>
            <a:ext cx="692150" cy="336550"/>
            <a:chOff x="2665" y="1703"/>
            <a:chExt cx="436" cy="212"/>
          </a:xfrm>
        </p:grpSpPr>
        <p:sp>
          <p:nvSpPr>
            <p:cNvPr id="99454" name="Oval 40"/>
            <p:cNvSpPr>
              <a:spLocks noChangeArrowheads="1"/>
            </p:cNvSpPr>
            <p:nvPr/>
          </p:nvSpPr>
          <p:spPr bwMode="auto">
            <a:xfrm>
              <a:off x="2667" y="1797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55" name="Rectangle 41"/>
            <p:cNvSpPr>
              <a:spLocks noChangeArrowheads="1"/>
            </p:cNvSpPr>
            <p:nvPr/>
          </p:nvSpPr>
          <p:spPr bwMode="auto">
            <a:xfrm>
              <a:off x="2667" y="1784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56" name="Oval 42"/>
            <p:cNvSpPr>
              <a:spLocks noChangeArrowheads="1"/>
            </p:cNvSpPr>
            <p:nvPr/>
          </p:nvSpPr>
          <p:spPr bwMode="auto">
            <a:xfrm>
              <a:off x="2665" y="1703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457" name="Group 43"/>
            <p:cNvGrpSpPr>
              <a:grpSpLocks/>
            </p:cNvGrpSpPr>
            <p:nvPr/>
          </p:nvGrpSpPr>
          <p:grpSpPr bwMode="auto">
            <a:xfrm>
              <a:off x="2752" y="1739"/>
              <a:ext cx="244" cy="63"/>
              <a:chOff x="2752" y="1739"/>
              <a:chExt cx="244" cy="63"/>
            </a:xfrm>
          </p:grpSpPr>
          <p:sp>
            <p:nvSpPr>
              <p:cNvPr id="99460" name="Freeform 44"/>
              <p:cNvSpPr>
                <a:spLocks noChangeArrowheads="1"/>
              </p:cNvSpPr>
              <p:nvPr/>
            </p:nvSpPr>
            <p:spPr bwMode="auto">
              <a:xfrm>
                <a:off x="2752" y="1739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1" name="Freeform 45"/>
              <p:cNvSpPr>
                <a:spLocks noChangeArrowheads="1"/>
              </p:cNvSpPr>
              <p:nvPr/>
            </p:nvSpPr>
            <p:spPr bwMode="auto">
              <a:xfrm>
                <a:off x="2763" y="1739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58" name="Line 46"/>
            <p:cNvSpPr>
              <a:spLocks noChangeShapeType="1"/>
            </p:cNvSpPr>
            <p:nvPr/>
          </p:nvSpPr>
          <p:spPr bwMode="auto">
            <a:xfrm>
              <a:off x="2667" y="1768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9" name="Line 47"/>
            <p:cNvSpPr>
              <a:spLocks noChangeShapeType="1"/>
            </p:cNvSpPr>
            <p:nvPr/>
          </p:nvSpPr>
          <p:spPr bwMode="auto">
            <a:xfrm>
              <a:off x="3099" y="1773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9" name="Group 48"/>
          <p:cNvGrpSpPr>
            <a:grpSpLocks/>
          </p:cNvGrpSpPr>
          <p:nvPr/>
        </p:nvGrpSpPr>
        <p:grpSpPr bwMode="auto">
          <a:xfrm>
            <a:off x="2163763" y="2360613"/>
            <a:ext cx="1727200" cy="963612"/>
            <a:chOff x="1363" y="1487"/>
            <a:chExt cx="1088" cy="607"/>
          </a:xfrm>
        </p:grpSpPr>
        <p:sp>
          <p:nvSpPr>
            <p:cNvPr id="99431" name="Text Box 49"/>
            <p:cNvSpPr txBox="1">
              <a:spLocks noChangeArrowheads="1"/>
            </p:cNvSpPr>
            <p:nvPr/>
          </p:nvSpPr>
          <p:spPr bwMode="auto">
            <a:xfrm>
              <a:off x="1463" y="1487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9432" name="Text Box 50"/>
            <p:cNvSpPr txBox="1">
              <a:spLocks noChangeArrowheads="1"/>
            </p:cNvSpPr>
            <p:nvPr/>
          </p:nvSpPr>
          <p:spPr bwMode="auto">
            <a:xfrm>
              <a:off x="2122" y="1490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9433" name="Line 51"/>
            <p:cNvSpPr>
              <a:spLocks noChangeShapeType="1"/>
            </p:cNvSpPr>
            <p:nvPr/>
          </p:nvSpPr>
          <p:spPr bwMode="auto">
            <a:xfrm>
              <a:off x="1803" y="1813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34" name="Text Box 52"/>
            <p:cNvSpPr txBox="1">
              <a:spLocks noChangeArrowheads="1"/>
            </p:cNvSpPr>
            <p:nvPr/>
          </p:nvSpPr>
          <p:spPr bwMode="auto">
            <a:xfrm>
              <a:off x="1387" y="1882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35" name="Text Box 53"/>
            <p:cNvSpPr txBox="1">
              <a:spLocks noChangeArrowheads="1"/>
            </p:cNvSpPr>
            <p:nvPr/>
          </p:nvSpPr>
          <p:spPr bwMode="auto">
            <a:xfrm>
              <a:off x="2046" y="1883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9436" name="Group 54"/>
            <p:cNvGrpSpPr>
              <a:grpSpLocks/>
            </p:cNvGrpSpPr>
            <p:nvPr/>
          </p:nvGrpSpPr>
          <p:grpSpPr bwMode="auto">
            <a:xfrm>
              <a:off x="1363" y="1705"/>
              <a:ext cx="436" cy="212"/>
              <a:chOff x="1363" y="1705"/>
              <a:chExt cx="436" cy="212"/>
            </a:xfrm>
          </p:grpSpPr>
          <p:sp>
            <p:nvSpPr>
              <p:cNvPr id="99446" name="Oval 55"/>
              <p:cNvSpPr>
                <a:spLocks noChangeArrowheads="1"/>
              </p:cNvSpPr>
              <p:nvPr/>
            </p:nvSpPr>
            <p:spPr bwMode="auto">
              <a:xfrm>
                <a:off x="1365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7" name="Rectangle 56"/>
              <p:cNvSpPr>
                <a:spLocks noChangeArrowheads="1"/>
              </p:cNvSpPr>
              <p:nvPr/>
            </p:nvSpPr>
            <p:spPr bwMode="auto">
              <a:xfrm>
                <a:off x="1365" y="1786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8" name="Oval 57"/>
              <p:cNvSpPr>
                <a:spLocks noChangeArrowheads="1"/>
              </p:cNvSpPr>
              <p:nvPr/>
            </p:nvSpPr>
            <p:spPr bwMode="auto">
              <a:xfrm>
                <a:off x="1363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49" name="Group 58"/>
              <p:cNvGrpSpPr>
                <a:grpSpLocks/>
              </p:cNvGrpSpPr>
              <p:nvPr/>
            </p:nvGrpSpPr>
            <p:grpSpPr bwMode="auto">
              <a:xfrm>
                <a:off x="1450" y="1741"/>
                <a:ext cx="244" cy="63"/>
                <a:chOff x="1450" y="1741"/>
                <a:chExt cx="244" cy="63"/>
              </a:xfrm>
            </p:grpSpPr>
            <p:sp>
              <p:nvSpPr>
                <p:cNvPr id="99452" name="Freeform 59"/>
                <p:cNvSpPr>
                  <a:spLocks noChangeArrowheads="1"/>
                </p:cNvSpPr>
                <p:nvPr/>
              </p:nvSpPr>
              <p:spPr bwMode="auto">
                <a:xfrm>
                  <a:off x="1450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53" name="Freeform 60"/>
                <p:cNvSpPr>
                  <a:spLocks noChangeArrowheads="1"/>
                </p:cNvSpPr>
                <p:nvPr/>
              </p:nvSpPr>
              <p:spPr bwMode="auto">
                <a:xfrm>
                  <a:off x="1461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50" name="Line 61"/>
              <p:cNvSpPr>
                <a:spLocks noChangeShapeType="1"/>
              </p:cNvSpPr>
              <p:nvPr/>
            </p:nvSpPr>
            <p:spPr bwMode="auto">
              <a:xfrm>
                <a:off x="1365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1" name="Line 62"/>
              <p:cNvSpPr>
                <a:spLocks noChangeShapeType="1"/>
              </p:cNvSpPr>
              <p:nvPr/>
            </p:nvSpPr>
            <p:spPr bwMode="auto">
              <a:xfrm>
                <a:off x="1797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37" name="Group 63"/>
            <p:cNvGrpSpPr>
              <a:grpSpLocks/>
            </p:cNvGrpSpPr>
            <p:nvPr/>
          </p:nvGrpSpPr>
          <p:grpSpPr bwMode="auto">
            <a:xfrm>
              <a:off x="2015" y="1701"/>
              <a:ext cx="436" cy="212"/>
              <a:chOff x="2015" y="1701"/>
              <a:chExt cx="436" cy="212"/>
            </a:xfrm>
          </p:grpSpPr>
          <p:sp>
            <p:nvSpPr>
              <p:cNvPr id="99438" name="Oval 64"/>
              <p:cNvSpPr>
                <a:spLocks noChangeArrowheads="1"/>
              </p:cNvSpPr>
              <p:nvPr/>
            </p:nvSpPr>
            <p:spPr bwMode="auto">
              <a:xfrm>
                <a:off x="2017" y="1795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9" name="Rectangle 65"/>
              <p:cNvSpPr>
                <a:spLocks noChangeArrowheads="1"/>
              </p:cNvSpPr>
              <p:nvPr/>
            </p:nvSpPr>
            <p:spPr bwMode="auto">
              <a:xfrm>
                <a:off x="2017" y="1782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0" name="Oval 66"/>
              <p:cNvSpPr>
                <a:spLocks noChangeArrowheads="1"/>
              </p:cNvSpPr>
              <p:nvPr/>
            </p:nvSpPr>
            <p:spPr bwMode="auto">
              <a:xfrm>
                <a:off x="2015" y="1701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41" name="Group 67"/>
              <p:cNvGrpSpPr>
                <a:grpSpLocks/>
              </p:cNvGrpSpPr>
              <p:nvPr/>
            </p:nvGrpSpPr>
            <p:grpSpPr bwMode="auto">
              <a:xfrm>
                <a:off x="2102" y="1737"/>
                <a:ext cx="244" cy="63"/>
                <a:chOff x="2102" y="1737"/>
                <a:chExt cx="244" cy="63"/>
              </a:xfrm>
            </p:grpSpPr>
            <p:sp>
              <p:nvSpPr>
                <p:cNvPr id="99444" name="Freeform 68"/>
                <p:cNvSpPr>
                  <a:spLocks noChangeArrowheads="1"/>
                </p:cNvSpPr>
                <p:nvPr/>
              </p:nvSpPr>
              <p:spPr bwMode="auto">
                <a:xfrm>
                  <a:off x="2102" y="1737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45" name="Freeform 69"/>
                <p:cNvSpPr>
                  <a:spLocks noChangeArrowheads="1"/>
                </p:cNvSpPr>
                <p:nvPr/>
              </p:nvSpPr>
              <p:spPr bwMode="auto">
                <a:xfrm>
                  <a:off x="2113" y="1737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42" name="Line 70"/>
              <p:cNvSpPr>
                <a:spLocks noChangeShapeType="1"/>
              </p:cNvSpPr>
              <p:nvPr/>
            </p:nvSpPr>
            <p:spPr bwMode="auto">
              <a:xfrm>
                <a:off x="2017" y="1766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3" name="Line 71"/>
              <p:cNvSpPr>
                <a:spLocks noChangeShapeType="1"/>
              </p:cNvSpPr>
              <p:nvPr/>
            </p:nvSpPr>
            <p:spPr bwMode="auto">
              <a:xfrm>
                <a:off x="2449" y="1771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340" name="Group 72"/>
          <p:cNvGrpSpPr>
            <a:grpSpLocks/>
          </p:cNvGrpSpPr>
          <p:nvPr/>
        </p:nvGrpSpPr>
        <p:grpSpPr bwMode="auto">
          <a:xfrm>
            <a:off x="5195888" y="2706688"/>
            <a:ext cx="692150" cy="336550"/>
            <a:chOff x="3273" y="1705"/>
            <a:chExt cx="436" cy="212"/>
          </a:xfrm>
        </p:grpSpPr>
        <p:sp>
          <p:nvSpPr>
            <p:cNvPr id="99423" name="Oval 73"/>
            <p:cNvSpPr>
              <a:spLocks noChangeArrowheads="1"/>
            </p:cNvSpPr>
            <p:nvPr/>
          </p:nvSpPr>
          <p:spPr bwMode="auto">
            <a:xfrm>
              <a:off x="3275" y="1799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4" name="Rectangle 74"/>
            <p:cNvSpPr>
              <a:spLocks noChangeArrowheads="1"/>
            </p:cNvSpPr>
            <p:nvPr/>
          </p:nvSpPr>
          <p:spPr bwMode="auto">
            <a:xfrm>
              <a:off x="3275" y="1786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5" name="Oval 75"/>
            <p:cNvSpPr>
              <a:spLocks noChangeArrowheads="1"/>
            </p:cNvSpPr>
            <p:nvPr/>
          </p:nvSpPr>
          <p:spPr bwMode="auto">
            <a:xfrm>
              <a:off x="3273" y="1705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426" name="Group 76"/>
            <p:cNvGrpSpPr>
              <a:grpSpLocks/>
            </p:cNvGrpSpPr>
            <p:nvPr/>
          </p:nvGrpSpPr>
          <p:grpSpPr bwMode="auto">
            <a:xfrm>
              <a:off x="3360" y="1741"/>
              <a:ext cx="244" cy="63"/>
              <a:chOff x="3360" y="1741"/>
              <a:chExt cx="244" cy="63"/>
            </a:xfrm>
          </p:grpSpPr>
          <p:sp>
            <p:nvSpPr>
              <p:cNvPr id="99429" name="Freeform 77"/>
              <p:cNvSpPr>
                <a:spLocks noChangeArrowheads="1"/>
              </p:cNvSpPr>
              <p:nvPr/>
            </p:nvSpPr>
            <p:spPr bwMode="auto">
              <a:xfrm>
                <a:off x="3360" y="1741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0" name="Freeform 78"/>
              <p:cNvSpPr>
                <a:spLocks noChangeArrowheads="1"/>
              </p:cNvSpPr>
              <p:nvPr/>
            </p:nvSpPr>
            <p:spPr bwMode="auto">
              <a:xfrm>
                <a:off x="3371" y="1741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27" name="Line 79"/>
            <p:cNvSpPr>
              <a:spLocks noChangeShapeType="1"/>
            </p:cNvSpPr>
            <p:nvPr/>
          </p:nvSpPr>
          <p:spPr bwMode="auto">
            <a:xfrm>
              <a:off x="3275" y="1770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28" name="Line 80"/>
            <p:cNvSpPr>
              <a:spLocks noChangeShapeType="1"/>
            </p:cNvSpPr>
            <p:nvPr/>
          </p:nvSpPr>
          <p:spPr bwMode="auto">
            <a:xfrm>
              <a:off x="3707" y="1775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41" name="Group 81"/>
          <p:cNvGrpSpPr>
            <a:grpSpLocks/>
          </p:cNvGrpSpPr>
          <p:nvPr/>
        </p:nvGrpSpPr>
        <p:grpSpPr bwMode="auto">
          <a:xfrm>
            <a:off x="6202363" y="2362200"/>
            <a:ext cx="1666875" cy="957263"/>
            <a:chOff x="3907" y="1488"/>
            <a:chExt cx="1050" cy="603"/>
          </a:xfrm>
        </p:grpSpPr>
        <p:sp>
          <p:nvSpPr>
            <p:cNvPr id="99400" name="Text Box 82"/>
            <p:cNvSpPr txBox="1">
              <a:spLocks noChangeArrowheads="1"/>
            </p:cNvSpPr>
            <p:nvPr/>
          </p:nvSpPr>
          <p:spPr bwMode="auto">
            <a:xfrm>
              <a:off x="4013" y="1488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9401" name="Line 83"/>
            <p:cNvSpPr>
              <a:spLocks noChangeShapeType="1"/>
            </p:cNvSpPr>
            <p:nvPr/>
          </p:nvSpPr>
          <p:spPr bwMode="auto">
            <a:xfrm>
              <a:off x="4352" y="1801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2" name="Text Box 84"/>
            <p:cNvSpPr txBox="1">
              <a:spLocks noChangeArrowheads="1"/>
            </p:cNvSpPr>
            <p:nvPr/>
          </p:nvSpPr>
          <p:spPr bwMode="auto">
            <a:xfrm>
              <a:off x="3952" y="1878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03" name="Text Box 85"/>
            <p:cNvSpPr txBox="1">
              <a:spLocks noChangeArrowheads="1"/>
            </p:cNvSpPr>
            <p:nvPr/>
          </p:nvSpPr>
          <p:spPr bwMode="auto">
            <a:xfrm>
              <a:off x="4570" y="1880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9404" name="Group 86"/>
            <p:cNvGrpSpPr>
              <a:grpSpLocks/>
            </p:cNvGrpSpPr>
            <p:nvPr/>
          </p:nvGrpSpPr>
          <p:grpSpPr bwMode="auto">
            <a:xfrm>
              <a:off x="3907" y="1705"/>
              <a:ext cx="436" cy="211"/>
              <a:chOff x="3907" y="1705"/>
              <a:chExt cx="436" cy="211"/>
            </a:xfrm>
          </p:grpSpPr>
          <p:sp>
            <p:nvSpPr>
              <p:cNvPr id="99415" name="Oval 87"/>
              <p:cNvSpPr>
                <a:spLocks noChangeArrowheads="1"/>
              </p:cNvSpPr>
              <p:nvPr/>
            </p:nvSpPr>
            <p:spPr bwMode="auto">
              <a:xfrm>
                <a:off x="3909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6" name="Rectangle 88"/>
              <p:cNvSpPr>
                <a:spLocks noChangeArrowheads="1"/>
              </p:cNvSpPr>
              <p:nvPr/>
            </p:nvSpPr>
            <p:spPr bwMode="auto">
              <a:xfrm>
                <a:off x="3909" y="1785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7" name="Oval 89"/>
              <p:cNvSpPr>
                <a:spLocks noChangeArrowheads="1"/>
              </p:cNvSpPr>
              <p:nvPr/>
            </p:nvSpPr>
            <p:spPr bwMode="auto">
              <a:xfrm>
                <a:off x="3907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18" name="Group 90"/>
              <p:cNvGrpSpPr>
                <a:grpSpLocks/>
              </p:cNvGrpSpPr>
              <p:nvPr/>
            </p:nvGrpSpPr>
            <p:grpSpPr bwMode="auto">
              <a:xfrm>
                <a:off x="3994" y="1741"/>
                <a:ext cx="244" cy="63"/>
                <a:chOff x="3994" y="1741"/>
                <a:chExt cx="244" cy="63"/>
              </a:xfrm>
            </p:grpSpPr>
            <p:sp>
              <p:nvSpPr>
                <p:cNvPr id="99421" name="Freeform 91"/>
                <p:cNvSpPr>
                  <a:spLocks noChangeArrowheads="1"/>
                </p:cNvSpPr>
                <p:nvPr/>
              </p:nvSpPr>
              <p:spPr bwMode="auto">
                <a:xfrm>
                  <a:off x="3994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22" name="Freeform 92"/>
                <p:cNvSpPr>
                  <a:spLocks noChangeArrowheads="1"/>
                </p:cNvSpPr>
                <p:nvPr/>
              </p:nvSpPr>
              <p:spPr bwMode="auto">
                <a:xfrm>
                  <a:off x="4005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19" name="Line 93"/>
              <p:cNvSpPr>
                <a:spLocks noChangeShapeType="1"/>
              </p:cNvSpPr>
              <p:nvPr/>
            </p:nvSpPr>
            <p:spPr bwMode="auto">
              <a:xfrm>
                <a:off x="3909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0" name="Line 94"/>
              <p:cNvSpPr>
                <a:spLocks noChangeShapeType="1"/>
              </p:cNvSpPr>
              <p:nvPr/>
            </p:nvSpPr>
            <p:spPr bwMode="auto">
              <a:xfrm>
                <a:off x="4341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05" name="Group 95"/>
            <p:cNvGrpSpPr>
              <a:grpSpLocks/>
            </p:cNvGrpSpPr>
            <p:nvPr/>
          </p:nvGrpSpPr>
          <p:grpSpPr bwMode="auto">
            <a:xfrm>
              <a:off x="4521" y="1703"/>
              <a:ext cx="436" cy="212"/>
              <a:chOff x="4521" y="1703"/>
              <a:chExt cx="436" cy="212"/>
            </a:xfrm>
          </p:grpSpPr>
          <p:sp>
            <p:nvSpPr>
              <p:cNvPr id="99407" name="Oval 96"/>
              <p:cNvSpPr>
                <a:spLocks noChangeArrowheads="1"/>
              </p:cNvSpPr>
              <p:nvPr/>
            </p:nvSpPr>
            <p:spPr bwMode="auto">
              <a:xfrm>
                <a:off x="4523" y="1797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8" name="Rectangle 97"/>
              <p:cNvSpPr>
                <a:spLocks noChangeArrowheads="1"/>
              </p:cNvSpPr>
              <p:nvPr/>
            </p:nvSpPr>
            <p:spPr bwMode="auto">
              <a:xfrm>
                <a:off x="4523" y="1784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9" name="Oval 98"/>
              <p:cNvSpPr>
                <a:spLocks noChangeArrowheads="1"/>
              </p:cNvSpPr>
              <p:nvPr/>
            </p:nvSpPr>
            <p:spPr bwMode="auto">
              <a:xfrm>
                <a:off x="4521" y="1703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10" name="Group 99"/>
              <p:cNvGrpSpPr>
                <a:grpSpLocks/>
              </p:cNvGrpSpPr>
              <p:nvPr/>
            </p:nvGrpSpPr>
            <p:grpSpPr bwMode="auto">
              <a:xfrm>
                <a:off x="4608" y="1739"/>
                <a:ext cx="244" cy="63"/>
                <a:chOff x="4608" y="1739"/>
                <a:chExt cx="244" cy="63"/>
              </a:xfrm>
            </p:grpSpPr>
            <p:sp>
              <p:nvSpPr>
                <p:cNvPr id="99413" name="Freeform 100"/>
                <p:cNvSpPr>
                  <a:spLocks noChangeArrowheads="1"/>
                </p:cNvSpPr>
                <p:nvPr/>
              </p:nvSpPr>
              <p:spPr bwMode="auto">
                <a:xfrm>
                  <a:off x="4608" y="1739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14" name="Freeform 101"/>
                <p:cNvSpPr>
                  <a:spLocks noChangeArrowheads="1"/>
                </p:cNvSpPr>
                <p:nvPr/>
              </p:nvSpPr>
              <p:spPr bwMode="auto">
                <a:xfrm>
                  <a:off x="4619" y="1739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11" name="Line 102"/>
              <p:cNvSpPr>
                <a:spLocks noChangeShapeType="1"/>
              </p:cNvSpPr>
              <p:nvPr/>
            </p:nvSpPr>
            <p:spPr bwMode="auto">
              <a:xfrm>
                <a:off x="4523" y="1768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2" name="Line 103"/>
              <p:cNvSpPr>
                <a:spLocks noChangeShapeType="1"/>
              </p:cNvSpPr>
              <p:nvPr/>
            </p:nvSpPr>
            <p:spPr bwMode="auto">
              <a:xfrm>
                <a:off x="4955" y="1773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06" name="Text Box 104"/>
            <p:cNvSpPr txBox="1">
              <a:spLocks noChangeArrowheads="1"/>
            </p:cNvSpPr>
            <p:nvPr/>
          </p:nvSpPr>
          <p:spPr bwMode="auto">
            <a:xfrm>
              <a:off x="4636" y="1492"/>
              <a:ext cx="2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99342" name="Text Box 105"/>
          <p:cNvSpPr txBox="1">
            <a:spLocks noChangeArrowheads="1"/>
          </p:cNvSpPr>
          <p:nvPr/>
        </p:nvSpPr>
        <p:spPr bwMode="auto">
          <a:xfrm>
            <a:off x="4387850" y="235585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9343" name="Text Box 106"/>
          <p:cNvSpPr txBox="1">
            <a:spLocks noChangeArrowheads="1"/>
          </p:cNvSpPr>
          <p:nvPr/>
        </p:nvSpPr>
        <p:spPr bwMode="auto">
          <a:xfrm>
            <a:off x="5364163" y="2359025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99344" name="Group 107"/>
          <p:cNvGrpSpPr>
            <a:grpSpLocks/>
          </p:cNvGrpSpPr>
          <p:nvPr/>
        </p:nvGrpSpPr>
        <p:grpSpPr bwMode="auto">
          <a:xfrm>
            <a:off x="461963" y="1216025"/>
            <a:ext cx="7412037" cy="977900"/>
            <a:chOff x="291" y="766"/>
            <a:chExt cx="4669" cy="616"/>
          </a:xfrm>
        </p:grpSpPr>
        <p:sp>
          <p:nvSpPr>
            <p:cNvPr id="99349" name="Rectangle 108"/>
            <p:cNvSpPr>
              <a:spLocks noChangeArrowheads="1"/>
            </p:cNvSpPr>
            <p:nvPr/>
          </p:nvSpPr>
          <p:spPr bwMode="auto">
            <a:xfrm>
              <a:off x="2424" y="1085"/>
              <a:ext cx="1514" cy="41"/>
            </a:xfrm>
            <a:prstGeom prst="rect">
              <a:avLst/>
            </a:prstGeom>
            <a:solidFill>
              <a:srgbClr val="CC0000"/>
            </a:soli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Text Box 109"/>
            <p:cNvSpPr txBox="1">
              <a:spLocks noChangeArrowheads="1"/>
            </p:cNvSpPr>
            <p:nvPr/>
          </p:nvSpPr>
          <p:spPr bwMode="auto">
            <a:xfrm>
              <a:off x="291" y="979"/>
              <a:ext cx="88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99351" name="Text Box 110"/>
            <p:cNvSpPr txBox="1">
              <a:spLocks noChangeArrowheads="1"/>
            </p:cNvSpPr>
            <p:nvPr/>
          </p:nvSpPr>
          <p:spPr bwMode="auto">
            <a:xfrm>
              <a:off x="2495" y="766"/>
              <a:ext cx="1457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9352" name="Group 111"/>
            <p:cNvGrpSpPr>
              <a:grpSpLocks/>
            </p:cNvGrpSpPr>
            <p:nvPr/>
          </p:nvGrpSpPr>
          <p:grpSpPr bwMode="auto">
            <a:xfrm>
              <a:off x="3911" y="779"/>
              <a:ext cx="1050" cy="604"/>
              <a:chOff x="3911" y="779"/>
              <a:chExt cx="1050" cy="604"/>
            </a:xfrm>
          </p:grpSpPr>
          <p:sp>
            <p:nvSpPr>
              <p:cNvPr id="99377" name="Text Box 112"/>
              <p:cNvSpPr txBox="1">
                <a:spLocks noChangeArrowheads="1"/>
              </p:cNvSpPr>
              <p:nvPr/>
            </p:nvSpPr>
            <p:spPr bwMode="auto">
              <a:xfrm>
                <a:off x="4017" y="779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99378" name="Line 113"/>
              <p:cNvSpPr>
                <a:spLocks noChangeShapeType="1"/>
              </p:cNvSpPr>
              <p:nvPr/>
            </p:nvSpPr>
            <p:spPr bwMode="auto">
              <a:xfrm>
                <a:off x="4356" y="1092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9" name="Text Box 114"/>
              <p:cNvSpPr txBox="1">
                <a:spLocks noChangeArrowheads="1"/>
              </p:cNvSpPr>
              <p:nvPr/>
            </p:nvSpPr>
            <p:spPr bwMode="auto">
              <a:xfrm>
                <a:off x="3956" y="1169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9380" name="Text Box 115"/>
              <p:cNvSpPr txBox="1">
                <a:spLocks noChangeArrowheads="1"/>
              </p:cNvSpPr>
              <p:nvPr/>
            </p:nvSpPr>
            <p:spPr bwMode="auto">
              <a:xfrm>
                <a:off x="4574" y="1171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9381" name="Group 116"/>
              <p:cNvGrpSpPr>
                <a:grpSpLocks/>
              </p:cNvGrpSpPr>
              <p:nvPr/>
            </p:nvGrpSpPr>
            <p:grpSpPr bwMode="auto">
              <a:xfrm>
                <a:off x="3911" y="996"/>
                <a:ext cx="436" cy="212"/>
                <a:chOff x="3911" y="996"/>
                <a:chExt cx="436" cy="212"/>
              </a:xfrm>
            </p:grpSpPr>
            <p:sp>
              <p:nvSpPr>
                <p:cNvPr id="99392" name="Oval 117"/>
                <p:cNvSpPr>
                  <a:spLocks noChangeArrowheads="1"/>
                </p:cNvSpPr>
                <p:nvPr/>
              </p:nvSpPr>
              <p:spPr bwMode="auto">
                <a:xfrm>
                  <a:off x="3913" y="1090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913" y="1077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4" name="Oval 119"/>
                <p:cNvSpPr>
                  <a:spLocks noChangeArrowheads="1"/>
                </p:cNvSpPr>
                <p:nvPr/>
              </p:nvSpPr>
              <p:spPr bwMode="auto">
                <a:xfrm>
                  <a:off x="3911" y="996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95" name="Group 120"/>
                <p:cNvGrpSpPr>
                  <a:grpSpLocks/>
                </p:cNvGrpSpPr>
                <p:nvPr/>
              </p:nvGrpSpPr>
              <p:grpSpPr bwMode="auto">
                <a:xfrm>
                  <a:off x="3998" y="1032"/>
                  <a:ext cx="244" cy="63"/>
                  <a:chOff x="3998" y="1032"/>
                  <a:chExt cx="244" cy="63"/>
                </a:xfrm>
              </p:grpSpPr>
              <p:sp>
                <p:nvSpPr>
                  <p:cNvPr id="99398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3998" y="1032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99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4009" y="1032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96" name="Line 123"/>
                <p:cNvSpPr>
                  <a:spLocks noChangeShapeType="1"/>
                </p:cNvSpPr>
                <p:nvPr/>
              </p:nvSpPr>
              <p:spPr bwMode="auto">
                <a:xfrm>
                  <a:off x="3913" y="1061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7" name="Line 124"/>
                <p:cNvSpPr>
                  <a:spLocks noChangeShapeType="1"/>
                </p:cNvSpPr>
                <p:nvPr/>
              </p:nvSpPr>
              <p:spPr bwMode="auto">
                <a:xfrm>
                  <a:off x="4345" y="1066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82" name="Group 125"/>
              <p:cNvGrpSpPr>
                <a:grpSpLocks/>
              </p:cNvGrpSpPr>
              <p:nvPr/>
            </p:nvGrpSpPr>
            <p:grpSpPr bwMode="auto">
              <a:xfrm>
                <a:off x="4525" y="994"/>
                <a:ext cx="436" cy="212"/>
                <a:chOff x="4525" y="994"/>
                <a:chExt cx="436" cy="212"/>
              </a:xfrm>
            </p:grpSpPr>
            <p:sp>
              <p:nvSpPr>
                <p:cNvPr id="99384" name="Oval 126"/>
                <p:cNvSpPr>
                  <a:spLocks noChangeArrowheads="1"/>
                </p:cNvSpPr>
                <p:nvPr/>
              </p:nvSpPr>
              <p:spPr bwMode="auto">
                <a:xfrm>
                  <a:off x="4527" y="1088"/>
                  <a:ext cx="432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5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27" y="1075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6" name="Oval 128"/>
                <p:cNvSpPr>
                  <a:spLocks noChangeArrowheads="1"/>
                </p:cNvSpPr>
                <p:nvPr/>
              </p:nvSpPr>
              <p:spPr bwMode="auto">
                <a:xfrm>
                  <a:off x="4525" y="994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87" name="Group 129"/>
                <p:cNvGrpSpPr>
                  <a:grpSpLocks/>
                </p:cNvGrpSpPr>
                <p:nvPr/>
              </p:nvGrpSpPr>
              <p:grpSpPr bwMode="auto">
                <a:xfrm>
                  <a:off x="4612" y="1030"/>
                  <a:ext cx="244" cy="63"/>
                  <a:chOff x="4612" y="1030"/>
                  <a:chExt cx="244" cy="63"/>
                </a:xfrm>
              </p:grpSpPr>
              <p:sp>
                <p:nvSpPr>
                  <p:cNvPr id="99390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030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91" name="Freeform 131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030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88" name="Line 132"/>
                <p:cNvSpPr>
                  <a:spLocks noChangeShapeType="1"/>
                </p:cNvSpPr>
                <p:nvPr/>
              </p:nvSpPr>
              <p:spPr bwMode="auto">
                <a:xfrm>
                  <a:off x="4527" y="1059"/>
                  <a:ext cx="0" cy="93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9" name="Line 133"/>
                <p:cNvSpPr>
                  <a:spLocks noChangeShapeType="1"/>
                </p:cNvSpPr>
                <p:nvPr/>
              </p:nvSpPr>
              <p:spPr bwMode="auto">
                <a:xfrm>
                  <a:off x="4959" y="1064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83" name="Text Box 134"/>
              <p:cNvSpPr txBox="1">
                <a:spLocks noChangeArrowheads="1"/>
              </p:cNvSpPr>
              <p:nvPr/>
            </p:nvSpPr>
            <p:spPr bwMode="auto">
              <a:xfrm>
                <a:off x="4640" y="783"/>
                <a:ext cx="201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99353" name="Group 135"/>
            <p:cNvGrpSpPr>
              <a:grpSpLocks/>
            </p:cNvGrpSpPr>
            <p:nvPr/>
          </p:nvGrpSpPr>
          <p:grpSpPr bwMode="auto">
            <a:xfrm>
              <a:off x="1361" y="771"/>
              <a:ext cx="1088" cy="607"/>
              <a:chOff x="1361" y="771"/>
              <a:chExt cx="1088" cy="607"/>
            </a:xfrm>
          </p:grpSpPr>
          <p:sp>
            <p:nvSpPr>
              <p:cNvPr id="99354" name="Text Box 136"/>
              <p:cNvSpPr txBox="1">
                <a:spLocks noChangeArrowheads="1"/>
              </p:cNvSpPr>
              <p:nvPr/>
            </p:nvSpPr>
            <p:spPr bwMode="auto">
              <a:xfrm>
                <a:off x="1461" y="771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9355" name="Text Box 137"/>
              <p:cNvSpPr txBox="1">
                <a:spLocks noChangeArrowheads="1"/>
              </p:cNvSpPr>
              <p:nvPr/>
            </p:nvSpPr>
            <p:spPr bwMode="auto">
              <a:xfrm>
                <a:off x="2120" y="774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99356" name="Line 138"/>
              <p:cNvSpPr>
                <a:spLocks noChangeShapeType="1"/>
              </p:cNvSpPr>
              <p:nvPr/>
            </p:nvSpPr>
            <p:spPr bwMode="auto">
              <a:xfrm>
                <a:off x="1801" y="1097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Text Box 139"/>
              <p:cNvSpPr txBox="1">
                <a:spLocks noChangeArrowheads="1"/>
              </p:cNvSpPr>
              <p:nvPr/>
            </p:nvSpPr>
            <p:spPr bwMode="auto">
              <a:xfrm>
                <a:off x="1385" y="1166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9358" name="Text Box 140"/>
              <p:cNvSpPr txBox="1">
                <a:spLocks noChangeArrowheads="1"/>
              </p:cNvSpPr>
              <p:nvPr/>
            </p:nvSpPr>
            <p:spPr bwMode="auto">
              <a:xfrm>
                <a:off x="2044" y="1167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9359" name="Group 141"/>
              <p:cNvGrpSpPr>
                <a:grpSpLocks/>
              </p:cNvGrpSpPr>
              <p:nvPr/>
            </p:nvGrpSpPr>
            <p:grpSpPr bwMode="auto">
              <a:xfrm>
                <a:off x="1361" y="989"/>
                <a:ext cx="436" cy="212"/>
                <a:chOff x="1361" y="989"/>
                <a:chExt cx="436" cy="212"/>
              </a:xfrm>
            </p:grpSpPr>
            <p:sp>
              <p:nvSpPr>
                <p:cNvPr id="99369" name="Oval 142"/>
                <p:cNvSpPr>
                  <a:spLocks noChangeArrowheads="1"/>
                </p:cNvSpPr>
                <p:nvPr/>
              </p:nvSpPr>
              <p:spPr bwMode="auto">
                <a:xfrm>
                  <a:off x="1363" y="1083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7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63" y="1070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71" name="Oval 144"/>
                <p:cNvSpPr>
                  <a:spLocks noChangeArrowheads="1"/>
                </p:cNvSpPr>
                <p:nvPr/>
              </p:nvSpPr>
              <p:spPr bwMode="auto">
                <a:xfrm>
                  <a:off x="1361" y="989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72" name="Group 145"/>
                <p:cNvGrpSpPr>
                  <a:grpSpLocks/>
                </p:cNvGrpSpPr>
                <p:nvPr/>
              </p:nvGrpSpPr>
              <p:grpSpPr bwMode="auto">
                <a:xfrm>
                  <a:off x="1448" y="1025"/>
                  <a:ext cx="244" cy="63"/>
                  <a:chOff x="1448" y="1025"/>
                  <a:chExt cx="244" cy="63"/>
                </a:xfrm>
              </p:grpSpPr>
              <p:sp>
                <p:nvSpPr>
                  <p:cNvPr id="99375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1025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76" name="Freeform 14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025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73" name="Line 148"/>
                <p:cNvSpPr>
                  <a:spLocks noChangeShapeType="1"/>
                </p:cNvSpPr>
                <p:nvPr/>
              </p:nvSpPr>
              <p:spPr bwMode="auto">
                <a:xfrm>
                  <a:off x="1363" y="1054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4" name="Line 149"/>
                <p:cNvSpPr>
                  <a:spLocks noChangeShapeType="1"/>
                </p:cNvSpPr>
                <p:nvPr/>
              </p:nvSpPr>
              <p:spPr bwMode="auto">
                <a:xfrm>
                  <a:off x="1795" y="1059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60" name="Group 150"/>
              <p:cNvGrpSpPr>
                <a:grpSpLocks/>
              </p:cNvGrpSpPr>
              <p:nvPr/>
            </p:nvGrpSpPr>
            <p:grpSpPr bwMode="auto">
              <a:xfrm>
                <a:off x="2013" y="985"/>
                <a:ext cx="436" cy="212"/>
                <a:chOff x="2013" y="985"/>
                <a:chExt cx="436" cy="212"/>
              </a:xfrm>
            </p:grpSpPr>
            <p:sp>
              <p:nvSpPr>
                <p:cNvPr id="99361" name="Oval 151"/>
                <p:cNvSpPr>
                  <a:spLocks noChangeArrowheads="1"/>
                </p:cNvSpPr>
                <p:nvPr/>
              </p:nvSpPr>
              <p:spPr bwMode="auto">
                <a:xfrm>
                  <a:off x="2015" y="1079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6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015" y="1066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63" name="Oval 153"/>
                <p:cNvSpPr>
                  <a:spLocks noChangeArrowheads="1"/>
                </p:cNvSpPr>
                <p:nvPr/>
              </p:nvSpPr>
              <p:spPr bwMode="auto">
                <a:xfrm>
                  <a:off x="2013" y="985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64" name="Group 154"/>
                <p:cNvGrpSpPr>
                  <a:grpSpLocks/>
                </p:cNvGrpSpPr>
                <p:nvPr/>
              </p:nvGrpSpPr>
              <p:grpSpPr bwMode="auto">
                <a:xfrm>
                  <a:off x="2100" y="1021"/>
                  <a:ext cx="244" cy="63"/>
                  <a:chOff x="2100" y="1021"/>
                  <a:chExt cx="244" cy="63"/>
                </a:xfrm>
              </p:grpSpPr>
              <p:sp>
                <p:nvSpPr>
                  <p:cNvPr id="99367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021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68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1021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65" name="Line 157"/>
                <p:cNvSpPr>
                  <a:spLocks noChangeShapeType="1"/>
                </p:cNvSpPr>
                <p:nvPr/>
              </p:nvSpPr>
              <p:spPr bwMode="auto">
                <a:xfrm>
                  <a:off x="2015" y="1050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6" name="Line 158"/>
                <p:cNvSpPr>
                  <a:spLocks noChangeShapeType="1"/>
                </p:cNvSpPr>
                <p:nvPr/>
              </p:nvSpPr>
              <p:spPr bwMode="auto">
                <a:xfrm>
                  <a:off x="2447" y="1055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346" name="Text Box 160"/>
          <p:cNvSpPr txBox="1">
            <a:spLocks noChangeArrowheads="1"/>
          </p:cNvSpPr>
          <p:nvPr/>
        </p:nvSpPr>
        <p:spPr bwMode="auto">
          <a:xfrm>
            <a:off x="307975" y="214313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Tunneling</a:t>
            </a:r>
          </a:p>
        </p:txBody>
      </p:sp>
      <p:sp>
        <p:nvSpPr>
          <p:cNvPr id="99347" name="Text Box 161"/>
          <p:cNvSpPr txBox="1">
            <a:spLocks noChangeArrowheads="1"/>
          </p:cNvSpPr>
          <p:nvPr/>
        </p:nvSpPr>
        <p:spPr bwMode="auto">
          <a:xfrm>
            <a:off x="4229100" y="2992438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99348" name="Text Box 162"/>
          <p:cNvSpPr txBox="1">
            <a:spLocks noChangeArrowheads="1"/>
          </p:cNvSpPr>
          <p:nvPr/>
        </p:nvSpPr>
        <p:spPr bwMode="auto">
          <a:xfrm>
            <a:off x="5222875" y="2994025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92126" y="193675"/>
            <a:ext cx="7772400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Multiprotocol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witching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(MPLS)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92126" y="1336675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nitial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high-speed IP forwarding using fixed length label (instead of IP address) 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lookup using fixed length identifier (rather than shortest prefix matching)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orrowing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ideas from Virtual Circuit (VC) approach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still keeps IP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Freeform 5"/>
          <p:cNvSpPr>
            <a:spLocks noChangeArrowheads="1"/>
          </p:cNvSpPr>
          <p:nvPr/>
        </p:nvSpPr>
        <p:spPr bwMode="auto">
          <a:xfrm>
            <a:off x="2052639" y="4695826"/>
            <a:ext cx="3108325" cy="1084263"/>
          </a:xfrm>
          <a:custGeom>
            <a:avLst/>
            <a:gdLst>
              <a:gd name="G0" fmla="+- 1 0 0"/>
              <a:gd name="G1" fmla="+- 683 0 0"/>
              <a:gd name="G2" fmla="+- 1 0 0"/>
              <a:gd name="G3" fmla="+- 1 0 0"/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06439" y="4068764"/>
            <a:ext cx="8047037" cy="63976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23901" y="4073526"/>
            <a:ext cx="1908814" cy="6485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PPP or Ethernet 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header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381501" y="4195762"/>
            <a:ext cx="1185215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IP header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2587626" y="4056063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241801" y="4051300"/>
            <a:ext cx="1588" cy="6524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5588001" y="4052888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621338" y="4205288"/>
            <a:ext cx="313930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remainder of link-layer frame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2576514" y="4054476"/>
            <a:ext cx="1660525" cy="6397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613026" y="4213225"/>
            <a:ext cx="1656156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b="1" dirty="0">
                <a:solidFill>
                  <a:srgbClr val="FFFFFF"/>
                </a:solidFill>
              </a:rPr>
              <a:t>MPLS header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155826" y="5440363"/>
            <a:ext cx="3122613" cy="679450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2671763" y="5608638"/>
            <a:ext cx="674664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label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852863" y="5616575"/>
            <a:ext cx="583057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Exp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410076" y="5624513"/>
            <a:ext cx="337321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679951" y="5621338"/>
            <a:ext cx="596145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TTL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887789" y="5449888"/>
            <a:ext cx="1587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457701" y="5470525"/>
            <a:ext cx="1588" cy="6524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4727575" y="5465763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2828925" y="6116638"/>
            <a:ext cx="524782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000500" y="6111875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4427538" y="6108701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4867275" y="6103938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1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Capable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335963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a.k,a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label-switched router</a:t>
            </a:r>
          </a:p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orward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packets to outgoing interface based only on label value (don</a:t>
            </a:r>
            <a:r>
              <a:rPr lang="ja-JP" altLang="en-US" sz="2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inspect IP address)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table distinct from IP forwarding tables</a:t>
            </a:r>
          </a:p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lexibility</a:t>
            </a: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decisions can differ from those of IP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 and source addresses to route flows to same destination differently (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traffic engineering)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e-route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flows quickly if link fails: 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pre-computed backup paths (useful for VoIP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NB. IP routed router takes actions based on the destination address only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5963" y="3236913"/>
            <a:ext cx="765175" cy="431800"/>
            <a:chOff x="3651" y="2039"/>
            <a:chExt cx="482" cy="272"/>
          </a:xfrm>
        </p:grpSpPr>
        <p:sp>
          <p:nvSpPr>
            <p:cNvPr id="108548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5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6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8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9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0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70339" y="3232150"/>
            <a:ext cx="765175" cy="431800"/>
            <a:chOff x="2501" y="2036"/>
            <a:chExt cx="482" cy="272"/>
          </a:xfrm>
        </p:grpSpPr>
        <p:sp>
          <p:nvSpPr>
            <p:cNvPr id="108562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6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0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8572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3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324350" y="2214564"/>
            <a:ext cx="765175" cy="430212"/>
            <a:chOff x="2724" y="1395"/>
            <a:chExt cx="482" cy="271"/>
          </a:xfrm>
        </p:grpSpPr>
        <p:sp>
          <p:nvSpPr>
            <p:cNvPr id="108576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8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0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8582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3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4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8586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7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8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897188" y="2209800"/>
            <a:ext cx="765175" cy="431800"/>
            <a:chOff x="1825" y="1392"/>
            <a:chExt cx="482" cy="272"/>
          </a:xfrm>
        </p:grpSpPr>
        <p:sp>
          <p:nvSpPr>
            <p:cNvPr id="108590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2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4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596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7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600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1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377951" y="1503363"/>
            <a:ext cx="765175" cy="431800"/>
            <a:chOff x="868" y="947"/>
            <a:chExt cx="482" cy="272"/>
          </a:xfrm>
        </p:grpSpPr>
        <p:sp>
          <p:nvSpPr>
            <p:cNvPr id="108604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8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8610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2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8614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5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17" name="Line 73"/>
          <p:cNvSpPr>
            <a:spLocks noChangeShapeType="1"/>
          </p:cNvSpPr>
          <p:nvPr/>
        </p:nvSpPr>
        <p:spPr bwMode="auto">
          <a:xfrm>
            <a:off x="2147888" y="1746251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18" name="Line 74"/>
          <p:cNvSpPr>
            <a:spLocks noChangeShapeType="1"/>
          </p:cNvSpPr>
          <p:nvPr/>
        </p:nvSpPr>
        <p:spPr bwMode="auto">
          <a:xfrm flipV="1">
            <a:off x="2195513" y="2449514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19" name="Line 75"/>
          <p:cNvSpPr>
            <a:spLocks noChangeShapeType="1"/>
          </p:cNvSpPr>
          <p:nvPr/>
        </p:nvSpPr>
        <p:spPr bwMode="auto">
          <a:xfrm>
            <a:off x="3662363" y="2451100"/>
            <a:ext cx="6667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0" name="Line 76"/>
          <p:cNvSpPr>
            <a:spLocks noChangeShapeType="1"/>
          </p:cNvSpPr>
          <p:nvPr/>
        </p:nvSpPr>
        <p:spPr bwMode="auto">
          <a:xfrm>
            <a:off x="3509963" y="2613026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1" name="Line 77"/>
          <p:cNvSpPr>
            <a:spLocks noChangeShapeType="1"/>
          </p:cNvSpPr>
          <p:nvPr/>
        </p:nvSpPr>
        <p:spPr bwMode="auto">
          <a:xfrm>
            <a:off x="4767264" y="3489325"/>
            <a:ext cx="1038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2" name="Line 78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3" name="Line 79"/>
          <p:cNvSpPr>
            <a:spLocks noChangeShapeType="1"/>
          </p:cNvSpPr>
          <p:nvPr/>
        </p:nvSpPr>
        <p:spPr bwMode="auto">
          <a:xfrm>
            <a:off x="6567489" y="3470275"/>
            <a:ext cx="7016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4154488" y="3648075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6076949" y="2268538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8626" name="Text Box 82"/>
          <p:cNvSpPr txBox="1">
            <a:spLocks noChangeArrowheads="1"/>
          </p:cNvSpPr>
          <p:nvPr/>
        </p:nvSpPr>
        <p:spPr bwMode="auto">
          <a:xfrm>
            <a:off x="4540250" y="264636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1423989" y="2449513"/>
            <a:ext cx="765175" cy="431800"/>
            <a:chOff x="897" y="1543"/>
            <a:chExt cx="482" cy="272"/>
          </a:xfrm>
        </p:grpSpPr>
        <p:sp>
          <p:nvSpPr>
            <p:cNvPr id="108628" name="Oval 84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9" name="Line 85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0" name="Line 86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1" name="Rectangle 87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32" name="Oval 88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8634" name="Line 90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5" name="Line 91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6" name="Line 92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8638" name="Line 94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9" name="Line 95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0" name="Line 96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41" name="Text Box 97"/>
          <p:cNvSpPr txBox="1">
            <a:spLocks noChangeArrowheads="1"/>
          </p:cNvSpPr>
          <p:nvPr/>
        </p:nvSpPr>
        <p:spPr bwMode="auto">
          <a:xfrm>
            <a:off x="1617664" y="288289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08642" name="Line 98"/>
          <p:cNvSpPr>
            <a:spLocks noChangeShapeType="1"/>
          </p:cNvSpPr>
          <p:nvPr/>
        </p:nvSpPr>
        <p:spPr bwMode="auto">
          <a:xfrm>
            <a:off x="5095876" y="2441575"/>
            <a:ext cx="968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43" name="Text Box 99"/>
          <p:cNvSpPr txBox="1">
            <a:spLocks noChangeArrowheads="1"/>
          </p:cNvSpPr>
          <p:nvPr/>
        </p:nvSpPr>
        <p:spPr bwMode="auto">
          <a:xfrm>
            <a:off x="7231064" y="3287713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8644" name="Text Box 100"/>
          <p:cNvSpPr txBox="1">
            <a:spLocks noChangeArrowheads="1"/>
          </p:cNvSpPr>
          <p:nvPr/>
        </p:nvSpPr>
        <p:spPr bwMode="auto">
          <a:xfrm>
            <a:off x="1581150" y="19335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sp>
        <p:nvSpPr>
          <p:cNvPr id="108645" name="Text Box 101"/>
          <p:cNvSpPr txBox="1">
            <a:spLocks noChangeArrowheads="1"/>
          </p:cNvSpPr>
          <p:nvPr/>
        </p:nvSpPr>
        <p:spPr bwMode="auto">
          <a:xfrm>
            <a:off x="523876" y="147638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4325939" y="2212975"/>
            <a:ext cx="765175" cy="431800"/>
            <a:chOff x="2725" y="1394"/>
            <a:chExt cx="482" cy="272"/>
          </a:xfrm>
        </p:grpSpPr>
        <p:sp>
          <p:nvSpPr>
            <p:cNvPr id="108647" name="Oval 103"/>
            <p:cNvSpPr>
              <a:spLocks noChangeArrowheads="1"/>
            </p:cNvSpPr>
            <p:nvPr/>
          </p:nvSpPr>
          <p:spPr bwMode="auto">
            <a:xfrm>
              <a:off x="2729" y="1516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8" name="Line 104"/>
            <p:cNvSpPr>
              <a:spLocks noChangeShapeType="1"/>
            </p:cNvSpPr>
            <p:nvPr/>
          </p:nvSpPr>
          <p:spPr bwMode="auto">
            <a:xfrm>
              <a:off x="2727" y="1489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Line 105"/>
            <p:cNvSpPr>
              <a:spLocks noChangeShapeType="1"/>
            </p:cNvSpPr>
            <p:nvPr/>
          </p:nvSpPr>
          <p:spPr bwMode="auto">
            <a:xfrm>
              <a:off x="3204" y="1481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50" name="Rectangle 106"/>
            <p:cNvSpPr>
              <a:spLocks noChangeArrowheads="1"/>
            </p:cNvSpPr>
            <p:nvPr/>
          </p:nvSpPr>
          <p:spPr bwMode="auto">
            <a:xfrm>
              <a:off x="2733" y="1503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51" name="Oval 107"/>
            <p:cNvSpPr>
              <a:spLocks noChangeArrowheads="1"/>
            </p:cNvSpPr>
            <p:nvPr/>
          </p:nvSpPr>
          <p:spPr bwMode="auto">
            <a:xfrm>
              <a:off x="2725" y="1394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08"/>
            <p:cNvGrpSpPr>
              <a:grpSpLocks/>
            </p:cNvGrpSpPr>
            <p:nvPr/>
          </p:nvGrpSpPr>
          <p:grpSpPr bwMode="auto">
            <a:xfrm>
              <a:off x="2840" y="1433"/>
              <a:ext cx="237" cy="102"/>
              <a:chOff x="2840" y="1433"/>
              <a:chExt cx="237" cy="102"/>
            </a:xfrm>
          </p:grpSpPr>
          <p:sp>
            <p:nvSpPr>
              <p:cNvPr id="108653" name="Line 109"/>
              <p:cNvSpPr>
                <a:spLocks noChangeShapeType="1"/>
              </p:cNvSpPr>
              <p:nvPr/>
            </p:nvSpPr>
            <p:spPr bwMode="auto">
              <a:xfrm flipV="1">
                <a:off x="2840" y="1432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4" name="Line 110"/>
              <p:cNvSpPr>
                <a:spLocks noChangeShapeType="1"/>
              </p:cNvSpPr>
              <p:nvPr/>
            </p:nvSpPr>
            <p:spPr bwMode="auto">
              <a:xfrm>
                <a:off x="3003" y="1536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5" name="Line 111"/>
              <p:cNvSpPr>
                <a:spLocks noChangeShapeType="1"/>
              </p:cNvSpPr>
              <p:nvPr/>
            </p:nvSpPr>
            <p:spPr bwMode="auto">
              <a:xfrm>
                <a:off x="2918" y="1435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2840" y="1431"/>
              <a:ext cx="237" cy="102"/>
              <a:chOff x="2840" y="1431"/>
              <a:chExt cx="237" cy="102"/>
            </a:xfrm>
          </p:grpSpPr>
          <p:sp>
            <p:nvSpPr>
              <p:cNvPr id="108657" name="Line 113"/>
              <p:cNvSpPr>
                <a:spLocks noChangeShapeType="1"/>
              </p:cNvSpPr>
              <p:nvPr/>
            </p:nvSpPr>
            <p:spPr bwMode="auto">
              <a:xfrm>
                <a:off x="2840" y="1532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8" name="Line 114"/>
              <p:cNvSpPr>
                <a:spLocks noChangeShapeType="1"/>
              </p:cNvSpPr>
              <p:nvPr/>
            </p:nvSpPr>
            <p:spPr bwMode="auto">
              <a:xfrm>
                <a:off x="3003" y="14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9" name="Line 115"/>
              <p:cNvSpPr>
                <a:spLocks noChangeShapeType="1"/>
              </p:cNvSpPr>
              <p:nvPr/>
            </p:nvSpPr>
            <p:spPr bwMode="auto">
              <a:xfrm flipV="1">
                <a:off x="2918" y="1430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5800725" y="3238500"/>
            <a:ext cx="765175" cy="431800"/>
            <a:chOff x="3654" y="2040"/>
            <a:chExt cx="482" cy="272"/>
          </a:xfrm>
        </p:grpSpPr>
        <p:sp>
          <p:nvSpPr>
            <p:cNvPr id="108661" name="Oval 117"/>
            <p:cNvSpPr>
              <a:spLocks noChangeArrowheads="1"/>
            </p:cNvSpPr>
            <p:nvPr/>
          </p:nvSpPr>
          <p:spPr bwMode="auto">
            <a:xfrm>
              <a:off x="3658" y="216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" name="Line 118"/>
            <p:cNvSpPr>
              <a:spLocks noChangeShapeType="1"/>
            </p:cNvSpPr>
            <p:nvPr/>
          </p:nvSpPr>
          <p:spPr bwMode="auto">
            <a:xfrm>
              <a:off x="3656" y="213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3" name="Line 119"/>
            <p:cNvSpPr>
              <a:spLocks noChangeShapeType="1"/>
            </p:cNvSpPr>
            <p:nvPr/>
          </p:nvSpPr>
          <p:spPr bwMode="auto">
            <a:xfrm>
              <a:off x="4133" y="212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4" name="Rectangle 120"/>
            <p:cNvSpPr>
              <a:spLocks noChangeArrowheads="1"/>
            </p:cNvSpPr>
            <p:nvPr/>
          </p:nvSpPr>
          <p:spPr bwMode="auto">
            <a:xfrm>
              <a:off x="3662" y="214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5" name="Oval 121"/>
            <p:cNvSpPr>
              <a:spLocks noChangeArrowheads="1"/>
            </p:cNvSpPr>
            <p:nvPr/>
          </p:nvSpPr>
          <p:spPr bwMode="auto">
            <a:xfrm>
              <a:off x="3654" y="204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2"/>
            <p:cNvGrpSpPr>
              <a:grpSpLocks/>
            </p:cNvGrpSpPr>
            <p:nvPr/>
          </p:nvGrpSpPr>
          <p:grpSpPr bwMode="auto">
            <a:xfrm>
              <a:off x="3769" y="2079"/>
              <a:ext cx="237" cy="102"/>
              <a:chOff x="3769" y="2079"/>
              <a:chExt cx="237" cy="102"/>
            </a:xfrm>
          </p:grpSpPr>
          <p:sp>
            <p:nvSpPr>
              <p:cNvPr id="108667" name="Line 123"/>
              <p:cNvSpPr>
                <a:spLocks noChangeShapeType="1"/>
              </p:cNvSpPr>
              <p:nvPr/>
            </p:nvSpPr>
            <p:spPr bwMode="auto">
              <a:xfrm flipV="1">
                <a:off x="3769" y="207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8" name="Line 124"/>
              <p:cNvSpPr>
                <a:spLocks noChangeShapeType="1"/>
              </p:cNvSpPr>
              <p:nvPr/>
            </p:nvSpPr>
            <p:spPr bwMode="auto">
              <a:xfrm>
                <a:off x="3932" y="218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9" name="Line 125"/>
              <p:cNvSpPr>
                <a:spLocks noChangeShapeType="1"/>
              </p:cNvSpPr>
              <p:nvPr/>
            </p:nvSpPr>
            <p:spPr bwMode="auto">
              <a:xfrm>
                <a:off x="3847" y="2081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3769" y="2077"/>
              <a:ext cx="237" cy="102"/>
              <a:chOff x="3769" y="2077"/>
              <a:chExt cx="237" cy="102"/>
            </a:xfrm>
          </p:grpSpPr>
          <p:sp>
            <p:nvSpPr>
              <p:cNvPr id="108671" name="Line 127"/>
              <p:cNvSpPr>
                <a:spLocks noChangeShapeType="1"/>
              </p:cNvSpPr>
              <p:nvPr/>
            </p:nvSpPr>
            <p:spPr bwMode="auto">
              <a:xfrm>
                <a:off x="3769" y="217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2" name="Line 128"/>
              <p:cNvSpPr>
                <a:spLocks noChangeShapeType="1"/>
              </p:cNvSpPr>
              <p:nvPr/>
            </p:nvSpPr>
            <p:spPr bwMode="auto">
              <a:xfrm>
                <a:off x="3932" y="20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3" name="Line 129"/>
              <p:cNvSpPr>
                <a:spLocks noChangeShapeType="1"/>
              </p:cNvSpPr>
              <p:nvPr/>
            </p:nvSpPr>
            <p:spPr bwMode="auto">
              <a:xfrm flipV="1">
                <a:off x="3847" y="2076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2894013" y="2206625"/>
            <a:ext cx="765175" cy="431800"/>
            <a:chOff x="1823" y="1390"/>
            <a:chExt cx="482" cy="272"/>
          </a:xfrm>
        </p:grpSpPr>
        <p:sp>
          <p:nvSpPr>
            <p:cNvPr id="108675" name="Oval 131"/>
            <p:cNvSpPr>
              <a:spLocks noChangeArrowheads="1"/>
            </p:cNvSpPr>
            <p:nvPr/>
          </p:nvSpPr>
          <p:spPr bwMode="auto">
            <a:xfrm>
              <a:off x="1827" y="151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6" name="Line 132"/>
            <p:cNvSpPr>
              <a:spLocks noChangeShapeType="1"/>
            </p:cNvSpPr>
            <p:nvPr/>
          </p:nvSpPr>
          <p:spPr bwMode="auto">
            <a:xfrm>
              <a:off x="1825" y="148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133"/>
            <p:cNvSpPr>
              <a:spLocks noChangeShapeType="1"/>
            </p:cNvSpPr>
            <p:nvPr/>
          </p:nvSpPr>
          <p:spPr bwMode="auto">
            <a:xfrm>
              <a:off x="2302" y="147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Rectangle 134"/>
            <p:cNvSpPr>
              <a:spLocks noChangeArrowheads="1"/>
            </p:cNvSpPr>
            <p:nvPr/>
          </p:nvSpPr>
          <p:spPr bwMode="auto">
            <a:xfrm>
              <a:off x="1831" y="149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9" name="Oval 135"/>
            <p:cNvSpPr>
              <a:spLocks noChangeArrowheads="1"/>
            </p:cNvSpPr>
            <p:nvPr/>
          </p:nvSpPr>
          <p:spPr bwMode="auto">
            <a:xfrm>
              <a:off x="1823" y="139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1938" y="1429"/>
              <a:ext cx="237" cy="102"/>
              <a:chOff x="1938" y="1429"/>
              <a:chExt cx="237" cy="102"/>
            </a:xfrm>
          </p:grpSpPr>
          <p:sp>
            <p:nvSpPr>
              <p:cNvPr id="108681" name="Line 137"/>
              <p:cNvSpPr>
                <a:spLocks noChangeShapeType="1"/>
              </p:cNvSpPr>
              <p:nvPr/>
            </p:nvSpPr>
            <p:spPr bwMode="auto">
              <a:xfrm flipV="1">
                <a:off x="1938" y="142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2" name="Line 138"/>
              <p:cNvSpPr>
                <a:spLocks noChangeShapeType="1"/>
              </p:cNvSpPr>
              <p:nvPr/>
            </p:nvSpPr>
            <p:spPr bwMode="auto">
              <a:xfrm>
                <a:off x="2101" y="15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3" name="Line 139"/>
              <p:cNvSpPr>
                <a:spLocks noChangeShapeType="1"/>
              </p:cNvSpPr>
              <p:nvPr/>
            </p:nvSpPr>
            <p:spPr bwMode="auto">
              <a:xfrm>
                <a:off x="2016" y="143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40"/>
            <p:cNvGrpSpPr>
              <a:grpSpLocks/>
            </p:cNvGrpSpPr>
            <p:nvPr/>
          </p:nvGrpSpPr>
          <p:grpSpPr bwMode="auto">
            <a:xfrm>
              <a:off x="1938" y="1427"/>
              <a:ext cx="237" cy="102"/>
              <a:chOff x="1938" y="1427"/>
              <a:chExt cx="237" cy="102"/>
            </a:xfrm>
          </p:grpSpPr>
          <p:sp>
            <p:nvSpPr>
              <p:cNvPr id="108685" name="Line 141"/>
              <p:cNvSpPr>
                <a:spLocks noChangeShapeType="1"/>
              </p:cNvSpPr>
              <p:nvPr/>
            </p:nvSpPr>
            <p:spPr bwMode="auto">
              <a:xfrm>
                <a:off x="1938" y="152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6" name="Line 142"/>
              <p:cNvSpPr>
                <a:spLocks noChangeShapeType="1"/>
              </p:cNvSpPr>
              <p:nvPr/>
            </p:nvSpPr>
            <p:spPr bwMode="auto">
              <a:xfrm>
                <a:off x="2101" y="142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7" name="Line 143"/>
              <p:cNvSpPr>
                <a:spLocks noChangeShapeType="1"/>
              </p:cNvSpPr>
              <p:nvPr/>
            </p:nvSpPr>
            <p:spPr bwMode="auto">
              <a:xfrm flipV="1">
                <a:off x="2016" y="142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144"/>
          <p:cNvGrpSpPr>
            <a:grpSpLocks/>
          </p:cNvGrpSpPr>
          <p:nvPr/>
        </p:nvGrpSpPr>
        <p:grpSpPr bwMode="auto">
          <a:xfrm>
            <a:off x="3975100" y="3230563"/>
            <a:ext cx="765175" cy="431800"/>
            <a:chOff x="2504" y="2035"/>
            <a:chExt cx="482" cy="272"/>
          </a:xfrm>
        </p:grpSpPr>
        <p:sp>
          <p:nvSpPr>
            <p:cNvPr id="108689" name="Oval 145"/>
            <p:cNvSpPr>
              <a:spLocks noChangeArrowheads="1"/>
            </p:cNvSpPr>
            <p:nvPr/>
          </p:nvSpPr>
          <p:spPr bwMode="auto">
            <a:xfrm>
              <a:off x="2508" y="2157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0" name="Line 146"/>
            <p:cNvSpPr>
              <a:spLocks noChangeShapeType="1"/>
            </p:cNvSpPr>
            <p:nvPr/>
          </p:nvSpPr>
          <p:spPr bwMode="auto">
            <a:xfrm>
              <a:off x="2506" y="2130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1" name="Line 147"/>
            <p:cNvSpPr>
              <a:spLocks noChangeShapeType="1"/>
            </p:cNvSpPr>
            <p:nvPr/>
          </p:nvSpPr>
          <p:spPr bwMode="auto">
            <a:xfrm>
              <a:off x="2983" y="2122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2" name="Rectangle 148"/>
            <p:cNvSpPr>
              <a:spLocks noChangeArrowheads="1"/>
            </p:cNvSpPr>
            <p:nvPr/>
          </p:nvSpPr>
          <p:spPr bwMode="auto">
            <a:xfrm>
              <a:off x="2512" y="2144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3" name="Oval 149"/>
            <p:cNvSpPr>
              <a:spLocks noChangeArrowheads="1"/>
            </p:cNvSpPr>
            <p:nvPr/>
          </p:nvSpPr>
          <p:spPr bwMode="auto">
            <a:xfrm>
              <a:off x="2504" y="2035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50"/>
            <p:cNvGrpSpPr>
              <a:grpSpLocks/>
            </p:cNvGrpSpPr>
            <p:nvPr/>
          </p:nvGrpSpPr>
          <p:grpSpPr bwMode="auto">
            <a:xfrm>
              <a:off x="2619" y="2074"/>
              <a:ext cx="237" cy="102"/>
              <a:chOff x="2619" y="2074"/>
              <a:chExt cx="237" cy="102"/>
            </a:xfrm>
          </p:grpSpPr>
          <p:sp>
            <p:nvSpPr>
              <p:cNvPr id="108695" name="Line 151"/>
              <p:cNvSpPr>
                <a:spLocks noChangeShapeType="1"/>
              </p:cNvSpPr>
              <p:nvPr/>
            </p:nvSpPr>
            <p:spPr bwMode="auto">
              <a:xfrm flipV="1">
                <a:off x="2619" y="207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6" name="Line 152"/>
              <p:cNvSpPr>
                <a:spLocks noChangeShapeType="1"/>
              </p:cNvSpPr>
              <p:nvPr/>
            </p:nvSpPr>
            <p:spPr bwMode="auto">
              <a:xfrm>
                <a:off x="2782" y="21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7" name="Line 153"/>
              <p:cNvSpPr>
                <a:spLocks noChangeShapeType="1"/>
              </p:cNvSpPr>
              <p:nvPr/>
            </p:nvSpPr>
            <p:spPr bwMode="auto">
              <a:xfrm>
                <a:off x="2697" y="207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54"/>
            <p:cNvGrpSpPr>
              <a:grpSpLocks/>
            </p:cNvGrpSpPr>
            <p:nvPr/>
          </p:nvGrpSpPr>
          <p:grpSpPr bwMode="auto">
            <a:xfrm>
              <a:off x="2619" y="2072"/>
              <a:ext cx="237" cy="102"/>
              <a:chOff x="2619" y="2072"/>
              <a:chExt cx="237" cy="102"/>
            </a:xfrm>
          </p:grpSpPr>
          <p:sp>
            <p:nvSpPr>
              <p:cNvPr id="108699" name="Line 155"/>
              <p:cNvSpPr>
                <a:spLocks noChangeShapeType="1"/>
              </p:cNvSpPr>
              <p:nvPr/>
            </p:nvSpPr>
            <p:spPr bwMode="auto">
              <a:xfrm>
                <a:off x="2619" y="217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0" name="Line 156"/>
              <p:cNvSpPr>
                <a:spLocks noChangeShapeType="1"/>
              </p:cNvSpPr>
              <p:nvPr/>
            </p:nvSpPr>
            <p:spPr bwMode="auto">
              <a:xfrm>
                <a:off x="2782" y="207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1" name="Line 157"/>
              <p:cNvSpPr>
                <a:spLocks noChangeShapeType="1"/>
              </p:cNvSpPr>
              <p:nvPr/>
            </p:nvSpPr>
            <p:spPr bwMode="auto">
              <a:xfrm flipV="1">
                <a:off x="2697" y="207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02" name="Freeform 158"/>
          <p:cNvSpPr>
            <a:spLocks/>
          </p:cNvSpPr>
          <p:nvPr/>
        </p:nvSpPr>
        <p:spPr bwMode="auto">
          <a:xfrm>
            <a:off x="2205038" y="1644651"/>
            <a:ext cx="4927600" cy="17176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8703" name="Freeform 159"/>
          <p:cNvSpPr>
            <a:spLocks/>
          </p:cNvSpPr>
          <p:nvPr/>
        </p:nvSpPr>
        <p:spPr bwMode="auto">
          <a:xfrm>
            <a:off x="2052639" y="2528888"/>
            <a:ext cx="5038725" cy="1036637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08646" name="Group 160"/>
          <p:cNvGrpSpPr>
            <a:grpSpLocks/>
          </p:cNvGrpSpPr>
          <p:nvPr/>
        </p:nvGrpSpPr>
        <p:grpSpPr bwMode="auto">
          <a:xfrm>
            <a:off x="6699251" y="4375150"/>
            <a:ext cx="765175" cy="431800"/>
            <a:chOff x="4220" y="2756"/>
            <a:chExt cx="482" cy="272"/>
          </a:xfrm>
        </p:grpSpPr>
        <p:sp>
          <p:nvSpPr>
            <p:cNvPr id="108705" name="Oval 161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6" name="Line 162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7" name="Line 163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8" name="Rectangle 164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9" name="Oval 165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52" name="Group 166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8711" name="Line 167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2" name="Line 168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3" name="Line 169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656" name="Group 170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8715" name="Line 171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6" name="Line 172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7" name="Line 173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18" name="Text Box 174"/>
          <p:cNvSpPr txBox="1">
            <a:spLocks noChangeArrowheads="1"/>
          </p:cNvSpPr>
          <p:nvPr/>
        </p:nvSpPr>
        <p:spPr bwMode="auto">
          <a:xfrm>
            <a:off x="7470775" y="4413251"/>
            <a:ext cx="1168356" cy="4330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8719" name="Text Box 175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sp>
        <p:nvSpPr>
          <p:cNvPr id="108721" name="Text Box 177"/>
          <p:cNvSpPr txBox="1">
            <a:spLocks noChangeArrowheads="1"/>
          </p:cNvSpPr>
          <p:nvPr/>
        </p:nvSpPr>
        <p:spPr bwMode="auto">
          <a:xfrm>
            <a:off x="2876550" y="258444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5963" y="3236913"/>
            <a:ext cx="765175" cy="431800"/>
            <a:chOff x="3651" y="2039"/>
            <a:chExt cx="482" cy="272"/>
          </a:xfrm>
        </p:grpSpPr>
        <p:sp>
          <p:nvSpPr>
            <p:cNvPr id="109572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78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9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3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4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70339" y="3232150"/>
            <a:ext cx="765175" cy="431800"/>
            <a:chOff x="2501" y="2036"/>
            <a:chExt cx="482" cy="272"/>
          </a:xfrm>
        </p:grpSpPr>
        <p:sp>
          <p:nvSpPr>
            <p:cNvPr id="109586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9592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3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4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9596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7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8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324350" y="2214564"/>
            <a:ext cx="765175" cy="430212"/>
            <a:chOff x="2724" y="1395"/>
            <a:chExt cx="482" cy="271"/>
          </a:xfrm>
        </p:grpSpPr>
        <p:sp>
          <p:nvSpPr>
            <p:cNvPr id="109600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1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2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9606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7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8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9610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1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2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897188" y="2209800"/>
            <a:ext cx="765175" cy="431800"/>
            <a:chOff x="1825" y="1392"/>
            <a:chExt cx="482" cy="272"/>
          </a:xfrm>
        </p:grpSpPr>
        <p:sp>
          <p:nvSpPr>
            <p:cNvPr id="109614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5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6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8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0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1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2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4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5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6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377951" y="1503363"/>
            <a:ext cx="765175" cy="431800"/>
            <a:chOff x="868" y="947"/>
            <a:chExt cx="482" cy="272"/>
          </a:xfrm>
        </p:grpSpPr>
        <p:sp>
          <p:nvSpPr>
            <p:cNvPr id="109628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9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0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1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32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9634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5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6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9638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9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0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41" name="Line 73"/>
          <p:cNvSpPr>
            <a:spLocks noChangeShapeType="1"/>
          </p:cNvSpPr>
          <p:nvPr/>
        </p:nvSpPr>
        <p:spPr bwMode="auto">
          <a:xfrm>
            <a:off x="2147888" y="1746251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 flipV="1">
            <a:off x="2195513" y="2449514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3" name="Line 75"/>
          <p:cNvSpPr>
            <a:spLocks noChangeShapeType="1"/>
          </p:cNvSpPr>
          <p:nvPr/>
        </p:nvSpPr>
        <p:spPr bwMode="auto">
          <a:xfrm>
            <a:off x="3662363" y="2451100"/>
            <a:ext cx="6667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4" name="Line 76"/>
          <p:cNvSpPr>
            <a:spLocks noChangeShapeType="1"/>
          </p:cNvSpPr>
          <p:nvPr/>
        </p:nvSpPr>
        <p:spPr bwMode="auto">
          <a:xfrm>
            <a:off x="3509963" y="2613026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5" name="Line 77"/>
          <p:cNvSpPr>
            <a:spLocks noChangeShapeType="1"/>
          </p:cNvSpPr>
          <p:nvPr/>
        </p:nvSpPr>
        <p:spPr bwMode="auto">
          <a:xfrm>
            <a:off x="4767264" y="3489325"/>
            <a:ext cx="1038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6" name="Line 78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7" name="Line 79"/>
          <p:cNvSpPr>
            <a:spLocks noChangeShapeType="1"/>
          </p:cNvSpPr>
          <p:nvPr/>
        </p:nvSpPr>
        <p:spPr bwMode="auto">
          <a:xfrm>
            <a:off x="6567489" y="3470275"/>
            <a:ext cx="7016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4154488" y="3648075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9649" name="Text Box 81"/>
          <p:cNvSpPr txBox="1">
            <a:spLocks noChangeArrowheads="1"/>
          </p:cNvSpPr>
          <p:nvPr/>
        </p:nvSpPr>
        <p:spPr bwMode="auto">
          <a:xfrm>
            <a:off x="6076949" y="2268538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4540250" y="264636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09651" name="Text Box 83"/>
          <p:cNvSpPr txBox="1">
            <a:spLocks noChangeArrowheads="1"/>
          </p:cNvSpPr>
          <p:nvPr/>
        </p:nvSpPr>
        <p:spPr bwMode="auto">
          <a:xfrm>
            <a:off x="2876550" y="258444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1423989" y="2449513"/>
            <a:ext cx="765175" cy="431800"/>
            <a:chOff x="897" y="1543"/>
            <a:chExt cx="482" cy="272"/>
          </a:xfrm>
        </p:grpSpPr>
        <p:sp>
          <p:nvSpPr>
            <p:cNvPr id="109653" name="Oval 85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4" name="Line 86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5" name="Line 87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6" name="Rectangle 88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7" name="Oval 89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9659" name="Line 91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0" name="Line 92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1" name="Line 93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9663" name="Line 95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4" name="Line 96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5" name="Line 97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1617664" y="288289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09667" name="Line 99"/>
          <p:cNvSpPr>
            <a:spLocks noChangeShapeType="1"/>
          </p:cNvSpPr>
          <p:nvPr/>
        </p:nvSpPr>
        <p:spPr bwMode="auto">
          <a:xfrm>
            <a:off x="5095876" y="2441575"/>
            <a:ext cx="968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7231064" y="3287713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1581150" y="19335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523876" y="147638"/>
            <a:ext cx="7772400" cy="6545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671" name="Freeform 103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9672" name="Freeform 104"/>
          <p:cNvSpPr>
            <a:spLocks/>
          </p:cNvSpPr>
          <p:nvPr/>
        </p:nvSpPr>
        <p:spPr bwMode="auto">
          <a:xfrm>
            <a:off x="2052639" y="2528888"/>
            <a:ext cx="5038725" cy="1036637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6699251" y="4375150"/>
            <a:ext cx="765175" cy="431800"/>
            <a:chOff x="4220" y="2756"/>
            <a:chExt cx="482" cy="272"/>
          </a:xfrm>
        </p:grpSpPr>
        <p:sp>
          <p:nvSpPr>
            <p:cNvPr id="109674" name="Oval 106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5" name="Line 107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6" name="Line 108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7" name="Rectangle 109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8" name="Oval 110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11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9680" name="Line 112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1" name="Line 113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2" name="Line 114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5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9684" name="Line 116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5" name="Line 117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6" name="Line 118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87" name="Text Box 119"/>
          <p:cNvSpPr txBox="1">
            <a:spLocks noChangeArrowheads="1"/>
          </p:cNvSpPr>
          <p:nvPr/>
        </p:nvSpPr>
        <p:spPr bwMode="auto">
          <a:xfrm>
            <a:off x="7578725" y="4343401"/>
            <a:ext cx="1145145" cy="5561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IP-only</a:t>
            </a:r>
          </a:p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</a:t>
            </a:r>
          </a:p>
        </p:txBody>
      </p:sp>
      <p:sp>
        <p:nvSpPr>
          <p:cNvPr id="109688" name="Text Box 120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grpSp>
        <p:nvGrpSpPr>
          <p:cNvPr id="23" name="Group 122"/>
          <p:cNvGrpSpPr>
            <a:grpSpLocks/>
          </p:cNvGrpSpPr>
          <p:nvPr/>
        </p:nvGrpSpPr>
        <p:grpSpPr bwMode="auto">
          <a:xfrm>
            <a:off x="6713538" y="5159375"/>
            <a:ext cx="765175" cy="430213"/>
            <a:chOff x="4229" y="3250"/>
            <a:chExt cx="482" cy="271"/>
          </a:xfrm>
        </p:grpSpPr>
        <p:sp>
          <p:nvSpPr>
            <p:cNvPr id="109691" name="Oval 123"/>
            <p:cNvSpPr>
              <a:spLocks noChangeArrowheads="1"/>
            </p:cNvSpPr>
            <p:nvPr/>
          </p:nvSpPr>
          <p:spPr bwMode="auto">
            <a:xfrm>
              <a:off x="4233" y="3372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2" name="Line 124"/>
            <p:cNvSpPr>
              <a:spLocks noChangeShapeType="1"/>
            </p:cNvSpPr>
            <p:nvPr/>
          </p:nvSpPr>
          <p:spPr bwMode="auto">
            <a:xfrm>
              <a:off x="4233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3" name="Line 125"/>
            <p:cNvSpPr>
              <a:spLocks noChangeShapeType="1"/>
            </p:cNvSpPr>
            <p:nvPr/>
          </p:nvSpPr>
          <p:spPr bwMode="auto">
            <a:xfrm>
              <a:off x="4712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4" name="Rectangle 126"/>
            <p:cNvSpPr>
              <a:spLocks noChangeArrowheads="1"/>
            </p:cNvSpPr>
            <p:nvPr/>
          </p:nvSpPr>
          <p:spPr bwMode="auto">
            <a:xfrm>
              <a:off x="4233" y="3359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5" name="Oval 127"/>
            <p:cNvSpPr>
              <a:spLocks noChangeArrowheads="1"/>
            </p:cNvSpPr>
            <p:nvPr/>
          </p:nvSpPr>
          <p:spPr bwMode="auto">
            <a:xfrm>
              <a:off x="4229" y="3250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8"/>
            <p:cNvGrpSpPr>
              <a:grpSpLocks/>
            </p:cNvGrpSpPr>
            <p:nvPr/>
          </p:nvGrpSpPr>
          <p:grpSpPr bwMode="auto">
            <a:xfrm>
              <a:off x="4344" y="3289"/>
              <a:ext cx="236" cy="102"/>
              <a:chOff x="4344" y="3289"/>
              <a:chExt cx="236" cy="102"/>
            </a:xfrm>
          </p:grpSpPr>
          <p:sp>
            <p:nvSpPr>
              <p:cNvPr id="109697" name="Line 129"/>
              <p:cNvSpPr>
                <a:spLocks noChangeShapeType="1"/>
              </p:cNvSpPr>
              <p:nvPr/>
            </p:nvSpPr>
            <p:spPr bwMode="auto">
              <a:xfrm flipV="1">
                <a:off x="4344" y="328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8" name="Line 130"/>
              <p:cNvSpPr>
                <a:spLocks noChangeShapeType="1"/>
              </p:cNvSpPr>
              <p:nvPr/>
            </p:nvSpPr>
            <p:spPr bwMode="auto">
              <a:xfrm>
                <a:off x="4507" y="339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9" name="Line 131"/>
              <p:cNvSpPr>
                <a:spLocks noChangeShapeType="1"/>
              </p:cNvSpPr>
              <p:nvPr/>
            </p:nvSpPr>
            <p:spPr bwMode="auto">
              <a:xfrm>
                <a:off x="4422" y="329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32"/>
            <p:cNvGrpSpPr>
              <a:grpSpLocks/>
            </p:cNvGrpSpPr>
            <p:nvPr/>
          </p:nvGrpSpPr>
          <p:grpSpPr bwMode="auto">
            <a:xfrm>
              <a:off x="4344" y="3288"/>
              <a:ext cx="236" cy="102"/>
              <a:chOff x="4344" y="3288"/>
              <a:chExt cx="236" cy="102"/>
            </a:xfrm>
          </p:grpSpPr>
          <p:sp>
            <p:nvSpPr>
              <p:cNvPr id="109701" name="Line 133"/>
              <p:cNvSpPr>
                <a:spLocks noChangeShapeType="1"/>
              </p:cNvSpPr>
              <p:nvPr/>
            </p:nvSpPr>
            <p:spPr bwMode="auto">
              <a:xfrm>
                <a:off x="4344" y="338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2" name="Line 134"/>
              <p:cNvSpPr>
                <a:spLocks noChangeShapeType="1"/>
              </p:cNvSpPr>
              <p:nvPr/>
            </p:nvSpPr>
            <p:spPr bwMode="auto">
              <a:xfrm>
                <a:off x="4507" y="3288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3" name="Line 135"/>
              <p:cNvSpPr>
                <a:spLocks noChangeShapeType="1"/>
              </p:cNvSpPr>
              <p:nvPr/>
            </p:nvSpPr>
            <p:spPr bwMode="auto">
              <a:xfrm flipV="1">
                <a:off x="4422" y="3287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704" name="Text Box 136"/>
          <p:cNvSpPr txBox="1">
            <a:spLocks noChangeArrowheads="1"/>
          </p:cNvSpPr>
          <p:nvPr/>
        </p:nvSpPr>
        <p:spPr bwMode="auto">
          <a:xfrm>
            <a:off x="7554913" y="5121276"/>
            <a:ext cx="1642076" cy="5561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and </a:t>
            </a:r>
          </a:p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9705" name="Text Box 137"/>
          <p:cNvSpPr txBox="1">
            <a:spLocks noChangeArrowheads="1"/>
          </p:cNvSpPr>
          <p:nvPr/>
        </p:nvSpPr>
        <p:spPr bwMode="auto">
          <a:xfrm>
            <a:off x="496888" y="5078413"/>
            <a:ext cx="6196012" cy="154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MPLS routing: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can be based on source and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address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reroute: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precompute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backup routes in case of link failure</a:t>
            </a:r>
          </a:p>
        </p:txBody>
      </p:sp>
      <p:sp>
        <p:nvSpPr>
          <p:cNvPr id="109706" name="Oval 138"/>
          <p:cNvSpPr>
            <a:spLocks noChangeArrowheads="1"/>
          </p:cNvSpPr>
          <p:nvPr/>
        </p:nvSpPr>
        <p:spPr bwMode="auto">
          <a:xfrm rot="2280000">
            <a:off x="3568701" y="2000250"/>
            <a:ext cx="161925" cy="1144588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9707" name="Line 139"/>
          <p:cNvSpPr>
            <a:spLocks noChangeShapeType="1"/>
          </p:cNvSpPr>
          <p:nvPr/>
        </p:nvSpPr>
        <p:spPr bwMode="auto">
          <a:xfrm flipV="1">
            <a:off x="4000500" y="1747838"/>
            <a:ext cx="203200" cy="373062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708" name="Text Box 140"/>
          <p:cNvSpPr txBox="1">
            <a:spLocks noChangeArrowheads="1"/>
          </p:cNvSpPr>
          <p:nvPr/>
        </p:nvSpPr>
        <p:spPr bwMode="auto">
          <a:xfrm>
            <a:off x="4135438" y="871291"/>
            <a:ext cx="4749800" cy="10996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91" tIns="46795" rIns="89991" bIns="46795">
            <a:spAutoFit/>
          </a:bodyPr>
          <a:lstStyle/>
          <a:p>
            <a:pPr algn="just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router (R4)  can use different MPLS routes to A based, e.g., on source address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Freeform 3"/>
          <p:cNvSpPr>
            <a:spLocks noChangeArrowheads="1"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G0" fmla="+- 1 0 0"/>
              <a:gd name="G1" fmla="+- 264 0 0"/>
              <a:gd name="G2" fmla="+- 264 0 0"/>
              <a:gd name="G3" fmla="+- 0 0 0"/>
              <a:gd name="G4" fmla="+- 1 0 0"/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0" name="Freeform 4"/>
          <p:cNvSpPr>
            <a:spLocks noChangeArrowheads="1"/>
          </p:cNvSpPr>
          <p:nvPr/>
        </p:nvSpPr>
        <p:spPr bwMode="auto">
          <a:xfrm>
            <a:off x="4492626" y="5326063"/>
            <a:ext cx="2447925" cy="577850"/>
          </a:xfrm>
          <a:custGeom>
            <a:avLst/>
            <a:gdLst>
              <a:gd name="G0" fmla="+- 1 0 0"/>
              <a:gd name="G1" fmla="+- 364 0 0"/>
              <a:gd name="G2" fmla="+- 0 0 0"/>
              <a:gd name="G3" fmla="+- 1 0 0"/>
              <a:gd name="G4" fmla="+- 1 0 0"/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1" name="Freeform 5"/>
          <p:cNvSpPr>
            <a:spLocks noChangeArrowheads="1"/>
          </p:cNvSpPr>
          <p:nvPr/>
        </p:nvSpPr>
        <p:spPr bwMode="auto">
          <a:xfrm>
            <a:off x="1884364" y="3106738"/>
            <a:ext cx="2433637" cy="79851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2" name="Freeform 6"/>
          <p:cNvSpPr>
            <a:spLocks noChangeArrowheads="1"/>
          </p:cNvSpPr>
          <p:nvPr/>
        </p:nvSpPr>
        <p:spPr bwMode="auto">
          <a:xfrm>
            <a:off x="4552951" y="3416301"/>
            <a:ext cx="2589213" cy="511175"/>
          </a:xfrm>
          <a:custGeom>
            <a:avLst/>
            <a:gdLst>
              <a:gd name="G0" fmla="+- 1 0 0"/>
              <a:gd name="G1" fmla="+- 1 0 0"/>
              <a:gd name="G2" fmla="+- 1 0 0"/>
              <a:gd name="G3" fmla="+- 300 0 0"/>
              <a:gd name="G4" fmla="+- 1 0 0"/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83239" y="4924425"/>
            <a:ext cx="765175" cy="431800"/>
            <a:chOff x="3517" y="3102"/>
            <a:chExt cx="482" cy="272"/>
          </a:xfrm>
        </p:grpSpPr>
        <p:sp>
          <p:nvSpPr>
            <p:cNvPr id="111624" name="Oval 8"/>
            <p:cNvSpPr>
              <a:spLocks noChangeArrowheads="1"/>
            </p:cNvSpPr>
            <p:nvPr/>
          </p:nvSpPr>
          <p:spPr bwMode="auto">
            <a:xfrm>
              <a:off x="3521" y="3224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3521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4000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521" y="321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auto">
            <a:xfrm>
              <a:off x="3517" y="310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32" y="3141"/>
              <a:ext cx="236" cy="102"/>
              <a:chOff x="3632" y="3141"/>
              <a:chExt cx="236" cy="102"/>
            </a:xfrm>
          </p:grpSpPr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flipV="1">
                <a:off x="3632" y="314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3795" y="324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3710" y="314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632" y="3140"/>
              <a:ext cx="236" cy="102"/>
              <a:chOff x="3632" y="3140"/>
              <a:chExt cx="236" cy="102"/>
            </a:xfrm>
          </p:grpSpPr>
          <p:sp>
            <p:nvSpPr>
              <p:cNvPr id="111634" name="Line 18"/>
              <p:cNvSpPr>
                <a:spLocks noChangeShapeType="1"/>
              </p:cNvSpPr>
              <p:nvPr/>
            </p:nvSpPr>
            <p:spPr bwMode="auto">
              <a:xfrm>
                <a:off x="3632" y="324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5" name="Line 19"/>
              <p:cNvSpPr>
                <a:spLocks noChangeShapeType="1"/>
              </p:cNvSpPr>
              <p:nvPr/>
            </p:nvSpPr>
            <p:spPr bwMode="auto">
              <a:xfrm>
                <a:off x="3795" y="314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 flipV="1">
                <a:off x="3710" y="313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57613" y="4919663"/>
            <a:ext cx="765175" cy="431800"/>
            <a:chOff x="2367" y="3099"/>
            <a:chExt cx="482" cy="272"/>
          </a:xfrm>
        </p:grpSpPr>
        <p:sp>
          <p:nvSpPr>
            <p:cNvPr id="111638" name="Oval 22"/>
            <p:cNvSpPr>
              <a:spLocks noChangeArrowheads="1"/>
            </p:cNvSpPr>
            <p:nvPr/>
          </p:nvSpPr>
          <p:spPr bwMode="auto">
            <a:xfrm>
              <a:off x="2371" y="3221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9" name="Line 23"/>
            <p:cNvSpPr>
              <a:spLocks noChangeShapeType="1"/>
            </p:cNvSpPr>
            <p:nvPr/>
          </p:nvSpPr>
          <p:spPr bwMode="auto">
            <a:xfrm>
              <a:off x="2371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2850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1" name="Rectangle 25"/>
            <p:cNvSpPr>
              <a:spLocks noChangeArrowheads="1"/>
            </p:cNvSpPr>
            <p:nvPr/>
          </p:nvSpPr>
          <p:spPr bwMode="auto">
            <a:xfrm>
              <a:off x="2371" y="320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2367" y="309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482" y="3138"/>
              <a:ext cx="236" cy="102"/>
              <a:chOff x="2482" y="3138"/>
              <a:chExt cx="236" cy="102"/>
            </a:xfrm>
          </p:grpSpPr>
          <p:sp>
            <p:nvSpPr>
              <p:cNvPr id="111644" name="Line 28"/>
              <p:cNvSpPr>
                <a:spLocks noChangeShapeType="1"/>
              </p:cNvSpPr>
              <p:nvPr/>
            </p:nvSpPr>
            <p:spPr bwMode="auto">
              <a:xfrm flipV="1">
                <a:off x="2482" y="3137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2645" y="324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6" name="Line 30"/>
              <p:cNvSpPr>
                <a:spLocks noChangeShapeType="1"/>
              </p:cNvSpPr>
              <p:nvPr/>
            </p:nvSpPr>
            <p:spPr bwMode="auto">
              <a:xfrm>
                <a:off x="2560" y="314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482" y="3137"/>
              <a:ext cx="236" cy="102"/>
              <a:chOff x="2482" y="3137"/>
              <a:chExt cx="236" cy="102"/>
            </a:xfrm>
          </p:grpSpPr>
          <p:sp>
            <p:nvSpPr>
              <p:cNvPr id="111648" name="Line 32"/>
              <p:cNvSpPr>
                <a:spLocks noChangeShapeType="1"/>
              </p:cNvSpPr>
              <p:nvPr/>
            </p:nvSpPr>
            <p:spPr bwMode="auto">
              <a:xfrm>
                <a:off x="2482" y="323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>
                <a:off x="2645" y="313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0" name="Line 34"/>
              <p:cNvSpPr>
                <a:spLocks noChangeShapeType="1"/>
              </p:cNvSpPr>
              <p:nvPr/>
            </p:nvSpPr>
            <p:spPr bwMode="auto">
              <a:xfrm flipV="1">
                <a:off x="2560" y="313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111626" y="3902075"/>
            <a:ext cx="765175" cy="431800"/>
            <a:chOff x="2590" y="2458"/>
            <a:chExt cx="482" cy="272"/>
          </a:xfrm>
        </p:grpSpPr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>
              <a:off x="2594" y="258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3" name="Line 37"/>
            <p:cNvSpPr>
              <a:spLocks noChangeShapeType="1"/>
            </p:cNvSpPr>
            <p:nvPr/>
          </p:nvSpPr>
          <p:spPr bwMode="auto">
            <a:xfrm>
              <a:off x="2594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Line 38"/>
            <p:cNvSpPr>
              <a:spLocks noChangeShapeType="1"/>
            </p:cNvSpPr>
            <p:nvPr/>
          </p:nvSpPr>
          <p:spPr bwMode="auto">
            <a:xfrm>
              <a:off x="3073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Rectangle 39"/>
            <p:cNvSpPr>
              <a:spLocks noChangeArrowheads="1"/>
            </p:cNvSpPr>
            <p:nvPr/>
          </p:nvSpPr>
          <p:spPr bwMode="auto">
            <a:xfrm>
              <a:off x="2594" y="2567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Oval 40"/>
            <p:cNvSpPr>
              <a:spLocks noChangeArrowheads="1"/>
            </p:cNvSpPr>
            <p:nvPr/>
          </p:nvSpPr>
          <p:spPr bwMode="auto">
            <a:xfrm>
              <a:off x="2590" y="2458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705" y="2497"/>
              <a:ext cx="236" cy="102"/>
              <a:chOff x="2705" y="2497"/>
              <a:chExt cx="236" cy="102"/>
            </a:xfrm>
          </p:grpSpPr>
          <p:sp>
            <p:nvSpPr>
              <p:cNvPr id="111658" name="Line 42"/>
              <p:cNvSpPr>
                <a:spLocks noChangeShapeType="1"/>
              </p:cNvSpPr>
              <p:nvPr/>
            </p:nvSpPr>
            <p:spPr bwMode="auto">
              <a:xfrm flipV="1">
                <a:off x="2705" y="249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9" name="Line 43"/>
              <p:cNvSpPr>
                <a:spLocks noChangeShapeType="1"/>
              </p:cNvSpPr>
              <p:nvPr/>
            </p:nvSpPr>
            <p:spPr bwMode="auto">
              <a:xfrm>
                <a:off x="2868" y="2599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0" name="Line 44"/>
              <p:cNvSpPr>
                <a:spLocks noChangeShapeType="1"/>
              </p:cNvSpPr>
              <p:nvPr/>
            </p:nvSpPr>
            <p:spPr bwMode="auto">
              <a:xfrm>
                <a:off x="2783" y="2499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705" y="2496"/>
              <a:ext cx="236" cy="102"/>
              <a:chOff x="2705" y="2496"/>
              <a:chExt cx="236" cy="102"/>
            </a:xfrm>
          </p:grpSpPr>
          <p:sp>
            <p:nvSpPr>
              <p:cNvPr id="111662" name="Line 46"/>
              <p:cNvSpPr>
                <a:spLocks noChangeShapeType="1"/>
              </p:cNvSpPr>
              <p:nvPr/>
            </p:nvSpPr>
            <p:spPr bwMode="auto">
              <a:xfrm>
                <a:off x="2705" y="259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3" name="Line 47"/>
              <p:cNvSpPr>
                <a:spLocks noChangeShapeType="1"/>
              </p:cNvSpPr>
              <p:nvPr/>
            </p:nvSpPr>
            <p:spPr bwMode="auto">
              <a:xfrm>
                <a:off x="2868" y="249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4" name="Line 48"/>
              <p:cNvSpPr>
                <a:spLocks noChangeShapeType="1"/>
              </p:cNvSpPr>
              <p:nvPr/>
            </p:nvSpPr>
            <p:spPr bwMode="auto">
              <a:xfrm flipV="1">
                <a:off x="2783" y="2494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684464" y="3897313"/>
            <a:ext cx="765175" cy="431800"/>
            <a:chOff x="1691" y="2455"/>
            <a:chExt cx="482" cy="272"/>
          </a:xfrm>
        </p:grpSpPr>
        <p:sp>
          <p:nvSpPr>
            <p:cNvPr id="111666" name="Oval 50"/>
            <p:cNvSpPr>
              <a:spLocks noChangeArrowheads="1"/>
            </p:cNvSpPr>
            <p:nvPr/>
          </p:nvSpPr>
          <p:spPr bwMode="auto">
            <a:xfrm>
              <a:off x="1695" y="257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Line 51"/>
            <p:cNvSpPr>
              <a:spLocks noChangeShapeType="1"/>
            </p:cNvSpPr>
            <p:nvPr/>
          </p:nvSpPr>
          <p:spPr bwMode="auto">
            <a:xfrm>
              <a:off x="1695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52"/>
            <p:cNvSpPr>
              <a:spLocks noChangeShapeType="1"/>
            </p:cNvSpPr>
            <p:nvPr/>
          </p:nvSpPr>
          <p:spPr bwMode="auto">
            <a:xfrm>
              <a:off x="2174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Rectangle 53"/>
            <p:cNvSpPr>
              <a:spLocks noChangeArrowheads="1"/>
            </p:cNvSpPr>
            <p:nvPr/>
          </p:nvSpPr>
          <p:spPr bwMode="auto">
            <a:xfrm>
              <a:off x="1695" y="256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Oval 54"/>
            <p:cNvSpPr>
              <a:spLocks noChangeArrowheads="1"/>
            </p:cNvSpPr>
            <p:nvPr/>
          </p:nvSpPr>
          <p:spPr bwMode="auto">
            <a:xfrm>
              <a:off x="1691" y="245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806" y="2494"/>
              <a:ext cx="236" cy="102"/>
              <a:chOff x="1806" y="2494"/>
              <a:chExt cx="236" cy="102"/>
            </a:xfrm>
          </p:grpSpPr>
          <p:sp>
            <p:nvSpPr>
              <p:cNvPr id="111672" name="Line 56"/>
              <p:cNvSpPr>
                <a:spLocks noChangeShapeType="1"/>
              </p:cNvSpPr>
              <p:nvPr/>
            </p:nvSpPr>
            <p:spPr bwMode="auto">
              <a:xfrm flipV="1">
                <a:off x="1806" y="249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3" name="Line 57"/>
              <p:cNvSpPr>
                <a:spLocks noChangeShapeType="1"/>
              </p:cNvSpPr>
              <p:nvPr/>
            </p:nvSpPr>
            <p:spPr bwMode="auto">
              <a:xfrm>
                <a:off x="1969" y="259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4" name="Line 58"/>
              <p:cNvSpPr>
                <a:spLocks noChangeShapeType="1"/>
              </p:cNvSpPr>
              <p:nvPr/>
            </p:nvSpPr>
            <p:spPr bwMode="auto">
              <a:xfrm>
                <a:off x="1884" y="249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1806" y="2493"/>
              <a:ext cx="236" cy="102"/>
              <a:chOff x="1806" y="2493"/>
              <a:chExt cx="236" cy="102"/>
            </a:xfrm>
          </p:grpSpPr>
          <p:sp>
            <p:nvSpPr>
              <p:cNvPr id="111676" name="Line 60"/>
              <p:cNvSpPr>
                <a:spLocks noChangeShapeType="1"/>
              </p:cNvSpPr>
              <p:nvPr/>
            </p:nvSpPr>
            <p:spPr bwMode="auto">
              <a:xfrm>
                <a:off x="1806" y="25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7" name="Line 61"/>
              <p:cNvSpPr>
                <a:spLocks noChangeShapeType="1"/>
              </p:cNvSpPr>
              <p:nvPr/>
            </p:nvSpPr>
            <p:spPr bwMode="auto">
              <a:xfrm>
                <a:off x="1969" y="249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8" name="Line 62"/>
              <p:cNvSpPr>
                <a:spLocks noChangeShapeType="1"/>
              </p:cNvSpPr>
              <p:nvPr/>
            </p:nvSpPr>
            <p:spPr bwMode="auto">
              <a:xfrm flipV="1">
                <a:off x="1884" y="249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1165225" y="3190875"/>
            <a:ext cx="765175" cy="431800"/>
            <a:chOff x="734" y="2010"/>
            <a:chExt cx="482" cy="272"/>
          </a:xfrm>
        </p:grpSpPr>
        <p:sp>
          <p:nvSpPr>
            <p:cNvPr id="111680" name="Oval 64"/>
            <p:cNvSpPr>
              <a:spLocks noChangeArrowheads="1"/>
            </p:cNvSpPr>
            <p:nvPr/>
          </p:nvSpPr>
          <p:spPr bwMode="auto">
            <a:xfrm>
              <a:off x="738" y="213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1" name="Line 65"/>
            <p:cNvSpPr>
              <a:spLocks noChangeShapeType="1"/>
            </p:cNvSpPr>
            <p:nvPr/>
          </p:nvSpPr>
          <p:spPr bwMode="auto">
            <a:xfrm>
              <a:off x="736" y="210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Line 66"/>
            <p:cNvSpPr>
              <a:spLocks noChangeShapeType="1"/>
            </p:cNvSpPr>
            <p:nvPr/>
          </p:nvSpPr>
          <p:spPr bwMode="auto">
            <a:xfrm>
              <a:off x="1213" y="209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3" name="Rectangle 67"/>
            <p:cNvSpPr>
              <a:spLocks noChangeArrowheads="1"/>
            </p:cNvSpPr>
            <p:nvPr/>
          </p:nvSpPr>
          <p:spPr bwMode="auto">
            <a:xfrm>
              <a:off x="742" y="211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Oval 68"/>
            <p:cNvSpPr>
              <a:spLocks noChangeArrowheads="1"/>
            </p:cNvSpPr>
            <p:nvPr/>
          </p:nvSpPr>
          <p:spPr bwMode="auto">
            <a:xfrm>
              <a:off x="734" y="201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849" y="2049"/>
              <a:ext cx="237" cy="102"/>
              <a:chOff x="849" y="2049"/>
              <a:chExt cx="237" cy="102"/>
            </a:xfrm>
          </p:grpSpPr>
          <p:sp>
            <p:nvSpPr>
              <p:cNvPr id="111686" name="Line 70"/>
              <p:cNvSpPr>
                <a:spLocks noChangeShapeType="1"/>
              </p:cNvSpPr>
              <p:nvPr/>
            </p:nvSpPr>
            <p:spPr bwMode="auto">
              <a:xfrm flipV="1">
                <a:off x="849" y="204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7" name="Line 71"/>
              <p:cNvSpPr>
                <a:spLocks noChangeShapeType="1"/>
              </p:cNvSpPr>
              <p:nvPr/>
            </p:nvSpPr>
            <p:spPr bwMode="auto">
              <a:xfrm>
                <a:off x="1012" y="215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8" name="Line 72"/>
              <p:cNvSpPr>
                <a:spLocks noChangeShapeType="1"/>
              </p:cNvSpPr>
              <p:nvPr/>
            </p:nvSpPr>
            <p:spPr bwMode="auto">
              <a:xfrm>
                <a:off x="927" y="205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849" y="2047"/>
              <a:ext cx="237" cy="102"/>
              <a:chOff x="849" y="2047"/>
              <a:chExt cx="237" cy="102"/>
            </a:xfrm>
          </p:grpSpPr>
          <p:sp>
            <p:nvSpPr>
              <p:cNvPr id="111690" name="Line 74"/>
              <p:cNvSpPr>
                <a:spLocks noChangeShapeType="1"/>
              </p:cNvSpPr>
              <p:nvPr/>
            </p:nvSpPr>
            <p:spPr bwMode="auto">
              <a:xfrm>
                <a:off x="849" y="214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1" name="Line 75"/>
              <p:cNvSpPr>
                <a:spLocks noChangeShapeType="1"/>
              </p:cNvSpPr>
              <p:nvPr/>
            </p:nvSpPr>
            <p:spPr bwMode="auto">
              <a:xfrm>
                <a:off x="1012" y="204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2" name="Line 76"/>
              <p:cNvSpPr>
                <a:spLocks noChangeShapeType="1"/>
              </p:cNvSpPr>
              <p:nvPr/>
            </p:nvSpPr>
            <p:spPr bwMode="auto">
              <a:xfrm flipV="1">
                <a:off x="927" y="204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693" name="Line 77"/>
          <p:cNvSpPr>
            <a:spLocks noChangeShapeType="1"/>
          </p:cNvSpPr>
          <p:nvPr/>
        </p:nvSpPr>
        <p:spPr bwMode="auto">
          <a:xfrm>
            <a:off x="1935163" y="3433764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4" name="Line 78"/>
          <p:cNvSpPr>
            <a:spLocks noChangeShapeType="1"/>
          </p:cNvSpPr>
          <p:nvPr/>
        </p:nvSpPr>
        <p:spPr bwMode="auto">
          <a:xfrm flipV="1">
            <a:off x="1982789" y="4137026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3449638" y="4138614"/>
            <a:ext cx="6667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>
            <a:off x="3297239" y="4300539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7" name="Line 81"/>
          <p:cNvSpPr>
            <a:spLocks noChangeShapeType="1"/>
          </p:cNvSpPr>
          <p:nvPr/>
        </p:nvSpPr>
        <p:spPr bwMode="auto">
          <a:xfrm>
            <a:off x="4554539" y="5176839"/>
            <a:ext cx="1038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8" name="Line 82"/>
          <p:cNvSpPr>
            <a:spLocks noChangeShapeType="1"/>
          </p:cNvSpPr>
          <p:nvPr/>
        </p:nvSpPr>
        <p:spPr bwMode="auto">
          <a:xfrm>
            <a:off x="4840289" y="4252914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9" name="Line 83"/>
          <p:cNvSpPr>
            <a:spLocks noChangeShapeType="1"/>
          </p:cNvSpPr>
          <p:nvPr/>
        </p:nvSpPr>
        <p:spPr bwMode="auto">
          <a:xfrm>
            <a:off x="6354763" y="5157789"/>
            <a:ext cx="7016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00" name="Text Box 84"/>
          <p:cNvSpPr txBox="1">
            <a:spLocks noChangeArrowheads="1"/>
          </p:cNvSpPr>
          <p:nvPr/>
        </p:nvSpPr>
        <p:spPr bwMode="auto">
          <a:xfrm>
            <a:off x="5805488" y="5357812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11701" name="Text Box 85"/>
          <p:cNvSpPr txBox="1">
            <a:spLocks noChangeArrowheads="1"/>
          </p:cNvSpPr>
          <p:nvPr/>
        </p:nvSpPr>
        <p:spPr bwMode="auto">
          <a:xfrm>
            <a:off x="3941763" y="5335587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11702" name="Text Box 86"/>
          <p:cNvSpPr txBox="1">
            <a:spLocks noChangeArrowheads="1"/>
          </p:cNvSpPr>
          <p:nvPr/>
        </p:nvSpPr>
        <p:spPr bwMode="auto">
          <a:xfrm>
            <a:off x="5864225" y="3956049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4327525" y="43338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2852738" y="4351338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1211263" y="4137025"/>
            <a:ext cx="765175" cy="431800"/>
            <a:chOff x="763" y="2606"/>
            <a:chExt cx="482" cy="272"/>
          </a:xfrm>
        </p:grpSpPr>
        <p:sp>
          <p:nvSpPr>
            <p:cNvPr id="111706" name="Oval 90"/>
            <p:cNvSpPr>
              <a:spLocks noChangeArrowheads="1"/>
            </p:cNvSpPr>
            <p:nvPr/>
          </p:nvSpPr>
          <p:spPr bwMode="auto">
            <a:xfrm>
              <a:off x="767" y="272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7" name="Line 91"/>
            <p:cNvSpPr>
              <a:spLocks noChangeShapeType="1"/>
            </p:cNvSpPr>
            <p:nvPr/>
          </p:nvSpPr>
          <p:spPr bwMode="auto">
            <a:xfrm>
              <a:off x="765" y="270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8" name="Line 92"/>
            <p:cNvSpPr>
              <a:spLocks noChangeShapeType="1"/>
            </p:cNvSpPr>
            <p:nvPr/>
          </p:nvSpPr>
          <p:spPr bwMode="auto">
            <a:xfrm>
              <a:off x="1242" y="269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9" name="Rectangle 93"/>
            <p:cNvSpPr>
              <a:spLocks noChangeArrowheads="1"/>
            </p:cNvSpPr>
            <p:nvPr/>
          </p:nvSpPr>
          <p:spPr bwMode="auto">
            <a:xfrm>
              <a:off x="771" y="271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Oval 94"/>
            <p:cNvSpPr>
              <a:spLocks noChangeArrowheads="1"/>
            </p:cNvSpPr>
            <p:nvPr/>
          </p:nvSpPr>
          <p:spPr bwMode="auto">
            <a:xfrm>
              <a:off x="763" y="260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878" y="2645"/>
              <a:ext cx="237" cy="102"/>
              <a:chOff x="878" y="2645"/>
              <a:chExt cx="237" cy="102"/>
            </a:xfrm>
          </p:grpSpPr>
          <p:sp>
            <p:nvSpPr>
              <p:cNvPr id="111712" name="Line 96"/>
              <p:cNvSpPr>
                <a:spLocks noChangeShapeType="1"/>
              </p:cNvSpPr>
              <p:nvPr/>
            </p:nvSpPr>
            <p:spPr bwMode="auto">
              <a:xfrm flipV="1">
                <a:off x="878" y="264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3" name="Line 97"/>
              <p:cNvSpPr>
                <a:spLocks noChangeShapeType="1"/>
              </p:cNvSpPr>
              <p:nvPr/>
            </p:nvSpPr>
            <p:spPr bwMode="auto">
              <a:xfrm>
                <a:off x="1041" y="274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4" name="Line 98"/>
              <p:cNvSpPr>
                <a:spLocks noChangeShapeType="1"/>
              </p:cNvSpPr>
              <p:nvPr/>
            </p:nvSpPr>
            <p:spPr bwMode="auto">
              <a:xfrm>
                <a:off x="956" y="264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878" y="2643"/>
              <a:ext cx="237" cy="102"/>
              <a:chOff x="878" y="2643"/>
              <a:chExt cx="237" cy="102"/>
            </a:xfrm>
          </p:grpSpPr>
          <p:sp>
            <p:nvSpPr>
              <p:cNvPr id="111716" name="Line 100"/>
              <p:cNvSpPr>
                <a:spLocks noChangeShapeType="1"/>
              </p:cNvSpPr>
              <p:nvPr/>
            </p:nvSpPr>
            <p:spPr bwMode="auto">
              <a:xfrm>
                <a:off x="878" y="274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7" name="Line 101"/>
              <p:cNvSpPr>
                <a:spLocks noChangeShapeType="1"/>
              </p:cNvSpPr>
              <p:nvPr/>
            </p:nvSpPr>
            <p:spPr bwMode="auto">
              <a:xfrm>
                <a:off x="1041" y="264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8" name="Line 102"/>
              <p:cNvSpPr>
                <a:spLocks noChangeShapeType="1"/>
              </p:cNvSpPr>
              <p:nvPr/>
            </p:nvSpPr>
            <p:spPr bwMode="auto">
              <a:xfrm flipV="1">
                <a:off x="956" y="264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1404938" y="457041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6284913" y="4897439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4926013" y="4164014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4851401" y="3889375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3" name="Line 107"/>
          <p:cNvSpPr>
            <a:spLocks noChangeShapeType="1"/>
          </p:cNvSpPr>
          <p:nvPr/>
        </p:nvSpPr>
        <p:spPr bwMode="auto">
          <a:xfrm>
            <a:off x="4883150" y="4129089"/>
            <a:ext cx="9683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3413125" y="3876675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7018339" y="4975225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1368424" y="3621088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4895850" y="5343525"/>
            <a:ext cx="2544763" cy="920750"/>
            <a:chOff x="3084" y="3366"/>
            <a:chExt cx="1603" cy="580"/>
          </a:xfrm>
        </p:grpSpPr>
        <p:sp>
          <p:nvSpPr>
            <p:cNvPr id="111728" name="Rectangle 112"/>
            <p:cNvSpPr>
              <a:spLocks noChangeArrowheads="1"/>
            </p:cNvSpPr>
            <p:nvPr/>
          </p:nvSpPr>
          <p:spPr bwMode="auto">
            <a:xfrm>
              <a:off x="3115" y="33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9" name="Text Box 113"/>
            <p:cNvSpPr txBox="1">
              <a:spLocks noChangeArrowheads="1"/>
            </p:cNvSpPr>
            <p:nvPr/>
          </p:nvSpPr>
          <p:spPr bwMode="auto">
            <a:xfrm>
              <a:off x="3084" y="3366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30" name="Line 114"/>
            <p:cNvSpPr>
              <a:spLocks noChangeShapeType="1"/>
            </p:cNvSpPr>
            <p:nvPr/>
          </p:nvSpPr>
          <p:spPr bwMode="auto">
            <a:xfrm>
              <a:off x="3124" y="36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Text Box 115"/>
            <p:cNvSpPr txBox="1">
              <a:spLocks noChangeArrowheads="1"/>
            </p:cNvSpPr>
            <p:nvPr/>
          </p:nvSpPr>
          <p:spPr bwMode="auto">
            <a:xfrm>
              <a:off x="3135" y="3684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 6        -      A       0</a:t>
              </a:r>
            </a:p>
          </p:txBody>
        </p:sp>
        <p:sp>
          <p:nvSpPr>
            <p:cNvPr id="111732" name="Line 116"/>
            <p:cNvSpPr>
              <a:spLocks noChangeShapeType="1"/>
            </p:cNvSpPr>
            <p:nvPr/>
          </p:nvSpPr>
          <p:spPr bwMode="auto">
            <a:xfrm>
              <a:off x="3447" y="33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Line 117"/>
            <p:cNvSpPr>
              <a:spLocks noChangeShapeType="1"/>
            </p:cNvSpPr>
            <p:nvPr/>
          </p:nvSpPr>
          <p:spPr bwMode="auto">
            <a:xfrm>
              <a:off x="3831" y="34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4" name="Line 118"/>
            <p:cNvSpPr>
              <a:spLocks noChangeShapeType="1"/>
            </p:cNvSpPr>
            <p:nvPr/>
          </p:nvSpPr>
          <p:spPr bwMode="auto">
            <a:xfrm>
              <a:off x="4155" y="34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629150" y="2212975"/>
            <a:ext cx="2544763" cy="1238250"/>
            <a:chOff x="2916" y="1394"/>
            <a:chExt cx="1603" cy="780"/>
          </a:xfrm>
        </p:grpSpPr>
        <p:sp>
          <p:nvSpPr>
            <p:cNvPr id="111736" name="Rectangle 120"/>
            <p:cNvSpPr>
              <a:spLocks noChangeArrowheads="1"/>
            </p:cNvSpPr>
            <p:nvPr/>
          </p:nvSpPr>
          <p:spPr bwMode="auto">
            <a:xfrm>
              <a:off x="2947" y="1420"/>
              <a:ext cx="1532" cy="74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Text Box 121"/>
            <p:cNvSpPr txBox="1">
              <a:spLocks noChangeArrowheads="1"/>
            </p:cNvSpPr>
            <p:nvPr/>
          </p:nvSpPr>
          <p:spPr bwMode="auto">
            <a:xfrm>
              <a:off x="2916" y="1394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38" name="Line 122"/>
            <p:cNvSpPr>
              <a:spLocks noChangeShapeType="1"/>
            </p:cNvSpPr>
            <p:nvPr/>
          </p:nvSpPr>
          <p:spPr bwMode="auto">
            <a:xfrm>
              <a:off x="2956" y="1708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Text Box 123"/>
            <p:cNvSpPr txBox="1">
              <a:spLocks noChangeArrowheads="1"/>
            </p:cNvSpPr>
            <p:nvPr/>
          </p:nvSpPr>
          <p:spPr bwMode="auto">
            <a:xfrm>
              <a:off x="2967" y="1712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10      6      A       1</a:t>
              </a:r>
            </a:p>
          </p:txBody>
        </p:sp>
        <p:sp>
          <p:nvSpPr>
            <p:cNvPr id="111740" name="Line 124"/>
            <p:cNvSpPr>
              <a:spLocks noChangeShapeType="1"/>
            </p:cNvSpPr>
            <p:nvPr/>
          </p:nvSpPr>
          <p:spPr bwMode="auto">
            <a:xfrm>
              <a:off x="3279" y="1427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1" name="Text Box 125"/>
            <p:cNvSpPr txBox="1">
              <a:spLocks noChangeArrowheads="1"/>
            </p:cNvSpPr>
            <p:nvPr/>
          </p:nvSpPr>
          <p:spPr bwMode="auto">
            <a:xfrm>
              <a:off x="2962" y="1933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12      9      D       0</a:t>
              </a:r>
            </a:p>
          </p:txBody>
        </p:sp>
        <p:sp>
          <p:nvSpPr>
            <p:cNvPr id="111742" name="Line 126"/>
            <p:cNvSpPr>
              <a:spLocks noChangeShapeType="1"/>
            </p:cNvSpPr>
            <p:nvPr/>
          </p:nvSpPr>
          <p:spPr bwMode="auto">
            <a:xfrm>
              <a:off x="3637" y="1438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Line 127"/>
            <p:cNvSpPr>
              <a:spLocks noChangeShapeType="1"/>
            </p:cNvSpPr>
            <p:nvPr/>
          </p:nvSpPr>
          <p:spPr bwMode="auto">
            <a:xfrm>
              <a:off x="3995" y="1432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44" name="Rectangle 128"/>
          <p:cNvSpPr>
            <a:spLocks noChangeArrowheads="1"/>
          </p:cNvSpPr>
          <p:nvPr/>
        </p:nvSpPr>
        <p:spPr bwMode="auto">
          <a:xfrm>
            <a:off x="1843089" y="1651000"/>
            <a:ext cx="2433637" cy="1435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745" name="Text Box 129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53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in         out                 </a:t>
            </a:r>
            <a:r>
              <a:rPr lang="en-US" sz="1400" dirty="0" err="1">
                <a:solidFill>
                  <a:srgbClr val="000000"/>
                </a:solidFill>
              </a:rPr>
              <a:t>out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label     </a:t>
            </a:r>
            <a:r>
              <a:rPr lang="en-US" sz="1400" dirty="0" err="1">
                <a:solidFill>
                  <a:srgbClr val="000000"/>
                </a:solidFill>
              </a:rPr>
              <a:t>label</a:t>
            </a:r>
            <a:r>
              <a:rPr lang="en-US" sz="1400" dirty="0">
                <a:solidFill>
                  <a:srgbClr val="000000"/>
                </a:solidFill>
              </a:rPr>
              <a:t>   </a:t>
            </a:r>
            <a:r>
              <a:rPr lang="en-US" sz="1400" dirty="0" err="1">
                <a:solidFill>
                  <a:srgbClr val="000000"/>
                </a:solidFill>
              </a:rPr>
              <a:t>dest</a:t>
            </a:r>
            <a:r>
              <a:rPr lang="en-US" sz="1400" dirty="0">
                <a:solidFill>
                  <a:srgbClr val="000000"/>
                </a:solidFill>
              </a:rPr>
              <a:t>    interface</a:t>
            </a:r>
          </a:p>
        </p:txBody>
      </p:sp>
      <p:sp>
        <p:nvSpPr>
          <p:cNvPr id="111746" name="Line 130"/>
          <p:cNvSpPr>
            <a:spLocks noChangeShapeType="1"/>
          </p:cNvSpPr>
          <p:nvPr/>
        </p:nvSpPr>
        <p:spPr bwMode="auto">
          <a:xfrm>
            <a:off x="1857376" y="2108200"/>
            <a:ext cx="23923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47" name="Text Box 131"/>
          <p:cNvSpPr txBox="1">
            <a:spLocks noChangeArrowheads="1"/>
          </p:cNvSpPr>
          <p:nvPr/>
        </p:nvSpPr>
        <p:spPr bwMode="auto">
          <a:xfrm>
            <a:off x="1874839" y="2114550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10      A       0</a:t>
            </a:r>
          </a:p>
        </p:txBody>
      </p:sp>
      <p:sp>
        <p:nvSpPr>
          <p:cNvPr id="111748" name="Line 132"/>
          <p:cNvSpPr>
            <a:spLocks noChangeShapeType="1"/>
          </p:cNvSpPr>
          <p:nvPr/>
        </p:nvSpPr>
        <p:spPr bwMode="auto">
          <a:xfrm>
            <a:off x="2370139" y="1662114"/>
            <a:ext cx="1587" cy="1412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49" name="Text Box 133"/>
          <p:cNvSpPr txBox="1">
            <a:spLocks noChangeArrowheads="1"/>
          </p:cNvSpPr>
          <p:nvPr/>
        </p:nvSpPr>
        <p:spPr bwMode="auto">
          <a:xfrm>
            <a:off x="1865314" y="2455863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12      D       0</a:t>
            </a:r>
          </a:p>
        </p:txBody>
      </p:sp>
      <p:sp>
        <p:nvSpPr>
          <p:cNvPr id="111750" name="Line 134"/>
          <p:cNvSpPr>
            <a:spLocks noChangeShapeType="1"/>
          </p:cNvSpPr>
          <p:nvPr/>
        </p:nvSpPr>
        <p:spPr bwMode="auto">
          <a:xfrm>
            <a:off x="2938464" y="1658939"/>
            <a:ext cx="1587" cy="142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51" name="Line 135"/>
          <p:cNvSpPr>
            <a:spLocks noChangeShapeType="1"/>
          </p:cNvSpPr>
          <p:nvPr/>
        </p:nvSpPr>
        <p:spPr bwMode="auto">
          <a:xfrm>
            <a:off x="3506789" y="1670050"/>
            <a:ext cx="1587" cy="1401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52" name="Text Box 136"/>
          <p:cNvSpPr txBox="1">
            <a:spLocks noChangeArrowheads="1"/>
          </p:cNvSpPr>
          <p:nvPr/>
        </p:nvSpPr>
        <p:spPr bwMode="auto">
          <a:xfrm>
            <a:off x="3336925" y="4198939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1716088" y="5661025"/>
            <a:ext cx="2544762" cy="920750"/>
            <a:chOff x="1081" y="3566"/>
            <a:chExt cx="1603" cy="580"/>
          </a:xfrm>
        </p:grpSpPr>
        <p:sp>
          <p:nvSpPr>
            <p:cNvPr id="111754" name="Rectangle 138"/>
            <p:cNvSpPr>
              <a:spLocks noChangeArrowheads="1"/>
            </p:cNvSpPr>
            <p:nvPr/>
          </p:nvSpPr>
          <p:spPr bwMode="auto">
            <a:xfrm>
              <a:off x="1112" y="35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5" name="Text Box 139"/>
            <p:cNvSpPr txBox="1">
              <a:spLocks noChangeArrowheads="1"/>
            </p:cNvSpPr>
            <p:nvPr/>
          </p:nvSpPr>
          <p:spPr bwMode="auto">
            <a:xfrm>
              <a:off x="1081" y="3566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56" name="Line 140"/>
            <p:cNvSpPr>
              <a:spLocks noChangeShapeType="1"/>
            </p:cNvSpPr>
            <p:nvPr/>
          </p:nvSpPr>
          <p:spPr bwMode="auto">
            <a:xfrm>
              <a:off x="1121" y="38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7" name="Text Box 141"/>
            <p:cNvSpPr txBox="1">
              <a:spLocks noChangeArrowheads="1"/>
            </p:cNvSpPr>
            <p:nvPr/>
          </p:nvSpPr>
          <p:spPr bwMode="auto">
            <a:xfrm>
              <a:off x="1132" y="3884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 8        6      A       0</a:t>
              </a:r>
            </a:p>
          </p:txBody>
        </p:sp>
        <p:sp>
          <p:nvSpPr>
            <p:cNvPr id="111758" name="Line 142"/>
            <p:cNvSpPr>
              <a:spLocks noChangeShapeType="1"/>
            </p:cNvSpPr>
            <p:nvPr/>
          </p:nvSpPr>
          <p:spPr bwMode="auto">
            <a:xfrm>
              <a:off x="1444" y="35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9" name="Line 143"/>
            <p:cNvSpPr>
              <a:spLocks noChangeShapeType="1"/>
            </p:cNvSpPr>
            <p:nvPr/>
          </p:nvSpPr>
          <p:spPr bwMode="auto">
            <a:xfrm>
              <a:off x="1828" y="36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60" name="Line 144"/>
            <p:cNvSpPr>
              <a:spLocks noChangeShapeType="1"/>
            </p:cNvSpPr>
            <p:nvPr/>
          </p:nvSpPr>
          <p:spPr bwMode="auto">
            <a:xfrm>
              <a:off x="2152" y="36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61" name="Text Box 145"/>
          <p:cNvSpPr txBox="1">
            <a:spLocks noChangeArrowheads="1"/>
          </p:cNvSpPr>
          <p:nvPr/>
        </p:nvSpPr>
        <p:spPr bwMode="auto">
          <a:xfrm>
            <a:off x="4489451" y="4914900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62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  8      A       1</a:t>
            </a:r>
          </a:p>
        </p:txBody>
      </p:sp>
      <p:sp>
        <p:nvSpPr>
          <p:cNvPr id="111763" name="Text Box 147"/>
          <p:cNvSpPr txBox="1">
            <a:spLocks noChangeArrowheads="1"/>
          </p:cNvSpPr>
          <p:nvPr/>
        </p:nvSpPr>
        <p:spPr bwMode="auto">
          <a:xfrm>
            <a:off x="533401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9" name="Group 4"/>
          <p:cNvGrpSpPr>
            <a:grpSpLocks/>
          </p:cNvGrpSpPr>
          <p:nvPr/>
        </p:nvGrpSpPr>
        <p:grpSpPr bwMode="auto">
          <a:xfrm>
            <a:off x="3200400" y="1406525"/>
            <a:ext cx="3570288" cy="2235200"/>
            <a:chOff x="2016" y="886"/>
            <a:chExt cx="2249" cy="1408"/>
          </a:xfrm>
        </p:grpSpPr>
        <p:sp>
          <p:nvSpPr>
            <p:cNvPr id="103433" name="Freeform 5"/>
            <p:cNvSpPr>
              <a:spLocks noChangeArrowheads="1"/>
            </p:cNvSpPr>
            <p:nvPr/>
          </p:nvSpPr>
          <p:spPr bwMode="auto">
            <a:xfrm>
              <a:off x="2016" y="886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Freeform 6"/>
            <p:cNvSpPr>
              <a:spLocks noChangeArrowheads="1"/>
            </p:cNvSpPr>
            <p:nvPr/>
          </p:nvSpPr>
          <p:spPr bwMode="auto">
            <a:xfrm>
              <a:off x="2352" y="143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" name="Oval 7"/>
            <p:cNvSpPr>
              <a:spLocks noChangeArrowheads="1"/>
            </p:cNvSpPr>
            <p:nvPr/>
          </p:nvSpPr>
          <p:spPr bwMode="auto">
            <a:xfrm>
              <a:off x="2092" y="167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" name="Line 8"/>
            <p:cNvSpPr>
              <a:spLocks noChangeShapeType="1"/>
            </p:cNvSpPr>
            <p:nvPr/>
          </p:nvSpPr>
          <p:spPr bwMode="auto">
            <a:xfrm>
              <a:off x="2092" y="167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9"/>
            <p:cNvSpPr>
              <a:spLocks noChangeShapeType="1"/>
            </p:cNvSpPr>
            <p:nvPr/>
          </p:nvSpPr>
          <p:spPr bwMode="auto">
            <a:xfrm>
              <a:off x="2405" y="167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10"/>
            <p:cNvSpPr>
              <a:spLocks noChangeArrowheads="1"/>
            </p:cNvSpPr>
            <p:nvPr/>
          </p:nvSpPr>
          <p:spPr bwMode="auto">
            <a:xfrm>
              <a:off x="2092" y="167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Oval 11"/>
            <p:cNvSpPr>
              <a:spLocks noChangeArrowheads="1"/>
            </p:cNvSpPr>
            <p:nvPr/>
          </p:nvSpPr>
          <p:spPr bwMode="auto">
            <a:xfrm>
              <a:off x="2089" y="161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Oval 12"/>
            <p:cNvSpPr>
              <a:spLocks noChangeArrowheads="1"/>
            </p:cNvSpPr>
            <p:nvPr/>
          </p:nvSpPr>
          <p:spPr bwMode="auto">
            <a:xfrm>
              <a:off x="2566" y="206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Line 13"/>
            <p:cNvSpPr>
              <a:spLocks noChangeShapeType="1"/>
            </p:cNvSpPr>
            <p:nvPr/>
          </p:nvSpPr>
          <p:spPr bwMode="auto">
            <a:xfrm>
              <a:off x="2566" y="205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14"/>
            <p:cNvSpPr>
              <a:spLocks noChangeShapeType="1"/>
            </p:cNvSpPr>
            <p:nvPr/>
          </p:nvSpPr>
          <p:spPr bwMode="auto">
            <a:xfrm>
              <a:off x="2879" y="205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Rectangle 15"/>
            <p:cNvSpPr>
              <a:spLocks noChangeArrowheads="1"/>
            </p:cNvSpPr>
            <p:nvPr/>
          </p:nvSpPr>
          <p:spPr bwMode="auto">
            <a:xfrm>
              <a:off x="2566" y="205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Oval 16"/>
            <p:cNvSpPr>
              <a:spLocks noChangeArrowheads="1"/>
            </p:cNvSpPr>
            <p:nvPr/>
          </p:nvSpPr>
          <p:spPr bwMode="auto">
            <a:xfrm>
              <a:off x="2563" y="199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Oval 17"/>
            <p:cNvSpPr>
              <a:spLocks noChangeArrowheads="1"/>
            </p:cNvSpPr>
            <p:nvPr/>
          </p:nvSpPr>
          <p:spPr bwMode="auto">
            <a:xfrm>
              <a:off x="2562" y="137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Line 18"/>
            <p:cNvSpPr>
              <a:spLocks noChangeShapeType="1"/>
            </p:cNvSpPr>
            <p:nvPr/>
          </p:nvSpPr>
          <p:spPr bwMode="auto">
            <a:xfrm>
              <a:off x="2562" y="136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9"/>
            <p:cNvSpPr>
              <a:spLocks noChangeShapeType="1"/>
            </p:cNvSpPr>
            <p:nvPr/>
          </p:nvSpPr>
          <p:spPr bwMode="auto">
            <a:xfrm>
              <a:off x="2875" y="136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Rectangle 20"/>
            <p:cNvSpPr>
              <a:spLocks noChangeArrowheads="1"/>
            </p:cNvSpPr>
            <p:nvPr/>
          </p:nvSpPr>
          <p:spPr bwMode="auto">
            <a:xfrm>
              <a:off x="2562" y="136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Oval 21"/>
            <p:cNvSpPr>
              <a:spLocks noChangeArrowheads="1"/>
            </p:cNvSpPr>
            <p:nvPr/>
          </p:nvSpPr>
          <p:spPr bwMode="auto">
            <a:xfrm>
              <a:off x="2559" y="130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" name="Oval 22"/>
            <p:cNvSpPr>
              <a:spLocks noChangeArrowheads="1"/>
            </p:cNvSpPr>
            <p:nvPr/>
          </p:nvSpPr>
          <p:spPr bwMode="auto">
            <a:xfrm>
              <a:off x="3245" y="137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1" name="Line 23"/>
            <p:cNvSpPr>
              <a:spLocks noChangeShapeType="1"/>
            </p:cNvSpPr>
            <p:nvPr/>
          </p:nvSpPr>
          <p:spPr bwMode="auto">
            <a:xfrm>
              <a:off x="3245" y="136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4"/>
            <p:cNvSpPr>
              <a:spLocks noChangeShapeType="1"/>
            </p:cNvSpPr>
            <p:nvPr/>
          </p:nvSpPr>
          <p:spPr bwMode="auto">
            <a:xfrm>
              <a:off x="3557" y="136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25"/>
            <p:cNvSpPr>
              <a:spLocks noChangeArrowheads="1"/>
            </p:cNvSpPr>
            <p:nvPr/>
          </p:nvSpPr>
          <p:spPr bwMode="auto">
            <a:xfrm>
              <a:off x="3245" y="136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Oval 26"/>
            <p:cNvSpPr>
              <a:spLocks noChangeArrowheads="1"/>
            </p:cNvSpPr>
            <p:nvPr/>
          </p:nvSpPr>
          <p:spPr bwMode="auto">
            <a:xfrm>
              <a:off x="3248" y="130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5" name="Oval 27"/>
            <p:cNvSpPr>
              <a:spLocks noChangeArrowheads="1"/>
            </p:cNvSpPr>
            <p:nvPr/>
          </p:nvSpPr>
          <p:spPr bwMode="auto">
            <a:xfrm>
              <a:off x="3255" y="206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Line 28"/>
            <p:cNvSpPr>
              <a:spLocks noChangeShapeType="1"/>
            </p:cNvSpPr>
            <p:nvPr/>
          </p:nvSpPr>
          <p:spPr bwMode="auto">
            <a:xfrm>
              <a:off x="3255" y="205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29"/>
            <p:cNvSpPr>
              <a:spLocks noChangeShapeType="1"/>
            </p:cNvSpPr>
            <p:nvPr/>
          </p:nvSpPr>
          <p:spPr bwMode="auto">
            <a:xfrm>
              <a:off x="3568" y="205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Rectangle 30"/>
            <p:cNvSpPr>
              <a:spLocks noChangeArrowheads="1"/>
            </p:cNvSpPr>
            <p:nvPr/>
          </p:nvSpPr>
          <p:spPr bwMode="auto">
            <a:xfrm>
              <a:off x="3255" y="205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Oval 31"/>
            <p:cNvSpPr>
              <a:spLocks noChangeArrowheads="1"/>
            </p:cNvSpPr>
            <p:nvPr/>
          </p:nvSpPr>
          <p:spPr bwMode="auto">
            <a:xfrm>
              <a:off x="3252" y="199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0" name="Oval 32"/>
            <p:cNvSpPr>
              <a:spLocks noChangeArrowheads="1"/>
            </p:cNvSpPr>
            <p:nvPr/>
          </p:nvSpPr>
          <p:spPr bwMode="auto">
            <a:xfrm>
              <a:off x="3820" y="172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1" name="Line 33"/>
            <p:cNvSpPr>
              <a:spLocks noChangeShapeType="1"/>
            </p:cNvSpPr>
            <p:nvPr/>
          </p:nvSpPr>
          <p:spPr bwMode="auto">
            <a:xfrm>
              <a:off x="3820" y="17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4"/>
            <p:cNvSpPr>
              <a:spLocks noChangeShapeType="1"/>
            </p:cNvSpPr>
            <p:nvPr/>
          </p:nvSpPr>
          <p:spPr bwMode="auto">
            <a:xfrm>
              <a:off x="4133" y="17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Rectangle 35"/>
            <p:cNvSpPr>
              <a:spLocks noChangeArrowheads="1"/>
            </p:cNvSpPr>
            <p:nvPr/>
          </p:nvSpPr>
          <p:spPr bwMode="auto">
            <a:xfrm>
              <a:off x="3820" y="171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Oval 36"/>
            <p:cNvSpPr>
              <a:spLocks noChangeArrowheads="1"/>
            </p:cNvSpPr>
            <p:nvPr/>
          </p:nvSpPr>
          <p:spPr bwMode="auto">
            <a:xfrm>
              <a:off x="3817" y="165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5" name="Freeform 37"/>
            <p:cNvSpPr>
              <a:spLocks noChangeArrowheads="1"/>
            </p:cNvSpPr>
            <p:nvPr/>
          </p:nvSpPr>
          <p:spPr bwMode="auto">
            <a:xfrm>
              <a:off x="3411" y="146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Freeform 38"/>
            <p:cNvSpPr>
              <a:spLocks noChangeArrowheads="1"/>
            </p:cNvSpPr>
            <p:nvPr/>
          </p:nvSpPr>
          <p:spPr bwMode="auto">
            <a:xfrm>
              <a:off x="2718" y="1468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7" name="Freeform 39"/>
            <p:cNvSpPr>
              <a:spLocks noChangeArrowheads="1"/>
            </p:cNvSpPr>
            <p:nvPr/>
          </p:nvSpPr>
          <p:spPr bwMode="auto">
            <a:xfrm>
              <a:off x="2883" y="1453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8" name="Freeform 40"/>
            <p:cNvSpPr>
              <a:spLocks noChangeArrowheads="1"/>
            </p:cNvSpPr>
            <p:nvPr/>
          </p:nvSpPr>
          <p:spPr bwMode="auto">
            <a:xfrm>
              <a:off x="3570" y="180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Freeform 41"/>
            <p:cNvSpPr>
              <a:spLocks noChangeArrowheads="1"/>
            </p:cNvSpPr>
            <p:nvPr/>
          </p:nvSpPr>
          <p:spPr bwMode="auto">
            <a:xfrm>
              <a:off x="2889" y="208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0" name="Freeform 42"/>
            <p:cNvSpPr>
              <a:spLocks noChangeArrowheads="1"/>
            </p:cNvSpPr>
            <p:nvPr/>
          </p:nvSpPr>
          <p:spPr bwMode="auto">
            <a:xfrm>
              <a:off x="2298" y="175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1" name="Freeform 43"/>
            <p:cNvSpPr>
              <a:spLocks noChangeArrowheads="1"/>
            </p:cNvSpPr>
            <p:nvPr/>
          </p:nvSpPr>
          <p:spPr bwMode="auto">
            <a:xfrm>
              <a:off x="2883" y="139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2" name="Freeform 44"/>
            <p:cNvSpPr>
              <a:spLocks noChangeArrowheads="1"/>
            </p:cNvSpPr>
            <p:nvPr/>
          </p:nvSpPr>
          <p:spPr bwMode="auto">
            <a:xfrm>
              <a:off x="3558" y="1390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3" name="Freeform 45"/>
            <p:cNvSpPr>
              <a:spLocks noChangeArrowheads="1"/>
            </p:cNvSpPr>
            <p:nvPr/>
          </p:nvSpPr>
          <p:spPr bwMode="auto">
            <a:xfrm>
              <a:off x="2241" y="961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74" name="Group 46"/>
            <p:cNvGrpSpPr>
              <a:grpSpLocks/>
            </p:cNvGrpSpPr>
            <p:nvPr/>
          </p:nvGrpSpPr>
          <p:grpSpPr bwMode="auto">
            <a:xfrm>
              <a:off x="2142" y="1559"/>
              <a:ext cx="202" cy="250"/>
              <a:chOff x="2142" y="1559"/>
              <a:chExt cx="202" cy="250"/>
            </a:xfrm>
          </p:grpSpPr>
          <p:sp>
            <p:nvSpPr>
              <p:cNvPr id="103500" name="Rectangle 47"/>
              <p:cNvSpPr>
                <a:spLocks noChangeArrowheads="1"/>
              </p:cNvSpPr>
              <p:nvPr/>
            </p:nvSpPr>
            <p:spPr bwMode="auto">
              <a:xfrm>
                <a:off x="2169" y="162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1" name="Text Box 48"/>
              <p:cNvSpPr txBox="1">
                <a:spLocks noChangeArrowheads="1"/>
              </p:cNvSpPr>
              <p:nvPr/>
            </p:nvSpPr>
            <p:spPr bwMode="auto">
              <a:xfrm>
                <a:off x="2142" y="155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03475" name="Group 49"/>
            <p:cNvGrpSpPr>
              <a:grpSpLocks/>
            </p:cNvGrpSpPr>
            <p:nvPr/>
          </p:nvGrpSpPr>
          <p:grpSpPr bwMode="auto">
            <a:xfrm>
              <a:off x="3316" y="1943"/>
              <a:ext cx="194" cy="250"/>
              <a:chOff x="3316" y="1943"/>
              <a:chExt cx="194" cy="250"/>
            </a:xfrm>
          </p:grpSpPr>
          <p:sp>
            <p:nvSpPr>
              <p:cNvPr id="103498" name="Rectangle 50"/>
              <p:cNvSpPr>
                <a:spLocks noChangeArrowheads="1"/>
              </p:cNvSpPr>
              <p:nvPr/>
            </p:nvSpPr>
            <p:spPr bwMode="auto">
              <a:xfrm>
                <a:off x="3339" y="200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9" name="Text Box 51"/>
              <p:cNvSpPr txBox="1">
                <a:spLocks noChangeArrowheads="1"/>
              </p:cNvSpPr>
              <p:nvPr/>
            </p:nvSpPr>
            <p:spPr bwMode="auto">
              <a:xfrm>
                <a:off x="3316" y="194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03476" name="Group 52"/>
            <p:cNvGrpSpPr>
              <a:grpSpLocks/>
            </p:cNvGrpSpPr>
            <p:nvPr/>
          </p:nvGrpSpPr>
          <p:grpSpPr bwMode="auto">
            <a:xfrm>
              <a:off x="2627" y="1910"/>
              <a:ext cx="209" cy="289"/>
              <a:chOff x="2627" y="1910"/>
              <a:chExt cx="209" cy="289"/>
            </a:xfrm>
          </p:grpSpPr>
          <p:sp>
            <p:nvSpPr>
              <p:cNvPr id="103496" name="Rectangle 53"/>
              <p:cNvSpPr>
                <a:spLocks noChangeArrowheads="1"/>
              </p:cNvSpPr>
              <p:nvPr/>
            </p:nvSpPr>
            <p:spPr bwMode="auto">
              <a:xfrm>
                <a:off x="2657" y="200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7" name="Text Box 54"/>
              <p:cNvSpPr txBox="1">
                <a:spLocks noChangeArrowheads="1"/>
              </p:cNvSpPr>
              <p:nvPr/>
            </p:nvSpPr>
            <p:spPr bwMode="auto">
              <a:xfrm>
                <a:off x="2627" y="191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3477" name="Group 55"/>
            <p:cNvGrpSpPr>
              <a:grpSpLocks/>
            </p:cNvGrpSpPr>
            <p:nvPr/>
          </p:nvGrpSpPr>
          <p:grpSpPr bwMode="auto">
            <a:xfrm>
              <a:off x="3293" y="1253"/>
              <a:ext cx="229" cy="250"/>
              <a:chOff x="3293" y="1253"/>
              <a:chExt cx="229" cy="250"/>
            </a:xfrm>
          </p:grpSpPr>
          <p:sp>
            <p:nvSpPr>
              <p:cNvPr id="103494" name="Rectangle 56"/>
              <p:cNvSpPr>
                <a:spLocks noChangeArrowheads="1"/>
              </p:cNvSpPr>
              <p:nvPr/>
            </p:nvSpPr>
            <p:spPr bwMode="auto">
              <a:xfrm>
                <a:off x="3332" y="131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5" name="Text Box 57"/>
              <p:cNvSpPr txBox="1">
                <a:spLocks noChangeArrowheads="1"/>
              </p:cNvSpPr>
              <p:nvPr/>
            </p:nvSpPr>
            <p:spPr bwMode="auto">
              <a:xfrm>
                <a:off x="3293" y="125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03478" name="Group 58"/>
            <p:cNvGrpSpPr>
              <a:grpSpLocks/>
            </p:cNvGrpSpPr>
            <p:nvPr/>
          </p:nvGrpSpPr>
          <p:grpSpPr bwMode="auto">
            <a:xfrm>
              <a:off x="2626" y="1253"/>
              <a:ext cx="194" cy="250"/>
              <a:chOff x="2626" y="1253"/>
              <a:chExt cx="194" cy="250"/>
            </a:xfrm>
          </p:grpSpPr>
          <p:sp>
            <p:nvSpPr>
              <p:cNvPr id="103492" name="Rectangle 59"/>
              <p:cNvSpPr>
                <a:spLocks noChangeArrowheads="1"/>
              </p:cNvSpPr>
              <p:nvPr/>
            </p:nvSpPr>
            <p:spPr bwMode="auto">
              <a:xfrm>
                <a:off x="2648" y="131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3" name="Text Box 60"/>
              <p:cNvSpPr txBox="1">
                <a:spLocks noChangeArrowheads="1"/>
              </p:cNvSpPr>
              <p:nvPr/>
            </p:nvSpPr>
            <p:spPr bwMode="auto">
              <a:xfrm>
                <a:off x="2626" y="125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3479" name="Group 61"/>
            <p:cNvGrpSpPr>
              <a:grpSpLocks/>
            </p:cNvGrpSpPr>
            <p:nvPr/>
          </p:nvGrpSpPr>
          <p:grpSpPr bwMode="auto">
            <a:xfrm>
              <a:off x="3880" y="1571"/>
              <a:ext cx="209" cy="289"/>
              <a:chOff x="3880" y="1571"/>
              <a:chExt cx="209" cy="289"/>
            </a:xfrm>
          </p:grpSpPr>
          <p:sp>
            <p:nvSpPr>
              <p:cNvPr id="103490" name="Rectangle 62"/>
              <p:cNvSpPr>
                <a:spLocks noChangeArrowheads="1"/>
              </p:cNvSpPr>
              <p:nvPr/>
            </p:nvSpPr>
            <p:spPr bwMode="auto">
              <a:xfrm>
                <a:off x="3912" y="166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1" name="Text Box 63"/>
              <p:cNvSpPr txBox="1">
                <a:spLocks noChangeArrowheads="1"/>
              </p:cNvSpPr>
              <p:nvPr/>
            </p:nvSpPr>
            <p:spPr bwMode="auto">
              <a:xfrm>
                <a:off x="3880" y="157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3480" name="Text Box 64"/>
            <p:cNvSpPr txBox="1">
              <a:spLocks noChangeArrowheads="1"/>
            </p:cNvSpPr>
            <p:nvPr/>
          </p:nvSpPr>
          <p:spPr bwMode="auto">
            <a:xfrm>
              <a:off x="2348" y="138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1" name="Text Box 65"/>
            <p:cNvSpPr txBox="1">
              <a:spLocks noChangeArrowheads="1"/>
            </p:cNvSpPr>
            <p:nvPr/>
          </p:nvSpPr>
          <p:spPr bwMode="auto">
            <a:xfrm>
              <a:off x="2696" y="160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2" name="Text Box 66"/>
            <p:cNvSpPr txBox="1">
              <a:spLocks noChangeArrowheads="1"/>
            </p:cNvSpPr>
            <p:nvPr/>
          </p:nvSpPr>
          <p:spPr bwMode="auto">
            <a:xfrm>
              <a:off x="2261" y="181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3" name="Text Box 67"/>
            <p:cNvSpPr txBox="1">
              <a:spLocks noChangeArrowheads="1"/>
            </p:cNvSpPr>
            <p:nvPr/>
          </p:nvSpPr>
          <p:spPr bwMode="auto">
            <a:xfrm>
              <a:off x="3080" y="169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3484" name="Text Box 68"/>
            <p:cNvSpPr txBox="1">
              <a:spLocks noChangeArrowheads="1"/>
            </p:cNvSpPr>
            <p:nvPr/>
          </p:nvSpPr>
          <p:spPr bwMode="auto">
            <a:xfrm>
              <a:off x="3017" y="204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5" name="Text Box 69"/>
            <p:cNvSpPr txBox="1">
              <a:spLocks noChangeArrowheads="1"/>
            </p:cNvSpPr>
            <p:nvPr/>
          </p:nvSpPr>
          <p:spPr bwMode="auto">
            <a:xfrm>
              <a:off x="3377" y="162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6" name="Text Box 70"/>
            <p:cNvSpPr txBox="1">
              <a:spLocks noChangeArrowheads="1"/>
            </p:cNvSpPr>
            <p:nvPr/>
          </p:nvSpPr>
          <p:spPr bwMode="auto">
            <a:xfrm>
              <a:off x="3737" y="188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7" name="Text Box 71"/>
            <p:cNvSpPr txBox="1">
              <a:spLocks noChangeArrowheads="1"/>
            </p:cNvSpPr>
            <p:nvPr/>
          </p:nvSpPr>
          <p:spPr bwMode="auto">
            <a:xfrm>
              <a:off x="3710" y="134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3488" name="Text Box 72"/>
            <p:cNvSpPr txBox="1">
              <a:spLocks noChangeArrowheads="1"/>
            </p:cNvSpPr>
            <p:nvPr/>
          </p:nvSpPr>
          <p:spPr bwMode="auto">
            <a:xfrm>
              <a:off x="2975" y="119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3489" name="Text Box 73"/>
            <p:cNvSpPr txBox="1">
              <a:spLocks noChangeArrowheads="1"/>
            </p:cNvSpPr>
            <p:nvPr/>
          </p:nvSpPr>
          <p:spPr bwMode="auto">
            <a:xfrm>
              <a:off x="2624" y="93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03430" name="Text Box 74"/>
          <p:cNvSpPr txBox="1">
            <a:spLocks noChangeArrowheads="1"/>
          </p:cNvSpPr>
          <p:nvPr/>
        </p:nvSpPr>
        <p:spPr bwMode="auto">
          <a:xfrm>
            <a:off x="685800" y="3657600"/>
            <a:ext cx="8229599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graph: G = (N,E)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= set of routers = { u, v, w, x, y, z }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= set of links =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{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v,x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v,w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}</a:t>
            </a:r>
          </a:p>
        </p:txBody>
      </p:sp>
      <p:sp>
        <p:nvSpPr>
          <p:cNvPr id="103431" name="Text Box 75"/>
          <p:cNvSpPr txBox="1">
            <a:spLocks noChangeArrowheads="1"/>
          </p:cNvSpPr>
          <p:nvPr/>
        </p:nvSpPr>
        <p:spPr bwMode="auto">
          <a:xfrm>
            <a:off x="533400" y="207963"/>
            <a:ext cx="7772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Abstraction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533400" y="219075"/>
            <a:ext cx="77724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Abstraction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454" name="Group 5"/>
          <p:cNvGrpSpPr>
            <a:grpSpLocks/>
          </p:cNvGrpSpPr>
          <p:nvPr/>
        </p:nvGrpSpPr>
        <p:grpSpPr bwMode="auto">
          <a:xfrm>
            <a:off x="920750" y="1495425"/>
            <a:ext cx="3570288" cy="2235200"/>
            <a:chOff x="580" y="942"/>
            <a:chExt cx="2249" cy="1408"/>
          </a:xfrm>
        </p:grpSpPr>
        <p:sp>
          <p:nvSpPr>
            <p:cNvPr id="104458" name="Freeform 6"/>
            <p:cNvSpPr>
              <a:spLocks noChangeArrowheads="1"/>
            </p:cNvSpPr>
            <p:nvPr/>
          </p:nvSpPr>
          <p:spPr bwMode="auto">
            <a:xfrm>
              <a:off x="580" y="942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Freeform 7"/>
            <p:cNvSpPr>
              <a:spLocks noChangeArrowheads="1"/>
            </p:cNvSpPr>
            <p:nvPr/>
          </p:nvSpPr>
          <p:spPr bwMode="auto">
            <a:xfrm>
              <a:off x="916" y="1491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Oval 8"/>
            <p:cNvSpPr>
              <a:spLocks noChangeArrowheads="1"/>
            </p:cNvSpPr>
            <p:nvPr/>
          </p:nvSpPr>
          <p:spPr bwMode="auto">
            <a:xfrm>
              <a:off x="656" y="1733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1" name="Line 9"/>
            <p:cNvSpPr>
              <a:spLocks noChangeShapeType="1"/>
            </p:cNvSpPr>
            <p:nvPr/>
          </p:nvSpPr>
          <p:spPr bwMode="auto">
            <a:xfrm>
              <a:off x="656" y="172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10"/>
            <p:cNvSpPr>
              <a:spLocks noChangeShapeType="1"/>
            </p:cNvSpPr>
            <p:nvPr/>
          </p:nvSpPr>
          <p:spPr bwMode="auto">
            <a:xfrm>
              <a:off x="969" y="172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Rectangle 11"/>
            <p:cNvSpPr>
              <a:spLocks noChangeArrowheads="1"/>
            </p:cNvSpPr>
            <p:nvPr/>
          </p:nvSpPr>
          <p:spPr bwMode="auto">
            <a:xfrm>
              <a:off x="656" y="1726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4" name="Oval 12"/>
            <p:cNvSpPr>
              <a:spLocks noChangeArrowheads="1"/>
            </p:cNvSpPr>
            <p:nvPr/>
          </p:nvSpPr>
          <p:spPr bwMode="auto">
            <a:xfrm>
              <a:off x="653" y="1667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5" name="Oval 13"/>
            <p:cNvSpPr>
              <a:spLocks noChangeArrowheads="1"/>
            </p:cNvSpPr>
            <p:nvPr/>
          </p:nvSpPr>
          <p:spPr bwMode="auto">
            <a:xfrm>
              <a:off x="1130" y="212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Line 14"/>
            <p:cNvSpPr>
              <a:spLocks noChangeShapeType="1"/>
            </p:cNvSpPr>
            <p:nvPr/>
          </p:nvSpPr>
          <p:spPr bwMode="auto">
            <a:xfrm>
              <a:off x="1130" y="21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15"/>
            <p:cNvSpPr>
              <a:spLocks noChangeShapeType="1"/>
            </p:cNvSpPr>
            <p:nvPr/>
          </p:nvSpPr>
          <p:spPr bwMode="auto">
            <a:xfrm>
              <a:off x="1443" y="21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Rectangle 16"/>
            <p:cNvSpPr>
              <a:spLocks noChangeArrowheads="1"/>
            </p:cNvSpPr>
            <p:nvPr/>
          </p:nvSpPr>
          <p:spPr bwMode="auto">
            <a:xfrm>
              <a:off x="1130" y="211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Oval 17"/>
            <p:cNvSpPr>
              <a:spLocks noChangeArrowheads="1"/>
            </p:cNvSpPr>
            <p:nvPr/>
          </p:nvSpPr>
          <p:spPr bwMode="auto">
            <a:xfrm>
              <a:off x="1127" y="205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Oval 18"/>
            <p:cNvSpPr>
              <a:spLocks noChangeArrowheads="1"/>
            </p:cNvSpPr>
            <p:nvPr/>
          </p:nvSpPr>
          <p:spPr bwMode="auto">
            <a:xfrm>
              <a:off x="1126" y="143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Line 19"/>
            <p:cNvSpPr>
              <a:spLocks noChangeShapeType="1"/>
            </p:cNvSpPr>
            <p:nvPr/>
          </p:nvSpPr>
          <p:spPr bwMode="auto">
            <a:xfrm>
              <a:off x="1126" y="142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20"/>
            <p:cNvSpPr>
              <a:spLocks noChangeShapeType="1"/>
            </p:cNvSpPr>
            <p:nvPr/>
          </p:nvSpPr>
          <p:spPr bwMode="auto">
            <a:xfrm>
              <a:off x="1439" y="142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Rectangle 21"/>
            <p:cNvSpPr>
              <a:spLocks noChangeArrowheads="1"/>
            </p:cNvSpPr>
            <p:nvPr/>
          </p:nvSpPr>
          <p:spPr bwMode="auto">
            <a:xfrm>
              <a:off x="1126" y="142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Oval 22"/>
            <p:cNvSpPr>
              <a:spLocks noChangeArrowheads="1"/>
            </p:cNvSpPr>
            <p:nvPr/>
          </p:nvSpPr>
          <p:spPr bwMode="auto">
            <a:xfrm>
              <a:off x="1123" y="136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Oval 23"/>
            <p:cNvSpPr>
              <a:spLocks noChangeArrowheads="1"/>
            </p:cNvSpPr>
            <p:nvPr/>
          </p:nvSpPr>
          <p:spPr bwMode="auto">
            <a:xfrm>
              <a:off x="1809" y="1426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6" name="Line 24"/>
            <p:cNvSpPr>
              <a:spLocks noChangeShapeType="1"/>
            </p:cNvSpPr>
            <p:nvPr/>
          </p:nvSpPr>
          <p:spPr bwMode="auto">
            <a:xfrm>
              <a:off x="1809" y="141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25"/>
            <p:cNvSpPr>
              <a:spLocks noChangeShapeType="1"/>
            </p:cNvSpPr>
            <p:nvPr/>
          </p:nvSpPr>
          <p:spPr bwMode="auto">
            <a:xfrm>
              <a:off x="2121" y="141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Rectangle 26"/>
            <p:cNvSpPr>
              <a:spLocks noChangeArrowheads="1"/>
            </p:cNvSpPr>
            <p:nvPr/>
          </p:nvSpPr>
          <p:spPr bwMode="auto">
            <a:xfrm>
              <a:off x="1809" y="1419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9" name="Oval 27"/>
            <p:cNvSpPr>
              <a:spLocks noChangeArrowheads="1"/>
            </p:cNvSpPr>
            <p:nvPr/>
          </p:nvSpPr>
          <p:spPr bwMode="auto">
            <a:xfrm>
              <a:off x="1812" y="1363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0" name="Oval 28"/>
            <p:cNvSpPr>
              <a:spLocks noChangeArrowheads="1"/>
            </p:cNvSpPr>
            <p:nvPr/>
          </p:nvSpPr>
          <p:spPr bwMode="auto">
            <a:xfrm>
              <a:off x="1819" y="21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1" name="Line 29"/>
            <p:cNvSpPr>
              <a:spLocks noChangeShapeType="1"/>
            </p:cNvSpPr>
            <p:nvPr/>
          </p:nvSpPr>
          <p:spPr bwMode="auto">
            <a:xfrm>
              <a:off x="1819" y="21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30"/>
            <p:cNvSpPr>
              <a:spLocks noChangeShapeType="1"/>
            </p:cNvSpPr>
            <p:nvPr/>
          </p:nvSpPr>
          <p:spPr bwMode="auto">
            <a:xfrm>
              <a:off x="2132" y="21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Rectangle 31"/>
            <p:cNvSpPr>
              <a:spLocks noChangeArrowheads="1"/>
            </p:cNvSpPr>
            <p:nvPr/>
          </p:nvSpPr>
          <p:spPr bwMode="auto">
            <a:xfrm>
              <a:off x="1819" y="21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4" name="Oval 32"/>
            <p:cNvSpPr>
              <a:spLocks noChangeArrowheads="1"/>
            </p:cNvSpPr>
            <p:nvPr/>
          </p:nvSpPr>
          <p:spPr bwMode="auto">
            <a:xfrm>
              <a:off x="1816" y="20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5" name="Oval 33"/>
            <p:cNvSpPr>
              <a:spLocks noChangeArrowheads="1"/>
            </p:cNvSpPr>
            <p:nvPr/>
          </p:nvSpPr>
          <p:spPr bwMode="auto">
            <a:xfrm>
              <a:off x="2384" y="1776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6" name="Line 34"/>
            <p:cNvSpPr>
              <a:spLocks noChangeShapeType="1"/>
            </p:cNvSpPr>
            <p:nvPr/>
          </p:nvSpPr>
          <p:spPr bwMode="auto">
            <a:xfrm>
              <a:off x="2384" y="176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35"/>
            <p:cNvSpPr>
              <a:spLocks noChangeShapeType="1"/>
            </p:cNvSpPr>
            <p:nvPr/>
          </p:nvSpPr>
          <p:spPr bwMode="auto">
            <a:xfrm>
              <a:off x="2697" y="176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Rectangle 36"/>
            <p:cNvSpPr>
              <a:spLocks noChangeArrowheads="1"/>
            </p:cNvSpPr>
            <p:nvPr/>
          </p:nvSpPr>
          <p:spPr bwMode="auto">
            <a:xfrm>
              <a:off x="2384" y="1769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9" name="Oval 37"/>
            <p:cNvSpPr>
              <a:spLocks noChangeArrowheads="1"/>
            </p:cNvSpPr>
            <p:nvPr/>
          </p:nvSpPr>
          <p:spPr bwMode="auto">
            <a:xfrm>
              <a:off x="2381" y="1710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0" name="Freeform 38"/>
            <p:cNvSpPr>
              <a:spLocks noChangeArrowheads="1"/>
            </p:cNvSpPr>
            <p:nvPr/>
          </p:nvSpPr>
          <p:spPr bwMode="auto">
            <a:xfrm>
              <a:off x="1975" y="1518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1" name="Freeform 39"/>
            <p:cNvSpPr>
              <a:spLocks noChangeArrowheads="1"/>
            </p:cNvSpPr>
            <p:nvPr/>
          </p:nvSpPr>
          <p:spPr bwMode="auto">
            <a:xfrm>
              <a:off x="1282" y="1524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2" name="Freeform 40"/>
            <p:cNvSpPr>
              <a:spLocks noChangeArrowheads="1"/>
            </p:cNvSpPr>
            <p:nvPr/>
          </p:nvSpPr>
          <p:spPr bwMode="auto">
            <a:xfrm>
              <a:off x="1447" y="1509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Freeform 41"/>
            <p:cNvSpPr>
              <a:spLocks noChangeArrowheads="1"/>
            </p:cNvSpPr>
            <p:nvPr/>
          </p:nvSpPr>
          <p:spPr bwMode="auto">
            <a:xfrm>
              <a:off x="2134" y="1857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4" name="Freeform 42"/>
            <p:cNvSpPr>
              <a:spLocks noChangeArrowheads="1"/>
            </p:cNvSpPr>
            <p:nvPr/>
          </p:nvSpPr>
          <p:spPr bwMode="auto">
            <a:xfrm>
              <a:off x="1453" y="2139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5" name="Freeform 43"/>
            <p:cNvSpPr>
              <a:spLocks noChangeArrowheads="1"/>
            </p:cNvSpPr>
            <p:nvPr/>
          </p:nvSpPr>
          <p:spPr bwMode="auto">
            <a:xfrm>
              <a:off x="862" y="1815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6" name="Freeform 44"/>
            <p:cNvSpPr>
              <a:spLocks noChangeArrowheads="1"/>
            </p:cNvSpPr>
            <p:nvPr/>
          </p:nvSpPr>
          <p:spPr bwMode="auto">
            <a:xfrm>
              <a:off x="1447" y="1449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7" name="Freeform 45"/>
            <p:cNvSpPr>
              <a:spLocks noChangeArrowheads="1"/>
            </p:cNvSpPr>
            <p:nvPr/>
          </p:nvSpPr>
          <p:spPr bwMode="auto">
            <a:xfrm>
              <a:off x="2122" y="1446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8" name="Freeform 46"/>
            <p:cNvSpPr>
              <a:spLocks noChangeArrowheads="1"/>
            </p:cNvSpPr>
            <p:nvPr/>
          </p:nvSpPr>
          <p:spPr bwMode="auto">
            <a:xfrm>
              <a:off x="805" y="1017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99" name="Group 47"/>
            <p:cNvGrpSpPr>
              <a:grpSpLocks/>
            </p:cNvGrpSpPr>
            <p:nvPr/>
          </p:nvGrpSpPr>
          <p:grpSpPr bwMode="auto">
            <a:xfrm>
              <a:off x="706" y="1615"/>
              <a:ext cx="202" cy="250"/>
              <a:chOff x="706" y="1615"/>
              <a:chExt cx="202" cy="250"/>
            </a:xfrm>
          </p:grpSpPr>
          <p:sp>
            <p:nvSpPr>
              <p:cNvPr id="104525" name="Rectangle 48"/>
              <p:cNvSpPr>
                <a:spLocks noChangeArrowheads="1"/>
              </p:cNvSpPr>
              <p:nvPr/>
            </p:nvSpPr>
            <p:spPr bwMode="auto">
              <a:xfrm>
                <a:off x="733" y="1680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6" name="Text Box 49"/>
              <p:cNvSpPr txBox="1">
                <a:spLocks noChangeArrowheads="1"/>
              </p:cNvSpPr>
              <p:nvPr/>
            </p:nvSpPr>
            <p:spPr bwMode="auto">
              <a:xfrm>
                <a:off x="706" y="1615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04500" name="Group 50"/>
            <p:cNvGrpSpPr>
              <a:grpSpLocks/>
            </p:cNvGrpSpPr>
            <p:nvPr/>
          </p:nvGrpSpPr>
          <p:grpSpPr bwMode="auto">
            <a:xfrm>
              <a:off x="1880" y="1999"/>
              <a:ext cx="194" cy="250"/>
              <a:chOff x="1880" y="1999"/>
              <a:chExt cx="194" cy="250"/>
            </a:xfrm>
          </p:grpSpPr>
          <p:sp>
            <p:nvSpPr>
              <p:cNvPr id="104523" name="Rectangle 51"/>
              <p:cNvSpPr>
                <a:spLocks noChangeArrowheads="1"/>
              </p:cNvSpPr>
              <p:nvPr/>
            </p:nvSpPr>
            <p:spPr bwMode="auto">
              <a:xfrm>
                <a:off x="1903" y="2064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4" name="Text Box 52"/>
              <p:cNvSpPr txBox="1">
                <a:spLocks noChangeArrowheads="1"/>
              </p:cNvSpPr>
              <p:nvPr/>
            </p:nvSpPr>
            <p:spPr bwMode="auto">
              <a:xfrm>
                <a:off x="1880" y="1999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04501" name="Group 53"/>
            <p:cNvGrpSpPr>
              <a:grpSpLocks/>
            </p:cNvGrpSpPr>
            <p:nvPr/>
          </p:nvGrpSpPr>
          <p:grpSpPr bwMode="auto">
            <a:xfrm>
              <a:off x="1191" y="1966"/>
              <a:ext cx="209" cy="289"/>
              <a:chOff x="1191" y="1966"/>
              <a:chExt cx="209" cy="289"/>
            </a:xfrm>
          </p:grpSpPr>
          <p:sp>
            <p:nvSpPr>
              <p:cNvPr id="104521" name="Rectangle 54"/>
              <p:cNvSpPr>
                <a:spLocks noChangeArrowheads="1"/>
              </p:cNvSpPr>
              <p:nvPr/>
            </p:nvSpPr>
            <p:spPr bwMode="auto">
              <a:xfrm>
                <a:off x="1221" y="2061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2" name="Text Box 55"/>
              <p:cNvSpPr txBox="1">
                <a:spLocks noChangeArrowheads="1"/>
              </p:cNvSpPr>
              <p:nvPr/>
            </p:nvSpPr>
            <p:spPr bwMode="auto">
              <a:xfrm>
                <a:off x="1191" y="1966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4502" name="Group 56"/>
            <p:cNvGrpSpPr>
              <a:grpSpLocks/>
            </p:cNvGrpSpPr>
            <p:nvPr/>
          </p:nvGrpSpPr>
          <p:grpSpPr bwMode="auto">
            <a:xfrm>
              <a:off x="1857" y="1309"/>
              <a:ext cx="229" cy="250"/>
              <a:chOff x="1857" y="1309"/>
              <a:chExt cx="229" cy="250"/>
            </a:xfrm>
          </p:grpSpPr>
          <p:sp>
            <p:nvSpPr>
              <p:cNvPr id="104519" name="Rectangle 57"/>
              <p:cNvSpPr>
                <a:spLocks noChangeArrowheads="1"/>
              </p:cNvSpPr>
              <p:nvPr/>
            </p:nvSpPr>
            <p:spPr bwMode="auto">
              <a:xfrm>
                <a:off x="1896" y="1374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0" name="Text Box 58"/>
              <p:cNvSpPr txBox="1">
                <a:spLocks noChangeArrowheads="1"/>
              </p:cNvSpPr>
              <p:nvPr/>
            </p:nvSpPr>
            <p:spPr bwMode="auto">
              <a:xfrm>
                <a:off x="1857" y="1309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04503" name="Group 59"/>
            <p:cNvGrpSpPr>
              <a:grpSpLocks/>
            </p:cNvGrpSpPr>
            <p:nvPr/>
          </p:nvGrpSpPr>
          <p:grpSpPr bwMode="auto">
            <a:xfrm>
              <a:off x="1190" y="1309"/>
              <a:ext cx="194" cy="250"/>
              <a:chOff x="1190" y="1309"/>
              <a:chExt cx="194" cy="250"/>
            </a:xfrm>
          </p:grpSpPr>
          <p:sp>
            <p:nvSpPr>
              <p:cNvPr id="104517" name="Rectangle 60"/>
              <p:cNvSpPr>
                <a:spLocks noChangeArrowheads="1"/>
              </p:cNvSpPr>
              <p:nvPr/>
            </p:nvSpPr>
            <p:spPr bwMode="auto">
              <a:xfrm>
                <a:off x="1213" y="1374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8" name="Text Box 61"/>
              <p:cNvSpPr txBox="1">
                <a:spLocks noChangeArrowheads="1"/>
              </p:cNvSpPr>
              <p:nvPr/>
            </p:nvSpPr>
            <p:spPr bwMode="auto">
              <a:xfrm>
                <a:off x="1190" y="1309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4504" name="Group 62"/>
            <p:cNvGrpSpPr>
              <a:grpSpLocks/>
            </p:cNvGrpSpPr>
            <p:nvPr/>
          </p:nvGrpSpPr>
          <p:grpSpPr bwMode="auto">
            <a:xfrm>
              <a:off x="2444" y="1627"/>
              <a:ext cx="209" cy="289"/>
              <a:chOff x="2444" y="1627"/>
              <a:chExt cx="209" cy="289"/>
            </a:xfrm>
          </p:grpSpPr>
          <p:sp>
            <p:nvSpPr>
              <p:cNvPr id="104515" name="Rectangle 63"/>
              <p:cNvSpPr>
                <a:spLocks noChangeArrowheads="1"/>
              </p:cNvSpPr>
              <p:nvPr/>
            </p:nvSpPr>
            <p:spPr bwMode="auto">
              <a:xfrm>
                <a:off x="2476" y="1722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6" name="Text Box 64"/>
              <p:cNvSpPr txBox="1">
                <a:spLocks noChangeArrowheads="1"/>
              </p:cNvSpPr>
              <p:nvPr/>
            </p:nvSpPr>
            <p:spPr bwMode="auto">
              <a:xfrm>
                <a:off x="2444" y="1627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4505" name="Text Box 65"/>
            <p:cNvSpPr txBox="1">
              <a:spLocks noChangeArrowheads="1"/>
            </p:cNvSpPr>
            <p:nvPr/>
          </p:nvSpPr>
          <p:spPr bwMode="auto">
            <a:xfrm>
              <a:off x="912" y="143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06" name="Text Box 66"/>
            <p:cNvSpPr txBox="1">
              <a:spLocks noChangeArrowheads="1"/>
            </p:cNvSpPr>
            <p:nvPr/>
          </p:nvSpPr>
          <p:spPr bwMode="auto">
            <a:xfrm>
              <a:off x="1260" y="165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07" name="Text Box 67"/>
            <p:cNvSpPr txBox="1">
              <a:spLocks noChangeArrowheads="1"/>
            </p:cNvSpPr>
            <p:nvPr/>
          </p:nvSpPr>
          <p:spPr bwMode="auto">
            <a:xfrm>
              <a:off x="825" y="187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08" name="Text Box 68"/>
            <p:cNvSpPr txBox="1">
              <a:spLocks noChangeArrowheads="1"/>
            </p:cNvSpPr>
            <p:nvPr/>
          </p:nvSpPr>
          <p:spPr bwMode="auto">
            <a:xfrm>
              <a:off x="1644" y="175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4509" name="Text Box 69"/>
            <p:cNvSpPr txBox="1">
              <a:spLocks noChangeArrowheads="1"/>
            </p:cNvSpPr>
            <p:nvPr/>
          </p:nvSpPr>
          <p:spPr bwMode="auto">
            <a:xfrm>
              <a:off x="1581" y="210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10" name="Text Box 70"/>
            <p:cNvSpPr txBox="1">
              <a:spLocks noChangeArrowheads="1"/>
            </p:cNvSpPr>
            <p:nvPr/>
          </p:nvSpPr>
          <p:spPr bwMode="auto">
            <a:xfrm>
              <a:off x="1941" y="167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11" name="Text Box 71"/>
            <p:cNvSpPr txBox="1">
              <a:spLocks noChangeArrowheads="1"/>
            </p:cNvSpPr>
            <p:nvPr/>
          </p:nvSpPr>
          <p:spPr bwMode="auto">
            <a:xfrm>
              <a:off x="2301" y="194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12" name="Text Box 72"/>
            <p:cNvSpPr txBox="1">
              <a:spLocks noChangeArrowheads="1"/>
            </p:cNvSpPr>
            <p:nvPr/>
          </p:nvSpPr>
          <p:spPr bwMode="auto">
            <a:xfrm>
              <a:off x="2274" y="140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513" name="Text Box 73"/>
            <p:cNvSpPr txBox="1">
              <a:spLocks noChangeArrowheads="1"/>
            </p:cNvSpPr>
            <p:nvPr/>
          </p:nvSpPr>
          <p:spPr bwMode="auto">
            <a:xfrm>
              <a:off x="1539" y="125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4514" name="Text Box 74"/>
            <p:cNvSpPr txBox="1">
              <a:spLocks noChangeArrowheads="1"/>
            </p:cNvSpPr>
            <p:nvPr/>
          </p:nvSpPr>
          <p:spPr bwMode="auto">
            <a:xfrm>
              <a:off x="1188" y="98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04455" name="Text Box 75"/>
          <p:cNvSpPr txBox="1">
            <a:spLocks noChangeArrowheads="1"/>
          </p:cNvSpPr>
          <p:nvPr/>
        </p:nvSpPr>
        <p:spPr bwMode="auto">
          <a:xfrm>
            <a:off x="4914900" y="1689100"/>
            <a:ext cx="3352498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cost of link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e.g., c(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5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could always be 1, or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inversely related to bandwidth,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inversely related to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congestion</a:t>
            </a:r>
          </a:p>
        </p:txBody>
      </p:sp>
      <p:sp>
        <p:nvSpPr>
          <p:cNvPr id="104456" name="Text Box 76"/>
          <p:cNvSpPr txBox="1">
            <a:spLocks noChangeArrowheads="1"/>
          </p:cNvSpPr>
          <p:nvPr/>
        </p:nvSpPr>
        <p:spPr bwMode="auto">
          <a:xfrm>
            <a:off x="984250" y="4227513"/>
            <a:ext cx="710833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of path 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… +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p-1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104457" name="Text Box 77"/>
          <p:cNvSpPr txBox="1">
            <a:spLocks noChangeArrowheads="1"/>
          </p:cNvSpPr>
          <p:nvPr/>
        </p:nvSpPr>
        <p:spPr bwMode="auto">
          <a:xfrm>
            <a:off x="228600" y="4981575"/>
            <a:ext cx="8686800" cy="947738"/>
          </a:xfrm>
          <a:prstGeom prst="rect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key question: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what is the least-cost path between u and z ?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 algorithm: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algorithm that finds that least cost path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Key Network-Layer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unctions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79413" y="1625600"/>
            <a:ext cx="4192587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orwarding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move packets from router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input to appropriate router output</a:t>
            </a:r>
          </a:p>
          <a:p>
            <a:pPr marL="341313" indent="-341313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determine route taken by packets from source 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1363" lvl="1" indent="-284163">
              <a:lnSpc>
                <a:spcPct val="85000"/>
              </a:lnSpc>
              <a:spcBef>
                <a:spcPts val="21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outing Algorithms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28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nalogy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of planning trip from source 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orwarding</a:t>
            </a:r>
            <a:r>
              <a:rPr lang="en-US" sz="28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of getting through single interchange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533400" y="1746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lassification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22288" y="1371600"/>
            <a:ext cx="4583112" cy="502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Decentralized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information?</a:t>
            </a:r>
          </a:p>
          <a:p>
            <a:pPr marL="342900" indent="-341313" algn="just">
              <a:lnSpc>
                <a:spcPct val="85000"/>
              </a:lnSpc>
              <a:spcBef>
                <a:spcPts val="12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lobal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have complete topology, link cost info</a:t>
            </a:r>
          </a:p>
          <a:p>
            <a:pPr marL="1084263" lvl="1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Link State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ecentralized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knows physically-connected neighbors, link costs to neighbors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terative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of computation, exchange of info with neighbors</a:t>
            </a:r>
          </a:p>
          <a:p>
            <a:pPr marL="1084263" lvl="1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Vector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181600" y="1347788"/>
            <a:ext cx="34671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1313" algn="just">
              <a:lnSpc>
                <a:spcPct val="85000"/>
              </a:lnSpc>
              <a:spcBef>
                <a:spcPts val="12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tatic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slowly over time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ynamic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more quickly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eriodic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 to link cost changes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Link-State Routing Algorithm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44513" y="1555750"/>
            <a:ext cx="3810000" cy="4903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topology, link costs known to all nodes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ccomplished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state broadcast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have same info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omputes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 cost paths from one node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to all other nodes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table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that node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after k iterations, know least cost path to k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114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7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Notation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link cost from node x to y;  = ∞ if not direct neighbors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D(v):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current value of cost of path from source to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v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p(v):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predecessor node along path from source to v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N':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set of nodes whose least cost path definitively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Dijsktra</a:t>
            </a:r>
            <a:r>
              <a:rPr lang="ja-JP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Algorithm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1133474" y="1066800"/>
            <a:ext cx="6943725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Initialization: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 N' = {u}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  for all nodes v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    if v adjacent to u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         then D(v) =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    else D(v) = ∞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  find w not in N' such that D(w) is a minimum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  add w to N'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  update D(v) for all v adjacent to w and not in N' :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      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D(v) = min( D(v), D(w) + c(</a:t>
            </a:r>
            <a:r>
              <a:rPr 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w,v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)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  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/* new cost to v is either old cost to v or known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      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shortest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cost to w plus cost from w to v */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 all nodes in N'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8551" name="Freeform 6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44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3" name="Group 4"/>
          <p:cNvGrpSpPr>
            <a:grpSpLocks/>
          </p:cNvGrpSpPr>
          <p:nvPr/>
        </p:nvGrpSpPr>
        <p:grpSpPr bwMode="auto">
          <a:xfrm>
            <a:off x="4640263" y="3098800"/>
            <a:ext cx="4216400" cy="3757613"/>
            <a:chOff x="2923" y="1952"/>
            <a:chExt cx="2656" cy="2367"/>
          </a:xfrm>
        </p:grpSpPr>
        <p:grpSp>
          <p:nvGrpSpPr>
            <p:cNvPr id="109634" name="Group 5"/>
            <p:cNvGrpSpPr>
              <a:grpSpLocks/>
            </p:cNvGrpSpPr>
            <p:nvPr/>
          </p:nvGrpSpPr>
          <p:grpSpPr bwMode="auto">
            <a:xfrm>
              <a:off x="3722" y="3023"/>
              <a:ext cx="287" cy="250"/>
              <a:chOff x="3722" y="3023"/>
              <a:chExt cx="287" cy="250"/>
            </a:xfrm>
          </p:grpSpPr>
          <p:sp>
            <p:nvSpPr>
              <p:cNvPr id="109696" name="Oval 6"/>
              <p:cNvSpPr>
                <a:spLocks noChangeArrowheads="1"/>
              </p:cNvSpPr>
              <p:nvPr/>
            </p:nvSpPr>
            <p:spPr bwMode="auto">
              <a:xfrm>
                <a:off x="3724" y="3143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7" name="Line 7"/>
              <p:cNvSpPr>
                <a:spLocks noChangeShapeType="1"/>
              </p:cNvSpPr>
              <p:nvPr/>
            </p:nvSpPr>
            <p:spPr bwMode="auto">
              <a:xfrm>
                <a:off x="3724" y="313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8" name="Line 8"/>
              <p:cNvSpPr>
                <a:spLocks noChangeShapeType="1"/>
              </p:cNvSpPr>
              <p:nvPr/>
            </p:nvSpPr>
            <p:spPr bwMode="auto">
              <a:xfrm>
                <a:off x="4010" y="313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9" name="Rectangle 9"/>
              <p:cNvSpPr>
                <a:spLocks noChangeArrowheads="1"/>
              </p:cNvSpPr>
              <p:nvPr/>
            </p:nvSpPr>
            <p:spPr bwMode="auto">
              <a:xfrm>
                <a:off x="3724" y="3134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0" name="Oval 10"/>
              <p:cNvSpPr>
                <a:spLocks noChangeArrowheads="1"/>
              </p:cNvSpPr>
              <p:nvPr/>
            </p:nvSpPr>
            <p:spPr bwMode="auto">
              <a:xfrm>
                <a:off x="3722" y="3080"/>
                <a:ext cx="283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1" name="Rectangle 11"/>
              <p:cNvSpPr>
                <a:spLocks noChangeArrowheads="1"/>
              </p:cNvSpPr>
              <p:nvPr/>
            </p:nvSpPr>
            <p:spPr bwMode="auto">
              <a:xfrm>
                <a:off x="3788" y="3107"/>
                <a:ext cx="127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2" name="Text Box 12"/>
              <p:cNvSpPr txBox="1">
                <a:spLocks noChangeArrowheads="1"/>
              </p:cNvSpPr>
              <p:nvPr/>
            </p:nvSpPr>
            <p:spPr bwMode="auto">
              <a:xfrm>
                <a:off x="3741" y="302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sp>
          <p:nvSpPr>
            <p:cNvPr id="109635" name="Text Box 13"/>
            <p:cNvSpPr txBox="1">
              <a:spLocks noChangeArrowheads="1"/>
            </p:cNvSpPr>
            <p:nvPr/>
          </p:nvSpPr>
          <p:spPr bwMode="auto">
            <a:xfrm>
              <a:off x="3390" y="298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9636" name="Text Box 14"/>
            <p:cNvSpPr txBox="1">
              <a:spLocks noChangeArrowheads="1"/>
            </p:cNvSpPr>
            <p:nvPr/>
          </p:nvSpPr>
          <p:spPr bwMode="auto">
            <a:xfrm>
              <a:off x="3851" y="253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4</a:t>
              </a:r>
            </a:p>
          </p:txBody>
        </p:sp>
        <p:grpSp>
          <p:nvGrpSpPr>
            <p:cNvPr id="109637" name="Group 15"/>
            <p:cNvGrpSpPr>
              <a:grpSpLocks/>
            </p:cNvGrpSpPr>
            <p:nvPr/>
          </p:nvGrpSpPr>
          <p:grpSpPr bwMode="auto">
            <a:xfrm>
              <a:off x="3730" y="3822"/>
              <a:ext cx="287" cy="250"/>
              <a:chOff x="3730" y="3822"/>
              <a:chExt cx="287" cy="250"/>
            </a:xfrm>
          </p:grpSpPr>
          <p:sp>
            <p:nvSpPr>
              <p:cNvPr id="109689" name="Oval 16"/>
              <p:cNvSpPr>
                <a:spLocks noChangeArrowheads="1"/>
              </p:cNvSpPr>
              <p:nvPr/>
            </p:nvSpPr>
            <p:spPr bwMode="auto">
              <a:xfrm>
                <a:off x="3733" y="3942"/>
                <a:ext cx="285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0" name="Line 17"/>
              <p:cNvSpPr>
                <a:spLocks noChangeShapeType="1"/>
              </p:cNvSpPr>
              <p:nvPr/>
            </p:nvSpPr>
            <p:spPr bwMode="auto">
              <a:xfrm>
                <a:off x="3733" y="393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1" name="Line 18"/>
              <p:cNvSpPr>
                <a:spLocks noChangeShapeType="1"/>
              </p:cNvSpPr>
              <p:nvPr/>
            </p:nvSpPr>
            <p:spPr bwMode="auto">
              <a:xfrm>
                <a:off x="4019" y="393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2" name="Rectangle 19"/>
              <p:cNvSpPr>
                <a:spLocks noChangeArrowheads="1"/>
              </p:cNvSpPr>
              <p:nvPr/>
            </p:nvSpPr>
            <p:spPr bwMode="auto">
              <a:xfrm>
                <a:off x="3733" y="3935"/>
                <a:ext cx="282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3" name="Oval 20"/>
              <p:cNvSpPr>
                <a:spLocks noChangeArrowheads="1"/>
              </p:cNvSpPr>
              <p:nvPr/>
            </p:nvSpPr>
            <p:spPr bwMode="auto">
              <a:xfrm>
                <a:off x="3730" y="3879"/>
                <a:ext cx="285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4" name="Rectangle 21"/>
              <p:cNvSpPr>
                <a:spLocks noChangeArrowheads="1"/>
              </p:cNvSpPr>
              <p:nvPr/>
            </p:nvSpPr>
            <p:spPr bwMode="auto">
              <a:xfrm>
                <a:off x="3798" y="3905"/>
                <a:ext cx="128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5" name="Text Box 22"/>
              <p:cNvSpPr txBox="1">
                <a:spLocks noChangeArrowheads="1"/>
              </p:cNvSpPr>
              <p:nvPr/>
            </p:nvSpPr>
            <p:spPr bwMode="auto">
              <a:xfrm>
                <a:off x="3766" y="3822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9638" name="Group 23"/>
            <p:cNvGrpSpPr>
              <a:grpSpLocks/>
            </p:cNvGrpSpPr>
            <p:nvPr/>
          </p:nvGrpSpPr>
          <p:grpSpPr bwMode="auto">
            <a:xfrm>
              <a:off x="3727" y="1952"/>
              <a:ext cx="287" cy="250"/>
              <a:chOff x="3727" y="1952"/>
              <a:chExt cx="287" cy="250"/>
            </a:xfrm>
          </p:grpSpPr>
          <p:sp>
            <p:nvSpPr>
              <p:cNvPr id="109682" name="Oval 24"/>
              <p:cNvSpPr>
                <a:spLocks noChangeArrowheads="1"/>
              </p:cNvSpPr>
              <p:nvPr/>
            </p:nvSpPr>
            <p:spPr bwMode="auto">
              <a:xfrm>
                <a:off x="3731" y="2071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3" name="Line 25"/>
              <p:cNvSpPr>
                <a:spLocks noChangeShapeType="1"/>
              </p:cNvSpPr>
              <p:nvPr/>
            </p:nvSpPr>
            <p:spPr bwMode="auto">
              <a:xfrm>
                <a:off x="3731" y="206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4" name="Line 26"/>
              <p:cNvSpPr>
                <a:spLocks noChangeShapeType="1"/>
              </p:cNvSpPr>
              <p:nvPr/>
            </p:nvSpPr>
            <p:spPr bwMode="auto">
              <a:xfrm>
                <a:off x="4015" y="206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5" name="Rectangle 27"/>
              <p:cNvSpPr>
                <a:spLocks noChangeArrowheads="1"/>
              </p:cNvSpPr>
              <p:nvPr/>
            </p:nvSpPr>
            <p:spPr bwMode="auto">
              <a:xfrm>
                <a:off x="3731" y="2065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6" name="Oval 28"/>
              <p:cNvSpPr>
                <a:spLocks noChangeArrowheads="1"/>
              </p:cNvSpPr>
              <p:nvPr/>
            </p:nvSpPr>
            <p:spPr bwMode="auto">
              <a:xfrm>
                <a:off x="3727" y="2009"/>
                <a:ext cx="283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7" name="Rectangle 29"/>
              <p:cNvSpPr>
                <a:spLocks noChangeArrowheads="1"/>
              </p:cNvSpPr>
              <p:nvPr/>
            </p:nvSpPr>
            <p:spPr bwMode="auto">
              <a:xfrm>
                <a:off x="3795" y="2035"/>
                <a:ext cx="127" cy="9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8" name="Text Box 30"/>
              <p:cNvSpPr txBox="1">
                <a:spLocks noChangeArrowheads="1"/>
              </p:cNvSpPr>
              <p:nvPr/>
            </p:nvSpPr>
            <p:spPr bwMode="auto">
              <a:xfrm>
                <a:off x="3764" y="1952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9639" name="Group 31"/>
            <p:cNvGrpSpPr>
              <a:grpSpLocks/>
            </p:cNvGrpSpPr>
            <p:nvPr/>
          </p:nvGrpSpPr>
          <p:grpSpPr bwMode="auto">
            <a:xfrm>
              <a:off x="2923" y="3052"/>
              <a:ext cx="287" cy="250"/>
              <a:chOff x="2923" y="3052"/>
              <a:chExt cx="287" cy="250"/>
            </a:xfrm>
          </p:grpSpPr>
          <p:sp>
            <p:nvSpPr>
              <p:cNvPr id="109675" name="Oval 32"/>
              <p:cNvSpPr>
                <a:spLocks noChangeArrowheads="1"/>
              </p:cNvSpPr>
              <p:nvPr/>
            </p:nvSpPr>
            <p:spPr bwMode="auto">
              <a:xfrm>
                <a:off x="2926" y="3171"/>
                <a:ext cx="283" cy="7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6" name="Line 33"/>
              <p:cNvSpPr>
                <a:spLocks noChangeShapeType="1"/>
              </p:cNvSpPr>
              <p:nvPr/>
            </p:nvSpPr>
            <p:spPr bwMode="auto">
              <a:xfrm>
                <a:off x="2926" y="316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7" name="Line 34"/>
              <p:cNvSpPr>
                <a:spLocks noChangeShapeType="1"/>
              </p:cNvSpPr>
              <p:nvPr/>
            </p:nvSpPr>
            <p:spPr bwMode="auto">
              <a:xfrm>
                <a:off x="3212" y="316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8" name="Rectangle 35"/>
              <p:cNvSpPr>
                <a:spLocks noChangeArrowheads="1"/>
              </p:cNvSpPr>
              <p:nvPr/>
            </p:nvSpPr>
            <p:spPr bwMode="auto">
              <a:xfrm>
                <a:off x="2926" y="3164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9" name="Oval 36"/>
              <p:cNvSpPr>
                <a:spLocks noChangeArrowheads="1"/>
              </p:cNvSpPr>
              <p:nvPr/>
            </p:nvSpPr>
            <p:spPr bwMode="auto">
              <a:xfrm>
                <a:off x="2923" y="3109"/>
                <a:ext cx="283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0" name="Rectangle 37"/>
              <p:cNvSpPr>
                <a:spLocks noChangeArrowheads="1"/>
              </p:cNvSpPr>
              <p:nvPr/>
            </p:nvSpPr>
            <p:spPr bwMode="auto">
              <a:xfrm>
                <a:off x="2990" y="3137"/>
                <a:ext cx="127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1" name="Text Box 38"/>
              <p:cNvSpPr txBox="1">
                <a:spLocks noChangeArrowheads="1"/>
              </p:cNvSpPr>
              <p:nvPr/>
            </p:nvSpPr>
            <p:spPr bwMode="auto">
              <a:xfrm>
                <a:off x="2956" y="3052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sp>
          <p:nvSpPr>
            <p:cNvPr id="109640" name="Line 39"/>
            <p:cNvSpPr>
              <a:spLocks noChangeShapeType="1"/>
            </p:cNvSpPr>
            <p:nvPr/>
          </p:nvSpPr>
          <p:spPr bwMode="auto">
            <a:xfrm>
              <a:off x="3218" y="3172"/>
              <a:ext cx="57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Line 40"/>
            <p:cNvSpPr>
              <a:spLocks noChangeShapeType="1"/>
            </p:cNvSpPr>
            <p:nvPr/>
          </p:nvSpPr>
          <p:spPr bwMode="auto">
            <a:xfrm>
              <a:off x="3859" y="2164"/>
              <a:ext cx="0" cy="90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2" name="Line 41"/>
            <p:cNvSpPr>
              <a:spLocks noChangeShapeType="1"/>
            </p:cNvSpPr>
            <p:nvPr/>
          </p:nvSpPr>
          <p:spPr bwMode="auto">
            <a:xfrm flipH="1">
              <a:off x="3104" y="2107"/>
              <a:ext cx="616" cy="10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3" name="Text Box 42"/>
            <p:cNvSpPr txBox="1">
              <a:spLocks noChangeArrowheads="1"/>
            </p:cNvSpPr>
            <p:nvPr/>
          </p:nvSpPr>
          <p:spPr bwMode="auto">
            <a:xfrm>
              <a:off x="3250" y="243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9644" name="Line 43"/>
            <p:cNvSpPr>
              <a:spLocks noChangeShapeType="1"/>
            </p:cNvSpPr>
            <p:nvPr/>
          </p:nvSpPr>
          <p:spPr bwMode="auto">
            <a:xfrm>
              <a:off x="3865" y="3219"/>
              <a:ext cx="7" cy="6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5" name="Text Box 44"/>
            <p:cNvSpPr txBox="1">
              <a:spLocks noChangeArrowheads="1"/>
            </p:cNvSpPr>
            <p:nvPr/>
          </p:nvSpPr>
          <p:spPr bwMode="auto">
            <a:xfrm>
              <a:off x="3873" y="340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9646" name="Freeform 45"/>
            <p:cNvSpPr>
              <a:spLocks noChangeArrowheads="1"/>
            </p:cNvSpPr>
            <p:nvPr/>
          </p:nvSpPr>
          <p:spPr bwMode="auto">
            <a:xfrm>
              <a:off x="3095" y="3239"/>
              <a:ext cx="782" cy="1080"/>
            </a:xfrm>
            <a:custGeom>
              <a:avLst/>
              <a:gdLst>
                <a:gd name="T0" fmla="*/ 0 w 857"/>
                <a:gd name="T1" fmla="*/ 0 h 1152"/>
                <a:gd name="T2" fmla="*/ 513 w 857"/>
                <a:gd name="T3" fmla="*/ 1080 h 1152"/>
                <a:gd name="T4" fmla="*/ 782 w 857"/>
                <a:gd name="T5" fmla="*/ 724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" h="1152">
                  <a:moveTo>
                    <a:pt x="0" y="0"/>
                  </a:moveTo>
                  <a:cubicBezTo>
                    <a:pt x="95" y="191"/>
                    <a:pt x="365" y="1152"/>
                    <a:pt x="562" y="1152"/>
                  </a:cubicBezTo>
                  <a:cubicBezTo>
                    <a:pt x="759" y="1152"/>
                    <a:pt x="796" y="851"/>
                    <a:pt x="857" y="772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7" name="Text Box 46"/>
            <p:cNvSpPr txBox="1">
              <a:spLocks noChangeArrowheads="1"/>
            </p:cNvSpPr>
            <p:nvPr/>
          </p:nvSpPr>
          <p:spPr bwMode="auto">
            <a:xfrm>
              <a:off x="3247" y="357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9648" name="Line 47"/>
            <p:cNvSpPr>
              <a:spLocks noChangeShapeType="1"/>
            </p:cNvSpPr>
            <p:nvPr/>
          </p:nvSpPr>
          <p:spPr bwMode="auto">
            <a:xfrm flipH="1">
              <a:off x="3867" y="3174"/>
              <a:ext cx="912" cy="7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9" name="Text Box 48"/>
            <p:cNvSpPr txBox="1">
              <a:spLocks noChangeArrowheads="1"/>
            </p:cNvSpPr>
            <p:nvPr/>
          </p:nvSpPr>
          <p:spPr bwMode="auto">
            <a:xfrm>
              <a:off x="4277" y="356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9650" name="Freeform 49"/>
            <p:cNvSpPr>
              <a:spLocks noChangeArrowheads="1"/>
            </p:cNvSpPr>
            <p:nvPr/>
          </p:nvSpPr>
          <p:spPr bwMode="auto">
            <a:xfrm>
              <a:off x="3893" y="2975"/>
              <a:ext cx="904" cy="453"/>
            </a:xfrm>
            <a:custGeom>
              <a:avLst/>
              <a:gdLst>
                <a:gd name="T0" fmla="*/ 0 w 991"/>
                <a:gd name="T1" fmla="*/ 157 h 484"/>
                <a:gd name="T2" fmla="*/ 186 w 991"/>
                <a:gd name="T3" fmla="*/ 453 h 484"/>
                <a:gd name="T4" fmla="*/ 275 w 991"/>
                <a:gd name="T5" fmla="*/ 7 h 484"/>
                <a:gd name="T6" fmla="*/ 346 w 991"/>
                <a:gd name="T7" fmla="*/ 414 h 484"/>
                <a:gd name="T8" fmla="*/ 487 w 991"/>
                <a:gd name="T9" fmla="*/ 20 h 484"/>
                <a:gd name="T10" fmla="*/ 557 w 991"/>
                <a:gd name="T11" fmla="*/ 329 h 484"/>
                <a:gd name="T12" fmla="*/ 602 w 991"/>
                <a:gd name="T13" fmla="*/ 72 h 484"/>
                <a:gd name="T14" fmla="*/ 904 w 991"/>
                <a:gd name="T15" fmla="*/ 204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51" name="Group 50"/>
            <p:cNvGrpSpPr>
              <a:grpSpLocks/>
            </p:cNvGrpSpPr>
            <p:nvPr/>
          </p:nvGrpSpPr>
          <p:grpSpPr bwMode="auto">
            <a:xfrm>
              <a:off x="4673" y="3045"/>
              <a:ext cx="287" cy="250"/>
              <a:chOff x="4673" y="3045"/>
              <a:chExt cx="287" cy="250"/>
            </a:xfrm>
          </p:grpSpPr>
          <p:sp>
            <p:nvSpPr>
              <p:cNvPr id="109668" name="Oval 51"/>
              <p:cNvSpPr>
                <a:spLocks noChangeArrowheads="1"/>
              </p:cNvSpPr>
              <p:nvPr/>
            </p:nvSpPr>
            <p:spPr bwMode="auto">
              <a:xfrm>
                <a:off x="4676" y="3162"/>
                <a:ext cx="285" cy="7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9" name="Line 52"/>
              <p:cNvSpPr>
                <a:spLocks noChangeShapeType="1"/>
              </p:cNvSpPr>
              <p:nvPr/>
            </p:nvSpPr>
            <p:spPr bwMode="auto">
              <a:xfrm>
                <a:off x="4676" y="3158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0" name="Line 53"/>
              <p:cNvSpPr>
                <a:spLocks noChangeShapeType="1"/>
              </p:cNvSpPr>
              <p:nvPr/>
            </p:nvSpPr>
            <p:spPr bwMode="auto">
              <a:xfrm>
                <a:off x="4962" y="3158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1" name="Rectangle 54"/>
              <p:cNvSpPr>
                <a:spLocks noChangeArrowheads="1"/>
              </p:cNvSpPr>
              <p:nvPr/>
            </p:nvSpPr>
            <p:spPr bwMode="auto">
              <a:xfrm>
                <a:off x="4676" y="3158"/>
                <a:ext cx="282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2" name="Oval 55"/>
              <p:cNvSpPr>
                <a:spLocks noChangeArrowheads="1"/>
              </p:cNvSpPr>
              <p:nvPr/>
            </p:nvSpPr>
            <p:spPr bwMode="auto">
              <a:xfrm>
                <a:off x="4673" y="3100"/>
                <a:ext cx="285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3" name="Rectangle 56"/>
              <p:cNvSpPr>
                <a:spLocks noChangeArrowheads="1"/>
              </p:cNvSpPr>
              <p:nvPr/>
            </p:nvSpPr>
            <p:spPr bwMode="auto">
              <a:xfrm>
                <a:off x="4740" y="3129"/>
                <a:ext cx="128" cy="9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4" name="Text Box 57"/>
              <p:cNvSpPr txBox="1">
                <a:spLocks noChangeArrowheads="1"/>
              </p:cNvSpPr>
              <p:nvPr/>
            </p:nvSpPr>
            <p:spPr bwMode="auto">
              <a:xfrm>
                <a:off x="4709" y="3045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sp>
          <p:nvSpPr>
            <p:cNvPr id="109652" name="Text Box 58"/>
            <p:cNvSpPr txBox="1">
              <a:spLocks noChangeArrowheads="1"/>
            </p:cNvSpPr>
            <p:nvPr/>
          </p:nvSpPr>
          <p:spPr bwMode="auto">
            <a:xfrm>
              <a:off x="4202" y="276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8</a:t>
              </a:r>
            </a:p>
          </p:txBody>
        </p:sp>
        <p:grpSp>
          <p:nvGrpSpPr>
            <p:cNvPr id="109653" name="Group 59"/>
            <p:cNvGrpSpPr>
              <a:grpSpLocks/>
            </p:cNvGrpSpPr>
            <p:nvPr/>
          </p:nvGrpSpPr>
          <p:grpSpPr bwMode="auto">
            <a:xfrm>
              <a:off x="5291" y="3027"/>
              <a:ext cx="287" cy="250"/>
              <a:chOff x="5291" y="3027"/>
              <a:chExt cx="287" cy="250"/>
            </a:xfrm>
          </p:grpSpPr>
          <p:sp>
            <p:nvSpPr>
              <p:cNvPr id="109661" name="Oval 60"/>
              <p:cNvSpPr>
                <a:spLocks noChangeArrowheads="1"/>
              </p:cNvSpPr>
              <p:nvPr/>
            </p:nvSpPr>
            <p:spPr bwMode="auto">
              <a:xfrm>
                <a:off x="5296" y="3147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2" name="Line 61"/>
              <p:cNvSpPr>
                <a:spLocks noChangeShapeType="1"/>
              </p:cNvSpPr>
              <p:nvPr/>
            </p:nvSpPr>
            <p:spPr bwMode="auto">
              <a:xfrm>
                <a:off x="5296" y="3141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3" name="Line 62"/>
              <p:cNvSpPr>
                <a:spLocks noChangeShapeType="1"/>
              </p:cNvSpPr>
              <p:nvPr/>
            </p:nvSpPr>
            <p:spPr bwMode="auto">
              <a:xfrm>
                <a:off x="5580" y="3141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4" name="Rectangle 63"/>
              <p:cNvSpPr>
                <a:spLocks noChangeArrowheads="1"/>
              </p:cNvSpPr>
              <p:nvPr/>
            </p:nvSpPr>
            <p:spPr bwMode="auto">
              <a:xfrm>
                <a:off x="5296" y="3141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5" name="Oval 64"/>
              <p:cNvSpPr>
                <a:spLocks noChangeArrowheads="1"/>
              </p:cNvSpPr>
              <p:nvPr/>
            </p:nvSpPr>
            <p:spPr bwMode="auto">
              <a:xfrm>
                <a:off x="5291" y="3085"/>
                <a:ext cx="283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6" name="Rectangle 65"/>
              <p:cNvSpPr>
                <a:spLocks noChangeArrowheads="1"/>
              </p:cNvSpPr>
              <p:nvPr/>
            </p:nvSpPr>
            <p:spPr bwMode="auto">
              <a:xfrm>
                <a:off x="5360" y="3111"/>
                <a:ext cx="127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7" name="Text Box 66"/>
              <p:cNvSpPr txBox="1">
                <a:spLocks noChangeArrowheads="1"/>
              </p:cNvSpPr>
              <p:nvPr/>
            </p:nvSpPr>
            <p:spPr bwMode="auto">
              <a:xfrm>
                <a:off x="5329" y="3027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9654" name="Line 67"/>
            <p:cNvSpPr>
              <a:spLocks noChangeShapeType="1"/>
            </p:cNvSpPr>
            <p:nvPr/>
          </p:nvSpPr>
          <p:spPr bwMode="auto">
            <a:xfrm>
              <a:off x="4955" y="3166"/>
              <a:ext cx="32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5" name="Text Box 68"/>
            <p:cNvSpPr txBox="1">
              <a:spLocks noChangeArrowheads="1"/>
            </p:cNvSpPr>
            <p:nvPr/>
          </p:nvSpPr>
          <p:spPr bwMode="auto">
            <a:xfrm>
              <a:off x="5016" y="316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9656" name="Line 69"/>
            <p:cNvSpPr>
              <a:spLocks noChangeShapeType="1"/>
            </p:cNvSpPr>
            <p:nvPr/>
          </p:nvSpPr>
          <p:spPr bwMode="auto">
            <a:xfrm>
              <a:off x="3916" y="2078"/>
              <a:ext cx="880" cy="10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7" name="Text Box 70"/>
            <p:cNvSpPr txBox="1">
              <a:spLocks noChangeArrowheads="1"/>
            </p:cNvSpPr>
            <p:nvPr/>
          </p:nvSpPr>
          <p:spPr bwMode="auto">
            <a:xfrm>
              <a:off x="4298" y="240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9658" name="Freeform 71"/>
            <p:cNvSpPr>
              <a:spLocks noChangeArrowheads="1"/>
            </p:cNvSpPr>
            <p:nvPr/>
          </p:nvSpPr>
          <p:spPr bwMode="auto">
            <a:xfrm>
              <a:off x="3904" y="2065"/>
              <a:ext cx="25" cy="12"/>
            </a:xfrm>
            <a:custGeom>
              <a:avLst/>
              <a:gdLst>
                <a:gd name="T0" fmla="*/ 0 w 28"/>
                <a:gd name="T1" fmla="*/ 12 h 14"/>
                <a:gd name="T2" fmla="*/ 25 w 28"/>
                <a:gd name="T3" fmla="*/ 0 h 14"/>
                <a:gd name="T4" fmla="*/ 0 w 28"/>
                <a:gd name="T5" fmla="*/ 12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9" name="Freeform 72"/>
            <p:cNvSpPr>
              <a:spLocks noChangeArrowheads="1"/>
            </p:cNvSpPr>
            <p:nvPr/>
          </p:nvSpPr>
          <p:spPr bwMode="auto">
            <a:xfrm>
              <a:off x="4026" y="2086"/>
              <a:ext cx="1378" cy="986"/>
            </a:xfrm>
            <a:custGeom>
              <a:avLst/>
              <a:gdLst>
                <a:gd name="T0" fmla="*/ 0 w 1510"/>
                <a:gd name="T1" fmla="*/ 5 h 1052"/>
                <a:gd name="T2" fmla="*/ 1006 w 1510"/>
                <a:gd name="T3" fmla="*/ 163 h 1052"/>
                <a:gd name="T4" fmla="*/ 1378 w 1510"/>
                <a:gd name="T5" fmla="*/ 986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60" name="Text Box 73"/>
            <p:cNvSpPr txBox="1">
              <a:spLocks noChangeArrowheads="1"/>
            </p:cNvSpPr>
            <p:nvPr/>
          </p:nvSpPr>
          <p:spPr bwMode="auto">
            <a:xfrm>
              <a:off x="4992" y="209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9</a:t>
              </a:r>
            </a:p>
          </p:txBody>
        </p:sp>
      </p:grpSp>
      <p:sp>
        <p:nvSpPr>
          <p:cNvPr id="109574" name="Rectangle 74"/>
          <p:cNvSpPr>
            <a:spLocks noChangeArrowheads="1"/>
          </p:cNvSpPr>
          <p:nvPr/>
        </p:nvSpPr>
        <p:spPr bwMode="auto">
          <a:xfrm>
            <a:off x="487363" y="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5" name="Text Box 75"/>
          <p:cNvSpPr txBox="1">
            <a:spLocks noChangeArrowheads="1"/>
          </p:cNvSpPr>
          <p:nvPr/>
        </p:nvSpPr>
        <p:spPr bwMode="auto">
          <a:xfrm>
            <a:off x="476250" y="1277938"/>
            <a:ext cx="70326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Step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9576" name="Text Box 76"/>
          <p:cNvSpPr txBox="1">
            <a:spLocks noChangeArrowheads="1"/>
          </p:cNvSpPr>
          <p:nvPr/>
        </p:nvSpPr>
        <p:spPr bwMode="auto">
          <a:xfrm>
            <a:off x="1460500" y="1284288"/>
            <a:ext cx="4143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N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'</a:t>
            </a:r>
          </a:p>
        </p:txBody>
      </p:sp>
      <p:sp>
        <p:nvSpPr>
          <p:cNvPr id="109577" name="Text Box 77"/>
          <p:cNvSpPr txBox="1">
            <a:spLocks noChangeArrowheads="1"/>
          </p:cNvSpPr>
          <p:nvPr/>
        </p:nvSpPr>
        <p:spPr bwMode="auto">
          <a:xfrm>
            <a:off x="2043113" y="1009650"/>
            <a:ext cx="6778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,p(v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78" name="Text Box 78"/>
          <p:cNvSpPr txBox="1">
            <a:spLocks noChangeArrowheads="1"/>
          </p:cNvSpPr>
          <p:nvPr/>
        </p:nvSpPr>
        <p:spPr bwMode="auto">
          <a:xfrm>
            <a:off x="512763" y="1617663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9579" name="Text Box 79"/>
          <p:cNvSpPr txBox="1">
            <a:spLocks noChangeArrowheads="1"/>
          </p:cNvSpPr>
          <p:nvPr/>
        </p:nvSpPr>
        <p:spPr bwMode="auto">
          <a:xfrm>
            <a:off x="517525" y="1914525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580" name="Text Box 80"/>
          <p:cNvSpPr txBox="1">
            <a:spLocks noChangeArrowheads="1"/>
          </p:cNvSpPr>
          <p:nvPr/>
        </p:nvSpPr>
        <p:spPr bwMode="auto">
          <a:xfrm>
            <a:off x="519113" y="2222500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9581" name="Text Box 81"/>
          <p:cNvSpPr txBox="1">
            <a:spLocks noChangeArrowheads="1"/>
          </p:cNvSpPr>
          <p:nvPr/>
        </p:nvSpPr>
        <p:spPr bwMode="auto">
          <a:xfrm>
            <a:off x="512763" y="2524125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9582" name="Text Box 82"/>
          <p:cNvSpPr txBox="1">
            <a:spLocks noChangeArrowheads="1"/>
          </p:cNvSpPr>
          <p:nvPr/>
        </p:nvSpPr>
        <p:spPr bwMode="auto">
          <a:xfrm>
            <a:off x="511175" y="2827338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9583" name="Text Box 83"/>
          <p:cNvSpPr txBox="1">
            <a:spLocks noChangeArrowheads="1"/>
          </p:cNvSpPr>
          <p:nvPr/>
        </p:nvSpPr>
        <p:spPr bwMode="auto">
          <a:xfrm>
            <a:off x="515938" y="31321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9584" name="Text Box 84"/>
          <p:cNvSpPr txBox="1">
            <a:spLocks noChangeArrowheads="1"/>
          </p:cNvSpPr>
          <p:nvPr/>
        </p:nvSpPr>
        <p:spPr bwMode="auto">
          <a:xfrm>
            <a:off x="2630488" y="1017588"/>
            <a:ext cx="7334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,p(w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5" name="Text Box 85"/>
          <p:cNvSpPr txBox="1">
            <a:spLocks noChangeArrowheads="1"/>
          </p:cNvSpPr>
          <p:nvPr/>
        </p:nvSpPr>
        <p:spPr bwMode="auto">
          <a:xfrm>
            <a:off x="3306763" y="1017588"/>
            <a:ext cx="6778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,p(x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6" name="Text Box 86"/>
          <p:cNvSpPr txBox="1">
            <a:spLocks noChangeArrowheads="1"/>
          </p:cNvSpPr>
          <p:nvPr/>
        </p:nvSpPr>
        <p:spPr bwMode="auto">
          <a:xfrm>
            <a:off x="3946525" y="1017588"/>
            <a:ext cx="6778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,p(y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7" name="Text Box 87"/>
          <p:cNvSpPr txBox="1">
            <a:spLocks noChangeArrowheads="1"/>
          </p:cNvSpPr>
          <p:nvPr/>
        </p:nvSpPr>
        <p:spPr bwMode="auto">
          <a:xfrm>
            <a:off x="4578350" y="1022350"/>
            <a:ext cx="6635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,p(z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8" name="Line 88"/>
          <p:cNvSpPr>
            <a:spLocks noChangeShapeType="1"/>
          </p:cNvSpPr>
          <p:nvPr/>
        </p:nvSpPr>
        <p:spPr bwMode="auto">
          <a:xfrm>
            <a:off x="600075" y="1638300"/>
            <a:ext cx="4629150" cy="1588"/>
          </a:xfrm>
          <a:prstGeom prst="line">
            <a:avLst/>
          </a:prstGeom>
          <a:noFill/>
          <a:ln w="2844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89"/>
          <p:cNvSpPr>
            <a:spLocks noChangeShapeType="1"/>
          </p:cNvSpPr>
          <p:nvPr/>
        </p:nvSpPr>
        <p:spPr bwMode="auto">
          <a:xfrm>
            <a:off x="581025" y="19526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0" name="Text Box 90"/>
          <p:cNvSpPr txBox="1">
            <a:spLocks noChangeArrowheads="1"/>
          </p:cNvSpPr>
          <p:nvPr/>
        </p:nvSpPr>
        <p:spPr bwMode="auto">
          <a:xfrm>
            <a:off x="1493838" y="16081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9591" name="Line 91"/>
          <p:cNvSpPr>
            <a:spLocks noChangeShapeType="1"/>
          </p:cNvSpPr>
          <p:nvPr/>
        </p:nvSpPr>
        <p:spPr bwMode="auto">
          <a:xfrm>
            <a:off x="581025" y="2247900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92"/>
          <p:cNvSpPr>
            <a:spLocks noChangeShapeType="1"/>
          </p:cNvSpPr>
          <p:nvPr/>
        </p:nvSpPr>
        <p:spPr bwMode="auto">
          <a:xfrm>
            <a:off x="581025" y="25622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93"/>
          <p:cNvSpPr>
            <a:spLocks noChangeShapeType="1"/>
          </p:cNvSpPr>
          <p:nvPr/>
        </p:nvSpPr>
        <p:spPr bwMode="auto">
          <a:xfrm>
            <a:off x="565150" y="2865438"/>
            <a:ext cx="4629150" cy="1587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4" name="Line 94"/>
          <p:cNvSpPr>
            <a:spLocks noChangeShapeType="1"/>
          </p:cNvSpPr>
          <p:nvPr/>
        </p:nvSpPr>
        <p:spPr bwMode="auto">
          <a:xfrm>
            <a:off x="576263" y="31718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5" name="Line 95"/>
          <p:cNvSpPr>
            <a:spLocks noChangeShapeType="1"/>
          </p:cNvSpPr>
          <p:nvPr/>
        </p:nvSpPr>
        <p:spPr bwMode="auto">
          <a:xfrm>
            <a:off x="581025" y="3467100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2192338" y="1609725"/>
            <a:ext cx="3081337" cy="371475"/>
            <a:chOff x="1381" y="1014"/>
            <a:chExt cx="1941" cy="234"/>
          </a:xfrm>
        </p:grpSpPr>
        <p:sp>
          <p:nvSpPr>
            <p:cNvPr id="109629" name="Text Box 97"/>
            <p:cNvSpPr txBox="1">
              <a:spLocks noChangeArrowheads="1"/>
            </p:cNvSpPr>
            <p:nvPr/>
          </p:nvSpPr>
          <p:spPr bwMode="auto">
            <a:xfrm>
              <a:off x="3043" y="1014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30" name="Text Box 98"/>
            <p:cNvSpPr txBox="1">
              <a:spLocks noChangeArrowheads="1"/>
            </p:cNvSpPr>
            <p:nvPr/>
          </p:nvSpPr>
          <p:spPr bwMode="auto">
            <a:xfrm>
              <a:off x="2647" y="1014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31" name="Text Box 99"/>
            <p:cNvSpPr txBox="1">
              <a:spLocks noChangeArrowheads="1"/>
            </p:cNvSpPr>
            <p:nvPr/>
          </p:nvSpPr>
          <p:spPr bwMode="auto">
            <a:xfrm>
              <a:off x="1381" y="1017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7,u</a:t>
              </a:r>
            </a:p>
          </p:txBody>
        </p:sp>
        <p:sp>
          <p:nvSpPr>
            <p:cNvPr id="109632" name="Text Box 100"/>
            <p:cNvSpPr txBox="1">
              <a:spLocks noChangeArrowheads="1"/>
            </p:cNvSpPr>
            <p:nvPr/>
          </p:nvSpPr>
          <p:spPr bwMode="auto">
            <a:xfrm>
              <a:off x="1788" y="1015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3,u</a:t>
              </a:r>
            </a:p>
          </p:txBody>
        </p:sp>
        <p:sp>
          <p:nvSpPr>
            <p:cNvPr id="109633" name="Text Box 101"/>
            <p:cNvSpPr txBox="1">
              <a:spLocks noChangeArrowheads="1"/>
            </p:cNvSpPr>
            <p:nvPr/>
          </p:nvSpPr>
          <p:spPr bwMode="auto">
            <a:xfrm>
              <a:off x="2191" y="1016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5,u</a:t>
              </a:r>
            </a:p>
          </p:txBody>
        </p:sp>
      </p:grpSp>
      <p:sp>
        <p:nvSpPr>
          <p:cNvPr id="110694" name="Text Box 102"/>
          <p:cNvSpPr txBox="1">
            <a:spLocks noChangeArrowheads="1"/>
          </p:cNvSpPr>
          <p:nvPr/>
        </p:nvSpPr>
        <p:spPr bwMode="auto">
          <a:xfrm>
            <a:off x="1347788" y="1905000"/>
            <a:ext cx="471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</a:t>
            </a:r>
          </a:p>
        </p:txBody>
      </p: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2165350" y="1916113"/>
            <a:ext cx="3119438" cy="371475"/>
            <a:chOff x="1364" y="1207"/>
            <a:chExt cx="1965" cy="234"/>
          </a:xfrm>
        </p:grpSpPr>
        <p:sp>
          <p:nvSpPr>
            <p:cNvPr id="109624" name="Text Box 104"/>
            <p:cNvSpPr txBox="1">
              <a:spLocks noChangeArrowheads="1"/>
            </p:cNvSpPr>
            <p:nvPr/>
          </p:nvSpPr>
          <p:spPr bwMode="auto">
            <a:xfrm>
              <a:off x="3050" y="1207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25" name="Text Box 105"/>
            <p:cNvSpPr txBox="1">
              <a:spLocks noChangeArrowheads="1"/>
            </p:cNvSpPr>
            <p:nvPr/>
          </p:nvSpPr>
          <p:spPr bwMode="auto">
            <a:xfrm>
              <a:off x="2488" y="1207"/>
              <a:ext cx="44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11</a:t>
              </a:r>
              <a:r>
                <a:rPr lang="en-US" sz="1800">
                  <a:solidFill>
                    <a:srgbClr val="000000"/>
                  </a:solidFill>
                </a:rPr>
                <a:t>,w</a:t>
              </a: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109626" name="Text Box 106"/>
            <p:cNvSpPr txBox="1">
              <a:spLocks noChangeArrowheads="1"/>
            </p:cNvSpPr>
            <p:nvPr/>
          </p:nvSpPr>
          <p:spPr bwMode="auto">
            <a:xfrm>
              <a:off x="1364" y="1210"/>
              <a:ext cx="3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6,w</a:t>
              </a:r>
            </a:p>
          </p:txBody>
        </p:sp>
        <p:sp>
          <p:nvSpPr>
            <p:cNvPr id="109627" name="Text Box 107"/>
            <p:cNvSpPr txBox="1">
              <a:spLocks noChangeArrowheads="1"/>
            </p:cNvSpPr>
            <p:nvPr/>
          </p:nvSpPr>
          <p:spPr bwMode="auto">
            <a:xfrm>
              <a:off x="1994" y="1208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8" name="Text Box 108"/>
            <p:cNvSpPr txBox="1">
              <a:spLocks noChangeArrowheads="1"/>
            </p:cNvSpPr>
            <p:nvPr/>
          </p:nvSpPr>
          <p:spPr bwMode="auto">
            <a:xfrm>
              <a:off x="2198" y="1209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5,u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2163763" y="2214563"/>
            <a:ext cx="3117850" cy="376237"/>
            <a:chOff x="1363" y="1395"/>
            <a:chExt cx="1964" cy="237"/>
          </a:xfrm>
        </p:grpSpPr>
        <p:sp>
          <p:nvSpPr>
            <p:cNvPr id="109619" name="Text Box 110"/>
            <p:cNvSpPr txBox="1">
              <a:spLocks noChangeArrowheads="1"/>
            </p:cNvSpPr>
            <p:nvPr/>
          </p:nvSpPr>
          <p:spPr bwMode="auto">
            <a:xfrm>
              <a:off x="2920" y="1395"/>
              <a:ext cx="40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14</a:t>
              </a:r>
              <a:r>
                <a:rPr lang="en-US" sz="1800">
                  <a:solidFill>
                    <a:srgbClr val="000000"/>
                  </a:solidFill>
                </a:rPr>
                <a:t>,x </a:t>
              </a:r>
            </a:p>
          </p:txBody>
        </p:sp>
        <p:sp>
          <p:nvSpPr>
            <p:cNvPr id="109620" name="Text Box 111"/>
            <p:cNvSpPr txBox="1">
              <a:spLocks noChangeArrowheads="1"/>
            </p:cNvSpPr>
            <p:nvPr/>
          </p:nvSpPr>
          <p:spPr bwMode="auto">
            <a:xfrm>
              <a:off x="2496" y="1395"/>
              <a:ext cx="43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11,</a:t>
              </a:r>
              <a:r>
                <a:rPr lang="en-US" sz="1800">
                  <a:solidFill>
                    <a:srgbClr val="000000"/>
                  </a:solidFill>
                </a:rPr>
                <a:t>w </a:t>
              </a:r>
            </a:p>
          </p:txBody>
        </p:sp>
        <p:sp>
          <p:nvSpPr>
            <p:cNvPr id="109621" name="Text Box 112"/>
            <p:cNvSpPr txBox="1">
              <a:spLocks noChangeArrowheads="1"/>
            </p:cNvSpPr>
            <p:nvPr/>
          </p:nvSpPr>
          <p:spPr bwMode="auto">
            <a:xfrm>
              <a:off x="1363" y="1401"/>
              <a:ext cx="3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6,w</a:t>
              </a:r>
            </a:p>
          </p:txBody>
        </p:sp>
        <p:sp>
          <p:nvSpPr>
            <p:cNvPr id="109622" name="Text Box 113"/>
            <p:cNvSpPr txBox="1">
              <a:spLocks noChangeArrowheads="1"/>
            </p:cNvSpPr>
            <p:nvPr/>
          </p:nvSpPr>
          <p:spPr bwMode="auto">
            <a:xfrm>
              <a:off x="1993" y="1399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3" name="Text Box 114"/>
            <p:cNvSpPr txBox="1">
              <a:spLocks noChangeArrowheads="1"/>
            </p:cNvSpPr>
            <p:nvPr/>
          </p:nvSpPr>
          <p:spPr bwMode="auto">
            <a:xfrm>
              <a:off x="2396" y="1400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707" name="Oval 115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08" name="Oval 116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09" name="Text Box 117"/>
          <p:cNvSpPr txBox="1">
            <a:spLocks noChangeArrowheads="1"/>
          </p:cNvSpPr>
          <p:nvPr/>
        </p:nvSpPr>
        <p:spPr bwMode="auto">
          <a:xfrm>
            <a:off x="1241425" y="2214563"/>
            <a:ext cx="5857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</a:t>
            </a:r>
          </a:p>
        </p:txBody>
      </p:sp>
      <p:sp>
        <p:nvSpPr>
          <p:cNvPr id="110710" name="Oval 118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11" name="Text Box 119"/>
          <p:cNvSpPr txBox="1">
            <a:spLocks noChangeArrowheads="1"/>
          </p:cNvSpPr>
          <p:nvPr/>
        </p:nvSpPr>
        <p:spPr bwMode="auto">
          <a:xfrm>
            <a:off x="1146175" y="2500313"/>
            <a:ext cx="700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</a:t>
            </a:r>
          </a:p>
        </p:txBody>
      </p: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010025" y="2511425"/>
            <a:ext cx="1268413" cy="366713"/>
            <a:chOff x="2526" y="1582"/>
            <a:chExt cx="799" cy="231"/>
          </a:xfrm>
        </p:grpSpPr>
        <p:sp>
          <p:nvSpPr>
            <p:cNvPr id="109617" name="Text Box 121"/>
            <p:cNvSpPr txBox="1">
              <a:spLocks noChangeArrowheads="1"/>
            </p:cNvSpPr>
            <p:nvPr/>
          </p:nvSpPr>
          <p:spPr bwMode="auto">
            <a:xfrm>
              <a:off x="2917" y="1582"/>
              <a:ext cx="40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14</a:t>
              </a:r>
              <a:r>
                <a:rPr lang="en-US" sz="1800">
                  <a:solidFill>
                    <a:srgbClr val="000000"/>
                  </a:solidFill>
                </a:rPr>
                <a:t>,x </a:t>
              </a:r>
            </a:p>
          </p:txBody>
        </p:sp>
        <p:sp>
          <p:nvSpPr>
            <p:cNvPr id="109618" name="Text Box 122"/>
            <p:cNvSpPr txBox="1">
              <a:spLocks noChangeArrowheads="1"/>
            </p:cNvSpPr>
            <p:nvPr/>
          </p:nvSpPr>
          <p:spPr bwMode="auto">
            <a:xfrm>
              <a:off x="2526" y="1582"/>
              <a:ext cx="40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10,</a:t>
              </a:r>
              <a:r>
                <a:rPr lang="en-US" sz="1800">
                  <a:solidFill>
                    <a:srgbClr val="000000"/>
                  </a:solidFill>
                </a:rPr>
                <a:t>v </a:t>
              </a:r>
            </a:p>
          </p:txBody>
        </p:sp>
      </p:grpSp>
      <p:sp>
        <p:nvSpPr>
          <p:cNvPr id="110715" name="Oval 123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16" name="Text Box 124"/>
          <p:cNvSpPr txBox="1">
            <a:spLocks noChangeArrowheads="1"/>
          </p:cNvSpPr>
          <p:nvPr/>
        </p:nvSpPr>
        <p:spPr bwMode="auto">
          <a:xfrm>
            <a:off x="1062038" y="2819400"/>
            <a:ext cx="814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uwxvy</a:t>
            </a:r>
          </a:p>
        </p:txBody>
      </p:sp>
      <p:sp>
        <p:nvSpPr>
          <p:cNvPr id="110717" name="Text Box 125"/>
          <p:cNvSpPr txBox="1">
            <a:spLocks noChangeArrowheads="1"/>
          </p:cNvSpPr>
          <p:nvPr/>
        </p:nvSpPr>
        <p:spPr bwMode="auto">
          <a:xfrm>
            <a:off x="4640263" y="2830513"/>
            <a:ext cx="649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12</a:t>
            </a:r>
            <a:r>
              <a:rPr lang="en-US" sz="1800">
                <a:solidFill>
                  <a:srgbClr val="000000"/>
                </a:solidFill>
              </a:rPr>
              <a:t>,y </a:t>
            </a:r>
          </a:p>
        </p:txBody>
      </p:sp>
      <p:sp>
        <p:nvSpPr>
          <p:cNvPr id="110718" name="Oval 126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19" name="Rectangle 127"/>
          <p:cNvSpPr>
            <a:spLocks noChangeArrowheads="1"/>
          </p:cNvSpPr>
          <p:nvPr/>
        </p:nvSpPr>
        <p:spPr bwMode="auto">
          <a:xfrm>
            <a:off x="538163" y="3775075"/>
            <a:ext cx="3810000" cy="201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notes:</a:t>
            </a:r>
          </a:p>
          <a:p>
            <a:pPr marL="341313" indent="-339725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onstruct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shortest path tree by tracing predecessor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720" name="Line 128"/>
          <p:cNvSpPr>
            <a:spLocks noChangeShapeType="1"/>
          </p:cNvSpPr>
          <p:nvPr/>
        </p:nvSpPr>
        <p:spPr bwMode="auto">
          <a:xfrm>
            <a:off x="7874000" y="4995863"/>
            <a:ext cx="590550" cy="1587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1" name="Line 129"/>
          <p:cNvSpPr>
            <a:spLocks noChangeShapeType="1"/>
          </p:cNvSpPr>
          <p:nvPr/>
        </p:nvSpPr>
        <p:spPr bwMode="auto">
          <a:xfrm flipV="1">
            <a:off x="6124575" y="4994275"/>
            <a:ext cx="1463675" cy="1208088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2" name="Line 130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4" name="Line 132"/>
          <p:cNvSpPr>
            <a:spLocks noChangeShapeType="1"/>
          </p:cNvSpPr>
          <p:nvPr/>
        </p:nvSpPr>
        <p:spPr bwMode="auto">
          <a:xfrm>
            <a:off x="5008563" y="4999038"/>
            <a:ext cx="944562" cy="1587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5" name="Text Box 133"/>
          <p:cNvSpPr txBox="1">
            <a:spLocks noChangeArrowheads="1"/>
          </p:cNvSpPr>
          <p:nvPr/>
        </p:nvSpPr>
        <p:spPr bwMode="auto">
          <a:xfrm>
            <a:off x="933450" y="3117850"/>
            <a:ext cx="928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uwxvyz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1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11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11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1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11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Effect">
                      <p:stCondLst>
                        <p:cond delay="indefinite"/>
                      </p:stCondLst>
                      <p:childTnLst>
                        <p:par>
                          <p:cTn id="5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11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11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Effect">
                      <p:stCondLst>
                        <p:cond delay="indefinite"/>
                      </p:stCondLst>
                      <p:childTnLst>
                        <p:par>
                          <p:cTn id="6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1000"/>
                                        <p:tgtEl>
                                          <p:spTgt spid="11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Effect">
                      <p:stCondLst>
                        <p:cond delay="indefinite"/>
                      </p:stCondLst>
                      <p:childTnLst>
                        <p:par>
                          <p:cTn id="6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11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500"/>
                                        <p:tgtEl>
                                          <p:spTgt spid="1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Effect">
                      <p:stCondLst>
                        <p:cond delay="indefinite"/>
                      </p:stCondLst>
                      <p:childTnLst>
                        <p:par>
                          <p:cTn id="7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" dur="500"/>
                                        <p:tgtEl>
                                          <p:spTgt spid="11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Effect">
                      <p:stCondLst>
                        <p:cond delay="indefinite"/>
                      </p:stCondLst>
                      <p:childTnLst>
                        <p:par>
                          <p:cTn id="7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2" dur="1000"/>
                                        <p:tgtEl>
                                          <p:spTgt spid="11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6" dur="1000"/>
                                        <p:tgtEl>
                                          <p:spTgt spid="11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0" dur="1000"/>
                                        <p:tgtEl>
                                          <p:spTgt spid="1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4" dur="1000"/>
                                        <p:tgtEl>
                                          <p:spTgt spid="1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07" grpId="0" animBg="1"/>
      <p:bldP spid="110708" grpId="0" animBg="1"/>
      <p:bldP spid="110710" grpId="0" animBg="1"/>
      <p:bldP spid="110715" grpId="0" animBg="1"/>
      <p:bldP spid="110718" grpId="0" animBg="1"/>
      <p:bldP spid="110720" grpId="0" animBg="1"/>
      <p:bldP spid="110721" grpId="0" animBg="1"/>
      <p:bldP spid="110722" grpId="0" animBg="1"/>
      <p:bldP spid="1107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411163" y="130175"/>
            <a:ext cx="8364537" cy="96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another example</a:t>
            </a:r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241300" y="1506538"/>
            <a:ext cx="703263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Step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0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1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0599" name="Text Box 6"/>
          <p:cNvSpPr txBox="1">
            <a:spLocks noChangeArrowheads="1"/>
          </p:cNvSpPr>
          <p:nvPr/>
        </p:nvSpPr>
        <p:spPr bwMode="auto">
          <a:xfrm>
            <a:off x="1252538" y="1516063"/>
            <a:ext cx="1019175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N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'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uxyvw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uxyvwz</a:t>
            </a:r>
          </a:p>
        </p:txBody>
      </p:sp>
      <p:sp>
        <p:nvSpPr>
          <p:cNvPr id="110600" name="Text Box 7"/>
          <p:cNvSpPr txBox="1">
            <a:spLocks noChangeArrowheads="1"/>
          </p:cNvSpPr>
          <p:nvPr/>
        </p:nvSpPr>
        <p:spPr bwMode="auto">
          <a:xfrm>
            <a:off x="2498725" y="1497013"/>
            <a:ext cx="117475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D(v),p(v)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3665538" y="1501775"/>
            <a:ext cx="12874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D(w),p(w)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5,u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4,x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3,y</a:t>
            </a:r>
          </a:p>
        </p:txBody>
      </p:sp>
      <p:sp>
        <p:nvSpPr>
          <p:cNvPr id="110602" name="Text Box 9"/>
          <p:cNvSpPr txBox="1">
            <a:spLocks noChangeArrowheads="1"/>
          </p:cNvSpPr>
          <p:nvPr/>
        </p:nvSpPr>
        <p:spPr bwMode="auto">
          <a:xfrm>
            <a:off x="5056188" y="1497013"/>
            <a:ext cx="11747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D(x),p(x)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1,u</a:t>
            </a:r>
          </a:p>
        </p:txBody>
      </p:sp>
      <p:sp>
        <p:nvSpPr>
          <p:cNvPr id="110603" name="Text Box 10"/>
          <p:cNvSpPr txBox="1">
            <a:spLocks noChangeArrowheads="1"/>
          </p:cNvSpPr>
          <p:nvPr/>
        </p:nvSpPr>
        <p:spPr bwMode="auto">
          <a:xfrm>
            <a:off x="6351588" y="1501775"/>
            <a:ext cx="117475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D(y),p(y)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charset="0"/>
                <a:cs typeface="Arial" charset="0"/>
              </a:rPr>
              <a:t>∞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2,x</a:t>
            </a:r>
          </a:p>
        </p:txBody>
      </p:sp>
      <p:sp>
        <p:nvSpPr>
          <p:cNvPr id="110604" name="Text Box 11"/>
          <p:cNvSpPr txBox="1">
            <a:spLocks noChangeArrowheads="1"/>
          </p:cNvSpPr>
          <p:nvPr/>
        </p:nvSpPr>
        <p:spPr bwMode="auto">
          <a:xfrm>
            <a:off x="7604125" y="1516063"/>
            <a:ext cx="1174750" cy="186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D(z),p(z)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∞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∞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</p:txBody>
      </p:sp>
      <p:sp>
        <p:nvSpPr>
          <p:cNvPr id="110605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1588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0611" name="Group 18"/>
          <p:cNvGrpSpPr>
            <a:grpSpLocks/>
          </p:cNvGrpSpPr>
          <p:nvPr/>
        </p:nvGrpSpPr>
        <p:grpSpPr bwMode="auto">
          <a:xfrm>
            <a:off x="2224088" y="4043363"/>
            <a:ext cx="3570287" cy="2235200"/>
            <a:chOff x="1401" y="2547"/>
            <a:chExt cx="2249" cy="1408"/>
          </a:xfrm>
        </p:grpSpPr>
        <p:sp>
          <p:nvSpPr>
            <p:cNvPr id="110617" name="Freeform 19"/>
            <p:cNvSpPr>
              <a:spLocks noChangeArrowheads="1"/>
            </p:cNvSpPr>
            <p:nvPr/>
          </p:nvSpPr>
          <p:spPr bwMode="auto">
            <a:xfrm>
              <a:off x="1401" y="2547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8" name="Freeform 20"/>
            <p:cNvSpPr>
              <a:spLocks noChangeArrowheads="1"/>
            </p:cNvSpPr>
            <p:nvPr/>
          </p:nvSpPr>
          <p:spPr bwMode="auto">
            <a:xfrm>
              <a:off x="1737" y="3096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9" name="Oval 21"/>
            <p:cNvSpPr>
              <a:spLocks noChangeArrowheads="1"/>
            </p:cNvSpPr>
            <p:nvPr/>
          </p:nvSpPr>
          <p:spPr bwMode="auto">
            <a:xfrm>
              <a:off x="1477" y="3338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0" name="Line 22"/>
            <p:cNvSpPr>
              <a:spLocks noChangeShapeType="1"/>
            </p:cNvSpPr>
            <p:nvPr/>
          </p:nvSpPr>
          <p:spPr bwMode="auto">
            <a:xfrm>
              <a:off x="1477" y="333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1" name="Line 23"/>
            <p:cNvSpPr>
              <a:spLocks noChangeShapeType="1"/>
            </p:cNvSpPr>
            <p:nvPr/>
          </p:nvSpPr>
          <p:spPr bwMode="auto">
            <a:xfrm>
              <a:off x="1790" y="333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Rectangle 24"/>
            <p:cNvSpPr>
              <a:spLocks noChangeArrowheads="1"/>
            </p:cNvSpPr>
            <p:nvPr/>
          </p:nvSpPr>
          <p:spPr bwMode="auto">
            <a:xfrm>
              <a:off x="1477" y="3331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3" name="Oval 25"/>
            <p:cNvSpPr>
              <a:spLocks noChangeArrowheads="1"/>
            </p:cNvSpPr>
            <p:nvPr/>
          </p:nvSpPr>
          <p:spPr bwMode="auto">
            <a:xfrm>
              <a:off x="1474" y="3272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4" name="Oval 26"/>
            <p:cNvSpPr>
              <a:spLocks noChangeArrowheads="1"/>
            </p:cNvSpPr>
            <p:nvPr/>
          </p:nvSpPr>
          <p:spPr bwMode="auto">
            <a:xfrm>
              <a:off x="1951" y="3725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5" name="Line 27"/>
            <p:cNvSpPr>
              <a:spLocks noChangeShapeType="1"/>
            </p:cNvSpPr>
            <p:nvPr/>
          </p:nvSpPr>
          <p:spPr bwMode="auto">
            <a:xfrm>
              <a:off x="1951" y="371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Line 28"/>
            <p:cNvSpPr>
              <a:spLocks noChangeShapeType="1"/>
            </p:cNvSpPr>
            <p:nvPr/>
          </p:nvSpPr>
          <p:spPr bwMode="auto">
            <a:xfrm>
              <a:off x="2264" y="371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Rectangle 29"/>
            <p:cNvSpPr>
              <a:spLocks noChangeArrowheads="1"/>
            </p:cNvSpPr>
            <p:nvPr/>
          </p:nvSpPr>
          <p:spPr bwMode="auto">
            <a:xfrm>
              <a:off x="1951" y="3718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Oval 30"/>
            <p:cNvSpPr>
              <a:spLocks noChangeArrowheads="1"/>
            </p:cNvSpPr>
            <p:nvPr/>
          </p:nvSpPr>
          <p:spPr bwMode="auto">
            <a:xfrm>
              <a:off x="1948" y="3659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9" name="Oval 31"/>
            <p:cNvSpPr>
              <a:spLocks noChangeArrowheads="1"/>
            </p:cNvSpPr>
            <p:nvPr/>
          </p:nvSpPr>
          <p:spPr bwMode="auto">
            <a:xfrm>
              <a:off x="1947" y="3035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Line 32"/>
            <p:cNvSpPr>
              <a:spLocks noChangeShapeType="1"/>
            </p:cNvSpPr>
            <p:nvPr/>
          </p:nvSpPr>
          <p:spPr bwMode="auto">
            <a:xfrm>
              <a:off x="1947" y="302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Line 33"/>
            <p:cNvSpPr>
              <a:spLocks noChangeShapeType="1"/>
            </p:cNvSpPr>
            <p:nvPr/>
          </p:nvSpPr>
          <p:spPr bwMode="auto">
            <a:xfrm>
              <a:off x="2260" y="302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Rectangle 34"/>
            <p:cNvSpPr>
              <a:spLocks noChangeArrowheads="1"/>
            </p:cNvSpPr>
            <p:nvPr/>
          </p:nvSpPr>
          <p:spPr bwMode="auto">
            <a:xfrm>
              <a:off x="1947" y="3028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3" name="Oval 35"/>
            <p:cNvSpPr>
              <a:spLocks noChangeArrowheads="1"/>
            </p:cNvSpPr>
            <p:nvPr/>
          </p:nvSpPr>
          <p:spPr bwMode="auto">
            <a:xfrm>
              <a:off x="1944" y="2969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4" name="Oval 36"/>
            <p:cNvSpPr>
              <a:spLocks noChangeArrowheads="1"/>
            </p:cNvSpPr>
            <p:nvPr/>
          </p:nvSpPr>
          <p:spPr bwMode="auto">
            <a:xfrm>
              <a:off x="2630" y="3031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Line 37"/>
            <p:cNvSpPr>
              <a:spLocks noChangeShapeType="1"/>
            </p:cNvSpPr>
            <p:nvPr/>
          </p:nvSpPr>
          <p:spPr bwMode="auto">
            <a:xfrm>
              <a:off x="2630" y="302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Line 38"/>
            <p:cNvSpPr>
              <a:spLocks noChangeShapeType="1"/>
            </p:cNvSpPr>
            <p:nvPr/>
          </p:nvSpPr>
          <p:spPr bwMode="auto">
            <a:xfrm>
              <a:off x="2942" y="302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Rectangle 39"/>
            <p:cNvSpPr>
              <a:spLocks noChangeArrowheads="1"/>
            </p:cNvSpPr>
            <p:nvPr/>
          </p:nvSpPr>
          <p:spPr bwMode="auto">
            <a:xfrm>
              <a:off x="2630" y="3024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Oval 40"/>
            <p:cNvSpPr>
              <a:spLocks noChangeArrowheads="1"/>
            </p:cNvSpPr>
            <p:nvPr/>
          </p:nvSpPr>
          <p:spPr bwMode="auto">
            <a:xfrm>
              <a:off x="2633" y="2968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9" name="Oval 41"/>
            <p:cNvSpPr>
              <a:spLocks noChangeArrowheads="1"/>
            </p:cNvSpPr>
            <p:nvPr/>
          </p:nvSpPr>
          <p:spPr bwMode="auto">
            <a:xfrm>
              <a:off x="2640" y="372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0" name="Line 42"/>
            <p:cNvSpPr>
              <a:spLocks noChangeShapeType="1"/>
            </p:cNvSpPr>
            <p:nvPr/>
          </p:nvSpPr>
          <p:spPr bwMode="auto">
            <a:xfrm>
              <a:off x="2640" y="371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Line 43"/>
            <p:cNvSpPr>
              <a:spLocks noChangeShapeType="1"/>
            </p:cNvSpPr>
            <p:nvPr/>
          </p:nvSpPr>
          <p:spPr bwMode="auto">
            <a:xfrm>
              <a:off x="2953" y="371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Rectangle 44"/>
            <p:cNvSpPr>
              <a:spLocks noChangeArrowheads="1"/>
            </p:cNvSpPr>
            <p:nvPr/>
          </p:nvSpPr>
          <p:spPr bwMode="auto">
            <a:xfrm>
              <a:off x="2640" y="371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3" name="Oval 45"/>
            <p:cNvSpPr>
              <a:spLocks noChangeArrowheads="1"/>
            </p:cNvSpPr>
            <p:nvPr/>
          </p:nvSpPr>
          <p:spPr bwMode="auto">
            <a:xfrm>
              <a:off x="2637" y="365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Oval 46"/>
            <p:cNvSpPr>
              <a:spLocks noChangeArrowheads="1"/>
            </p:cNvSpPr>
            <p:nvPr/>
          </p:nvSpPr>
          <p:spPr bwMode="auto">
            <a:xfrm>
              <a:off x="3205" y="338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5" name="Line 47"/>
            <p:cNvSpPr>
              <a:spLocks noChangeShapeType="1"/>
            </p:cNvSpPr>
            <p:nvPr/>
          </p:nvSpPr>
          <p:spPr bwMode="auto">
            <a:xfrm>
              <a:off x="3205" y="337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6" name="Line 48"/>
            <p:cNvSpPr>
              <a:spLocks noChangeShapeType="1"/>
            </p:cNvSpPr>
            <p:nvPr/>
          </p:nvSpPr>
          <p:spPr bwMode="auto">
            <a:xfrm>
              <a:off x="3518" y="337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7" name="Rectangle 49"/>
            <p:cNvSpPr>
              <a:spLocks noChangeArrowheads="1"/>
            </p:cNvSpPr>
            <p:nvPr/>
          </p:nvSpPr>
          <p:spPr bwMode="auto">
            <a:xfrm>
              <a:off x="3205" y="337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8" name="Oval 50"/>
            <p:cNvSpPr>
              <a:spLocks noChangeArrowheads="1"/>
            </p:cNvSpPr>
            <p:nvPr/>
          </p:nvSpPr>
          <p:spPr bwMode="auto">
            <a:xfrm>
              <a:off x="3202" y="331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9" name="Freeform 51"/>
            <p:cNvSpPr>
              <a:spLocks noChangeArrowheads="1"/>
            </p:cNvSpPr>
            <p:nvPr/>
          </p:nvSpPr>
          <p:spPr bwMode="auto">
            <a:xfrm>
              <a:off x="2796" y="3123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0" name="Freeform 52"/>
            <p:cNvSpPr>
              <a:spLocks noChangeArrowheads="1"/>
            </p:cNvSpPr>
            <p:nvPr/>
          </p:nvSpPr>
          <p:spPr bwMode="auto">
            <a:xfrm>
              <a:off x="2103" y="3129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Freeform 53"/>
            <p:cNvSpPr>
              <a:spLocks noChangeArrowheads="1"/>
            </p:cNvSpPr>
            <p:nvPr/>
          </p:nvSpPr>
          <p:spPr bwMode="auto">
            <a:xfrm>
              <a:off x="2268" y="3114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2" name="Freeform 54"/>
            <p:cNvSpPr>
              <a:spLocks noChangeArrowheads="1"/>
            </p:cNvSpPr>
            <p:nvPr/>
          </p:nvSpPr>
          <p:spPr bwMode="auto">
            <a:xfrm>
              <a:off x="2955" y="3462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3" name="Freeform 55"/>
            <p:cNvSpPr>
              <a:spLocks noChangeArrowheads="1"/>
            </p:cNvSpPr>
            <p:nvPr/>
          </p:nvSpPr>
          <p:spPr bwMode="auto">
            <a:xfrm>
              <a:off x="2274" y="3744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4" name="Freeform 56"/>
            <p:cNvSpPr>
              <a:spLocks noChangeArrowheads="1"/>
            </p:cNvSpPr>
            <p:nvPr/>
          </p:nvSpPr>
          <p:spPr bwMode="auto">
            <a:xfrm>
              <a:off x="1683" y="3420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5" name="Freeform 57"/>
            <p:cNvSpPr>
              <a:spLocks noChangeArrowheads="1"/>
            </p:cNvSpPr>
            <p:nvPr/>
          </p:nvSpPr>
          <p:spPr bwMode="auto">
            <a:xfrm>
              <a:off x="2268" y="3054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6" name="Freeform 58"/>
            <p:cNvSpPr>
              <a:spLocks noChangeArrowheads="1"/>
            </p:cNvSpPr>
            <p:nvPr/>
          </p:nvSpPr>
          <p:spPr bwMode="auto">
            <a:xfrm>
              <a:off x="2943" y="3051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7" name="Freeform 59"/>
            <p:cNvSpPr>
              <a:spLocks noChangeArrowheads="1"/>
            </p:cNvSpPr>
            <p:nvPr/>
          </p:nvSpPr>
          <p:spPr bwMode="auto">
            <a:xfrm>
              <a:off x="1626" y="2622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658" name="Group 60"/>
            <p:cNvGrpSpPr>
              <a:grpSpLocks/>
            </p:cNvGrpSpPr>
            <p:nvPr/>
          </p:nvGrpSpPr>
          <p:grpSpPr bwMode="auto">
            <a:xfrm>
              <a:off x="1527" y="3220"/>
              <a:ext cx="202" cy="250"/>
              <a:chOff x="1527" y="3220"/>
              <a:chExt cx="202" cy="250"/>
            </a:xfrm>
          </p:grpSpPr>
          <p:sp>
            <p:nvSpPr>
              <p:cNvPr id="110684" name="Rectangle 61"/>
              <p:cNvSpPr>
                <a:spLocks noChangeArrowheads="1"/>
              </p:cNvSpPr>
              <p:nvPr/>
            </p:nvSpPr>
            <p:spPr bwMode="auto">
              <a:xfrm>
                <a:off x="1554" y="3285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5" name="Text Box 62"/>
              <p:cNvSpPr txBox="1">
                <a:spLocks noChangeArrowheads="1"/>
              </p:cNvSpPr>
              <p:nvPr/>
            </p:nvSpPr>
            <p:spPr bwMode="auto">
              <a:xfrm>
                <a:off x="1527" y="3220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0659" name="Group 63"/>
            <p:cNvGrpSpPr>
              <a:grpSpLocks/>
            </p:cNvGrpSpPr>
            <p:nvPr/>
          </p:nvGrpSpPr>
          <p:grpSpPr bwMode="auto">
            <a:xfrm>
              <a:off x="2701" y="3604"/>
              <a:ext cx="194" cy="250"/>
              <a:chOff x="2701" y="3604"/>
              <a:chExt cx="194" cy="250"/>
            </a:xfrm>
          </p:grpSpPr>
          <p:sp>
            <p:nvSpPr>
              <p:cNvPr id="110682" name="Rectangle 64"/>
              <p:cNvSpPr>
                <a:spLocks noChangeArrowheads="1"/>
              </p:cNvSpPr>
              <p:nvPr/>
            </p:nvSpPr>
            <p:spPr bwMode="auto">
              <a:xfrm>
                <a:off x="2724" y="3669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3" name="Text Box 65"/>
              <p:cNvSpPr txBox="1">
                <a:spLocks noChangeArrowheads="1"/>
              </p:cNvSpPr>
              <p:nvPr/>
            </p:nvSpPr>
            <p:spPr bwMode="auto">
              <a:xfrm>
                <a:off x="2701" y="3604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0660" name="Group 66"/>
            <p:cNvGrpSpPr>
              <a:grpSpLocks/>
            </p:cNvGrpSpPr>
            <p:nvPr/>
          </p:nvGrpSpPr>
          <p:grpSpPr bwMode="auto">
            <a:xfrm>
              <a:off x="2012" y="3571"/>
              <a:ext cx="209" cy="289"/>
              <a:chOff x="2012" y="3571"/>
              <a:chExt cx="209" cy="289"/>
            </a:xfrm>
          </p:grpSpPr>
          <p:sp>
            <p:nvSpPr>
              <p:cNvPr id="110680" name="Rectangle 67"/>
              <p:cNvSpPr>
                <a:spLocks noChangeArrowheads="1"/>
              </p:cNvSpPr>
              <p:nvPr/>
            </p:nvSpPr>
            <p:spPr bwMode="auto">
              <a:xfrm>
                <a:off x="2042" y="3666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1" name="Text Box 68"/>
              <p:cNvSpPr txBox="1">
                <a:spLocks noChangeArrowheads="1"/>
              </p:cNvSpPr>
              <p:nvPr/>
            </p:nvSpPr>
            <p:spPr bwMode="auto">
              <a:xfrm>
                <a:off x="2012" y="357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0661" name="Group 69"/>
            <p:cNvGrpSpPr>
              <a:grpSpLocks/>
            </p:cNvGrpSpPr>
            <p:nvPr/>
          </p:nvGrpSpPr>
          <p:grpSpPr bwMode="auto">
            <a:xfrm>
              <a:off x="2678" y="2914"/>
              <a:ext cx="229" cy="250"/>
              <a:chOff x="2678" y="2914"/>
              <a:chExt cx="229" cy="250"/>
            </a:xfrm>
          </p:grpSpPr>
          <p:sp>
            <p:nvSpPr>
              <p:cNvPr id="110678" name="Rectangle 70"/>
              <p:cNvSpPr>
                <a:spLocks noChangeArrowheads="1"/>
              </p:cNvSpPr>
              <p:nvPr/>
            </p:nvSpPr>
            <p:spPr bwMode="auto">
              <a:xfrm>
                <a:off x="2717" y="2979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9" name="Text Box 71"/>
              <p:cNvSpPr txBox="1">
                <a:spLocks noChangeArrowheads="1"/>
              </p:cNvSpPr>
              <p:nvPr/>
            </p:nvSpPr>
            <p:spPr bwMode="auto">
              <a:xfrm>
                <a:off x="2678" y="2914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0662" name="Group 72"/>
            <p:cNvGrpSpPr>
              <a:grpSpLocks/>
            </p:cNvGrpSpPr>
            <p:nvPr/>
          </p:nvGrpSpPr>
          <p:grpSpPr bwMode="auto">
            <a:xfrm>
              <a:off x="2011" y="2914"/>
              <a:ext cx="194" cy="250"/>
              <a:chOff x="2011" y="2914"/>
              <a:chExt cx="194" cy="250"/>
            </a:xfrm>
          </p:grpSpPr>
          <p:sp>
            <p:nvSpPr>
              <p:cNvPr id="110676" name="Rectangle 73"/>
              <p:cNvSpPr>
                <a:spLocks noChangeArrowheads="1"/>
              </p:cNvSpPr>
              <p:nvPr/>
            </p:nvSpPr>
            <p:spPr bwMode="auto">
              <a:xfrm>
                <a:off x="2033" y="2979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7" name="Text Box 74"/>
              <p:cNvSpPr txBox="1">
                <a:spLocks noChangeArrowheads="1"/>
              </p:cNvSpPr>
              <p:nvPr/>
            </p:nvSpPr>
            <p:spPr bwMode="auto">
              <a:xfrm>
                <a:off x="2011" y="2914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0663" name="Group 75"/>
            <p:cNvGrpSpPr>
              <a:grpSpLocks/>
            </p:cNvGrpSpPr>
            <p:nvPr/>
          </p:nvGrpSpPr>
          <p:grpSpPr bwMode="auto">
            <a:xfrm>
              <a:off x="3265" y="3232"/>
              <a:ext cx="209" cy="289"/>
              <a:chOff x="3265" y="3232"/>
              <a:chExt cx="209" cy="289"/>
            </a:xfrm>
          </p:grpSpPr>
          <p:sp>
            <p:nvSpPr>
              <p:cNvPr id="110674" name="Rectangle 76"/>
              <p:cNvSpPr>
                <a:spLocks noChangeArrowheads="1"/>
              </p:cNvSpPr>
              <p:nvPr/>
            </p:nvSpPr>
            <p:spPr bwMode="auto">
              <a:xfrm>
                <a:off x="3297" y="3327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5" name="Text Box 77"/>
              <p:cNvSpPr txBox="1">
                <a:spLocks noChangeArrowheads="1"/>
              </p:cNvSpPr>
              <p:nvPr/>
            </p:nvSpPr>
            <p:spPr bwMode="auto">
              <a:xfrm>
                <a:off x="3265" y="3232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10664" name="Text Box 78"/>
            <p:cNvSpPr txBox="1">
              <a:spLocks noChangeArrowheads="1"/>
            </p:cNvSpPr>
            <p:nvPr/>
          </p:nvSpPr>
          <p:spPr bwMode="auto">
            <a:xfrm>
              <a:off x="1733" y="304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65" name="Text Box 79"/>
            <p:cNvSpPr txBox="1">
              <a:spLocks noChangeArrowheads="1"/>
            </p:cNvSpPr>
            <p:nvPr/>
          </p:nvSpPr>
          <p:spPr bwMode="auto">
            <a:xfrm>
              <a:off x="2081" y="326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66" name="Text Box 80"/>
            <p:cNvSpPr txBox="1">
              <a:spLocks noChangeArrowheads="1"/>
            </p:cNvSpPr>
            <p:nvPr/>
          </p:nvSpPr>
          <p:spPr bwMode="auto">
            <a:xfrm>
              <a:off x="1646" y="347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67" name="Text Box 81"/>
            <p:cNvSpPr txBox="1">
              <a:spLocks noChangeArrowheads="1"/>
            </p:cNvSpPr>
            <p:nvPr/>
          </p:nvSpPr>
          <p:spPr bwMode="auto">
            <a:xfrm>
              <a:off x="2465" y="335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0668" name="Text Box 82"/>
            <p:cNvSpPr txBox="1">
              <a:spLocks noChangeArrowheads="1"/>
            </p:cNvSpPr>
            <p:nvPr/>
          </p:nvSpPr>
          <p:spPr bwMode="auto">
            <a:xfrm>
              <a:off x="2402" y="371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69" name="Text Box 83"/>
            <p:cNvSpPr txBox="1">
              <a:spLocks noChangeArrowheads="1"/>
            </p:cNvSpPr>
            <p:nvPr/>
          </p:nvSpPr>
          <p:spPr bwMode="auto">
            <a:xfrm>
              <a:off x="2762" y="328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70" name="Text Box 84"/>
            <p:cNvSpPr txBox="1">
              <a:spLocks noChangeArrowheads="1"/>
            </p:cNvSpPr>
            <p:nvPr/>
          </p:nvSpPr>
          <p:spPr bwMode="auto">
            <a:xfrm>
              <a:off x="3122" y="354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71" name="Text Box 85"/>
            <p:cNvSpPr txBox="1">
              <a:spLocks noChangeArrowheads="1"/>
            </p:cNvSpPr>
            <p:nvPr/>
          </p:nvSpPr>
          <p:spPr bwMode="auto">
            <a:xfrm>
              <a:off x="3095" y="300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0672" name="Text Box 86"/>
            <p:cNvSpPr txBox="1">
              <a:spLocks noChangeArrowheads="1"/>
            </p:cNvSpPr>
            <p:nvPr/>
          </p:nvSpPr>
          <p:spPr bwMode="auto">
            <a:xfrm>
              <a:off x="2360" y="285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0673" name="Text Box 87"/>
            <p:cNvSpPr txBox="1">
              <a:spLocks noChangeArrowheads="1"/>
            </p:cNvSpPr>
            <p:nvPr/>
          </p:nvSpPr>
          <p:spPr bwMode="auto">
            <a:xfrm>
              <a:off x="2009" y="259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11704" name="Line 88"/>
          <p:cNvSpPr>
            <a:spLocks noChangeShapeType="1"/>
          </p:cNvSpPr>
          <p:nvPr/>
        </p:nvSpPr>
        <p:spPr bwMode="auto">
          <a:xfrm flipH="1">
            <a:off x="2239963" y="2035175"/>
            <a:ext cx="3517900" cy="3095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5" name="Line 89"/>
          <p:cNvSpPr>
            <a:spLocks noChangeShapeType="1"/>
          </p:cNvSpPr>
          <p:nvPr/>
        </p:nvSpPr>
        <p:spPr bwMode="auto">
          <a:xfrm flipH="1">
            <a:off x="2162175" y="2330450"/>
            <a:ext cx="4897438" cy="3349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6" name="Line 90"/>
          <p:cNvSpPr>
            <a:spLocks noChangeShapeType="1"/>
          </p:cNvSpPr>
          <p:nvPr/>
        </p:nvSpPr>
        <p:spPr bwMode="auto">
          <a:xfrm flipH="1">
            <a:off x="2225675" y="2692400"/>
            <a:ext cx="917575" cy="25717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7" name="Line 91"/>
          <p:cNvSpPr>
            <a:spLocks noChangeShapeType="1"/>
          </p:cNvSpPr>
          <p:nvPr/>
        </p:nvSpPr>
        <p:spPr bwMode="auto">
          <a:xfrm flipH="1">
            <a:off x="2239963" y="2949575"/>
            <a:ext cx="2243137" cy="3095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8" name="Line 92"/>
          <p:cNvSpPr>
            <a:spLocks noChangeShapeType="1"/>
          </p:cNvSpPr>
          <p:nvPr/>
        </p:nvSpPr>
        <p:spPr bwMode="auto">
          <a:xfrm flipH="1">
            <a:off x="2252663" y="3206750"/>
            <a:ext cx="5978525" cy="3349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4" grpId="0" animBg="1"/>
      <p:bldP spid="111705" grpId="0" animBg="1"/>
      <p:bldP spid="111706" grpId="0" animBg="1"/>
      <p:bldP spid="111707" grpId="0" animBg="1"/>
      <p:bldP spid="1117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77724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example (2) </a:t>
            </a:r>
          </a:p>
        </p:txBody>
      </p:sp>
      <p:grpSp>
        <p:nvGrpSpPr>
          <p:cNvPr id="111621" name="Group 4"/>
          <p:cNvGrpSpPr>
            <a:grpSpLocks/>
          </p:cNvGrpSpPr>
          <p:nvPr/>
        </p:nvGrpSpPr>
        <p:grpSpPr bwMode="auto">
          <a:xfrm>
            <a:off x="2198688" y="2036763"/>
            <a:ext cx="3243262" cy="1501775"/>
            <a:chOff x="1385" y="1283"/>
            <a:chExt cx="2043" cy="946"/>
          </a:xfrm>
        </p:grpSpPr>
        <p:sp>
          <p:nvSpPr>
            <p:cNvPr id="111640" name="Freeform 5"/>
            <p:cNvSpPr>
              <a:spLocks noChangeArrowheads="1"/>
            </p:cNvSpPr>
            <p:nvPr/>
          </p:nvSpPr>
          <p:spPr bwMode="auto">
            <a:xfrm>
              <a:off x="1648" y="146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1" name="Oval 6"/>
            <p:cNvSpPr>
              <a:spLocks noChangeArrowheads="1"/>
            </p:cNvSpPr>
            <p:nvPr/>
          </p:nvSpPr>
          <p:spPr bwMode="auto">
            <a:xfrm>
              <a:off x="1388" y="17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Line 7"/>
            <p:cNvSpPr>
              <a:spLocks noChangeShapeType="1"/>
            </p:cNvSpPr>
            <p:nvPr/>
          </p:nvSpPr>
          <p:spPr bwMode="auto">
            <a:xfrm>
              <a:off x="1388" y="17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3" name="Line 8"/>
            <p:cNvSpPr>
              <a:spLocks noChangeShapeType="1"/>
            </p:cNvSpPr>
            <p:nvPr/>
          </p:nvSpPr>
          <p:spPr bwMode="auto">
            <a:xfrm>
              <a:off x="1701" y="17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4" name="Rectangle 9"/>
            <p:cNvSpPr>
              <a:spLocks noChangeArrowheads="1"/>
            </p:cNvSpPr>
            <p:nvPr/>
          </p:nvSpPr>
          <p:spPr bwMode="auto">
            <a:xfrm>
              <a:off x="1388" y="17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5" name="Oval 10"/>
            <p:cNvSpPr>
              <a:spLocks noChangeArrowheads="1"/>
            </p:cNvSpPr>
            <p:nvPr/>
          </p:nvSpPr>
          <p:spPr bwMode="auto">
            <a:xfrm>
              <a:off x="1385" y="16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Oval 11"/>
            <p:cNvSpPr>
              <a:spLocks noChangeArrowheads="1"/>
            </p:cNvSpPr>
            <p:nvPr/>
          </p:nvSpPr>
          <p:spPr bwMode="auto">
            <a:xfrm>
              <a:off x="1862" y="209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7" name="Line 12"/>
            <p:cNvSpPr>
              <a:spLocks noChangeShapeType="1"/>
            </p:cNvSpPr>
            <p:nvPr/>
          </p:nvSpPr>
          <p:spPr bwMode="auto">
            <a:xfrm>
              <a:off x="1862" y="208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8" name="Line 13"/>
            <p:cNvSpPr>
              <a:spLocks noChangeShapeType="1"/>
            </p:cNvSpPr>
            <p:nvPr/>
          </p:nvSpPr>
          <p:spPr bwMode="auto">
            <a:xfrm>
              <a:off x="2175" y="208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9" name="Rectangle 14"/>
            <p:cNvSpPr>
              <a:spLocks noChangeArrowheads="1"/>
            </p:cNvSpPr>
            <p:nvPr/>
          </p:nvSpPr>
          <p:spPr bwMode="auto">
            <a:xfrm>
              <a:off x="1862" y="208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0" name="Oval 15"/>
            <p:cNvSpPr>
              <a:spLocks noChangeArrowheads="1"/>
            </p:cNvSpPr>
            <p:nvPr/>
          </p:nvSpPr>
          <p:spPr bwMode="auto">
            <a:xfrm>
              <a:off x="1859" y="202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1" name="Oval 16"/>
            <p:cNvSpPr>
              <a:spLocks noChangeArrowheads="1"/>
            </p:cNvSpPr>
            <p:nvPr/>
          </p:nvSpPr>
          <p:spPr bwMode="auto">
            <a:xfrm>
              <a:off x="1858" y="140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2" name="Line 17"/>
            <p:cNvSpPr>
              <a:spLocks noChangeShapeType="1"/>
            </p:cNvSpPr>
            <p:nvPr/>
          </p:nvSpPr>
          <p:spPr bwMode="auto">
            <a:xfrm>
              <a:off x="1858" y="13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Line 18"/>
            <p:cNvSpPr>
              <a:spLocks noChangeShapeType="1"/>
            </p:cNvSpPr>
            <p:nvPr/>
          </p:nvSpPr>
          <p:spPr bwMode="auto">
            <a:xfrm>
              <a:off x="2171" y="13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Rectangle 19"/>
            <p:cNvSpPr>
              <a:spLocks noChangeArrowheads="1"/>
            </p:cNvSpPr>
            <p:nvPr/>
          </p:nvSpPr>
          <p:spPr bwMode="auto">
            <a:xfrm>
              <a:off x="1858" y="139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5" name="Oval 20"/>
            <p:cNvSpPr>
              <a:spLocks noChangeArrowheads="1"/>
            </p:cNvSpPr>
            <p:nvPr/>
          </p:nvSpPr>
          <p:spPr bwMode="auto">
            <a:xfrm>
              <a:off x="1855" y="133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Oval 21"/>
            <p:cNvSpPr>
              <a:spLocks noChangeArrowheads="1"/>
            </p:cNvSpPr>
            <p:nvPr/>
          </p:nvSpPr>
          <p:spPr bwMode="auto">
            <a:xfrm>
              <a:off x="2541" y="140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7" name="Line 22"/>
            <p:cNvSpPr>
              <a:spLocks noChangeShapeType="1"/>
            </p:cNvSpPr>
            <p:nvPr/>
          </p:nvSpPr>
          <p:spPr bwMode="auto">
            <a:xfrm>
              <a:off x="2541" y="139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8" name="Line 23"/>
            <p:cNvSpPr>
              <a:spLocks noChangeShapeType="1"/>
            </p:cNvSpPr>
            <p:nvPr/>
          </p:nvSpPr>
          <p:spPr bwMode="auto">
            <a:xfrm>
              <a:off x="2853" y="139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9" name="Rectangle 24"/>
            <p:cNvSpPr>
              <a:spLocks noChangeArrowheads="1"/>
            </p:cNvSpPr>
            <p:nvPr/>
          </p:nvSpPr>
          <p:spPr bwMode="auto">
            <a:xfrm>
              <a:off x="2541" y="139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0" name="Oval 25"/>
            <p:cNvSpPr>
              <a:spLocks noChangeArrowheads="1"/>
            </p:cNvSpPr>
            <p:nvPr/>
          </p:nvSpPr>
          <p:spPr bwMode="auto">
            <a:xfrm>
              <a:off x="2544" y="133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1" name="Oval 26"/>
            <p:cNvSpPr>
              <a:spLocks noChangeArrowheads="1"/>
            </p:cNvSpPr>
            <p:nvPr/>
          </p:nvSpPr>
          <p:spPr bwMode="auto">
            <a:xfrm>
              <a:off x="2551" y="209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2" name="Line 27"/>
            <p:cNvSpPr>
              <a:spLocks noChangeShapeType="1"/>
            </p:cNvSpPr>
            <p:nvPr/>
          </p:nvSpPr>
          <p:spPr bwMode="auto">
            <a:xfrm>
              <a:off x="2551" y="208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3" name="Line 28"/>
            <p:cNvSpPr>
              <a:spLocks noChangeShapeType="1"/>
            </p:cNvSpPr>
            <p:nvPr/>
          </p:nvSpPr>
          <p:spPr bwMode="auto">
            <a:xfrm>
              <a:off x="2864" y="208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4" name="Rectangle 29"/>
            <p:cNvSpPr>
              <a:spLocks noChangeArrowheads="1"/>
            </p:cNvSpPr>
            <p:nvPr/>
          </p:nvSpPr>
          <p:spPr bwMode="auto">
            <a:xfrm>
              <a:off x="2551" y="208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5" name="Oval 30"/>
            <p:cNvSpPr>
              <a:spLocks noChangeArrowheads="1"/>
            </p:cNvSpPr>
            <p:nvPr/>
          </p:nvSpPr>
          <p:spPr bwMode="auto">
            <a:xfrm>
              <a:off x="2548" y="202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6" name="Oval 31"/>
            <p:cNvSpPr>
              <a:spLocks noChangeArrowheads="1"/>
            </p:cNvSpPr>
            <p:nvPr/>
          </p:nvSpPr>
          <p:spPr bwMode="auto">
            <a:xfrm>
              <a:off x="3116" y="175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Line 32"/>
            <p:cNvSpPr>
              <a:spLocks noChangeShapeType="1"/>
            </p:cNvSpPr>
            <p:nvPr/>
          </p:nvSpPr>
          <p:spPr bwMode="auto">
            <a:xfrm>
              <a:off x="3116" y="174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33"/>
            <p:cNvSpPr>
              <a:spLocks noChangeShapeType="1"/>
            </p:cNvSpPr>
            <p:nvPr/>
          </p:nvSpPr>
          <p:spPr bwMode="auto">
            <a:xfrm>
              <a:off x="3429" y="174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Rectangle 34"/>
            <p:cNvSpPr>
              <a:spLocks noChangeArrowheads="1"/>
            </p:cNvSpPr>
            <p:nvPr/>
          </p:nvSpPr>
          <p:spPr bwMode="auto">
            <a:xfrm>
              <a:off x="3116" y="174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Oval 35"/>
            <p:cNvSpPr>
              <a:spLocks noChangeArrowheads="1"/>
            </p:cNvSpPr>
            <p:nvPr/>
          </p:nvSpPr>
          <p:spPr bwMode="auto">
            <a:xfrm>
              <a:off x="3113" y="168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Freeform 36"/>
            <p:cNvSpPr>
              <a:spLocks noChangeArrowheads="1"/>
            </p:cNvSpPr>
            <p:nvPr/>
          </p:nvSpPr>
          <p:spPr bwMode="auto">
            <a:xfrm>
              <a:off x="2707" y="149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2" name="Freeform 37"/>
            <p:cNvSpPr>
              <a:spLocks noChangeArrowheads="1"/>
            </p:cNvSpPr>
            <p:nvPr/>
          </p:nvSpPr>
          <p:spPr bwMode="auto">
            <a:xfrm>
              <a:off x="2866" y="183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3" name="Freeform 38"/>
            <p:cNvSpPr>
              <a:spLocks noChangeArrowheads="1"/>
            </p:cNvSpPr>
            <p:nvPr/>
          </p:nvSpPr>
          <p:spPr bwMode="auto">
            <a:xfrm>
              <a:off x="2185" y="211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4" name="Freeform 39"/>
            <p:cNvSpPr>
              <a:spLocks noChangeArrowheads="1"/>
            </p:cNvSpPr>
            <p:nvPr/>
          </p:nvSpPr>
          <p:spPr bwMode="auto">
            <a:xfrm>
              <a:off x="1594" y="178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675" name="Group 40"/>
            <p:cNvGrpSpPr>
              <a:grpSpLocks/>
            </p:cNvGrpSpPr>
            <p:nvPr/>
          </p:nvGrpSpPr>
          <p:grpSpPr bwMode="auto">
            <a:xfrm>
              <a:off x="1438" y="1589"/>
              <a:ext cx="202" cy="250"/>
              <a:chOff x="1438" y="1589"/>
              <a:chExt cx="202" cy="250"/>
            </a:xfrm>
          </p:grpSpPr>
          <p:sp>
            <p:nvSpPr>
              <p:cNvPr id="111691" name="Rectangle 41"/>
              <p:cNvSpPr>
                <a:spLocks noChangeArrowheads="1"/>
              </p:cNvSpPr>
              <p:nvPr/>
            </p:nvSpPr>
            <p:spPr bwMode="auto">
              <a:xfrm>
                <a:off x="1465" y="165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2" name="Text Box 42"/>
              <p:cNvSpPr txBox="1">
                <a:spLocks noChangeArrowheads="1"/>
              </p:cNvSpPr>
              <p:nvPr/>
            </p:nvSpPr>
            <p:spPr bwMode="auto">
              <a:xfrm>
                <a:off x="1438" y="158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1676" name="Group 43"/>
            <p:cNvGrpSpPr>
              <a:grpSpLocks/>
            </p:cNvGrpSpPr>
            <p:nvPr/>
          </p:nvGrpSpPr>
          <p:grpSpPr bwMode="auto">
            <a:xfrm>
              <a:off x="2612" y="1973"/>
              <a:ext cx="194" cy="250"/>
              <a:chOff x="2612" y="1973"/>
              <a:chExt cx="194" cy="250"/>
            </a:xfrm>
          </p:grpSpPr>
          <p:sp>
            <p:nvSpPr>
              <p:cNvPr id="111689" name="Rectangle 44"/>
              <p:cNvSpPr>
                <a:spLocks noChangeArrowheads="1"/>
              </p:cNvSpPr>
              <p:nvPr/>
            </p:nvSpPr>
            <p:spPr bwMode="auto">
              <a:xfrm>
                <a:off x="2635" y="203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0" name="Text Box 45"/>
              <p:cNvSpPr txBox="1">
                <a:spLocks noChangeArrowheads="1"/>
              </p:cNvSpPr>
              <p:nvPr/>
            </p:nvSpPr>
            <p:spPr bwMode="auto">
              <a:xfrm>
                <a:off x="2612" y="197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1677" name="Group 46"/>
            <p:cNvGrpSpPr>
              <a:grpSpLocks/>
            </p:cNvGrpSpPr>
            <p:nvPr/>
          </p:nvGrpSpPr>
          <p:grpSpPr bwMode="auto">
            <a:xfrm>
              <a:off x="1923" y="1940"/>
              <a:ext cx="209" cy="289"/>
              <a:chOff x="1923" y="1940"/>
              <a:chExt cx="209" cy="289"/>
            </a:xfrm>
          </p:grpSpPr>
          <p:sp>
            <p:nvSpPr>
              <p:cNvPr id="111687" name="Rectangle 47"/>
              <p:cNvSpPr>
                <a:spLocks noChangeArrowheads="1"/>
              </p:cNvSpPr>
              <p:nvPr/>
            </p:nvSpPr>
            <p:spPr bwMode="auto">
              <a:xfrm>
                <a:off x="1953" y="203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8" name="Text Box 48"/>
              <p:cNvSpPr txBox="1">
                <a:spLocks noChangeArrowheads="1"/>
              </p:cNvSpPr>
              <p:nvPr/>
            </p:nvSpPr>
            <p:spPr bwMode="auto">
              <a:xfrm>
                <a:off x="1923" y="194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1678" name="Group 49"/>
            <p:cNvGrpSpPr>
              <a:grpSpLocks/>
            </p:cNvGrpSpPr>
            <p:nvPr/>
          </p:nvGrpSpPr>
          <p:grpSpPr bwMode="auto">
            <a:xfrm>
              <a:off x="2589" y="1283"/>
              <a:ext cx="229" cy="250"/>
              <a:chOff x="2589" y="1283"/>
              <a:chExt cx="229" cy="250"/>
            </a:xfrm>
          </p:grpSpPr>
          <p:sp>
            <p:nvSpPr>
              <p:cNvPr id="111685" name="Rectangle 50"/>
              <p:cNvSpPr>
                <a:spLocks noChangeArrowheads="1"/>
              </p:cNvSpPr>
              <p:nvPr/>
            </p:nvSpPr>
            <p:spPr bwMode="auto">
              <a:xfrm>
                <a:off x="2628" y="134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6" name="Text Box 51"/>
              <p:cNvSpPr txBox="1">
                <a:spLocks noChangeArrowheads="1"/>
              </p:cNvSpPr>
              <p:nvPr/>
            </p:nvSpPr>
            <p:spPr bwMode="auto">
              <a:xfrm>
                <a:off x="2589" y="128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1679" name="Group 52"/>
            <p:cNvGrpSpPr>
              <a:grpSpLocks/>
            </p:cNvGrpSpPr>
            <p:nvPr/>
          </p:nvGrpSpPr>
          <p:grpSpPr bwMode="auto">
            <a:xfrm>
              <a:off x="1922" y="1283"/>
              <a:ext cx="194" cy="250"/>
              <a:chOff x="1922" y="1283"/>
              <a:chExt cx="194" cy="250"/>
            </a:xfrm>
          </p:grpSpPr>
          <p:sp>
            <p:nvSpPr>
              <p:cNvPr id="111683" name="Rectangle 53"/>
              <p:cNvSpPr>
                <a:spLocks noChangeArrowheads="1"/>
              </p:cNvSpPr>
              <p:nvPr/>
            </p:nvSpPr>
            <p:spPr bwMode="auto">
              <a:xfrm>
                <a:off x="1945" y="134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4" name="Text Box 54"/>
              <p:cNvSpPr txBox="1">
                <a:spLocks noChangeArrowheads="1"/>
              </p:cNvSpPr>
              <p:nvPr/>
            </p:nvSpPr>
            <p:spPr bwMode="auto">
              <a:xfrm>
                <a:off x="1922" y="128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1680" name="Group 55"/>
            <p:cNvGrpSpPr>
              <a:grpSpLocks/>
            </p:cNvGrpSpPr>
            <p:nvPr/>
          </p:nvGrpSpPr>
          <p:grpSpPr bwMode="auto">
            <a:xfrm>
              <a:off x="3176" y="1601"/>
              <a:ext cx="209" cy="289"/>
              <a:chOff x="3176" y="1601"/>
              <a:chExt cx="209" cy="289"/>
            </a:xfrm>
          </p:grpSpPr>
          <p:sp>
            <p:nvSpPr>
              <p:cNvPr id="111681" name="Rectangle 56"/>
              <p:cNvSpPr>
                <a:spLocks noChangeArrowheads="1"/>
              </p:cNvSpPr>
              <p:nvPr/>
            </p:nvSpPr>
            <p:spPr bwMode="auto">
              <a:xfrm>
                <a:off x="3208" y="169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2" name="Text Box 57"/>
              <p:cNvSpPr txBox="1">
                <a:spLocks noChangeArrowheads="1"/>
              </p:cNvSpPr>
              <p:nvPr/>
            </p:nvSpPr>
            <p:spPr bwMode="auto">
              <a:xfrm>
                <a:off x="3176" y="160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</p:grpSp>
      <p:sp>
        <p:nvSpPr>
          <p:cNvPr id="111622" name="Text Box 58"/>
          <p:cNvSpPr txBox="1">
            <a:spLocks noChangeArrowheads="1"/>
          </p:cNvSpPr>
          <p:nvPr/>
        </p:nvSpPr>
        <p:spPr bwMode="auto">
          <a:xfrm>
            <a:off x="457200" y="1220788"/>
            <a:ext cx="4572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esulting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shortest-path tree from u:</a:t>
            </a:r>
          </a:p>
        </p:txBody>
      </p:sp>
      <p:grpSp>
        <p:nvGrpSpPr>
          <p:cNvPr id="111623" name="Group 59"/>
          <p:cNvGrpSpPr>
            <a:grpSpLocks/>
          </p:cNvGrpSpPr>
          <p:nvPr/>
        </p:nvGrpSpPr>
        <p:grpSpPr bwMode="auto">
          <a:xfrm>
            <a:off x="2271713" y="4224338"/>
            <a:ext cx="2314575" cy="2274887"/>
            <a:chOff x="1431" y="2661"/>
            <a:chExt cx="1458" cy="1433"/>
          </a:xfrm>
        </p:grpSpPr>
        <p:sp>
          <p:nvSpPr>
            <p:cNvPr id="111626" name="Line 60"/>
            <p:cNvSpPr>
              <a:spLocks noChangeShapeType="1"/>
            </p:cNvSpPr>
            <p:nvPr/>
          </p:nvSpPr>
          <p:spPr bwMode="auto">
            <a:xfrm>
              <a:off x="2322" y="2773"/>
              <a:ext cx="7" cy="13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Line 61"/>
            <p:cNvSpPr>
              <a:spLocks noChangeShapeType="1"/>
            </p:cNvSpPr>
            <p:nvPr/>
          </p:nvSpPr>
          <p:spPr bwMode="auto">
            <a:xfrm>
              <a:off x="1527" y="2951"/>
              <a:ext cx="136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8" name="Text Box 62"/>
            <p:cNvSpPr txBox="1">
              <a:spLocks noChangeArrowheads="1"/>
            </p:cNvSpPr>
            <p:nvPr/>
          </p:nvSpPr>
          <p:spPr bwMode="auto">
            <a:xfrm>
              <a:off x="2054" y="2953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11629" name="Text Box 63"/>
            <p:cNvSpPr txBox="1">
              <a:spLocks noChangeArrowheads="1"/>
            </p:cNvSpPr>
            <p:nvPr/>
          </p:nvSpPr>
          <p:spPr bwMode="auto">
            <a:xfrm>
              <a:off x="2047" y="3140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1630" name="Text Box 64"/>
            <p:cNvSpPr txBox="1">
              <a:spLocks noChangeArrowheads="1"/>
            </p:cNvSpPr>
            <p:nvPr/>
          </p:nvSpPr>
          <p:spPr bwMode="auto">
            <a:xfrm>
              <a:off x="2061" y="3375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11631" name="Text Box 65"/>
            <p:cNvSpPr txBox="1">
              <a:spLocks noChangeArrowheads="1"/>
            </p:cNvSpPr>
            <p:nvPr/>
          </p:nvSpPr>
          <p:spPr bwMode="auto">
            <a:xfrm>
              <a:off x="2046" y="3610"/>
              <a:ext cx="21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11632" name="Text Box 66"/>
            <p:cNvSpPr txBox="1">
              <a:spLocks noChangeArrowheads="1"/>
            </p:cNvSpPr>
            <p:nvPr/>
          </p:nvSpPr>
          <p:spPr bwMode="auto">
            <a:xfrm>
              <a:off x="2055" y="3836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111633" name="Text Box 67"/>
            <p:cNvSpPr txBox="1">
              <a:spLocks noChangeArrowheads="1"/>
            </p:cNvSpPr>
            <p:nvPr/>
          </p:nvSpPr>
          <p:spPr bwMode="auto">
            <a:xfrm>
              <a:off x="2419" y="2937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(u,v)</a:t>
              </a:r>
            </a:p>
          </p:txBody>
        </p:sp>
        <p:sp>
          <p:nvSpPr>
            <p:cNvPr id="111634" name="Text Box 68"/>
            <p:cNvSpPr txBox="1">
              <a:spLocks noChangeArrowheads="1"/>
            </p:cNvSpPr>
            <p:nvPr/>
          </p:nvSpPr>
          <p:spPr bwMode="auto">
            <a:xfrm>
              <a:off x="2420" y="3139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5" name="Text Box 69"/>
            <p:cNvSpPr txBox="1">
              <a:spLocks noChangeArrowheads="1"/>
            </p:cNvSpPr>
            <p:nvPr/>
          </p:nvSpPr>
          <p:spPr bwMode="auto">
            <a:xfrm>
              <a:off x="2419" y="3390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(</a:t>
              </a:r>
              <a:r>
                <a:rPr lang="en-US" sz="1800" dirty="0" err="1">
                  <a:solidFill>
                    <a:srgbClr val="000000"/>
                  </a:solidFill>
                </a:rPr>
                <a:t>u,x</a:t>
              </a:r>
              <a:r>
                <a:rPr 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11636" name="Text Box 70"/>
            <p:cNvSpPr txBox="1">
              <a:spLocks noChangeArrowheads="1"/>
            </p:cNvSpPr>
            <p:nvPr/>
          </p:nvSpPr>
          <p:spPr bwMode="auto">
            <a:xfrm>
              <a:off x="2435" y="3608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7" name="Text Box 71"/>
            <p:cNvSpPr txBox="1">
              <a:spLocks noChangeArrowheads="1"/>
            </p:cNvSpPr>
            <p:nvPr/>
          </p:nvSpPr>
          <p:spPr bwMode="auto">
            <a:xfrm>
              <a:off x="2425" y="3842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8" name="Text Box 72"/>
            <p:cNvSpPr txBox="1">
              <a:spLocks noChangeArrowheads="1"/>
            </p:cNvSpPr>
            <p:nvPr/>
          </p:nvSpPr>
          <p:spPr bwMode="auto">
            <a:xfrm>
              <a:off x="1431" y="2661"/>
              <a:ext cx="80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destination</a:t>
              </a:r>
            </a:p>
          </p:txBody>
        </p:sp>
        <p:sp>
          <p:nvSpPr>
            <p:cNvPr id="111639" name="Text Box 73"/>
            <p:cNvSpPr txBox="1">
              <a:spLocks noChangeArrowheads="1"/>
            </p:cNvSpPr>
            <p:nvPr/>
          </p:nvSpPr>
          <p:spPr bwMode="auto">
            <a:xfrm>
              <a:off x="2404" y="2684"/>
              <a:ext cx="32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link</a:t>
              </a:r>
            </a:p>
          </p:txBody>
        </p:sp>
      </p:grpSp>
      <p:sp>
        <p:nvSpPr>
          <p:cNvPr id="111624" name="Text Box 74"/>
          <p:cNvSpPr txBox="1">
            <a:spLocks noChangeArrowheads="1"/>
          </p:cNvSpPr>
          <p:nvPr/>
        </p:nvSpPr>
        <p:spPr bwMode="auto">
          <a:xfrm>
            <a:off x="381000" y="3743325"/>
            <a:ext cx="4419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esulting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in 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33400" y="252413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8338" y="1190625"/>
            <a:ext cx="7353300" cy="2651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90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complexity: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nodes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iteration: need to check all nodes, w, not in N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n(n+1)/2 comparisons: O(n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efficient implementations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possible, using heaps: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nlogn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466725" y="296863"/>
            <a:ext cx="77724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953375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Bellman-Ford equation 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 := cost of least-cost path from x to y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 = </a:t>
            </a:r>
            <a:r>
              <a:rPr lang="en-US" sz="32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{c(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x,v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 }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2209800" y="4138613"/>
            <a:ext cx="315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2768600" y="5126038"/>
            <a:ext cx="239390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to neighbor v</a:t>
            </a: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1589088" y="5762625"/>
            <a:ext cx="447780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taken over all neighbors v of x</a:t>
            </a:r>
          </a:p>
        </p:txBody>
      </p:sp>
      <p:sp>
        <p:nvSpPr>
          <p:cNvPr id="114698" name="Text Box 9"/>
          <p:cNvSpPr txBox="1">
            <a:spLocks noChangeArrowheads="1"/>
          </p:cNvSpPr>
          <p:nvPr/>
        </p:nvSpPr>
        <p:spPr bwMode="auto">
          <a:xfrm>
            <a:off x="3609975" y="4730750"/>
            <a:ext cx="47246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from neighbor v to destination y</a:t>
            </a:r>
          </a:p>
        </p:txBody>
      </p:sp>
      <p:sp>
        <p:nvSpPr>
          <p:cNvPr id="114699" name="Line 10"/>
          <p:cNvSpPr>
            <a:spLocks noChangeShapeType="1"/>
          </p:cNvSpPr>
          <p:nvPr/>
        </p:nvSpPr>
        <p:spPr bwMode="auto">
          <a:xfrm>
            <a:off x="2363788" y="4549775"/>
            <a:ext cx="1587" cy="1282700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Line 11"/>
          <p:cNvSpPr>
            <a:spLocks noChangeShapeType="1"/>
          </p:cNvSpPr>
          <p:nvPr/>
        </p:nvSpPr>
        <p:spPr bwMode="auto">
          <a:xfrm>
            <a:off x="3344863" y="4359275"/>
            <a:ext cx="1587" cy="892175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1" name="Line 12"/>
          <p:cNvSpPr>
            <a:spLocks noChangeShapeType="1"/>
          </p:cNvSpPr>
          <p:nvPr/>
        </p:nvSpPr>
        <p:spPr bwMode="auto">
          <a:xfrm>
            <a:off x="4649788" y="4427538"/>
            <a:ext cx="1587" cy="434975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533400" y="174625"/>
            <a:ext cx="7772400" cy="87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Bellman-Ford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5718" name="Group 5"/>
          <p:cNvGrpSpPr>
            <a:grpSpLocks/>
          </p:cNvGrpSpPr>
          <p:nvPr/>
        </p:nvGrpSpPr>
        <p:grpSpPr bwMode="auto">
          <a:xfrm>
            <a:off x="276225" y="1470025"/>
            <a:ext cx="3570288" cy="2235200"/>
            <a:chOff x="174" y="926"/>
            <a:chExt cx="2249" cy="1408"/>
          </a:xfrm>
        </p:grpSpPr>
        <p:sp>
          <p:nvSpPr>
            <p:cNvPr id="115723" name="Freeform 6"/>
            <p:cNvSpPr>
              <a:spLocks noChangeArrowheads="1"/>
            </p:cNvSpPr>
            <p:nvPr/>
          </p:nvSpPr>
          <p:spPr bwMode="auto">
            <a:xfrm>
              <a:off x="174" y="926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4" name="Freeform 7"/>
            <p:cNvSpPr>
              <a:spLocks noChangeArrowheads="1"/>
            </p:cNvSpPr>
            <p:nvPr/>
          </p:nvSpPr>
          <p:spPr bwMode="auto">
            <a:xfrm>
              <a:off x="510" y="147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Oval 8"/>
            <p:cNvSpPr>
              <a:spLocks noChangeArrowheads="1"/>
            </p:cNvSpPr>
            <p:nvPr/>
          </p:nvSpPr>
          <p:spPr bwMode="auto">
            <a:xfrm>
              <a:off x="250" y="17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Line 9"/>
            <p:cNvSpPr>
              <a:spLocks noChangeShapeType="1"/>
            </p:cNvSpPr>
            <p:nvPr/>
          </p:nvSpPr>
          <p:spPr bwMode="auto">
            <a:xfrm>
              <a:off x="250" y="17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Line 10"/>
            <p:cNvSpPr>
              <a:spLocks noChangeShapeType="1"/>
            </p:cNvSpPr>
            <p:nvPr/>
          </p:nvSpPr>
          <p:spPr bwMode="auto">
            <a:xfrm>
              <a:off x="563" y="17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Rectangle 11"/>
            <p:cNvSpPr>
              <a:spLocks noChangeArrowheads="1"/>
            </p:cNvSpPr>
            <p:nvPr/>
          </p:nvSpPr>
          <p:spPr bwMode="auto">
            <a:xfrm>
              <a:off x="250" y="17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9" name="Oval 12"/>
            <p:cNvSpPr>
              <a:spLocks noChangeArrowheads="1"/>
            </p:cNvSpPr>
            <p:nvPr/>
          </p:nvSpPr>
          <p:spPr bwMode="auto">
            <a:xfrm>
              <a:off x="247" y="16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Oval 13"/>
            <p:cNvSpPr>
              <a:spLocks noChangeArrowheads="1"/>
            </p:cNvSpPr>
            <p:nvPr/>
          </p:nvSpPr>
          <p:spPr bwMode="auto">
            <a:xfrm>
              <a:off x="724" y="210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Line 14"/>
            <p:cNvSpPr>
              <a:spLocks noChangeShapeType="1"/>
            </p:cNvSpPr>
            <p:nvPr/>
          </p:nvSpPr>
          <p:spPr bwMode="auto">
            <a:xfrm>
              <a:off x="724" y="20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Line 15"/>
            <p:cNvSpPr>
              <a:spLocks noChangeShapeType="1"/>
            </p:cNvSpPr>
            <p:nvPr/>
          </p:nvSpPr>
          <p:spPr bwMode="auto">
            <a:xfrm>
              <a:off x="1037" y="20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Rectangle 16"/>
            <p:cNvSpPr>
              <a:spLocks noChangeArrowheads="1"/>
            </p:cNvSpPr>
            <p:nvPr/>
          </p:nvSpPr>
          <p:spPr bwMode="auto">
            <a:xfrm>
              <a:off x="724" y="209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4" name="Oval 17"/>
            <p:cNvSpPr>
              <a:spLocks noChangeArrowheads="1"/>
            </p:cNvSpPr>
            <p:nvPr/>
          </p:nvSpPr>
          <p:spPr bwMode="auto">
            <a:xfrm>
              <a:off x="721" y="203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5" name="Oval 18"/>
            <p:cNvSpPr>
              <a:spLocks noChangeArrowheads="1"/>
            </p:cNvSpPr>
            <p:nvPr/>
          </p:nvSpPr>
          <p:spPr bwMode="auto">
            <a:xfrm>
              <a:off x="720" y="141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6" name="Line 19"/>
            <p:cNvSpPr>
              <a:spLocks noChangeShapeType="1"/>
            </p:cNvSpPr>
            <p:nvPr/>
          </p:nvSpPr>
          <p:spPr bwMode="auto">
            <a:xfrm>
              <a:off x="720" y="140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20"/>
            <p:cNvSpPr>
              <a:spLocks noChangeShapeType="1"/>
            </p:cNvSpPr>
            <p:nvPr/>
          </p:nvSpPr>
          <p:spPr bwMode="auto">
            <a:xfrm>
              <a:off x="1033" y="140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Rectangle 21"/>
            <p:cNvSpPr>
              <a:spLocks noChangeArrowheads="1"/>
            </p:cNvSpPr>
            <p:nvPr/>
          </p:nvSpPr>
          <p:spPr bwMode="auto">
            <a:xfrm>
              <a:off x="720" y="140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9" name="Oval 22"/>
            <p:cNvSpPr>
              <a:spLocks noChangeArrowheads="1"/>
            </p:cNvSpPr>
            <p:nvPr/>
          </p:nvSpPr>
          <p:spPr bwMode="auto">
            <a:xfrm>
              <a:off x="717" y="134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0" name="Oval 23"/>
            <p:cNvSpPr>
              <a:spLocks noChangeArrowheads="1"/>
            </p:cNvSpPr>
            <p:nvPr/>
          </p:nvSpPr>
          <p:spPr bwMode="auto">
            <a:xfrm>
              <a:off x="1403" y="141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1" name="Line 24"/>
            <p:cNvSpPr>
              <a:spLocks noChangeShapeType="1"/>
            </p:cNvSpPr>
            <p:nvPr/>
          </p:nvSpPr>
          <p:spPr bwMode="auto">
            <a:xfrm>
              <a:off x="1403" y="140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5"/>
            <p:cNvSpPr>
              <a:spLocks noChangeShapeType="1"/>
            </p:cNvSpPr>
            <p:nvPr/>
          </p:nvSpPr>
          <p:spPr bwMode="auto">
            <a:xfrm>
              <a:off x="1715" y="140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Rectangle 26"/>
            <p:cNvSpPr>
              <a:spLocks noChangeArrowheads="1"/>
            </p:cNvSpPr>
            <p:nvPr/>
          </p:nvSpPr>
          <p:spPr bwMode="auto">
            <a:xfrm>
              <a:off x="1403" y="140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4" name="Oval 27"/>
            <p:cNvSpPr>
              <a:spLocks noChangeArrowheads="1"/>
            </p:cNvSpPr>
            <p:nvPr/>
          </p:nvSpPr>
          <p:spPr bwMode="auto">
            <a:xfrm>
              <a:off x="1406" y="134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5" name="Oval 28"/>
            <p:cNvSpPr>
              <a:spLocks noChangeArrowheads="1"/>
            </p:cNvSpPr>
            <p:nvPr/>
          </p:nvSpPr>
          <p:spPr bwMode="auto">
            <a:xfrm>
              <a:off x="1413" y="210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6" name="Line 29"/>
            <p:cNvSpPr>
              <a:spLocks noChangeShapeType="1"/>
            </p:cNvSpPr>
            <p:nvPr/>
          </p:nvSpPr>
          <p:spPr bwMode="auto">
            <a:xfrm>
              <a:off x="1413" y="209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Line 30"/>
            <p:cNvSpPr>
              <a:spLocks noChangeShapeType="1"/>
            </p:cNvSpPr>
            <p:nvPr/>
          </p:nvSpPr>
          <p:spPr bwMode="auto">
            <a:xfrm>
              <a:off x="1726" y="209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Rectangle 31"/>
            <p:cNvSpPr>
              <a:spLocks noChangeArrowheads="1"/>
            </p:cNvSpPr>
            <p:nvPr/>
          </p:nvSpPr>
          <p:spPr bwMode="auto">
            <a:xfrm>
              <a:off x="1413" y="209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9" name="Oval 32"/>
            <p:cNvSpPr>
              <a:spLocks noChangeArrowheads="1"/>
            </p:cNvSpPr>
            <p:nvPr/>
          </p:nvSpPr>
          <p:spPr bwMode="auto">
            <a:xfrm>
              <a:off x="1410" y="203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0" name="Oval 33"/>
            <p:cNvSpPr>
              <a:spLocks noChangeArrowheads="1"/>
            </p:cNvSpPr>
            <p:nvPr/>
          </p:nvSpPr>
          <p:spPr bwMode="auto">
            <a:xfrm>
              <a:off x="1978" y="176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1" name="Line 34"/>
            <p:cNvSpPr>
              <a:spLocks noChangeShapeType="1"/>
            </p:cNvSpPr>
            <p:nvPr/>
          </p:nvSpPr>
          <p:spPr bwMode="auto">
            <a:xfrm>
              <a:off x="1978" y="175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2" name="Line 35"/>
            <p:cNvSpPr>
              <a:spLocks noChangeShapeType="1"/>
            </p:cNvSpPr>
            <p:nvPr/>
          </p:nvSpPr>
          <p:spPr bwMode="auto">
            <a:xfrm>
              <a:off x="2291" y="175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3" name="Rectangle 36"/>
            <p:cNvSpPr>
              <a:spLocks noChangeArrowheads="1"/>
            </p:cNvSpPr>
            <p:nvPr/>
          </p:nvSpPr>
          <p:spPr bwMode="auto">
            <a:xfrm>
              <a:off x="1978" y="175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Oval 37"/>
            <p:cNvSpPr>
              <a:spLocks noChangeArrowheads="1"/>
            </p:cNvSpPr>
            <p:nvPr/>
          </p:nvSpPr>
          <p:spPr bwMode="auto">
            <a:xfrm>
              <a:off x="1975" y="169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Freeform 38"/>
            <p:cNvSpPr>
              <a:spLocks noChangeArrowheads="1"/>
            </p:cNvSpPr>
            <p:nvPr/>
          </p:nvSpPr>
          <p:spPr bwMode="auto">
            <a:xfrm>
              <a:off x="1569" y="150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Freeform 39"/>
            <p:cNvSpPr>
              <a:spLocks noChangeArrowheads="1"/>
            </p:cNvSpPr>
            <p:nvPr/>
          </p:nvSpPr>
          <p:spPr bwMode="auto">
            <a:xfrm>
              <a:off x="876" y="1508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Freeform 40"/>
            <p:cNvSpPr>
              <a:spLocks noChangeArrowheads="1"/>
            </p:cNvSpPr>
            <p:nvPr/>
          </p:nvSpPr>
          <p:spPr bwMode="auto">
            <a:xfrm>
              <a:off x="1041" y="1493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Freeform 41"/>
            <p:cNvSpPr>
              <a:spLocks noChangeArrowheads="1"/>
            </p:cNvSpPr>
            <p:nvPr/>
          </p:nvSpPr>
          <p:spPr bwMode="auto">
            <a:xfrm>
              <a:off x="1728" y="184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9" name="Freeform 42"/>
            <p:cNvSpPr>
              <a:spLocks noChangeArrowheads="1"/>
            </p:cNvSpPr>
            <p:nvPr/>
          </p:nvSpPr>
          <p:spPr bwMode="auto">
            <a:xfrm>
              <a:off x="1047" y="212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Freeform 43"/>
            <p:cNvSpPr>
              <a:spLocks noChangeArrowheads="1"/>
            </p:cNvSpPr>
            <p:nvPr/>
          </p:nvSpPr>
          <p:spPr bwMode="auto">
            <a:xfrm>
              <a:off x="456" y="179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Freeform 44"/>
            <p:cNvSpPr>
              <a:spLocks noChangeArrowheads="1"/>
            </p:cNvSpPr>
            <p:nvPr/>
          </p:nvSpPr>
          <p:spPr bwMode="auto">
            <a:xfrm>
              <a:off x="1041" y="143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Freeform 45"/>
            <p:cNvSpPr>
              <a:spLocks noChangeArrowheads="1"/>
            </p:cNvSpPr>
            <p:nvPr/>
          </p:nvSpPr>
          <p:spPr bwMode="auto">
            <a:xfrm>
              <a:off x="1716" y="1430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3" name="Freeform 46"/>
            <p:cNvSpPr>
              <a:spLocks noChangeArrowheads="1"/>
            </p:cNvSpPr>
            <p:nvPr/>
          </p:nvSpPr>
          <p:spPr bwMode="auto">
            <a:xfrm>
              <a:off x="399" y="1001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64" name="Group 47"/>
            <p:cNvGrpSpPr>
              <a:grpSpLocks/>
            </p:cNvGrpSpPr>
            <p:nvPr/>
          </p:nvGrpSpPr>
          <p:grpSpPr bwMode="auto">
            <a:xfrm>
              <a:off x="300" y="1599"/>
              <a:ext cx="202" cy="250"/>
              <a:chOff x="300" y="1599"/>
              <a:chExt cx="202" cy="250"/>
            </a:xfrm>
          </p:grpSpPr>
          <p:sp>
            <p:nvSpPr>
              <p:cNvPr id="115790" name="Rectangle 48"/>
              <p:cNvSpPr>
                <a:spLocks noChangeArrowheads="1"/>
              </p:cNvSpPr>
              <p:nvPr/>
            </p:nvSpPr>
            <p:spPr bwMode="auto">
              <a:xfrm>
                <a:off x="327" y="166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91" name="Text Box 49"/>
              <p:cNvSpPr txBox="1">
                <a:spLocks noChangeArrowheads="1"/>
              </p:cNvSpPr>
              <p:nvPr/>
            </p:nvSpPr>
            <p:spPr bwMode="auto">
              <a:xfrm>
                <a:off x="300" y="159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5765" name="Group 50"/>
            <p:cNvGrpSpPr>
              <a:grpSpLocks/>
            </p:cNvGrpSpPr>
            <p:nvPr/>
          </p:nvGrpSpPr>
          <p:grpSpPr bwMode="auto">
            <a:xfrm>
              <a:off x="1474" y="1983"/>
              <a:ext cx="194" cy="250"/>
              <a:chOff x="1474" y="1983"/>
              <a:chExt cx="194" cy="250"/>
            </a:xfrm>
          </p:grpSpPr>
          <p:sp>
            <p:nvSpPr>
              <p:cNvPr id="115788" name="Rectangle 51"/>
              <p:cNvSpPr>
                <a:spLocks noChangeArrowheads="1"/>
              </p:cNvSpPr>
              <p:nvPr/>
            </p:nvSpPr>
            <p:spPr bwMode="auto">
              <a:xfrm>
                <a:off x="1496" y="204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9" name="Text Box 52"/>
              <p:cNvSpPr txBox="1">
                <a:spLocks noChangeArrowheads="1"/>
              </p:cNvSpPr>
              <p:nvPr/>
            </p:nvSpPr>
            <p:spPr bwMode="auto">
              <a:xfrm>
                <a:off x="1474" y="198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5766" name="Group 53"/>
            <p:cNvGrpSpPr>
              <a:grpSpLocks/>
            </p:cNvGrpSpPr>
            <p:nvPr/>
          </p:nvGrpSpPr>
          <p:grpSpPr bwMode="auto">
            <a:xfrm>
              <a:off x="785" y="1950"/>
              <a:ext cx="209" cy="289"/>
              <a:chOff x="785" y="1950"/>
              <a:chExt cx="209" cy="289"/>
            </a:xfrm>
          </p:grpSpPr>
          <p:sp>
            <p:nvSpPr>
              <p:cNvPr id="115786" name="Rectangle 54"/>
              <p:cNvSpPr>
                <a:spLocks noChangeArrowheads="1"/>
              </p:cNvSpPr>
              <p:nvPr/>
            </p:nvSpPr>
            <p:spPr bwMode="auto">
              <a:xfrm>
                <a:off x="815" y="204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7" name="Text Box 55"/>
              <p:cNvSpPr txBox="1">
                <a:spLocks noChangeArrowheads="1"/>
              </p:cNvSpPr>
              <p:nvPr/>
            </p:nvSpPr>
            <p:spPr bwMode="auto">
              <a:xfrm>
                <a:off x="785" y="195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5767" name="Group 56"/>
            <p:cNvGrpSpPr>
              <a:grpSpLocks/>
            </p:cNvGrpSpPr>
            <p:nvPr/>
          </p:nvGrpSpPr>
          <p:grpSpPr bwMode="auto">
            <a:xfrm>
              <a:off x="1451" y="1293"/>
              <a:ext cx="229" cy="250"/>
              <a:chOff x="1451" y="1293"/>
              <a:chExt cx="229" cy="250"/>
            </a:xfrm>
          </p:grpSpPr>
          <p:sp>
            <p:nvSpPr>
              <p:cNvPr id="115784" name="Rectangle 57"/>
              <p:cNvSpPr>
                <a:spLocks noChangeArrowheads="1"/>
              </p:cNvSpPr>
              <p:nvPr/>
            </p:nvSpPr>
            <p:spPr bwMode="auto">
              <a:xfrm>
                <a:off x="1490" y="135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5" name="Text Box 58"/>
              <p:cNvSpPr txBox="1">
                <a:spLocks noChangeArrowheads="1"/>
              </p:cNvSpPr>
              <p:nvPr/>
            </p:nvSpPr>
            <p:spPr bwMode="auto">
              <a:xfrm>
                <a:off x="1451" y="129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5768" name="Group 59"/>
            <p:cNvGrpSpPr>
              <a:grpSpLocks/>
            </p:cNvGrpSpPr>
            <p:nvPr/>
          </p:nvGrpSpPr>
          <p:grpSpPr bwMode="auto">
            <a:xfrm>
              <a:off x="783" y="1293"/>
              <a:ext cx="194" cy="250"/>
              <a:chOff x="783" y="1293"/>
              <a:chExt cx="194" cy="250"/>
            </a:xfrm>
          </p:grpSpPr>
          <p:sp>
            <p:nvSpPr>
              <p:cNvPr id="115782" name="Rectangle 60"/>
              <p:cNvSpPr>
                <a:spLocks noChangeArrowheads="1"/>
              </p:cNvSpPr>
              <p:nvPr/>
            </p:nvSpPr>
            <p:spPr bwMode="auto">
              <a:xfrm>
                <a:off x="806" y="135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3" name="Text Box 61"/>
              <p:cNvSpPr txBox="1">
                <a:spLocks noChangeArrowheads="1"/>
              </p:cNvSpPr>
              <p:nvPr/>
            </p:nvSpPr>
            <p:spPr bwMode="auto">
              <a:xfrm>
                <a:off x="783" y="129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5769" name="Group 62"/>
            <p:cNvGrpSpPr>
              <a:grpSpLocks/>
            </p:cNvGrpSpPr>
            <p:nvPr/>
          </p:nvGrpSpPr>
          <p:grpSpPr bwMode="auto">
            <a:xfrm>
              <a:off x="2038" y="1611"/>
              <a:ext cx="209" cy="289"/>
              <a:chOff x="2038" y="1611"/>
              <a:chExt cx="209" cy="289"/>
            </a:xfrm>
          </p:grpSpPr>
          <p:sp>
            <p:nvSpPr>
              <p:cNvPr id="115780" name="Rectangle 63"/>
              <p:cNvSpPr>
                <a:spLocks noChangeArrowheads="1"/>
              </p:cNvSpPr>
              <p:nvPr/>
            </p:nvSpPr>
            <p:spPr bwMode="auto">
              <a:xfrm>
                <a:off x="2070" y="170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1" name="Text Box 64"/>
              <p:cNvSpPr txBox="1">
                <a:spLocks noChangeArrowheads="1"/>
              </p:cNvSpPr>
              <p:nvPr/>
            </p:nvSpPr>
            <p:spPr bwMode="auto">
              <a:xfrm>
                <a:off x="2038" y="161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15770" name="Text Box 65"/>
            <p:cNvSpPr txBox="1">
              <a:spLocks noChangeArrowheads="1"/>
            </p:cNvSpPr>
            <p:nvPr/>
          </p:nvSpPr>
          <p:spPr bwMode="auto">
            <a:xfrm>
              <a:off x="506" y="142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1" name="Text Box 66"/>
            <p:cNvSpPr txBox="1">
              <a:spLocks noChangeArrowheads="1"/>
            </p:cNvSpPr>
            <p:nvPr/>
          </p:nvSpPr>
          <p:spPr bwMode="auto">
            <a:xfrm>
              <a:off x="854" y="164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2" name="Text Box 67"/>
            <p:cNvSpPr txBox="1">
              <a:spLocks noChangeArrowheads="1"/>
            </p:cNvSpPr>
            <p:nvPr/>
          </p:nvSpPr>
          <p:spPr bwMode="auto">
            <a:xfrm>
              <a:off x="419" y="185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3" name="Text Box 68"/>
            <p:cNvSpPr txBox="1">
              <a:spLocks noChangeArrowheads="1"/>
            </p:cNvSpPr>
            <p:nvPr/>
          </p:nvSpPr>
          <p:spPr bwMode="auto">
            <a:xfrm>
              <a:off x="1238" y="173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5774" name="Text Box 69"/>
            <p:cNvSpPr txBox="1">
              <a:spLocks noChangeArrowheads="1"/>
            </p:cNvSpPr>
            <p:nvPr/>
          </p:nvSpPr>
          <p:spPr bwMode="auto">
            <a:xfrm>
              <a:off x="1175" y="208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5" name="Text Box 70"/>
            <p:cNvSpPr txBox="1">
              <a:spLocks noChangeArrowheads="1"/>
            </p:cNvSpPr>
            <p:nvPr/>
          </p:nvSpPr>
          <p:spPr bwMode="auto">
            <a:xfrm>
              <a:off x="1535" y="166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6" name="Text Box 71"/>
            <p:cNvSpPr txBox="1">
              <a:spLocks noChangeArrowheads="1"/>
            </p:cNvSpPr>
            <p:nvPr/>
          </p:nvSpPr>
          <p:spPr bwMode="auto">
            <a:xfrm>
              <a:off x="1895" y="192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7" name="Text Box 72"/>
            <p:cNvSpPr txBox="1">
              <a:spLocks noChangeArrowheads="1"/>
            </p:cNvSpPr>
            <p:nvPr/>
          </p:nvSpPr>
          <p:spPr bwMode="auto">
            <a:xfrm>
              <a:off x="1868" y="138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5778" name="Text Box 73"/>
            <p:cNvSpPr txBox="1">
              <a:spLocks noChangeArrowheads="1"/>
            </p:cNvSpPr>
            <p:nvPr/>
          </p:nvSpPr>
          <p:spPr bwMode="auto">
            <a:xfrm>
              <a:off x="1133" y="123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5779" name="Text Box 74"/>
            <p:cNvSpPr txBox="1">
              <a:spLocks noChangeArrowheads="1"/>
            </p:cNvSpPr>
            <p:nvPr/>
          </p:nvSpPr>
          <p:spPr bwMode="auto">
            <a:xfrm>
              <a:off x="782" y="97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15719" name="Text Box 75"/>
          <p:cNvSpPr txBox="1">
            <a:spLocks noChangeArrowheads="1"/>
          </p:cNvSpPr>
          <p:nvPr/>
        </p:nvSpPr>
        <p:spPr bwMode="auto">
          <a:xfrm>
            <a:off x="3794125" y="1770063"/>
            <a:ext cx="473992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clearly,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5,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3,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3</a:t>
            </a:r>
          </a:p>
        </p:txBody>
      </p:sp>
      <p:sp>
        <p:nvSpPr>
          <p:cNvPr id="115720" name="Text Box 76"/>
          <p:cNvSpPr txBox="1">
            <a:spLocks noChangeArrowheads="1"/>
          </p:cNvSpPr>
          <p:nvPr/>
        </p:nvSpPr>
        <p:spPr bwMode="auto">
          <a:xfrm>
            <a:off x="4270375" y="2928938"/>
            <a:ext cx="3709968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min {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}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= min {2 + 5,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1 + 3,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5 + 3}  = 4</a:t>
            </a:r>
          </a:p>
        </p:txBody>
      </p:sp>
      <p:sp>
        <p:nvSpPr>
          <p:cNvPr id="115721" name="Text Box 77"/>
          <p:cNvSpPr txBox="1">
            <a:spLocks noChangeArrowheads="1"/>
          </p:cNvSpPr>
          <p:nvPr/>
        </p:nvSpPr>
        <p:spPr bwMode="auto">
          <a:xfrm>
            <a:off x="228600" y="5330825"/>
            <a:ext cx="7780338" cy="827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achieving minimum is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hop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shortest path, used in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</a:t>
            </a:r>
          </a:p>
        </p:txBody>
      </p:sp>
      <p:sp>
        <p:nvSpPr>
          <p:cNvPr id="115722" name="Text Box 78"/>
          <p:cNvSpPr txBox="1">
            <a:spLocks noChangeArrowheads="1"/>
          </p:cNvSpPr>
          <p:nvPr/>
        </p:nvSpPr>
        <p:spPr bwMode="auto">
          <a:xfrm>
            <a:off x="3863975" y="2466975"/>
            <a:ext cx="248848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B-F equation says: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544513" y="452438"/>
            <a:ext cx="7772400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23875" y="1295400"/>
            <a:ext cx="740092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133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Comparison of LS and DV Algorithms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33400"/>
            <a:ext cx="401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 Assignment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1303338" y="1198563"/>
            <a:ext cx="5527675" cy="5243512"/>
            <a:chOff x="821" y="755"/>
            <a:chExt cx="3482" cy="3303"/>
          </a:xfrm>
        </p:grpSpPr>
        <p:sp>
          <p:nvSpPr>
            <p:cNvPr id="31757" name="Freeform 5"/>
            <p:cNvSpPr>
              <a:spLocks noChangeArrowheads="1"/>
            </p:cNvSpPr>
            <p:nvPr/>
          </p:nvSpPr>
          <p:spPr bwMode="auto">
            <a:xfrm>
              <a:off x="2453" y="2684"/>
              <a:ext cx="1793" cy="932"/>
            </a:xfrm>
            <a:custGeom>
              <a:avLst/>
              <a:gdLst>
                <a:gd name="T0" fmla="*/ 6 w 1794"/>
                <a:gd name="T1" fmla="*/ 482 h 933"/>
                <a:gd name="T2" fmla="*/ 108 w 1794"/>
                <a:gd name="T3" fmla="*/ 125 h 933"/>
                <a:gd name="T4" fmla="*/ 559 w 1794"/>
                <a:gd name="T5" fmla="*/ 100 h 933"/>
                <a:gd name="T6" fmla="*/ 1127 w 1794"/>
                <a:gd name="T7" fmla="*/ 29 h 933"/>
                <a:gd name="T8" fmla="*/ 1715 w 1794"/>
                <a:gd name="T9" fmla="*/ 275 h 933"/>
                <a:gd name="T10" fmla="*/ 1595 w 1794"/>
                <a:gd name="T11" fmla="*/ 826 h 933"/>
                <a:gd name="T12" fmla="*/ 1379 w 1794"/>
                <a:gd name="T13" fmla="*/ 910 h 933"/>
                <a:gd name="T14" fmla="*/ 840 w 1794"/>
                <a:gd name="T15" fmla="*/ 928 h 933"/>
                <a:gd name="T16" fmla="*/ 414 w 1794"/>
                <a:gd name="T17" fmla="*/ 910 h 933"/>
                <a:gd name="T18" fmla="*/ 143 w 1794"/>
                <a:gd name="T19" fmla="*/ 831 h 933"/>
                <a:gd name="T20" fmla="*/ 6 w 1794"/>
                <a:gd name="T21" fmla="*/ 482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Freeform 6"/>
            <p:cNvSpPr>
              <a:spLocks noChangeArrowheads="1"/>
            </p:cNvSpPr>
            <p:nvPr/>
          </p:nvSpPr>
          <p:spPr bwMode="auto">
            <a:xfrm>
              <a:off x="1512" y="2220"/>
              <a:ext cx="1442" cy="815"/>
            </a:xfrm>
            <a:custGeom>
              <a:avLst/>
              <a:gdLst>
                <a:gd name="T0" fmla="*/ 0 w 1443"/>
                <a:gd name="T1" fmla="*/ 0 h 816"/>
                <a:gd name="T2" fmla="*/ 1075 w 1443"/>
                <a:gd name="T3" fmla="*/ 781 h 816"/>
                <a:gd name="T4" fmla="*/ 1319 w 1443"/>
                <a:gd name="T5" fmla="*/ 787 h 816"/>
                <a:gd name="T6" fmla="*/ 1442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7"/>
            <p:cNvSpPr>
              <a:spLocks noChangeArrowheads="1"/>
            </p:cNvSpPr>
            <p:nvPr/>
          </p:nvSpPr>
          <p:spPr bwMode="auto">
            <a:xfrm>
              <a:off x="1506" y="755"/>
              <a:ext cx="1459" cy="1469"/>
            </a:xfrm>
            <a:prstGeom prst="rect">
              <a:avLst/>
            </a:prstGeom>
            <a:solidFill>
              <a:srgbClr val="00CC99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8"/>
            <p:cNvSpPr>
              <a:spLocks noChangeArrowheads="1"/>
            </p:cNvSpPr>
            <p:nvPr/>
          </p:nvSpPr>
          <p:spPr bwMode="auto">
            <a:xfrm>
              <a:off x="1585" y="788"/>
              <a:ext cx="1319" cy="380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9"/>
            <p:cNvSpPr>
              <a:spLocks noChangeArrowheads="1"/>
            </p:cNvSpPr>
            <p:nvPr/>
          </p:nvSpPr>
          <p:spPr bwMode="auto">
            <a:xfrm>
              <a:off x="2855" y="287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62" name="Group 10"/>
            <p:cNvGrpSpPr>
              <a:grpSpLocks/>
            </p:cNvGrpSpPr>
            <p:nvPr/>
          </p:nvGrpSpPr>
          <p:grpSpPr bwMode="auto">
            <a:xfrm>
              <a:off x="2544" y="2985"/>
              <a:ext cx="315" cy="146"/>
              <a:chOff x="2544" y="2985"/>
              <a:chExt cx="315" cy="146"/>
            </a:xfrm>
          </p:grpSpPr>
          <p:sp>
            <p:nvSpPr>
              <p:cNvPr id="31907" name="Oval 11"/>
              <p:cNvSpPr>
                <a:spLocks noChangeArrowheads="1"/>
              </p:cNvSpPr>
              <p:nvPr/>
            </p:nvSpPr>
            <p:spPr bwMode="auto">
              <a:xfrm>
                <a:off x="2546" y="3051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8" name="Line 12"/>
              <p:cNvSpPr>
                <a:spLocks noChangeShapeType="1"/>
              </p:cNvSpPr>
              <p:nvPr/>
            </p:nvSpPr>
            <p:spPr bwMode="auto">
              <a:xfrm>
                <a:off x="2546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Line 13"/>
              <p:cNvSpPr>
                <a:spLocks noChangeShapeType="1"/>
              </p:cNvSpPr>
              <p:nvPr/>
            </p:nvSpPr>
            <p:spPr bwMode="auto">
              <a:xfrm>
                <a:off x="2860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Rectangle 14"/>
              <p:cNvSpPr>
                <a:spLocks noChangeArrowheads="1"/>
              </p:cNvSpPr>
              <p:nvPr/>
            </p:nvSpPr>
            <p:spPr bwMode="auto">
              <a:xfrm>
                <a:off x="2546" y="3044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1" name="Oval 15"/>
              <p:cNvSpPr>
                <a:spLocks noChangeArrowheads="1"/>
              </p:cNvSpPr>
              <p:nvPr/>
            </p:nvSpPr>
            <p:spPr bwMode="auto">
              <a:xfrm>
                <a:off x="2544" y="298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12" name="Group 16"/>
              <p:cNvGrpSpPr>
                <a:grpSpLocks/>
              </p:cNvGrpSpPr>
              <p:nvPr/>
            </p:nvGrpSpPr>
            <p:grpSpPr bwMode="auto">
              <a:xfrm>
                <a:off x="2619" y="3006"/>
                <a:ext cx="154" cy="55"/>
                <a:chOff x="2619" y="3006"/>
                <a:chExt cx="154" cy="55"/>
              </a:xfrm>
            </p:grpSpPr>
            <p:sp>
              <p:nvSpPr>
                <p:cNvPr id="3191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19" y="3005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8" name="Line 18"/>
                <p:cNvSpPr>
                  <a:spLocks noChangeShapeType="1"/>
                </p:cNvSpPr>
                <p:nvPr/>
              </p:nvSpPr>
              <p:spPr bwMode="auto">
                <a:xfrm>
                  <a:off x="2725" y="30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9" name="Line 19"/>
                <p:cNvSpPr>
                  <a:spLocks noChangeShapeType="1"/>
                </p:cNvSpPr>
                <p:nvPr/>
              </p:nvSpPr>
              <p:spPr bwMode="auto">
                <a:xfrm>
                  <a:off x="2670" y="3007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13" name="Group 20"/>
              <p:cNvGrpSpPr>
                <a:grpSpLocks/>
              </p:cNvGrpSpPr>
              <p:nvPr/>
            </p:nvGrpSpPr>
            <p:grpSpPr bwMode="auto">
              <a:xfrm>
                <a:off x="2619" y="3005"/>
                <a:ext cx="154" cy="55"/>
                <a:chOff x="2619" y="3005"/>
                <a:chExt cx="154" cy="55"/>
              </a:xfrm>
            </p:grpSpPr>
            <p:sp>
              <p:nvSpPr>
                <p:cNvPr id="31914" name="Line 21"/>
                <p:cNvSpPr>
                  <a:spLocks noChangeShapeType="1"/>
                </p:cNvSpPr>
                <p:nvPr/>
              </p:nvSpPr>
              <p:spPr bwMode="auto">
                <a:xfrm>
                  <a:off x="2619" y="3059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5" name="Line 22"/>
                <p:cNvSpPr>
                  <a:spLocks noChangeShapeType="1"/>
                </p:cNvSpPr>
                <p:nvPr/>
              </p:nvSpPr>
              <p:spPr bwMode="auto">
                <a:xfrm>
                  <a:off x="2725" y="300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670" y="3004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3" name="Group 24"/>
            <p:cNvGrpSpPr>
              <a:grpSpLocks/>
            </p:cNvGrpSpPr>
            <p:nvPr/>
          </p:nvGrpSpPr>
          <p:grpSpPr bwMode="auto">
            <a:xfrm>
              <a:off x="2766" y="3387"/>
              <a:ext cx="315" cy="146"/>
              <a:chOff x="2766" y="3387"/>
              <a:chExt cx="315" cy="146"/>
            </a:xfrm>
          </p:grpSpPr>
          <p:sp>
            <p:nvSpPr>
              <p:cNvPr id="31894" name="Oval 25"/>
              <p:cNvSpPr>
                <a:spLocks noChangeArrowheads="1"/>
              </p:cNvSpPr>
              <p:nvPr/>
            </p:nvSpPr>
            <p:spPr bwMode="auto">
              <a:xfrm>
                <a:off x="2768" y="345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5" name="Line 26"/>
              <p:cNvSpPr>
                <a:spLocks noChangeShapeType="1"/>
              </p:cNvSpPr>
              <p:nvPr/>
            </p:nvSpPr>
            <p:spPr bwMode="auto">
              <a:xfrm>
                <a:off x="2768" y="344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Line 27"/>
              <p:cNvSpPr>
                <a:spLocks noChangeShapeType="1"/>
              </p:cNvSpPr>
              <p:nvPr/>
            </p:nvSpPr>
            <p:spPr bwMode="auto">
              <a:xfrm>
                <a:off x="3082" y="344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Rectangle 28"/>
              <p:cNvSpPr>
                <a:spLocks noChangeArrowheads="1"/>
              </p:cNvSpPr>
              <p:nvPr/>
            </p:nvSpPr>
            <p:spPr bwMode="auto">
              <a:xfrm>
                <a:off x="2768" y="3445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8" name="Oval 29"/>
              <p:cNvSpPr>
                <a:spLocks noChangeArrowheads="1"/>
              </p:cNvSpPr>
              <p:nvPr/>
            </p:nvSpPr>
            <p:spPr bwMode="auto">
              <a:xfrm>
                <a:off x="2766" y="338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99" name="Group 30"/>
              <p:cNvGrpSpPr>
                <a:grpSpLocks/>
              </p:cNvGrpSpPr>
              <p:nvPr/>
            </p:nvGrpSpPr>
            <p:grpSpPr bwMode="auto">
              <a:xfrm>
                <a:off x="2841" y="3407"/>
                <a:ext cx="154" cy="55"/>
                <a:chOff x="2841" y="3407"/>
                <a:chExt cx="154" cy="55"/>
              </a:xfrm>
            </p:grpSpPr>
            <p:sp>
              <p:nvSpPr>
                <p:cNvPr id="3190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1" y="3407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5" name="Line 32"/>
                <p:cNvSpPr>
                  <a:spLocks noChangeShapeType="1"/>
                </p:cNvSpPr>
                <p:nvPr/>
              </p:nvSpPr>
              <p:spPr bwMode="auto">
                <a:xfrm>
                  <a:off x="2947" y="346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6" name="Line 33"/>
                <p:cNvSpPr>
                  <a:spLocks noChangeShapeType="1"/>
                </p:cNvSpPr>
                <p:nvPr/>
              </p:nvSpPr>
              <p:spPr bwMode="auto">
                <a:xfrm>
                  <a:off x="2892" y="3409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00" name="Group 34"/>
              <p:cNvGrpSpPr>
                <a:grpSpLocks/>
              </p:cNvGrpSpPr>
              <p:nvPr/>
            </p:nvGrpSpPr>
            <p:grpSpPr bwMode="auto">
              <a:xfrm>
                <a:off x="2841" y="3407"/>
                <a:ext cx="154" cy="55"/>
                <a:chOff x="2841" y="3407"/>
                <a:chExt cx="154" cy="55"/>
              </a:xfrm>
            </p:grpSpPr>
            <p:sp>
              <p:nvSpPr>
                <p:cNvPr id="31901" name="Line 35"/>
                <p:cNvSpPr>
                  <a:spLocks noChangeShapeType="1"/>
                </p:cNvSpPr>
                <p:nvPr/>
              </p:nvSpPr>
              <p:spPr bwMode="auto">
                <a:xfrm>
                  <a:off x="2841" y="3461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2" name="Line 36"/>
                <p:cNvSpPr>
                  <a:spLocks noChangeShapeType="1"/>
                </p:cNvSpPr>
                <p:nvPr/>
              </p:nvSpPr>
              <p:spPr bwMode="auto">
                <a:xfrm>
                  <a:off x="2947" y="340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92" y="3406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4" name="Group 38"/>
            <p:cNvGrpSpPr>
              <a:grpSpLocks/>
            </p:cNvGrpSpPr>
            <p:nvPr/>
          </p:nvGrpSpPr>
          <p:grpSpPr bwMode="auto">
            <a:xfrm>
              <a:off x="3191" y="2793"/>
              <a:ext cx="315" cy="146"/>
              <a:chOff x="3191" y="2793"/>
              <a:chExt cx="315" cy="146"/>
            </a:xfrm>
          </p:grpSpPr>
          <p:sp>
            <p:nvSpPr>
              <p:cNvPr id="31881" name="Oval 39"/>
              <p:cNvSpPr>
                <a:spLocks noChangeArrowheads="1"/>
              </p:cNvSpPr>
              <p:nvPr/>
            </p:nvSpPr>
            <p:spPr bwMode="auto">
              <a:xfrm>
                <a:off x="3193" y="285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2" name="Line 40"/>
              <p:cNvSpPr>
                <a:spLocks noChangeShapeType="1"/>
              </p:cNvSpPr>
              <p:nvPr/>
            </p:nvSpPr>
            <p:spPr bwMode="auto">
              <a:xfrm>
                <a:off x="3193" y="285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Line 41"/>
              <p:cNvSpPr>
                <a:spLocks noChangeShapeType="1"/>
              </p:cNvSpPr>
              <p:nvPr/>
            </p:nvSpPr>
            <p:spPr bwMode="auto">
              <a:xfrm>
                <a:off x="3507" y="285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Rectangle 42"/>
              <p:cNvSpPr>
                <a:spLocks noChangeArrowheads="1"/>
              </p:cNvSpPr>
              <p:nvPr/>
            </p:nvSpPr>
            <p:spPr bwMode="auto">
              <a:xfrm>
                <a:off x="3193" y="2851"/>
                <a:ext cx="307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5" name="Oval 43"/>
              <p:cNvSpPr>
                <a:spLocks noChangeArrowheads="1"/>
              </p:cNvSpPr>
              <p:nvPr/>
            </p:nvSpPr>
            <p:spPr bwMode="auto">
              <a:xfrm>
                <a:off x="3191" y="279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86" name="Group 44"/>
              <p:cNvGrpSpPr>
                <a:grpSpLocks/>
              </p:cNvGrpSpPr>
              <p:nvPr/>
            </p:nvGrpSpPr>
            <p:grpSpPr bwMode="auto">
              <a:xfrm>
                <a:off x="3266" y="2814"/>
                <a:ext cx="154" cy="55"/>
                <a:chOff x="3266" y="2814"/>
                <a:chExt cx="154" cy="55"/>
              </a:xfrm>
            </p:grpSpPr>
            <p:sp>
              <p:nvSpPr>
                <p:cNvPr id="3189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266" y="2813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2" name="Line 46"/>
                <p:cNvSpPr>
                  <a:spLocks noChangeShapeType="1"/>
                </p:cNvSpPr>
                <p:nvPr/>
              </p:nvSpPr>
              <p:spPr bwMode="auto">
                <a:xfrm>
                  <a:off x="3372" y="286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3" name="Line 47"/>
                <p:cNvSpPr>
                  <a:spLocks noChangeShapeType="1"/>
                </p:cNvSpPr>
                <p:nvPr/>
              </p:nvSpPr>
              <p:spPr bwMode="auto">
                <a:xfrm>
                  <a:off x="3317" y="2815"/>
                  <a:ext cx="56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87" name="Group 48"/>
              <p:cNvGrpSpPr>
                <a:grpSpLocks/>
              </p:cNvGrpSpPr>
              <p:nvPr/>
            </p:nvGrpSpPr>
            <p:grpSpPr bwMode="auto">
              <a:xfrm>
                <a:off x="3266" y="2813"/>
                <a:ext cx="154" cy="55"/>
                <a:chOff x="3266" y="2813"/>
                <a:chExt cx="154" cy="55"/>
              </a:xfrm>
            </p:grpSpPr>
            <p:sp>
              <p:nvSpPr>
                <p:cNvPr id="31888" name="Line 49"/>
                <p:cNvSpPr>
                  <a:spLocks noChangeShapeType="1"/>
                </p:cNvSpPr>
                <p:nvPr/>
              </p:nvSpPr>
              <p:spPr bwMode="auto">
                <a:xfrm>
                  <a:off x="3266" y="2867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9" name="Line 50"/>
                <p:cNvSpPr>
                  <a:spLocks noChangeShapeType="1"/>
                </p:cNvSpPr>
                <p:nvPr/>
              </p:nvSpPr>
              <p:spPr bwMode="auto">
                <a:xfrm>
                  <a:off x="3372" y="281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17" y="2812"/>
                  <a:ext cx="56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5" name="Group 52"/>
            <p:cNvGrpSpPr>
              <a:grpSpLocks/>
            </p:cNvGrpSpPr>
            <p:nvPr/>
          </p:nvGrpSpPr>
          <p:grpSpPr bwMode="auto">
            <a:xfrm>
              <a:off x="3142" y="3212"/>
              <a:ext cx="314" cy="146"/>
              <a:chOff x="3142" y="3212"/>
              <a:chExt cx="314" cy="146"/>
            </a:xfrm>
          </p:grpSpPr>
          <p:sp>
            <p:nvSpPr>
              <p:cNvPr id="31868" name="Oval 53"/>
              <p:cNvSpPr>
                <a:spLocks noChangeArrowheads="1"/>
              </p:cNvSpPr>
              <p:nvPr/>
            </p:nvSpPr>
            <p:spPr bwMode="auto">
              <a:xfrm>
                <a:off x="3144" y="3278"/>
                <a:ext cx="311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9" name="Line 54"/>
              <p:cNvSpPr>
                <a:spLocks noChangeShapeType="1"/>
              </p:cNvSpPr>
              <p:nvPr/>
            </p:nvSpPr>
            <p:spPr bwMode="auto">
              <a:xfrm>
                <a:off x="3144" y="327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Line 55"/>
              <p:cNvSpPr>
                <a:spLocks noChangeShapeType="1"/>
              </p:cNvSpPr>
              <p:nvPr/>
            </p:nvSpPr>
            <p:spPr bwMode="auto">
              <a:xfrm>
                <a:off x="3457" y="327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Rectangle 56"/>
              <p:cNvSpPr>
                <a:spLocks noChangeArrowheads="1"/>
              </p:cNvSpPr>
              <p:nvPr/>
            </p:nvSpPr>
            <p:spPr bwMode="auto">
              <a:xfrm>
                <a:off x="3144" y="3271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2" name="Oval 57"/>
              <p:cNvSpPr>
                <a:spLocks noChangeArrowheads="1"/>
              </p:cNvSpPr>
              <p:nvPr/>
            </p:nvSpPr>
            <p:spPr bwMode="auto">
              <a:xfrm>
                <a:off x="3142" y="3212"/>
                <a:ext cx="311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73" name="Group 58"/>
              <p:cNvGrpSpPr>
                <a:grpSpLocks/>
              </p:cNvGrpSpPr>
              <p:nvPr/>
            </p:nvGrpSpPr>
            <p:grpSpPr bwMode="auto">
              <a:xfrm>
                <a:off x="3217" y="3233"/>
                <a:ext cx="154" cy="55"/>
                <a:chOff x="3217" y="3233"/>
                <a:chExt cx="154" cy="55"/>
              </a:xfrm>
            </p:grpSpPr>
            <p:sp>
              <p:nvSpPr>
                <p:cNvPr id="3187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217" y="3232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9" name="Line 60"/>
                <p:cNvSpPr>
                  <a:spLocks noChangeShapeType="1"/>
                </p:cNvSpPr>
                <p:nvPr/>
              </p:nvSpPr>
              <p:spPr bwMode="auto">
                <a:xfrm>
                  <a:off x="3323" y="328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0" name="Line 61"/>
                <p:cNvSpPr>
                  <a:spLocks noChangeShapeType="1"/>
                </p:cNvSpPr>
                <p:nvPr/>
              </p:nvSpPr>
              <p:spPr bwMode="auto">
                <a:xfrm>
                  <a:off x="3268" y="3234"/>
                  <a:ext cx="56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74" name="Group 62"/>
              <p:cNvGrpSpPr>
                <a:grpSpLocks/>
              </p:cNvGrpSpPr>
              <p:nvPr/>
            </p:nvGrpSpPr>
            <p:grpSpPr bwMode="auto">
              <a:xfrm>
                <a:off x="3217" y="3232"/>
                <a:ext cx="154" cy="55"/>
                <a:chOff x="3217" y="3232"/>
                <a:chExt cx="154" cy="55"/>
              </a:xfrm>
            </p:grpSpPr>
            <p:sp>
              <p:nvSpPr>
                <p:cNvPr id="31875" name="Line 63"/>
                <p:cNvSpPr>
                  <a:spLocks noChangeShapeType="1"/>
                </p:cNvSpPr>
                <p:nvPr/>
              </p:nvSpPr>
              <p:spPr bwMode="auto">
                <a:xfrm>
                  <a:off x="3217" y="3286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6" name="Line 64"/>
                <p:cNvSpPr>
                  <a:spLocks noChangeShapeType="1"/>
                </p:cNvSpPr>
                <p:nvPr/>
              </p:nvSpPr>
              <p:spPr bwMode="auto">
                <a:xfrm>
                  <a:off x="3323" y="323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268" y="3231"/>
                  <a:ext cx="56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6" name="Group 66"/>
            <p:cNvGrpSpPr>
              <a:grpSpLocks/>
            </p:cNvGrpSpPr>
            <p:nvPr/>
          </p:nvGrpSpPr>
          <p:grpSpPr bwMode="auto">
            <a:xfrm>
              <a:off x="3542" y="3399"/>
              <a:ext cx="315" cy="146"/>
              <a:chOff x="3542" y="3399"/>
              <a:chExt cx="315" cy="146"/>
            </a:xfrm>
          </p:grpSpPr>
          <p:sp>
            <p:nvSpPr>
              <p:cNvPr id="31855" name="Oval 67"/>
              <p:cNvSpPr>
                <a:spLocks noChangeArrowheads="1"/>
              </p:cNvSpPr>
              <p:nvPr/>
            </p:nvSpPr>
            <p:spPr bwMode="auto">
              <a:xfrm>
                <a:off x="3544" y="3465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6" name="Line 68"/>
              <p:cNvSpPr>
                <a:spLocks noChangeShapeType="1"/>
              </p:cNvSpPr>
              <p:nvPr/>
            </p:nvSpPr>
            <p:spPr bwMode="auto">
              <a:xfrm>
                <a:off x="3544" y="345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Line 69"/>
              <p:cNvSpPr>
                <a:spLocks noChangeShapeType="1"/>
              </p:cNvSpPr>
              <p:nvPr/>
            </p:nvSpPr>
            <p:spPr bwMode="auto">
              <a:xfrm>
                <a:off x="3858" y="345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Rectangle 70"/>
              <p:cNvSpPr>
                <a:spLocks noChangeArrowheads="1"/>
              </p:cNvSpPr>
              <p:nvPr/>
            </p:nvSpPr>
            <p:spPr bwMode="auto">
              <a:xfrm>
                <a:off x="3544" y="3457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9" name="Oval 71"/>
              <p:cNvSpPr>
                <a:spLocks noChangeArrowheads="1"/>
              </p:cNvSpPr>
              <p:nvPr/>
            </p:nvSpPr>
            <p:spPr bwMode="auto">
              <a:xfrm>
                <a:off x="3542" y="3399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60" name="Group 72"/>
              <p:cNvGrpSpPr>
                <a:grpSpLocks/>
              </p:cNvGrpSpPr>
              <p:nvPr/>
            </p:nvGrpSpPr>
            <p:grpSpPr bwMode="auto">
              <a:xfrm>
                <a:off x="3617" y="3419"/>
                <a:ext cx="154" cy="55"/>
                <a:chOff x="3617" y="3419"/>
                <a:chExt cx="154" cy="55"/>
              </a:xfrm>
            </p:grpSpPr>
            <p:sp>
              <p:nvSpPr>
                <p:cNvPr id="318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617" y="3419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6" name="Line 74"/>
                <p:cNvSpPr>
                  <a:spLocks noChangeShapeType="1"/>
                </p:cNvSpPr>
                <p:nvPr/>
              </p:nvSpPr>
              <p:spPr bwMode="auto">
                <a:xfrm>
                  <a:off x="3723" y="347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7" name="Line 75"/>
                <p:cNvSpPr>
                  <a:spLocks noChangeShapeType="1"/>
                </p:cNvSpPr>
                <p:nvPr/>
              </p:nvSpPr>
              <p:spPr bwMode="auto">
                <a:xfrm>
                  <a:off x="3668" y="3421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61" name="Group 76"/>
              <p:cNvGrpSpPr>
                <a:grpSpLocks/>
              </p:cNvGrpSpPr>
              <p:nvPr/>
            </p:nvGrpSpPr>
            <p:grpSpPr bwMode="auto">
              <a:xfrm>
                <a:off x="3617" y="3419"/>
                <a:ext cx="154" cy="55"/>
                <a:chOff x="3617" y="3419"/>
                <a:chExt cx="154" cy="55"/>
              </a:xfrm>
            </p:grpSpPr>
            <p:sp>
              <p:nvSpPr>
                <p:cNvPr id="31862" name="Line 77"/>
                <p:cNvSpPr>
                  <a:spLocks noChangeShapeType="1"/>
                </p:cNvSpPr>
                <p:nvPr/>
              </p:nvSpPr>
              <p:spPr bwMode="auto">
                <a:xfrm>
                  <a:off x="3617" y="3473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3" name="Line 78"/>
                <p:cNvSpPr>
                  <a:spLocks noChangeShapeType="1"/>
                </p:cNvSpPr>
                <p:nvPr/>
              </p:nvSpPr>
              <p:spPr bwMode="auto">
                <a:xfrm>
                  <a:off x="3723" y="341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4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668" y="3418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7" name="Group 80"/>
            <p:cNvGrpSpPr>
              <a:grpSpLocks/>
            </p:cNvGrpSpPr>
            <p:nvPr/>
          </p:nvGrpSpPr>
          <p:grpSpPr bwMode="auto">
            <a:xfrm>
              <a:off x="3822" y="2986"/>
              <a:ext cx="315" cy="146"/>
              <a:chOff x="3822" y="2986"/>
              <a:chExt cx="315" cy="146"/>
            </a:xfrm>
          </p:grpSpPr>
          <p:sp>
            <p:nvSpPr>
              <p:cNvPr id="31842" name="Oval 81"/>
              <p:cNvSpPr>
                <a:spLocks noChangeArrowheads="1"/>
              </p:cNvSpPr>
              <p:nvPr/>
            </p:nvSpPr>
            <p:spPr bwMode="auto">
              <a:xfrm>
                <a:off x="3824" y="3052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3" name="Line 82"/>
              <p:cNvSpPr>
                <a:spLocks noChangeShapeType="1"/>
              </p:cNvSpPr>
              <p:nvPr/>
            </p:nvSpPr>
            <p:spPr bwMode="auto">
              <a:xfrm>
                <a:off x="3824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Line 83"/>
              <p:cNvSpPr>
                <a:spLocks noChangeShapeType="1"/>
              </p:cNvSpPr>
              <p:nvPr/>
            </p:nvSpPr>
            <p:spPr bwMode="auto">
              <a:xfrm>
                <a:off x="4138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auto">
              <a:xfrm>
                <a:off x="3824" y="3044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6" name="Oval 85"/>
              <p:cNvSpPr>
                <a:spLocks noChangeArrowheads="1"/>
              </p:cNvSpPr>
              <p:nvPr/>
            </p:nvSpPr>
            <p:spPr bwMode="auto">
              <a:xfrm>
                <a:off x="3822" y="2986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47" name="Group 86"/>
              <p:cNvGrpSpPr>
                <a:grpSpLocks/>
              </p:cNvGrpSpPr>
              <p:nvPr/>
            </p:nvGrpSpPr>
            <p:grpSpPr bwMode="auto">
              <a:xfrm>
                <a:off x="3897" y="3007"/>
                <a:ext cx="154" cy="55"/>
                <a:chOff x="3897" y="3007"/>
                <a:chExt cx="154" cy="55"/>
              </a:xfrm>
            </p:grpSpPr>
            <p:sp>
              <p:nvSpPr>
                <p:cNvPr id="3185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897" y="3006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3" name="Line 88"/>
                <p:cNvSpPr>
                  <a:spLocks noChangeShapeType="1"/>
                </p:cNvSpPr>
                <p:nvPr/>
              </p:nvSpPr>
              <p:spPr bwMode="auto">
                <a:xfrm>
                  <a:off x="4003" y="30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4" name="Line 89"/>
                <p:cNvSpPr>
                  <a:spLocks noChangeShapeType="1"/>
                </p:cNvSpPr>
                <p:nvPr/>
              </p:nvSpPr>
              <p:spPr bwMode="auto">
                <a:xfrm>
                  <a:off x="3948" y="3008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48" name="Group 90"/>
              <p:cNvGrpSpPr>
                <a:grpSpLocks/>
              </p:cNvGrpSpPr>
              <p:nvPr/>
            </p:nvGrpSpPr>
            <p:grpSpPr bwMode="auto">
              <a:xfrm>
                <a:off x="3897" y="3006"/>
                <a:ext cx="154" cy="55"/>
                <a:chOff x="3897" y="3006"/>
                <a:chExt cx="154" cy="55"/>
              </a:xfrm>
            </p:grpSpPr>
            <p:sp>
              <p:nvSpPr>
                <p:cNvPr id="31849" name="Line 91"/>
                <p:cNvSpPr>
                  <a:spLocks noChangeShapeType="1"/>
                </p:cNvSpPr>
                <p:nvPr/>
              </p:nvSpPr>
              <p:spPr bwMode="auto">
                <a:xfrm>
                  <a:off x="3897" y="3060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0" name="Line 92"/>
                <p:cNvSpPr>
                  <a:spLocks noChangeShapeType="1"/>
                </p:cNvSpPr>
                <p:nvPr/>
              </p:nvSpPr>
              <p:spPr bwMode="auto">
                <a:xfrm>
                  <a:off x="4003" y="300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948" y="3005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68" name="Freeform 94"/>
            <p:cNvSpPr>
              <a:spLocks noChangeArrowheads="1"/>
            </p:cNvSpPr>
            <p:nvPr/>
          </p:nvSpPr>
          <p:spPr bwMode="auto">
            <a:xfrm>
              <a:off x="3511" y="2871"/>
              <a:ext cx="317" cy="193"/>
            </a:xfrm>
            <a:custGeom>
              <a:avLst/>
              <a:gdLst>
                <a:gd name="T0" fmla="*/ 0 w 318"/>
                <a:gd name="T1" fmla="*/ 0 h 194"/>
                <a:gd name="T2" fmla="*/ 317 w 318"/>
                <a:gd name="T3" fmla="*/ 193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Freeform 95"/>
            <p:cNvSpPr>
              <a:spLocks noChangeArrowheads="1"/>
            </p:cNvSpPr>
            <p:nvPr/>
          </p:nvSpPr>
          <p:spPr bwMode="auto">
            <a:xfrm>
              <a:off x="2840" y="3118"/>
              <a:ext cx="302" cy="149"/>
            </a:xfrm>
            <a:custGeom>
              <a:avLst/>
              <a:gdLst>
                <a:gd name="T0" fmla="*/ 0 w 294"/>
                <a:gd name="T1" fmla="*/ 0 h 174"/>
                <a:gd name="T2" fmla="*/ 395 w 294"/>
                <a:gd name="T3" fmla="*/ 39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Freeform 96"/>
            <p:cNvSpPr>
              <a:spLocks noChangeArrowheads="1"/>
            </p:cNvSpPr>
            <p:nvPr/>
          </p:nvSpPr>
          <p:spPr bwMode="auto">
            <a:xfrm>
              <a:off x="3437" y="3103"/>
              <a:ext cx="395" cy="155"/>
            </a:xfrm>
            <a:custGeom>
              <a:avLst/>
              <a:gdLst>
                <a:gd name="T0" fmla="*/ 0 w 378"/>
                <a:gd name="T1" fmla="*/ 59 h 174"/>
                <a:gd name="T2" fmla="*/ 602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Freeform 97"/>
            <p:cNvSpPr>
              <a:spLocks noChangeArrowheads="1"/>
            </p:cNvSpPr>
            <p:nvPr/>
          </p:nvSpPr>
          <p:spPr bwMode="auto">
            <a:xfrm>
              <a:off x="3857" y="3137"/>
              <a:ext cx="129" cy="319"/>
            </a:xfrm>
            <a:custGeom>
              <a:avLst/>
              <a:gdLst>
                <a:gd name="T0" fmla="*/ 0 w 118"/>
                <a:gd name="T1" fmla="*/ 6 h 500"/>
                <a:gd name="T2" fmla="*/ 310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Freeform 98"/>
            <p:cNvSpPr>
              <a:spLocks noChangeArrowheads="1"/>
            </p:cNvSpPr>
            <p:nvPr/>
          </p:nvSpPr>
          <p:spPr bwMode="auto">
            <a:xfrm>
              <a:off x="3079" y="3473"/>
              <a:ext cx="463" cy="46"/>
            </a:xfrm>
            <a:custGeom>
              <a:avLst/>
              <a:gdLst>
                <a:gd name="T0" fmla="*/ 3548 w 370"/>
                <a:gd name="T1" fmla="*/ 1455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Freeform 99"/>
            <p:cNvSpPr>
              <a:spLocks noChangeArrowheads="1"/>
            </p:cNvSpPr>
            <p:nvPr/>
          </p:nvSpPr>
          <p:spPr bwMode="auto">
            <a:xfrm>
              <a:off x="2741" y="3133"/>
              <a:ext cx="121" cy="267"/>
            </a:xfrm>
            <a:custGeom>
              <a:avLst/>
              <a:gdLst>
                <a:gd name="T0" fmla="*/ 4 w 176"/>
                <a:gd name="T1" fmla="*/ 5 h 412"/>
                <a:gd name="T2" fmla="*/ 4 w 176"/>
                <a:gd name="T3" fmla="*/ 5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100"/>
            <p:cNvSpPr>
              <a:spLocks noChangeArrowheads="1"/>
            </p:cNvSpPr>
            <p:nvPr/>
          </p:nvSpPr>
          <p:spPr bwMode="auto">
            <a:xfrm>
              <a:off x="1550" y="2890"/>
              <a:ext cx="727" cy="149"/>
            </a:xfrm>
            <a:prstGeom prst="rect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Rectangle 101"/>
            <p:cNvSpPr>
              <a:spLocks noChangeArrowheads="1"/>
            </p:cNvSpPr>
            <p:nvPr/>
          </p:nvSpPr>
          <p:spPr bwMode="auto">
            <a:xfrm>
              <a:off x="1535" y="2905"/>
              <a:ext cx="722" cy="149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102"/>
            <p:cNvSpPr>
              <a:spLocks noChangeShapeType="1"/>
            </p:cNvSpPr>
            <p:nvPr/>
          </p:nvSpPr>
          <p:spPr bwMode="auto">
            <a:xfrm>
              <a:off x="2181" y="2988"/>
              <a:ext cx="265" cy="0"/>
            </a:xfrm>
            <a:prstGeom prst="line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Text Box 103"/>
            <p:cNvSpPr txBox="1">
              <a:spLocks noChangeArrowheads="1"/>
            </p:cNvSpPr>
            <p:nvPr/>
          </p:nvSpPr>
          <p:spPr bwMode="auto">
            <a:xfrm>
              <a:off x="2813" y="280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778" name="Text Box 104"/>
            <p:cNvSpPr txBox="1">
              <a:spLocks noChangeArrowheads="1"/>
            </p:cNvSpPr>
            <p:nvPr/>
          </p:nvSpPr>
          <p:spPr bwMode="auto">
            <a:xfrm>
              <a:off x="2759" y="3085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1779" name="Text Box 105"/>
            <p:cNvSpPr txBox="1">
              <a:spLocks noChangeArrowheads="1"/>
            </p:cNvSpPr>
            <p:nvPr/>
          </p:nvSpPr>
          <p:spPr bwMode="auto">
            <a:xfrm>
              <a:off x="2601" y="3131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1780" name="Rectangle 106"/>
            <p:cNvSpPr>
              <a:spLocks noChangeArrowheads="1"/>
            </p:cNvSpPr>
            <p:nvPr/>
          </p:nvSpPr>
          <p:spPr bwMode="auto">
            <a:xfrm>
              <a:off x="1931" y="2907"/>
              <a:ext cx="268" cy="150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Text Box 107"/>
            <p:cNvSpPr txBox="1">
              <a:spLocks noChangeArrowheads="1"/>
            </p:cNvSpPr>
            <p:nvPr/>
          </p:nvSpPr>
          <p:spPr bwMode="auto">
            <a:xfrm>
              <a:off x="1900" y="2890"/>
              <a:ext cx="328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</p:txBody>
        </p:sp>
        <p:sp>
          <p:nvSpPr>
            <p:cNvPr id="31782" name="Text Box 108"/>
            <p:cNvSpPr txBox="1">
              <a:spLocks noChangeArrowheads="1"/>
            </p:cNvSpPr>
            <p:nvPr/>
          </p:nvSpPr>
          <p:spPr bwMode="auto">
            <a:xfrm>
              <a:off x="821" y="2467"/>
              <a:ext cx="1016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value in arriving</a:t>
              </a:r>
            </a:p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sz="1600">
                  <a:solidFill>
                    <a:srgbClr val="000000"/>
                  </a:solidFill>
                </a:rPr>
                <a:t>’</a:t>
              </a:r>
              <a:r>
                <a:rPr lang="en-US" sz="1600">
                  <a:solidFill>
                    <a:srgbClr val="000000"/>
                  </a:solidFill>
                </a:rPr>
                <a:t>s header</a:t>
              </a:r>
            </a:p>
          </p:txBody>
        </p:sp>
        <p:sp>
          <p:nvSpPr>
            <p:cNvPr id="31783" name="Line 109"/>
            <p:cNvSpPr>
              <a:spLocks noChangeShapeType="1"/>
            </p:cNvSpPr>
            <p:nvPr/>
          </p:nvSpPr>
          <p:spPr bwMode="auto">
            <a:xfrm flipH="1">
              <a:off x="1689" y="3070"/>
              <a:ext cx="85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110"/>
            <p:cNvSpPr txBox="1">
              <a:spLocks noChangeArrowheads="1"/>
            </p:cNvSpPr>
            <p:nvPr/>
          </p:nvSpPr>
          <p:spPr bwMode="auto">
            <a:xfrm>
              <a:off x="1666" y="887"/>
              <a:ext cx="117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31785" name="Rectangle 111"/>
            <p:cNvSpPr>
              <a:spLocks noChangeArrowheads="1"/>
            </p:cNvSpPr>
            <p:nvPr/>
          </p:nvSpPr>
          <p:spPr bwMode="auto">
            <a:xfrm>
              <a:off x="1619" y="1358"/>
              <a:ext cx="1262" cy="80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Text Box 112"/>
            <p:cNvSpPr txBox="1">
              <a:spLocks noChangeArrowheads="1"/>
            </p:cNvSpPr>
            <p:nvPr/>
          </p:nvSpPr>
          <p:spPr bwMode="auto">
            <a:xfrm>
              <a:off x="1666" y="1328"/>
              <a:ext cx="1177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31787" name="Text Box 113"/>
            <p:cNvSpPr txBox="1">
              <a:spLocks noChangeArrowheads="1"/>
            </p:cNvSpPr>
            <p:nvPr/>
          </p:nvSpPr>
          <p:spPr bwMode="auto">
            <a:xfrm>
              <a:off x="1596" y="1484"/>
              <a:ext cx="76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31788" name="Text Box 114"/>
            <p:cNvSpPr txBox="1">
              <a:spLocks noChangeArrowheads="1"/>
            </p:cNvSpPr>
            <p:nvPr/>
          </p:nvSpPr>
          <p:spPr bwMode="auto">
            <a:xfrm>
              <a:off x="2268" y="1485"/>
              <a:ext cx="655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31789" name="Line 115"/>
            <p:cNvSpPr>
              <a:spLocks noChangeShapeType="1"/>
            </p:cNvSpPr>
            <p:nvPr/>
          </p:nvSpPr>
          <p:spPr bwMode="auto">
            <a:xfrm>
              <a:off x="2330" y="1492"/>
              <a:ext cx="4" cy="6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Text Box 116"/>
            <p:cNvSpPr txBox="1">
              <a:spLocks noChangeArrowheads="1"/>
            </p:cNvSpPr>
            <p:nvPr/>
          </p:nvSpPr>
          <p:spPr bwMode="auto">
            <a:xfrm>
              <a:off x="2008" y="1663"/>
              <a:ext cx="328" cy="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31791" name="Text Box 117"/>
            <p:cNvSpPr txBox="1">
              <a:spLocks noChangeArrowheads="1"/>
            </p:cNvSpPr>
            <p:nvPr/>
          </p:nvSpPr>
          <p:spPr bwMode="auto">
            <a:xfrm>
              <a:off x="2340" y="1663"/>
              <a:ext cx="167" cy="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792" name="Line 118"/>
            <p:cNvSpPr>
              <a:spLocks noChangeShapeType="1"/>
            </p:cNvSpPr>
            <p:nvPr/>
          </p:nvSpPr>
          <p:spPr bwMode="auto">
            <a:xfrm>
              <a:off x="1619" y="1654"/>
              <a:ext cx="126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119"/>
            <p:cNvSpPr>
              <a:spLocks noChangeShapeType="1"/>
            </p:cNvSpPr>
            <p:nvPr/>
          </p:nvSpPr>
          <p:spPr bwMode="auto">
            <a:xfrm>
              <a:off x="1614" y="1498"/>
              <a:ext cx="126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AutoShape 120"/>
            <p:cNvSpPr>
              <a:spLocks noChangeArrowheads="1"/>
            </p:cNvSpPr>
            <p:nvPr/>
          </p:nvSpPr>
          <p:spPr bwMode="auto">
            <a:xfrm rot="5400000">
              <a:off x="2186" y="1173"/>
              <a:ext cx="150" cy="17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121"/>
            <p:cNvSpPr>
              <a:spLocks noChangeShapeType="1"/>
            </p:cNvSpPr>
            <p:nvPr/>
          </p:nvSpPr>
          <p:spPr bwMode="auto">
            <a:xfrm>
              <a:off x="1793" y="2712"/>
              <a:ext cx="228" cy="2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122"/>
            <p:cNvSpPr>
              <a:spLocks/>
            </p:cNvSpPr>
            <p:nvPr/>
          </p:nvSpPr>
          <p:spPr bwMode="auto">
            <a:xfrm>
              <a:off x="2469" y="3021"/>
              <a:ext cx="553" cy="166"/>
            </a:xfrm>
            <a:custGeom>
              <a:avLst/>
              <a:gdLst>
                <a:gd name="T0" fmla="*/ 0 w 554"/>
                <a:gd name="T1" fmla="*/ 10 h 167"/>
                <a:gd name="T2" fmla="*/ 323 w 554"/>
                <a:gd name="T3" fmla="*/ 26 h 167"/>
                <a:gd name="T4" fmla="*/ 553 w 554"/>
                <a:gd name="T5" fmla="*/ 166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240" cap="sq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Freeform 123"/>
            <p:cNvSpPr>
              <a:spLocks noChangeArrowheads="1"/>
            </p:cNvSpPr>
            <p:nvPr/>
          </p:nvSpPr>
          <p:spPr bwMode="auto">
            <a:xfrm flipH="1">
              <a:off x="3939" y="2753"/>
              <a:ext cx="363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Freeform 124"/>
            <p:cNvSpPr>
              <a:spLocks noChangeArrowheads="1"/>
            </p:cNvSpPr>
            <p:nvPr/>
          </p:nvSpPr>
          <p:spPr bwMode="auto">
            <a:xfrm flipH="1">
              <a:off x="3302" y="2574"/>
              <a:ext cx="363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125"/>
            <p:cNvSpPr>
              <a:spLocks noChangeArrowheads="1"/>
            </p:cNvSpPr>
            <p:nvPr/>
          </p:nvSpPr>
          <p:spPr bwMode="auto">
            <a:xfrm flipH="1" flipV="1">
              <a:off x="3723" y="3548"/>
              <a:ext cx="341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126"/>
            <p:cNvSpPr>
              <a:spLocks noChangeArrowheads="1"/>
            </p:cNvSpPr>
            <p:nvPr/>
          </p:nvSpPr>
          <p:spPr bwMode="auto">
            <a:xfrm flipH="1" flipV="1">
              <a:off x="2873" y="3538"/>
              <a:ext cx="341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Freeform 127"/>
            <p:cNvSpPr>
              <a:spLocks noChangeArrowheads="1"/>
            </p:cNvSpPr>
            <p:nvPr/>
          </p:nvSpPr>
          <p:spPr bwMode="auto">
            <a:xfrm flipH="1" flipV="1">
              <a:off x="3276" y="3354"/>
              <a:ext cx="341" cy="28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2" name="Group 128"/>
            <p:cNvGrpSpPr>
              <a:grpSpLocks/>
            </p:cNvGrpSpPr>
            <p:nvPr/>
          </p:nvGrpSpPr>
          <p:grpSpPr bwMode="auto">
            <a:xfrm>
              <a:off x="3308" y="2294"/>
              <a:ext cx="346" cy="284"/>
              <a:chOff x="3308" y="2294"/>
              <a:chExt cx="346" cy="284"/>
            </a:xfrm>
          </p:grpSpPr>
          <p:sp>
            <p:nvSpPr>
              <p:cNvPr id="31835" name="Rectangle 129"/>
              <p:cNvSpPr>
                <a:spLocks noChangeArrowheads="1"/>
              </p:cNvSpPr>
              <p:nvPr/>
            </p:nvSpPr>
            <p:spPr bwMode="auto">
              <a:xfrm>
                <a:off x="3308" y="2294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6" name="Oval 130"/>
              <p:cNvSpPr>
                <a:spLocks noChangeArrowheads="1"/>
              </p:cNvSpPr>
              <p:nvPr/>
            </p:nvSpPr>
            <p:spPr bwMode="auto">
              <a:xfrm>
                <a:off x="3327" y="2300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7" name="Rectangle 131"/>
              <p:cNvSpPr>
                <a:spLocks noChangeArrowheads="1"/>
              </p:cNvSpPr>
              <p:nvPr/>
            </p:nvSpPr>
            <p:spPr bwMode="auto">
              <a:xfrm>
                <a:off x="3335" y="2411"/>
                <a:ext cx="299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8" name="Line 132"/>
              <p:cNvSpPr>
                <a:spLocks noChangeShapeType="1"/>
              </p:cNvSpPr>
              <p:nvPr/>
            </p:nvSpPr>
            <p:spPr bwMode="auto">
              <a:xfrm>
                <a:off x="3504" y="2437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Line 133"/>
              <p:cNvSpPr>
                <a:spLocks noChangeShapeType="1"/>
              </p:cNvSpPr>
              <p:nvPr/>
            </p:nvSpPr>
            <p:spPr bwMode="auto">
              <a:xfrm>
                <a:off x="3335" y="246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Line 134"/>
              <p:cNvSpPr>
                <a:spLocks noChangeShapeType="1"/>
              </p:cNvSpPr>
              <p:nvPr/>
            </p:nvSpPr>
            <p:spPr bwMode="auto">
              <a:xfrm>
                <a:off x="3334" y="243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AutoShape 135"/>
              <p:cNvSpPr>
                <a:spLocks noChangeArrowheads="1"/>
              </p:cNvSpPr>
              <p:nvPr/>
            </p:nvSpPr>
            <p:spPr bwMode="auto">
              <a:xfrm rot="5400000">
                <a:off x="3472" y="2372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3" name="Group 136"/>
            <p:cNvGrpSpPr>
              <a:grpSpLocks/>
            </p:cNvGrpSpPr>
            <p:nvPr/>
          </p:nvGrpSpPr>
          <p:grpSpPr bwMode="auto">
            <a:xfrm>
              <a:off x="3946" y="2466"/>
              <a:ext cx="346" cy="284"/>
              <a:chOff x="3946" y="2466"/>
              <a:chExt cx="346" cy="284"/>
            </a:xfrm>
          </p:grpSpPr>
          <p:sp>
            <p:nvSpPr>
              <p:cNvPr id="31828" name="Rectangle 137"/>
              <p:cNvSpPr>
                <a:spLocks noChangeArrowheads="1"/>
              </p:cNvSpPr>
              <p:nvPr/>
            </p:nvSpPr>
            <p:spPr bwMode="auto">
              <a:xfrm>
                <a:off x="3946" y="2466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9" name="Oval 138"/>
              <p:cNvSpPr>
                <a:spLocks noChangeArrowheads="1"/>
              </p:cNvSpPr>
              <p:nvPr/>
            </p:nvSpPr>
            <p:spPr bwMode="auto">
              <a:xfrm>
                <a:off x="3965" y="2472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0" name="Rectangle 139"/>
              <p:cNvSpPr>
                <a:spLocks noChangeArrowheads="1"/>
              </p:cNvSpPr>
              <p:nvPr/>
            </p:nvSpPr>
            <p:spPr bwMode="auto">
              <a:xfrm>
                <a:off x="3973" y="2583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1" name="Line 140"/>
              <p:cNvSpPr>
                <a:spLocks noChangeShapeType="1"/>
              </p:cNvSpPr>
              <p:nvPr/>
            </p:nvSpPr>
            <p:spPr bwMode="auto">
              <a:xfrm>
                <a:off x="4142" y="2609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Line 141"/>
              <p:cNvSpPr>
                <a:spLocks noChangeShapeType="1"/>
              </p:cNvSpPr>
              <p:nvPr/>
            </p:nvSpPr>
            <p:spPr bwMode="auto">
              <a:xfrm>
                <a:off x="3973" y="2640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Line 142"/>
              <p:cNvSpPr>
                <a:spLocks noChangeShapeType="1"/>
              </p:cNvSpPr>
              <p:nvPr/>
            </p:nvSpPr>
            <p:spPr bwMode="auto">
              <a:xfrm>
                <a:off x="3972" y="2610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AutoShape 143"/>
              <p:cNvSpPr>
                <a:spLocks noChangeArrowheads="1"/>
              </p:cNvSpPr>
              <p:nvPr/>
            </p:nvSpPr>
            <p:spPr bwMode="auto">
              <a:xfrm rot="5400000">
                <a:off x="4110" y="2544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4" name="Group 144"/>
            <p:cNvGrpSpPr>
              <a:grpSpLocks/>
            </p:cNvGrpSpPr>
            <p:nvPr/>
          </p:nvGrpSpPr>
          <p:grpSpPr bwMode="auto">
            <a:xfrm>
              <a:off x="3713" y="3774"/>
              <a:ext cx="346" cy="284"/>
              <a:chOff x="3713" y="3774"/>
              <a:chExt cx="346" cy="284"/>
            </a:xfrm>
          </p:grpSpPr>
          <p:sp>
            <p:nvSpPr>
              <p:cNvPr id="31821" name="Rectangle 145"/>
              <p:cNvSpPr>
                <a:spLocks noChangeArrowheads="1"/>
              </p:cNvSpPr>
              <p:nvPr/>
            </p:nvSpPr>
            <p:spPr bwMode="auto">
              <a:xfrm>
                <a:off x="3713" y="3774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Oval 146"/>
              <p:cNvSpPr>
                <a:spLocks noChangeArrowheads="1"/>
              </p:cNvSpPr>
              <p:nvPr/>
            </p:nvSpPr>
            <p:spPr bwMode="auto">
              <a:xfrm>
                <a:off x="3732" y="3780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3" name="Rectangle 147"/>
              <p:cNvSpPr>
                <a:spLocks noChangeArrowheads="1"/>
              </p:cNvSpPr>
              <p:nvPr/>
            </p:nvSpPr>
            <p:spPr bwMode="auto">
              <a:xfrm>
                <a:off x="3740" y="3891"/>
                <a:ext cx="299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4" name="Line 148"/>
              <p:cNvSpPr>
                <a:spLocks noChangeShapeType="1"/>
              </p:cNvSpPr>
              <p:nvPr/>
            </p:nvSpPr>
            <p:spPr bwMode="auto">
              <a:xfrm>
                <a:off x="3909" y="3917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Line 149"/>
              <p:cNvSpPr>
                <a:spLocks noChangeShapeType="1"/>
              </p:cNvSpPr>
              <p:nvPr/>
            </p:nvSpPr>
            <p:spPr bwMode="auto">
              <a:xfrm>
                <a:off x="3740" y="394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Line 150"/>
              <p:cNvSpPr>
                <a:spLocks noChangeShapeType="1"/>
              </p:cNvSpPr>
              <p:nvPr/>
            </p:nvSpPr>
            <p:spPr bwMode="auto">
              <a:xfrm>
                <a:off x="3739" y="391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AutoShape 151"/>
              <p:cNvSpPr>
                <a:spLocks noChangeArrowheads="1"/>
              </p:cNvSpPr>
              <p:nvPr/>
            </p:nvSpPr>
            <p:spPr bwMode="auto">
              <a:xfrm rot="5400000">
                <a:off x="3877" y="3852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5" name="Group 152"/>
            <p:cNvGrpSpPr>
              <a:grpSpLocks/>
            </p:cNvGrpSpPr>
            <p:nvPr/>
          </p:nvGrpSpPr>
          <p:grpSpPr bwMode="auto">
            <a:xfrm>
              <a:off x="3275" y="3636"/>
              <a:ext cx="346" cy="284"/>
              <a:chOff x="3275" y="3636"/>
              <a:chExt cx="346" cy="284"/>
            </a:xfrm>
          </p:grpSpPr>
          <p:sp>
            <p:nvSpPr>
              <p:cNvPr id="31814" name="Rectangle 153"/>
              <p:cNvSpPr>
                <a:spLocks noChangeArrowheads="1"/>
              </p:cNvSpPr>
              <p:nvPr/>
            </p:nvSpPr>
            <p:spPr bwMode="auto">
              <a:xfrm>
                <a:off x="3275" y="3636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5" name="Oval 154"/>
              <p:cNvSpPr>
                <a:spLocks noChangeArrowheads="1"/>
              </p:cNvSpPr>
              <p:nvPr/>
            </p:nvSpPr>
            <p:spPr bwMode="auto">
              <a:xfrm>
                <a:off x="3294" y="3642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6" name="Rectangle 155"/>
              <p:cNvSpPr>
                <a:spLocks noChangeArrowheads="1"/>
              </p:cNvSpPr>
              <p:nvPr/>
            </p:nvSpPr>
            <p:spPr bwMode="auto">
              <a:xfrm>
                <a:off x="3302" y="3753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7" name="Line 156"/>
              <p:cNvSpPr>
                <a:spLocks noChangeShapeType="1"/>
              </p:cNvSpPr>
              <p:nvPr/>
            </p:nvSpPr>
            <p:spPr bwMode="auto">
              <a:xfrm>
                <a:off x="3471" y="3779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Line 157"/>
              <p:cNvSpPr>
                <a:spLocks noChangeShapeType="1"/>
              </p:cNvSpPr>
              <p:nvPr/>
            </p:nvSpPr>
            <p:spPr bwMode="auto">
              <a:xfrm>
                <a:off x="3302" y="3810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Line 158"/>
              <p:cNvSpPr>
                <a:spLocks noChangeShapeType="1"/>
              </p:cNvSpPr>
              <p:nvPr/>
            </p:nvSpPr>
            <p:spPr bwMode="auto">
              <a:xfrm>
                <a:off x="3301" y="3780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AutoShape 159"/>
              <p:cNvSpPr>
                <a:spLocks noChangeArrowheads="1"/>
              </p:cNvSpPr>
              <p:nvPr/>
            </p:nvSpPr>
            <p:spPr bwMode="auto">
              <a:xfrm rot="5400000">
                <a:off x="3439" y="3714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6" name="Group 160"/>
            <p:cNvGrpSpPr>
              <a:grpSpLocks/>
            </p:cNvGrpSpPr>
            <p:nvPr/>
          </p:nvGrpSpPr>
          <p:grpSpPr bwMode="auto">
            <a:xfrm>
              <a:off x="2862" y="3757"/>
              <a:ext cx="346" cy="284"/>
              <a:chOff x="2862" y="3757"/>
              <a:chExt cx="346" cy="284"/>
            </a:xfrm>
          </p:grpSpPr>
          <p:sp>
            <p:nvSpPr>
              <p:cNvPr id="31807" name="Rectangle 161"/>
              <p:cNvSpPr>
                <a:spLocks noChangeArrowheads="1"/>
              </p:cNvSpPr>
              <p:nvPr/>
            </p:nvSpPr>
            <p:spPr bwMode="auto">
              <a:xfrm>
                <a:off x="2862" y="3757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8" name="Oval 162"/>
              <p:cNvSpPr>
                <a:spLocks noChangeArrowheads="1"/>
              </p:cNvSpPr>
              <p:nvPr/>
            </p:nvSpPr>
            <p:spPr bwMode="auto">
              <a:xfrm>
                <a:off x="2881" y="3763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9" name="Rectangle 163"/>
              <p:cNvSpPr>
                <a:spLocks noChangeArrowheads="1"/>
              </p:cNvSpPr>
              <p:nvPr/>
            </p:nvSpPr>
            <p:spPr bwMode="auto">
              <a:xfrm>
                <a:off x="2889" y="3874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0" name="Line 164"/>
              <p:cNvSpPr>
                <a:spLocks noChangeShapeType="1"/>
              </p:cNvSpPr>
              <p:nvPr/>
            </p:nvSpPr>
            <p:spPr bwMode="auto">
              <a:xfrm>
                <a:off x="3058" y="3900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165"/>
              <p:cNvSpPr>
                <a:spLocks noChangeShapeType="1"/>
              </p:cNvSpPr>
              <p:nvPr/>
            </p:nvSpPr>
            <p:spPr bwMode="auto">
              <a:xfrm>
                <a:off x="2889" y="3931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Line 166"/>
              <p:cNvSpPr>
                <a:spLocks noChangeShapeType="1"/>
              </p:cNvSpPr>
              <p:nvPr/>
            </p:nvSpPr>
            <p:spPr bwMode="auto">
              <a:xfrm>
                <a:off x="2888" y="3901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AutoShape 167"/>
              <p:cNvSpPr>
                <a:spLocks noChangeArrowheads="1"/>
              </p:cNvSpPr>
              <p:nvPr/>
            </p:nvSpPr>
            <p:spPr bwMode="auto">
              <a:xfrm rot="5400000">
                <a:off x="3026" y="3835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50" name="Text Box 168"/>
          <p:cNvSpPr txBox="1">
            <a:spLocks noChangeArrowheads="1"/>
          </p:cNvSpPr>
          <p:nvPr/>
        </p:nvSpPr>
        <p:spPr bwMode="auto">
          <a:xfrm>
            <a:off x="-406400" y="195263"/>
            <a:ext cx="86536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Interplay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4360863" y="1292225"/>
            <a:ext cx="4427537" cy="641350"/>
            <a:chOff x="2747" y="814"/>
            <a:chExt cx="2789" cy="404"/>
          </a:xfrm>
        </p:grpSpPr>
        <p:sp>
          <p:nvSpPr>
            <p:cNvPr id="31755" name="Line 170"/>
            <p:cNvSpPr>
              <a:spLocks noChangeShapeType="1"/>
            </p:cNvSpPr>
            <p:nvPr/>
          </p:nvSpPr>
          <p:spPr bwMode="auto">
            <a:xfrm>
              <a:off x="2747" y="1019"/>
              <a:ext cx="1031" cy="0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71"/>
            <p:cNvSpPr txBox="1">
              <a:spLocks noChangeArrowheads="1"/>
            </p:cNvSpPr>
            <p:nvPr/>
          </p:nvSpPr>
          <p:spPr bwMode="auto">
            <a:xfrm>
              <a:off x="3500" y="814"/>
              <a:ext cx="2037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27" name="Group 172"/>
          <p:cNvGrpSpPr>
            <a:grpSpLocks/>
          </p:cNvGrpSpPr>
          <p:nvPr/>
        </p:nvGrpSpPr>
        <p:grpSpPr bwMode="auto">
          <a:xfrm>
            <a:off x="4424363" y="1979613"/>
            <a:ext cx="4302125" cy="641350"/>
            <a:chOff x="2787" y="1247"/>
            <a:chExt cx="2710" cy="404"/>
          </a:xfrm>
        </p:grpSpPr>
        <p:sp>
          <p:nvSpPr>
            <p:cNvPr id="31753" name="Line 173"/>
            <p:cNvSpPr>
              <a:spLocks noChangeShapeType="1"/>
            </p:cNvSpPr>
            <p:nvPr/>
          </p:nvSpPr>
          <p:spPr bwMode="auto">
            <a:xfrm>
              <a:off x="2787" y="1452"/>
              <a:ext cx="1031" cy="0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Text Box 174"/>
            <p:cNvSpPr txBox="1">
              <a:spLocks noChangeArrowheads="1"/>
            </p:cNvSpPr>
            <p:nvPr/>
          </p:nvSpPr>
          <p:spPr bwMode="auto">
            <a:xfrm>
              <a:off x="3539" y="1247"/>
              <a:ext cx="195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4"/>
          <p:cNvSpPr txBox="1">
            <a:spLocks noChangeArrowheads="1"/>
          </p:cNvSpPr>
          <p:nvPr/>
        </p:nvSpPr>
        <p:spPr bwMode="auto">
          <a:xfrm>
            <a:off x="533400" y="241300"/>
            <a:ext cx="79248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42925" y="3467100"/>
            <a:ext cx="3810000" cy="226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 600 million destinations: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store all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 routing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448175" y="3467100"/>
            <a:ext cx="4019550" cy="2514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Administrative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autonomy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 = network of networks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network admin may want to control routing in its own network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449388" y="1274762"/>
            <a:ext cx="6543675" cy="177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study thus far - idealization 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identical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not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true in practice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542925" y="1495425"/>
            <a:ext cx="3810000" cy="421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ggregate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into regions,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autonomous systems</a:t>
            </a:r>
            <a:r>
              <a:rPr lang="ja-JP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(AS)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same AS run same routing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ntra-AS</a:t>
            </a:r>
            <a:r>
              <a:rPr lang="ja-JP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routing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different AS can run different intra-AS routing protocol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929188" y="1500188"/>
            <a:ext cx="40005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Gateway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its own AS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 link to router in another AS</a:t>
            </a: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533400" y="241300"/>
            <a:ext cx="78486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4" name="Group 3"/>
          <p:cNvGrpSpPr>
            <a:grpSpLocks/>
          </p:cNvGrpSpPr>
          <p:nvPr/>
        </p:nvGrpSpPr>
        <p:grpSpPr bwMode="auto">
          <a:xfrm>
            <a:off x="204788" y="1254125"/>
            <a:ext cx="6176962" cy="4375150"/>
            <a:chOff x="129" y="790"/>
            <a:chExt cx="3891" cy="2756"/>
          </a:xfrm>
        </p:grpSpPr>
        <p:sp>
          <p:nvSpPr>
            <p:cNvPr id="128008" name="Freeform 4"/>
            <p:cNvSpPr>
              <a:spLocks noChangeArrowheads="1"/>
            </p:cNvSpPr>
            <p:nvPr/>
          </p:nvSpPr>
          <p:spPr bwMode="auto">
            <a:xfrm>
              <a:off x="2539" y="950"/>
              <a:ext cx="1480" cy="951"/>
            </a:xfrm>
            <a:custGeom>
              <a:avLst/>
              <a:gdLst>
                <a:gd name="T0" fmla="*/ 1354 w 1162"/>
                <a:gd name="T1" fmla="*/ 86432 h 543"/>
                <a:gd name="T2" fmla="*/ 8865 w 1162"/>
                <a:gd name="T3" fmla="*/ 7289 h 543"/>
                <a:gd name="T4" fmla="*/ 22652 w 1162"/>
                <a:gd name="T5" fmla="*/ 41986 h 543"/>
                <a:gd name="T6" fmla="*/ 27574 w 1162"/>
                <a:gd name="T7" fmla="*/ 127259 h 543"/>
                <a:gd name="T8" fmla="*/ 25254 w 1162"/>
                <a:gd name="T9" fmla="*/ 240221 h 543"/>
                <a:gd name="T10" fmla="*/ 14116 w 1162"/>
                <a:gd name="T11" fmla="*/ 288262 h 543"/>
                <a:gd name="T12" fmla="*/ 2110 w 1162"/>
                <a:gd name="T13" fmla="*/ 234072 h 543"/>
                <a:gd name="T14" fmla="*/ 1354 w 1162"/>
                <a:gd name="T15" fmla="*/ 86432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9" name="Freeform 5"/>
            <p:cNvSpPr>
              <a:spLocks noChangeArrowheads="1"/>
            </p:cNvSpPr>
            <p:nvPr/>
          </p:nvSpPr>
          <p:spPr bwMode="auto">
            <a:xfrm>
              <a:off x="129" y="790"/>
              <a:ext cx="1153" cy="943"/>
            </a:xfrm>
            <a:custGeom>
              <a:avLst/>
              <a:gdLst>
                <a:gd name="T0" fmla="*/ 129 w 1198"/>
                <a:gd name="T1" fmla="*/ 565712 h 451"/>
                <a:gd name="T2" fmla="*/ 263 w 1198"/>
                <a:gd name="T3" fmla="*/ 277731 h 451"/>
                <a:gd name="T4" fmla="*/ 653 w 1198"/>
                <a:gd name="T5" fmla="*/ 152728 h 451"/>
                <a:gd name="T6" fmla="*/ 1445 w 1198"/>
                <a:gd name="T7" fmla="*/ 77646 h 451"/>
                <a:gd name="T8" fmla="*/ 1729 w 1198"/>
                <a:gd name="T9" fmla="*/ 615689 h 451"/>
                <a:gd name="T10" fmla="*/ 1299 w 1198"/>
                <a:gd name="T11" fmla="*/ 1289974 h 451"/>
                <a:gd name="T12" fmla="*/ 448 w 1198"/>
                <a:gd name="T13" fmla="*/ 1327464 h 451"/>
                <a:gd name="T14" fmla="*/ 52 w 1198"/>
                <a:gd name="T15" fmla="*/ 1052823 h 451"/>
                <a:gd name="T16" fmla="*/ 129 w 1198"/>
                <a:gd name="T17" fmla="*/ 565712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Freeform 6"/>
            <p:cNvSpPr>
              <a:spLocks noChangeArrowheads="1"/>
            </p:cNvSpPr>
            <p:nvPr/>
          </p:nvSpPr>
          <p:spPr bwMode="auto">
            <a:xfrm>
              <a:off x="874" y="1471"/>
              <a:ext cx="1844" cy="735"/>
            </a:xfrm>
            <a:custGeom>
              <a:avLst/>
              <a:gdLst>
                <a:gd name="T0" fmla="*/ 1536 w 1583"/>
                <a:gd name="T1" fmla="*/ 929 h 682"/>
                <a:gd name="T2" fmla="*/ 4013 w 1583"/>
                <a:gd name="T3" fmla="*/ 307 h 682"/>
                <a:gd name="T4" fmla="*/ 7741 w 1583"/>
                <a:gd name="T5" fmla="*/ 83 h 682"/>
                <a:gd name="T6" fmla="*/ 11409 w 1583"/>
                <a:gd name="T7" fmla="*/ 802 h 682"/>
                <a:gd name="T8" fmla="*/ 15421 w 1583"/>
                <a:gd name="T9" fmla="*/ 1770 h 682"/>
                <a:gd name="T10" fmla="*/ 12549 w 1583"/>
                <a:gd name="T11" fmla="*/ 2668 h 682"/>
                <a:gd name="T12" fmla="*/ 6808 w 1583"/>
                <a:gd name="T13" fmla="*/ 2719 h 682"/>
                <a:gd name="T14" fmla="*/ 875 w 1583"/>
                <a:gd name="T15" fmla="*/ 2469 h 682"/>
                <a:gd name="T16" fmla="*/ 1536 w 1583"/>
                <a:gd name="T17" fmla="*/ 929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1" name="Oval 7"/>
            <p:cNvSpPr>
              <a:spLocks noChangeArrowheads="1"/>
            </p:cNvSpPr>
            <p:nvPr/>
          </p:nvSpPr>
          <p:spPr bwMode="auto">
            <a:xfrm>
              <a:off x="369" y="1470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Line 8"/>
            <p:cNvSpPr>
              <a:spLocks noChangeShapeType="1"/>
            </p:cNvSpPr>
            <p:nvPr/>
          </p:nvSpPr>
          <p:spPr bwMode="auto">
            <a:xfrm>
              <a:off x="369" y="1463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3" name="Line 9"/>
            <p:cNvSpPr>
              <a:spLocks noChangeShapeType="1"/>
            </p:cNvSpPr>
            <p:nvPr/>
          </p:nvSpPr>
          <p:spPr bwMode="auto">
            <a:xfrm>
              <a:off x="657" y="1463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4" name="Rectangle 10"/>
            <p:cNvSpPr>
              <a:spLocks noChangeArrowheads="1"/>
            </p:cNvSpPr>
            <p:nvPr/>
          </p:nvSpPr>
          <p:spPr bwMode="auto">
            <a:xfrm>
              <a:off x="369" y="1463"/>
              <a:ext cx="284" cy="46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5" name="Oval 11"/>
            <p:cNvSpPr>
              <a:spLocks noChangeArrowheads="1"/>
            </p:cNvSpPr>
            <p:nvPr/>
          </p:nvSpPr>
          <p:spPr bwMode="auto">
            <a:xfrm>
              <a:off x="366" y="1409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6" name="Rectangle 12"/>
            <p:cNvSpPr>
              <a:spLocks noChangeArrowheads="1"/>
            </p:cNvSpPr>
            <p:nvPr/>
          </p:nvSpPr>
          <p:spPr bwMode="auto">
            <a:xfrm>
              <a:off x="446" y="1421"/>
              <a:ext cx="129" cy="114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7" name="Text Box 13"/>
            <p:cNvSpPr txBox="1">
              <a:spLocks noChangeArrowheads="1"/>
            </p:cNvSpPr>
            <p:nvPr/>
          </p:nvSpPr>
          <p:spPr bwMode="auto">
            <a:xfrm>
              <a:off x="368" y="1360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  <p:sp>
          <p:nvSpPr>
            <p:cNvPr id="128018" name="Oval 14"/>
            <p:cNvSpPr>
              <a:spLocks noChangeArrowheads="1"/>
            </p:cNvSpPr>
            <p:nvPr/>
          </p:nvSpPr>
          <p:spPr bwMode="auto">
            <a:xfrm>
              <a:off x="1489" y="2033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9" name="Line 15"/>
            <p:cNvSpPr>
              <a:spLocks noChangeShapeType="1"/>
            </p:cNvSpPr>
            <p:nvPr/>
          </p:nvSpPr>
          <p:spPr bwMode="auto">
            <a:xfrm>
              <a:off x="1489" y="2026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0" name="Line 16"/>
            <p:cNvSpPr>
              <a:spLocks noChangeShapeType="1"/>
            </p:cNvSpPr>
            <p:nvPr/>
          </p:nvSpPr>
          <p:spPr bwMode="auto">
            <a:xfrm>
              <a:off x="1777" y="2026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Rectangle 17"/>
            <p:cNvSpPr>
              <a:spLocks noChangeArrowheads="1"/>
            </p:cNvSpPr>
            <p:nvPr/>
          </p:nvSpPr>
          <p:spPr bwMode="auto">
            <a:xfrm>
              <a:off x="1489" y="2026"/>
              <a:ext cx="284" cy="46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2" name="Oval 18"/>
            <p:cNvSpPr>
              <a:spLocks noChangeArrowheads="1"/>
            </p:cNvSpPr>
            <p:nvPr/>
          </p:nvSpPr>
          <p:spPr bwMode="auto">
            <a:xfrm>
              <a:off x="1486" y="1972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3" name="Group 19"/>
            <p:cNvGrpSpPr>
              <a:grpSpLocks/>
            </p:cNvGrpSpPr>
            <p:nvPr/>
          </p:nvGrpSpPr>
          <p:grpSpPr bwMode="auto">
            <a:xfrm>
              <a:off x="1490" y="1918"/>
              <a:ext cx="291" cy="250"/>
              <a:chOff x="1490" y="1918"/>
              <a:chExt cx="291" cy="250"/>
            </a:xfrm>
          </p:grpSpPr>
          <p:sp>
            <p:nvSpPr>
              <p:cNvPr id="128126" name="Rectangle 20"/>
              <p:cNvSpPr>
                <a:spLocks noChangeArrowheads="1"/>
              </p:cNvSpPr>
              <p:nvPr/>
            </p:nvSpPr>
            <p:spPr bwMode="auto">
              <a:xfrm>
                <a:off x="1566" y="1978"/>
                <a:ext cx="128" cy="12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7" name="Text Box 21"/>
              <p:cNvSpPr txBox="1">
                <a:spLocks noChangeArrowheads="1"/>
              </p:cNvSpPr>
              <p:nvPr/>
            </p:nvSpPr>
            <p:spPr bwMode="auto">
              <a:xfrm>
                <a:off x="1490" y="1918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1d</a:t>
                </a:r>
              </a:p>
            </p:txBody>
          </p:sp>
        </p:grpSp>
        <p:sp>
          <p:nvSpPr>
            <p:cNvPr id="128024" name="Oval 22"/>
            <p:cNvSpPr>
              <a:spLocks noChangeArrowheads="1"/>
            </p:cNvSpPr>
            <p:nvPr/>
          </p:nvSpPr>
          <p:spPr bwMode="auto">
            <a:xfrm>
              <a:off x="885" y="1347"/>
              <a:ext cx="287" cy="76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Line 23"/>
            <p:cNvSpPr>
              <a:spLocks noChangeShapeType="1"/>
            </p:cNvSpPr>
            <p:nvPr/>
          </p:nvSpPr>
          <p:spPr bwMode="auto">
            <a:xfrm>
              <a:off x="885" y="1341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Line 24"/>
            <p:cNvSpPr>
              <a:spLocks noChangeShapeType="1"/>
            </p:cNvSpPr>
            <p:nvPr/>
          </p:nvSpPr>
          <p:spPr bwMode="auto">
            <a:xfrm>
              <a:off x="1173" y="1341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Rectangle 25"/>
            <p:cNvSpPr>
              <a:spLocks noChangeArrowheads="1"/>
            </p:cNvSpPr>
            <p:nvPr/>
          </p:nvSpPr>
          <p:spPr bwMode="auto">
            <a:xfrm>
              <a:off x="885" y="1341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Oval 26"/>
            <p:cNvSpPr>
              <a:spLocks noChangeArrowheads="1"/>
            </p:cNvSpPr>
            <p:nvPr/>
          </p:nvSpPr>
          <p:spPr bwMode="auto">
            <a:xfrm>
              <a:off x="882" y="1286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7"/>
            <p:cNvSpPr>
              <a:spLocks noChangeArrowheads="1"/>
            </p:cNvSpPr>
            <p:nvPr/>
          </p:nvSpPr>
          <p:spPr bwMode="auto">
            <a:xfrm>
              <a:off x="962" y="1298"/>
              <a:ext cx="129" cy="101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0" name="Text Box 28"/>
            <p:cNvSpPr txBox="1">
              <a:spLocks noChangeArrowheads="1"/>
            </p:cNvSpPr>
            <p:nvPr/>
          </p:nvSpPr>
          <p:spPr bwMode="auto">
            <a:xfrm>
              <a:off x="885" y="1237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  <p:sp>
          <p:nvSpPr>
            <p:cNvPr id="128031" name="Oval 29"/>
            <p:cNvSpPr>
              <a:spLocks noChangeArrowheads="1"/>
            </p:cNvSpPr>
            <p:nvPr/>
          </p:nvSpPr>
          <p:spPr bwMode="auto">
            <a:xfrm>
              <a:off x="1456" y="1665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30"/>
            <p:cNvSpPr>
              <a:spLocks noChangeShapeType="1"/>
            </p:cNvSpPr>
            <p:nvPr/>
          </p:nvSpPr>
          <p:spPr bwMode="auto">
            <a:xfrm>
              <a:off x="1456" y="1659"/>
              <a:ext cx="0" cy="4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3" name="Line 31"/>
            <p:cNvSpPr>
              <a:spLocks noChangeShapeType="1"/>
            </p:cNvSpPr>
            <p:nvPr/>
          </p:nvSpPr>
          <p:spPr bwMode="auto">
            <a:xfrm>
              <a:off x="1744" y="1659"/>
              <a:ext cx="0" cy="4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4" name="Rectangle 32"/>
            <p:cNvSpPr>
              <a:spLocks noChangeArrowheads="1"/>
            </p:cNvSpPr>
            <p:nvPr/>
          </p:nvSpPr>
          <p:spPr bwMode="auto">
            <a:xfrm>
              <a:off x="1456" y="1659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Oval 33"/>
            <p:cNvSpPr>
              <a:spLocks noChangeArrowheads="1"/>
            </p:cNvSpPr>
            <p:nvPr/>
          </p:nvSpPr>
          <p:spPr bwMode="auto">
            <a:xfrm>
              <a:off x="1453" y="1604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36" name="Group 34"/>
            <p:cNvGrpSpPr>
              <a:grpSpLocks/>
            </p:cNvGrpSpPr>
            <p:nvPr/>
          </p:nvGrpSpPr>
          <p:grpSpPr bwMode="auto">
            <a:xfrm>
              <a:off x="1458" y="1550"/>
              <a:ext cx="283" cy="250"/>
              <a:chOff x="1458" y="1550"/>
              <a:chExt cx="283" cy="250"/>
            </a:xfrm>
          </p:grpSpPr>
          <p:sp>
            <p:nvSpPr>
              <p:cNvPr id="128124" name="Rectangle 35"/>
              <p:cNvSpPr>
                <a:spLocks noChangeArrowheads="1"/>
              </p:cNvSpPr>
              <p:nvPr/>
            </p:nvSpPr>
            <p:spPr bwMode="auto">
              <a:xfrm>
                <a:off x="1532" y="1610"/>
                <a:ext cx="128" cy="12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5" name="Text Box 36"/>
              <p:cNvSpPr txBox="1">
                <a:spLocks noChangeArrowheads="1"/>
              </p:cNvSpPr>
              <p:nvPr/>
            </p:nvSpPr>
            <p:spPr bwMode="auto">
              <a:xfrm>
                <a:off x="1458" y="1550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1c</a:t>
                </a:r>
              </a:p>
            </p:txBody>
          </p:sp>
        </p:grpSp>
        <p:sp>
          <p:nvSpPr>
            <p:cNvPr id="128037" name="Line 37"/>
            <p:cNvSpPr>
              <a:spLocks noChangeShapeType="1"/>
            </p:cNvSpPr>
            <p:nvPr/>
          </p:nvSpPr>
          <p:spPr bwMode="auto">
            <a:xfrm>
              <a:off x="3107" y="1490"/>
              <a:ext cx="282" cy="9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auto">
            <a:xfrm>
              <a:off x="3405" y="1420"/>
              <a:ext cx="83" cy="106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9" name="Line 39"/>
            <p:cNvSpPr>
              <a:spLocks noChangeShapeType="1"/>
            </p:cNvSpPr>
            <p:nvPr/>
          </p:nvSpPr>
          <p:spPr bwMode="auto">
            <a:xfrm flipV="1">
              <a:off x="3044" y="1377"/>
              <a:ext cx="104" cy="72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0" name="Freeform 40"/>
            <p:cNvSpPr>
              <a:spLocks noChangeArrowheads="1"/>
            </p:cNvSpPr>
            <p:nvPr/>
          </p:nvSpPr>
          <p:spPr bwMode="auto">
            <a:xfrm>
              <a:off x="1775" y="1968"/>
              <a:ext cx="242" cy="75"/>
            </a:xfrm>
            <a:custGeom>
              <a:avLst/>
              <a:gdLst>
                <a:gd name="T0" fmla="*/ 0 w 264"/>
                <a:gd name="T1" fmla="*/ 75 h 82"/>
                <a:gd name="T2" fmla="*/ 242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Freeform 41"/>
            <p:cNvSpPr>
              <a:spLocks noChangeArrowheads="1"/>
            </p:cNvSpPr>
            <p:nvPr/>
          </p:nvSpPr>
          <p:spPr bwMode="auto">
            <a:xfrm>
              <a:off x="1352" y="1934"/>
              <a:ext cx="139" cy="109"/>
            </a:xfrm>
            <a:custGeom>
              <a:avLst/>
              <a:gdLst>
                <a:gd name="T0" fmla="*/ 0 w 152"/>
                <a:gd name="T1" fmla="*/ 0 h 118"/>
                <a:gd name="T2" fmla="*/ 139 w 152"/>
                <a:gd name="T3" fmla="*/ 109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Freeform 42"/>
            <p:cNvSpPr>
              <a:spLocks noChangeArrowheads="1"/>
            </p:cNvSpPr>
            <p:nvPr/>
          </p:nvSpPr>
          <p:spPr bwMode="auto">
            <a:xfrm>
              <a:off x="1466" y="1869"/>
              <a:ext cx="518" cy="75"/>
            </a:xfrm>
            <a:custGeom>
              <a:avLst/>
              <a:gdLst>
                <a:gd name="T0" fmla="*/ 0 w 564"/>
                <a:gd name="T1" fmla="*/ 0 h 82"/>
                <a:gd name="T2" fmla="*/ 518 w 564"/>
                <a:gd name="T3" fmla="*/ 75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Freeform 43"/>
            <p:cNvSpPr>
              <a:spLocks noChangeArrowheads="1"/>
            </p:cNvSpPr>
            <p:nvPr/>
          </p:nvSpPr>
          <p:spPr bwMode="auto">
            <a:xfrm>
              <a:off x="1409" y="1719"/>
              <a:ext cx="69" cy="86"/>
            </a:xfrm>
            <a:custGeom>
              <a:avLst/>
              <a:gdLst>
                <a:gd name="T0" fmla="*/ 0 w 76"/>
                <a:gd name="T1" fmla="*/ 86 h 94"/>
                <a:gd name="T2" fmla="*/ 69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Freeform 44"/>
            <p:cNvSpPr>
              <a:spLocks noChangeArrowheads="1"/>
            </p:cNvSpPr>
            <p:nvPr/>
          </p:nvSpPr>
          <p:spPr bwMode="auto">
            <a:xfrm>
              <a:off x="649" y="1369"/>
              <a:ext cx="231" cy="105"/>
            </a:xfrm>
            <a:custGeom>
              <a:avLst/>
              <a:gdLst>
                <a:gd name="T0" fmla="*/ 0 w 252"/>
                <a:gd name="T1" fmla="*/ 105 h 114"/>
                <a:gd name="T2" fmla="*/ 231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5" name="Freeform 45"/>
            <p:cNvSpPr>
              <a:spLocks noChangeArrowheads="1"/>
            </p:cNvSpPr>
            <p:nvPr/>
          </p:nvSpPr>
          <p:spPr bwMode="auto">
            <a:xfrm>
              <a:off x="1050" y="1425"/>
              <a:ext cx="407" cy="239"/>
            </a:xfrm>
            <a:custGeom>
              <a:avLst/>
              <a:gdLst>
                <a:gd name="T0" fmla="*/ 0 w 444"/>
                <a:gd name="T1" fmla="*/ 0 h 258"/>
                <a:gd name="T2" fmla="*/ 407 w 444"/>
                <a:gd name="T3" fmla="*/ 239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Freeform 46"/>
            <p:cNvSpPr>
              <a:spLocks noChangeArrowheads="1"/>
            </p:cNvSpPr>
            <p:nvPr/>
          </p:nvSpPr>
          <p:spPr bwMode="auto">
            <a:xfrm>
              <a:off x="2268" y="1535"/>
              <a:ext cx="600" cy="389"/>
            </a:xfrm>
            <a:custGeom>
              <a:avLst/>
              <a:gdLst>
                <a:gd name="T0" fmla="*/ 0 w 654"/>
                <a:gd name="T1" fmla="*/ 389 h 420"/>
                <a:gd name="T2" fmla="*/ 60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Oval 47"/>
            <p:cNvSpPr>
              <a:spLocks noChangeArrowheads="1"/>
            </p:cNvSpPr>
            <p:nvPr/>
          </p:nvSpPr>
          <p:spPr bwMode="auto">
            <a:xfrm>
              <a:off x="2819" y="1477"/>
              <a:ext cx="287" cy="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8"/>
            <p:cNvSpPr>
              <a:spLocks noChangeShapeType="1"/>
            </p:cNvSpPr>
            <p:nvPr/>
          </p:nvSpPr>
          <p:spPr bwMode="auto">
            <a:xfrm>
              <a:off x="2819" y="1469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9" name="Line 49"/>
            <p:cNvSpPr>
              <a:spLocks noChangeShapeType="1"/>
            </p:cNvSpPr>
            <p:nvPr/>
          </p:nvSpPr>
          <p:spPr bwMode="auto">
            <a:xfrm>
              <a:off x="3107" y="1469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0" name="Rectangle 50"/>
            <p:cNvSpPr>
              <a:spLocks noChangeArrowheads="1"/>
            </p:cNvSpPr>
            <p:nvPr/>
          </p:nvSpPr>
          <p:spPr bwMode="auto">
            <a:xfrm>
              <a:off x="2819" y="1469"/>
              <a:ext cx="284" cy="45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51"/>
            <p:cNvSpPr>
              <a:spLocks noChangeArrowheads="1"/>
            </p:cNvSpPr>
            <p:nvPr/>
          </p:nvSpPr>
          <p:spPr bwMode="auto">
            <a:xfrm>
              <a:off x="2816" y="1414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Rectangle 52"/>
            <p:cNvSpPr>
              <a:spLocks noChangeArrowheads="1"/>
            </p:cNvSpPr>
            <p:nvPr/>
          </p:nvSpPr>
          <p:spPr bwMode="auto">
            <a:xfrm>
              <a:off x="2896" y="1426"/>
              <a:ext cx="129" cy="112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Text Box 53"/>
            <p:cNvSpPr txBox="1">
              <a:spLocks noChangeArrowheads="1"/>
            </p:cNvSpPr>
            <p:nvPr/>
          </p:nvSpPr>
          <p:spPr bwMode="auto">
            <a:xfrm>
              <a:off x="2818" y="13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  <p:sp>
          <p:nvSpPr>
            <p:cNvPr id="128054" name="Text Box 54"/>
            <p:cNvSpPr txBox="1">
              <a:spLocks noChangeArrowheads="1"/>
            </p:cNvSpPr>
            <p:nvPr/>
          </p:nvSpPr>
          <p:spPr bwMode="auto">
            <a:xfrm>
              <a:off x="679" y="1447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AS3</a:t>
              </a:r>
            </a:p>
          </p:txBody>
        </p:sp>
        <p:sp>
          <p:nvSpPr>
            <p:cNvPr id="128055" name="Text Box 55"/>
            <p:cNvSpPr txBox="1">
              <a:spLocks noChangeArrowheads="1"/>
            </p:cNvSpPr>
            <p:nvPr/>
          </p:nvSpPr>
          <p:spPr bwMode="auto">
            <a:xfrm>
              <a:off x="2319" y="1871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28056" name="Text Box 56"/>
            <p:cNvSpPr txBox="1">
              <a:spLocks noChangeArrowheads="1"/>
            </p:cNvSpPr>
            <p:nvPr/>
          </p:nvSpPr>
          <p:spPr bwMode="auto">
            <a:xfrm>
              <a:off x="3079" y="1634"/>
              <a:ext cx="3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AS2</a:t>
              </a:r>
            </a:p>
          </p:txBody>
        </p:sp>
        <p:sp>
          <p:nvSpPr>
            <p:cNvPr id="128057" name="Oval 57"/>
            <p:cNvSpPr>
              <a:spLocks noChangeArrowheads="1"/>
            </p:cNvSpPr>
            <p:nvPr/>
          </p:nvSpPr>
          <p:spPr bwMode="auto">
            <a:xfrm>
              <a:off x="1175" y="1860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Line 58"/>
            <p:cNvSpPr>
              <a:spLocks noChangeShapeType="1"/>
            </p:cNvSpPr>
            <p:nvPr/>
          </p:nvSpPr>
          <p:spPr bwMode="auto">
            <a:xfrm>
              <a:off x="1175" y="1853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9" name="Line 59"/>
            <p:cNvSpPr>
              <a:spLocks noChangeShapeType="1"/>
            </p:cNvSpPr>
            <p:nvPr/>
          </p:nvSpPr>
          <p:spPr bwMode="auto">
            <a:xfrm>
              <a:off x="1463" y="1853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0" name="Rectangle 60"/>
            <p:cNvSpPr>
              <a:spLocks noChangeArrowheads="1"/>
            </p:cNvSpPr>
            <p:nvPr/>
          </p:nvSpPr>
          <p:spPr bwMode="auto">
            <a:xfrm>
              <a:off x="1175" y="1853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Oval 61"/>
            <p:cNvSpPr>
              <a:spLocks noChangeArrowheads="1"/>
            </p:cNvSpPr>
            <p:nvPr/>
          </p:nvSpPr>
          <p:spPr bwMode="auto">
            <a:xfrm>
              <a:off x="1172" y="1803"/>
              <a:ext cx="287" cy="88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Rectangle 62"/>
            <p:cNvSpPr>
              <a:spLocks noChangeArrowheads="1"/>
            </p:cNvSpPr>
            <p:nvPr/>
          </p:nvSpPr>
          <p:spPr bwMode="auto">
            <a:xfrm>
              <a:off x="1250" y="1827"/>
              <a:ext cx="130" cy="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Text Box 63"/>
            <p:cNvSpPr txBox="1">
              <a:spLocks noChangeArrowheads="1"/>
            </p:cNvSpPr>
            <p:nvPr/>
          </p:nvSpPr>
          <p:spPr bwMode="auto">
            <a:xfrm>
              <a:off x="1176" y="1748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1a</a:t>
              </a:r>
            </a:p>
          </p:txBody>
        </p:sp>
        <p:grpSp>
          <p:nvGrpSpPr>
            <p:cNvPr id="128064" name="Group 64"/>
            <p:cNvGrpSpPr>
              <a:grpSpLocks/>
            </p:cNvGrpSpPr>
            <p:nvPr/>
          </p:nvGrpSpPr>
          <p:grpSpPr bwMode="auto">
            <a:xfrm>
              <a:off x="3136" y="1260"/>
              <a:ext cx="289" cy="250"/>
              <a:chOff x="3136" y="1260"/>
              <a:chExt cx="289" cy="250"/>
            </a:xfrm>
          </p:grpSpPr>
          <p:sp>
            <p:nvSpPr>
              <p:cNvPr id="128117" name="Oval 65"/>
              <p:cNvSpPr>
                <a:spLocks noChangeArrowheads="1"/>
              </p:cNvSpPr>
              <p:nvPr/>
            </p:nvSpPr>
            <p:spPr bwMode="auto">
              <a:xfrm>
                <a:off x="3139" y="1369"/>
                <a:ext cx="287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8" name="Line 66"/>
              <p:cNvSpPr>
                <a:spLocks noChangeShapeType="1"/>
              </p:cNvSpPr>
              <p:nvPr/>
            </p:nvSpPr>
            <p:spPr bwMode="auto">
              <a:xfrm>
                <a:off x="3139" y="1363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9" name="Line 67"/>
              <p:cNvSpPr>
                <a:spLocks noChangeShapeType="1"/>
              </p:cNvSpPr>
              <p:nvPr/>
            </p:nvSpPr>
            <p:spPr bwMode="auto">
              <a:xfrm>
                <a:off x="3427" y="1363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0" name="Rectangle 68"/>
              <p:cNvSpPr>
                <a:spLocks noChangeArrowheads="1"/>
              </p:cNvSpPr>
              <p:nvPr/>
            </p:nvSpPr>
            <p:spPr bwMode="auto">
              <a:xfrm>
                <a:off x="3139" y="1363"/>
                <a:ext cx="284" cy="4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1" name="Oval 69"/>
              <p:cNvSpPr>
                <a:spLocks noChangeArrowheads="1"/>
              </p:cNvSpPr>
              <p:nvPr/>
            </p:nvSpPr>
            <p:spPr bwMode="auto">
              <a:xfrm>
                <a:off x="3136" y="1308"/>
                <a:ext cx="287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2" name="Rectangle 70"/>
              <p:cNvSpPr>
                <a:spLocks noChangeArrowheads="1"/>
              </p:cNvSpPr>
              <p:nvPr/>
            </p:nvSpPr>
            <p:spPr bwMode="auto">
              <a:xfrm>
                <a:off x="3216" y="1320"/>
                <a:ext cx="128" cy="10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3" name="Text Box 71"/>
              <p:cNvSpPr txBox="1">
                <a:spLocks noChangeArrowheads="1"/>
              </p:cNvSpPr>
              <p:nvPr/>
            </p:nvSpPr>
            <p:spPr bwMode="auto">
              <a:xfrm>
                <a:off x="3141" y="1260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2c</a:t>
                </a:r>
              </a:p>
            </p:txBody>
          </p:sp>
        </p:grpSp>
        <p:grpSp>
          <p:nvGrpSpPr>
            <p:cNvPr id="128065" name="Group 72"/>
            <p:cNvGrpSpPr>
              <a:grpSpLocks/>
            </p:cNvGrpSpPr>
            <p:nvPr/>
          </p:nvGrpSpPr>
          <p:grpSpPr bwMode="auto">
            <a:xfrm>
              <a:off x="3390" y="1466"/>
              <a:ext cx="293" cy="250"/>
              <a:chOff x="3390" y="1466"/>
              <a:chExt cx="293" cy="250"/>
            </a:xfrm>
          </p:grpSpPr>
          <p:sp>
            <p:nvSpPr>
              <p:cNvPr id="128110" name="Oval 73"/>
              <p:cNvSpPr>
                <a:spLocks noChangeArrowheads="1"/>
              </p:cNvSpPr>
              <p:nvPr/>
            </p:nvSpPr>
            <p:spPr bwMode="auto">
              <a:xfrm>
                <a:off x="3393" y="1576"/>
                <a:ext cx="285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1" name="Line 74"/>
              <p:cNvSpPr>
                <a:spLocks noChangeShapeType="1"/>
              </p:cNvSpPr>
              <p:nvPr/>
            </p:nvSpPr>
            <p:spPr bwMode="auto">
              <a:xfrm>
                <a:off x="3393" y="1569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2" name="Line 75"/>
              <p:cNvSpPr>
                <a:spLocks noChangeShapeType="1"/>
              </p:cNvSpPr>
              <p:nvPr/>
            </p:nvSpPr>
            <p:spPr bwMode="auto">
              <a:xfrm>
                <a:off x="3678" y="1569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3" name="Rectangle 76"/>
              <p:cNvSpPr>
                <a:spLocks noChangeArrowheads="1"/>
              </p:cNvSpPr>
              <p:nvPr/>
            </p:nvSpPr>
            <p:spPr bwMode="auto">
              <a:xfrm>
                <a:off x="3393" y="1569"/>
                <a:ext cx="284" cy="4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4" name="Oval 77"/>
              <p:cNvSpPr>
                <a:spLocks noChangeArrowheads="1"/>
              </p:cNvSpPr>
              <p:nvPr/>
            </p:nvSpPr>
            <p:spPr bwMode="auto">
              <a:xfrm>
                <a:off x="3390" y="1513"/>
                <a:ext cx="287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5" name="Rectangle 78"/>
              <p:cNvSpPr>
                <a:spLocks noChangeArrowheads="1"/>
              </p:cNvSpPr>
              <p:nvPr/>
            </p:nvSpPr>
            <p:spPr bwMode="auto">
              <a:xfrm>
                <a:off x="3470" y="1525"/>
                <a:ext cx="128" cy="10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6" name="Text Box 79"/>
              <p:cNvSpPr txBox="1">
                <a:spLocks noChangeArrowheads="1"/>
              </p:cNvSpPr>
              <p:nvPr/>
            </p:nvSpPr>
            <p:spPr bwMode="auto">
              <a:xfrm>
                <a:off x="3392" y="1466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2b</a:t>
                </a:r>
              </a:p>
            </p:txBody>
          </p:sp>
        </p:grpSp>
        <p:grpSp>
          <p:nvGrpSpPr>
            <p:cNvPr id="128066" name="Group 80"/>
            <p:cNvGrpSpPr>
              <a:grpSpLocks/>
            </p:cNvGrpSpPr>
            <p:nvPr/>
          </p:nvGrpSpPr>
          <p:grpSpPr bwMode="auto">
            <a:xfrm>
              <a:off x="1983" y="1810"/>
              <a:ext cx="292" cy="250"/>
              <a:chOff x="1983" y="1810"/>
              <a:chExt cx="292" cy="250"/>
            </a:xfrm>
          </p:grpSpPr>
          <p:sp>
            <p:nvSpPr>
              <p:cNvPr id="128102" name="Oval 81"/>
              <p:cNvSpPr>
                <a:spLocks noChangeArrowheads="1"/>
              </p:cNvSpPr>
              <p:nvPr/>
            </p:nvSpPr>
            <p:spPr bwMode="auto">
              <a:xfrm>
                <a:off x="1985" y="1927"/>
                <a:ext cx="285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3" name="Line 82"/>
              <p:cNvSpPr>
                <a:spLocks noChangeShapeType="1"/>
              </p:cNvSpPr>
              <p:nvPr/>
            </p:nvSpPr>
            <p:spPr bwMode="auto">
              <a:xfrm>
                <a:off x="1985" y="1922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4" name="Line 83"/>
              <p:cNvSpPr>
                <a:spLocks noChangeShapeType="1"/>
              </p:cNvSpPr>
              <p:nvPr/>
            </p:nvSpPr>
            <p:spPr bwMode="auto">
              <a:xfrm>
                <a:off x="2272" y="1922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5" name="Rectangle 84"/>
              <p:cNvSpPr>
                <a:spLocks noChangeArrowheads="1"/>
              </p:cNvSpPr>
              <p:nvPr/>
            </p:nvSpPr>
            <p:spPr bwMode="auto">
              <a:xfrm>
                <a:off x="1985" y="1922"/>
                <a:ext cx="284" cy="4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6" name="Oval 85"/>
              <p:cNvSpPr>
                <a:spLocks noChangeArrowheads="1"/>
              </p:cNvSpPr>
              <p:nvPr/>
            </p:nvSpPr>
            <p:spPr bwMode="auto">
              <a:xfrm>
                <a:off x="1983" y="1865"/>
                <a:ext cx="287" cy="87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107" name="Group 86"/>
              <p:cNvGrpSpPr>
                <a:grpSpLocks/>
              </p:cNvGrpSpPr>
              <p:nvPr/>
            </p:nvGrpSpPr>
            <p:grpSpPr bwMode="auto">
              <a:xfrm>
                <a:off x="1983" y="1810"/>
                <a:ext cx="291" cy="250"/>
                <a:chOff x="1983" y="1810"/>
                <a:chExt cx="291" cy="250"/>
              </a:xfrm>
            </p:grpSpPr>
            <p:sp>
              <p:nvSpPr>
                <p:cNvPr id="128108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1" y="1870"/>
                  <a:ext cx="128" cy="12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09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983" y="1810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  <p:sp>
          <p:nvSpPr>
            <p:cNvPr id="128067" name="Freeform 89"/>
            <p:cNvSpPr>
              <a:spLocks noChangeArrowheads="1"/>
            </p:cNvSpPr>
            <p:nvPr/>
          </p:nvSpPr>
          <p:spPr bwMode="auto">
            <a:xfrm>
              <a:off x="1469" y="2113"/>
              <a:ext cx="1698" cy="384"/>
            </a:xfrm>
            <a:custGeom>
              <a:avLst/>
              <a:gdLst>
                <a:gd name="T0" fmla="*/ 0 w 1848"/>
                <a:gd name="T1" fmla="*/ 384 h 414"/>
                <a:gd name="T2" fmla="*/ 77 w 1848"/>
                <a:gd name="T3" fmla="*/ 0 h 414"/>
                <a:gd name="T4" fmla="*/ 353 w 1848"/>
                <a:gd name="T5" fmla="*/ 6 h 414"/>
                <a:gd name="T6" fmla="*/ 1698 w 1848"/>
                <a:gd name="T7" fmla="*/ 384 h 414"/>
                <a:gd name="T8" fmla="*/ 0 w 1848"/>
                <a:gd name="T9" fmla="*/ 38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36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8" name="Rectangle 90"/>
            <p:cNvSpPr>
              <a:spLocks noChangeArrowheads="1"/>
            </p:cNvSpPr>
            <p:nvPr/>
          </p:nvSpPr>
          <p:spPr bwMode="auto">
            <a:xfrm>
              <a:off x="1473" y="2509"/>
              <a:ext cx="1685" cy="1036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9" name="Group 91"/>
            <p:cNvGrpSpPr>
              <a:grpSpLocks/>
            </p:cNvGrpSpPr>
            <p:nvPr/>
          </p:nvGrpSpPr>
          <p:grpSpPr bwMode="auto">
            <a:xfrm>
              <a:off x="1580" y="2592"/>
              <a:ext cx="676" cy="444"/>
              <a:chOff x="1580" y="2592"/>
              <a:chExt cx="676" cy="444"/>
            </a:xfrm>
          </p:grpSpPr>
          <p:sp>
            <p:nvSpPr>
              <p:cNvPr id="128100" name="Oval 92"/>
              <p:cNvSpPr>
                <a:spLocks noChangeArrowheads="1"/>
              </p:cNvSpPr>
              <p:nvPr/>
            </p:nvSpPr>
            <p:spPr bwMode="auto">
              <a:xfrm>
                <a:off x="1580" y="2592"/>
                <a:ext cx="676" cy="444"/>
              </a:xfrm>
              <a:prstGeom prst="ellipse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1" name="Text Box 93"/>
              <p:cNvSpPr txBox="1">
                <a:spLocks noChangeArrowheads="1"/>
              </p:cNvSpPr>
              <p:nvPr/>
            </p:nvSpPr>
            <p:spPr bwMode="auto">
              <a:xfrm>
                <a:off x="1706" y="2624"/>
                <a:ext cx="493" cy="4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Intra-AS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Routing 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algorithm</a:t>
                </a:r>
              </a:p>
            </p:txBody>
          </p:sp>
        </p:grpSp>
        <p:grpSp>
          <p:nvGrpSpPr>
            <p:cNvPr id="128070" name="Group 94"/>
            <p:cNvGrpSpPr>
              <a:grpSpLocks/>
            </p:cNvGrpSpPr>
            <p:nvPr/>
          </p:nvGrpSpPr>
          <p:grpSpPr bwMode="auto">
            <a:xfrm>
              <a:off x="2338" y="2599"/>
              <a:ext cx="676" cy="444"/>
              <a:chOff x="2338" y="2599"/>
              <a:chExt cx="676" cy="444"/>
            </a:xfrm>
          </p:grpSpPr>
          <p:sp>
            <p:nvSpPr>
              <p:cNvPr id="128098" name="Oval 95"/>
              <p:cNvSpPr>
                <a:spLocks noChangeArrowheads="1"/>
              </p:cNvSpPr>
              <p:nvPr/>
            </p:nvSpPr>
            <p:spPr bwMode="auto">
              <a:xfrm>
                <a:off x="2338" y="2599"/>
                <a:ext cx="676" cy="444"/>
              </a:xfrm>
              <a:prstGeom prst="ellipse">
                <a:avLst/>
              </a:prstGeom>
              <a:noFill/>
              <a:ln w="936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9" name="Text Box 96"/>
              <p:cNvSpPr txBox="1">
                <a:spLocks noChangeArrowheads="1"/>
              </p:cNvSpPr>
              <p:nvPr/>
            </p:nvSpPr>
            <p:spPr bwMode="auto">
              <a:xfrm>
                <a:off x="2463" y="2631"/>
                <a:ext cx="493" cy="4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Inter-AS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Routing 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algorithm</a:t>
                </a:r>
              </a:p>
            </p:txBody>
          </p:sp>
        </p:grpSp>
        <p:sp>
          <p:nvSpPr>
            <p:cNvPr id="128071" name="Rectangle 97"/>
            <p:cNvSpPr>
              <a:spLocks noChangeArrowheads="1"/>
            </p:cNvSpPr>
            <p:nvPr/>
          </p:nvSpPr>
          <p:spPr bwMode="auto">
            <a:xfrm>
              <a:off x="1906" y="3176"/>
              <a:ext cx="716" cy="246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Forwarding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table</a:t>
              </a:r>
            </a:p>
          </p:txBody>
        </p:sp>
        <p:sp>
          <p:nvSpPr>
            <p:cNvPr id="128072" name="Freeform 98"/>
            <p:cNvSpPr>
              <a:spLocks/>
            </p:cNvSpPr>
            <p:nvPr/>
          </p:nvSpPr>
          <p:spPr bwMode="auto">
            <a:xfrm>
              <a:off x="1644" y="2963"/>
              <a:ext cx="252" cy="319"/>
            </a:xfrm>
            <a:custGeom>
              <a:avLst/>
              <a:gdLst>
                <a:gd name="T0" fmla="*/ 0 w 275"/>
                <a:gd name="T1" fmla="*/ 0 h 345"/>
                <a:gd name="T2" fmla="*/ 65 w 275"/>
                <a:gd name="T3" fmla="*/ 213 h 345"/>
                <a:gd name="T4" fmla="*/ 252 w 275"/>
                <a:gd name="T5" fmla="*/ 319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360" cap="sq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73" name="Freeform 99"/>
            <p:cNvSpPr>
              <a:spLocks/>
            </p:cNvSpPr>
            <p:nvPr/>
          </p:nvSpPr>
          <p:spPr bwMode="auto">
            <a:xfrm>
              <a:off x="2623" y="2963"/>
              <a:ext cx="324" cy="344"/>
            </a:xfrm>
            <a:custGeom>
              <a:avLst/>
              <a:gdLst>
                <a:gd name="T0" fmla="*/ 324 w 354"/>
                <a:gd name="T1" fmla="*/ 0 h 372"/>
                <a:gd name="T2" fmla="*/ 227 w 354"/>
                <a:gd name="T3" fmla="*/ 253 h 372"/>
                <a:gd name="T4" fmla="*/ 0 w 354"/>
                <a:gd name="T5" fmla="*/ 344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360" cap="sq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74" name="Group 100"/>
            <p:cNvGrpSpPr>
              <a:grpSpLocks/>
            </p:cNvGrpSpPr>
            <p:nvPr/>
          </p:nvGrpSpPr>
          <p:grpSpPr bwMode="auto">
            <a:xfrm>
              <a:off x="514" y="1110"/>
              <a:ext cx="289" cy="250"/>
              <a:chOff x="514" y="1110"/>
              <a:chExt cx="289" cy="250"/>
            </a:xfrm>
          </p:grpSpPr>
          <p:sp>
            <p:nvSpPr>
              <p:cNvPr id="128090" name="Oval 101"/>
              <p:cNvSpPr>
                <a:spLocks noChangeArrowheads="1"/>
              </p:cNvSpPr>
              <p:nvPr/>
            </p:nvSpPr>
            <p:spPr bwMode="auto">
              <a:xfrm>
                <a:off x="517" y="1226"/>
                <a:ext cx="287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1" name="Line 102"/>
              <p:cNvSpPr>
                <a:spLocks noChangeShapeType="1"/>
              </p:cNvSpPr>
              <p:nvPr/>
            </p:nvSpPr>
            <p:spPr bwMode="auto">
              <a:xfrm>
                <a:off x="517" y="1220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2" name="Line 103"/>
              <p:cNvSpPr>
                <a:spLocks noChangeShapeType="1"/>
              </p:cNvSpPr>
              <p:nvPr/>
            </p:nvSpPr>
            <p:spPr bwMode="auto">
              <a:xfrm>
                <a:off x="805" y="1220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3" name="Rectangle 104"/>
              <p:cNvSpPr>
                <a:spLocks noChangeArrowheads="1"/>
              </p:cNvSpPr>
              <p:nvPr/>
            </p:nvSpPr>
            <p:spPr bwMode="auto">
              <a:xfrm>
                <a:off x="517" y="1220"/>
                <a:ext cx="284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4" name="Oval 105"/>
              <p:cNvSpPr>
                <a:spLocks noChangeArrowheads="1"/>
              </p:cNvSpPr>
              <p:nvPr/>
            </p:nvSpPr>
            <p:spPr bwMode="auto">
              <a:xfrm>
                <a:off x="514" y="1166"/>
                <a:ext cx="287" cy="8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95" name="Group 106"/>
              <p:cNvGrpSpPr>
                <a:grpSpLocks/>
              </p:cNvGrpSpPr>
              <p:nvPr/>
            </p:nvGrpSpPr>
            <p:grpSpPr bwMode="auto">
              <a:xfrm>
                <a:off x="518" y="1110"/>
                <a:ext cx="283" cy="250"/>
                <a:chOff x="518" y="1110"/>
                <a:chExt cx="283" cy="250"/>
              </a:xfrm>
            </p:grpSpPr>
            <p:sp>
              <p:nvSpPr>
                <p:cNvPr id="128096" name="Rectangle 107"/>
                <p:cNvSpPr>
                  <a:spLocks noChangeArrowheads="1"/>
                </p:cNvSpPr>
                <p:nvPr/>
              </p:nvSpPr>
              <p:spPr bwMode="auto">
                <a:xfrm>
                  <a:off x="592" y="1170"/>
                  <a:ext cx="126" cy="12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9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518" y="1110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3c</a:t>
                  </a:r>
                </a:p>
              </p:txBody>
            </p:sp>
          </p:grpSp>
        </p:grpSp>
        <p:sp>
          <p:nvSpPr>
            <p:cNvPr id="128075" name="Line 109"/>
            <p:cNvSpPr>
              <a:spLocks noChangeShapeType="1"/>
            </p:cNvSpPr>
            <p:nvPr/>
          </p:nvSpPr>
          <p:spPr bwMode="auto">
            <a:xfrm flipH="1">
              <a:off x="535" y="1308"/>
              <a:ext cx="58" cy="9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6" name="Line 110"/>
            <p:cNvSpPr>
              <a:spLocks noChangeShapeType="1"/>
            </p:cNvSpPr>
            <p:nvPr/>
          </p:nvSpPr>
          <p:spPr bwMode="auto">
            <a:xfrm>
              <a:off x="254" y="1351"/>
              <a:ext cx="132" cy="1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7" name="Line 111"/>
            <p:cNvSpPr>
              <a:spLocks noChangeShapeType="1"/>
            </p:cNvSpPr>
            <p:nvPr/>
          </p:nvSpPr>
          <p:spPr bwMode="auto">
            <a:xfrm flipH="1">
              <a:off x="711" y="1021"/>
              <a:ext cx="126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8" name="Line 112"/>
            <p:cNvSpPr>
              <a:spLocks noChangeShapeType="1"/>
            </p:cNvSpPr>
            <p:nvPr/>
          </p:nvSpPr>
          <p:spPr bwMode="auto">
            <a:xfrm>
              <a:off x="456" y="1013"/>
              <a:ext cx="109" cy="16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9" name="Line 113"/>
            <p:cNvSpPr>
              <a:spLocks noChangeShapeType="1"/>
            </p:cNvSpPr>
            <p:nvPr/>
          </p:nvSpPr>
          <p:spPr bwMode="auto">
            <a:xfrm flipH="1">
              <a:off x="1063" y="1099"/>
              <a:ext cx="65" cy="19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0" name="Line 114"/>
            <p:cNvSpPr>
              <a:spLocks noChangeShapeType="1"/>
            </p:cNvSpPr>
            <p:nvPr/>
          </p:nvSpPr>
          <p:spPr bwMode="auto">
            <a:xfrm>
              <a:off x="3673" y="1579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1" name="Line 115"/>
            <p:cNvSpPr>
              <a:spLocks noChangeShapeType="1"/>
            </p:cNvSpPr>
            <p:nvPr/>
          </p:nvSpPr>
          <p:spPr bwMode="auto">
            <a:xfrm flipV="1">
              <a:off x="3619" y="1288"/>
              <a:ext cx="240" cy="2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2" name="Line 116"/>
            <p:cNvSpPr>
              <a:spLocks noChangeShapeType="1"/>
            </p:cNvSpPr>
            <p:nvPr/>
          </p:nvSpPr>
          <p:spPr bwMode="auto">
            <a:xfrm flipH="1" flipV="1">
              <a:off x="3111" y="1129"/>
              <a:ext cx="118" cy="18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3" name="Line 117"/>
            <p:cNvSpPr>
              <a:spLocks noChangeShapeType="1"/>
            </p:cNvSpPr>
            <p:nvPr/>
          </p:nvSpPr>
          <p:spPr bwMode="auto">
            <a:xfrm flipH="1" flipV="1">
              <a:off x="2824" y="1224"/>
              <a:ext cx="126" cy="1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4" name="Line 118"/>
            <p:cNvSpPr>
              <a:spLocks noChangeShapeType="1"/>
            </p:cNvSpPr>
            <p:nvPr/>
          </p:nvSpPr>
          <p:spPr bwMode="auto">
            <a:xfrm flipH="1">
              <a:off x="1086" y="1918"/>
              <a:ext cx="125" cy="10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5" name="Line 119"/>
            <p:cNvSpPr>
              <a:spLocks noChangeShapeType="1"/>
            </p:cNvSpPr>
            <p:nvPr/>
          </p:nvSpPr>
          <p:spPr bwMode="auto">
            <a:xfrm flipH="1" flipV="1">
              <a:off x="1054" y="1823"/>
              <a:ext cx="118" cy="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6" name="Line 120"/>
            <p:cNvSpPr>
              <a:spLocks noChangeShapeType="1"/>
            </p:cNvSpPr>
            <p:nvPr/>
          </p:nvSpPr>
          <p:spPr bwMode="auto">
            <a:xfrm flipH="1">
              <a:off x="1304" y="2075"/>
              <a:ext cx="196" cy="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7" name="Line 121"/>
            <p:cNvSpPr>
              <a:spLocks noChangeShapeType="1"/>
            </p:cNvSpPr>
            <p:nvPr/>
          </p:nvSpPr>
          <p:spPr bwMode="auto">
            <a:xfrm flipV="1">
              <a:off x="1749" y="1649"/>
              <a:ext cx="209" cy="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8" name="Line 122"/>
            <p:cNvSpPr>
              <a:spLocks noChangeShapeType="1"/>
            </p:cNvSpPr>
            <p:nvPr/>
          </p:nvSpPr>
          <p:spPr bwMode="auto">
            <a:xfrm>
              <a:off x="2170" y="1996"/>
              <a:ext cx="108" cy="1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9" name="Line 123"/>
            <p:cNvSpPr>
              <a:spLocks noChangeShapeType="1"/>
            </p:cNvSpPr>
            <p:nvPr/>
          </p:nvSpPr>
          <p:spPr bwMode="auto">
            <a:xfrm>
              <a:off x="1726" y="1721"/>
              <a:ext cx="132" cy="6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124"/>
          <p:cNvSpPr txBox="1">
            <a:spLocks noChangeArrowheads="1"/>
          </p:cNvSpPr>
          <p:nvPr/>
        </p:nvSpPr>
        <p:spPr bwMode="auto">
          <a:xfrm>
            <a:off x="422275" y="228600"/>
            <a:ext cx="7772400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Interconnected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6" name="Text Box 125"/>
          <p:cNvSpPr txBox="1">
            <a:spLocks noChangeArrowheads="1"/>
          </p:cNvSpPr>
          <p:nvPr/>
        </p:nvSpPr>
        <p:spPr bwMode="auto">
          <a:xfrm>
            <a:off x="5114925" y="3159125"/>
            <a:ext cx="3810000" cy="340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 configured by both intra- and inter-AS routing algorithm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intra-AS sets entries for internal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inter-AS &amp; intra-AS sets entries for external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557213" y="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Inter-AS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531813" y="1195388"/>
            <a:ext cx="3810000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in AS1 receives datagram destined outside of AS1: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 forward packet to gateway router, but which one?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4638675" y="1195388"/>
            <a:ext cx="38100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56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AS1 must: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 which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reachable through AS2, which through AS3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propagate this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all routers in AS1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job of inter-AS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1" name="Freeform 6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Freeform 7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Freeform 8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Freeform 9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Text Box 10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29036" name="Text Box 11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29037" name="Line 12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8" name="Line 13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9" name="Line 14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40" name="Group 15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29138" name="Oval 16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9" name="Line 17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40" name="Line 18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41" name="Rectangle 19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2" name="Oval 20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3" name="Rectangle 21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4" name="Text Box 22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29041" name="Group 23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29130" name="Oval 24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1" name="Line 25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2" name="Line 26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3" name="Rectangle 27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4" name="Oval 28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35" name="Group 29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29136" name="Rectangle 30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37" name="Text Box 31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29042" name="Group 3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29122" name="Group 3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29124" name="Oval 3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5" name="Line 3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26" name="Line 3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27" name="Rectangle 3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8" name="Oval 3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9" name="Rectangle 3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3" name="Text Box 4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29043" name="Group 41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29079" name="Freeform 42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Text Box 43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29081" name="Line 44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2" name="Line 45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Line 46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Line 47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Line 48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Line 49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87" name="Group 50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29114" name="Oval 51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5" name="Line 52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6" name="Line 53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7" name="Rectangle 54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8" name="Oval 55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119" name="Group 56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29120" name="Rectangle 57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2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29088" name="Group 59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29107" name="Oval 60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8" name="Line 61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9" name="Line 62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0" name="Rectangle 63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1" name="Oval 64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2" name="Rectangle 65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3" name="Text Box 66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29089" name="Group 67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29099" name="Oval 68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0" name="Line 69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1" name="Line 70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2" name="Rectangle 71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3" name="Oval 72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104" name="Group 73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29105" name="Rectangle 74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0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29090" name="Group 76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29091" name="Oval 77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2" name="Line 78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3" name="Line 79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4" name="Rectangle 80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Oval 81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096" name="Group 82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29097" name="Rectangle 83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09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29044" name="Group 85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29072" name="Oval 86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Line 87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Line 88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Rectangle 89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Oval 90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7" name="Rectangle 91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Text Box 92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29045" name="Line 93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6" name="Line 94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7" name="Line 95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8" name="Line 96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49" name="Group 97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29065" name="Oval 98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Line 99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Line 100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Rectangle 101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Oval 102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Rectangle 103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Text Box 104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29050" name="Group 105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29058" name="Oval 106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07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Line 108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Rectangle 109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2" name="Oval 110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Rectangle 111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Text Box 112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29051" name="Text Box 113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29052" name="Freeform 114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Text Box 115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29054" name="Line 116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55" name="Freeform 117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Freeform 118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533400" y="44450"/>
            <a:ext cx="8212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 setting forwarding table in router 1d</a:t>
            </a: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458788" y="1249363"/>
            <a:ext cx="8505825" cy="334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AS1 learns (via inter-AS protocol) that subnet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reachable via AS3 (gateway 1c), but not via AS2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nter-AS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 propagates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all internal routers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1d determines from intra-AS routing info that its interface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is on the least cost path to 1c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nstalls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entry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x,I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0054" name="Freeform 5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30059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30060" name="Line 11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0063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30165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6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7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8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9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0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1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30064" name="Group 22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30157" name="Oval 23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Line 24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59" name="Line 25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0" name="Rectangle 26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1" name="Oval 27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62" name="Group 28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30163" name="Rectangle 29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4" name="Text Box 30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30065" name="Group 31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30149" name="Group 32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30151" name="Oval 33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2" name="Line 34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3" name="Line 35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4" name="Rectangle 36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5" name="Oval 37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6" name="Rectangle 38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150" name="Text Box 39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30066" name="Group 40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30106" name="Freeform 41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Text Box 42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30108" name="Line 43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1" name="Line 46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2" name="Line 47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0114" name="Group 49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30141" name="Oval 50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2" name="Line 51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3" name="Line 52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4" name="Rectangle 53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5" name="Oval 54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6" name="Group 55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30147" name="Rectangle 56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30115" name="Group 58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30134" name="Oval 59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5" name="Line 60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6" name="Line 61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7" name="Rectangle 62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Oval 63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9" name="Rectangle 64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0" name="Text Box 65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30116" name="Group 66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30126" name="Oval 67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7" name="Line 68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8" name="Line 69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9" name="Rectangle 70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Oval 71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1" name="Group 72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30132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30117" name="Group 75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30118" name="Oval 76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9" name="Line 77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0" name="Line 78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1" name="Rectangle 79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2" name="Oval 80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23" name="Group 81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30124" name="Rectangle 82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30067" name="Group 8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30099" name="Oval 8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0" name="Line 8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1" name="Line 8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2" name="Rectangle 8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Oval 8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Rectangle 9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Text Box 9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30068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9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0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0072" name="Group 9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30092" name="Oval 9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3" name="Line 9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4" name="Line 9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5" name="Rectangle 10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Oval 10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7" name="Rectangle 10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8" name="Text Box 10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30073" name="Group 10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30085" name="Oval 10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Line 10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7" name="Line 10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8" name="Rectangle 10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10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Rectangle 11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Text Box 11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30074" name="Text Box 11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0075" name="Freeform 11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Text Box 11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0077" name="Line 11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8" name="Freeform 11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Freeform 117"/>
          <p:cNvSpPr>
            <a:spLocks noChangeArrowheads="1"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Text Box 118"/>
          <p:cNvSpPr txBox="1">
            <a:spLocks noChangeArrowheads="1"/>
          </p:cNvSpPr>
          <p:nvPr/>
        </p:nvSpPr>
        <p:spPr bwMode="auto">
          <a:xfrm>
            <a:off x="3876675" y="4148138"/>
            <a:ext cx="333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30081" name="Line 119"/>
          <p:cNvSpPr>
            <a:spLocks noChangeShapeType="1"/>
          </p:cNvSpPr>
          <p:nvPr/>
        </p:nvSpPr>
        <p:spPr bwMode="auto">
          <a:xfrm flipH="1">
            <a:off x="3856038" y="3690938"/>
            <a:ext cx="1319212" cy="221932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82" name="Text Box 120"/>
          <p:cNvSpPr txBox="1">
            <a:spLocks noChangeArrowheads="1"/>
          </p:cNvSpPr>
          <p:nvPr/>
        </p:nvSpPr>
        <p:spPr bwMode="auto">
          <a:xfrm rot="-1080000">
            <a:off x="2936875" y="3878263"/>
            <a:ext cx="7397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0083" name="Freeform 121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384175" y="244475"/>
            <a:ext cx="8764588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 choosing among multiple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411163" y="1562100"/>
            <a:ext cx="7991475" cy="275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suppose AS1 learns from inter-AS protocol that subnet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reachable from AS3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AS2.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configure forwarding table, router 1d must determine which gateway it should forward packets towards for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also job of inter-AS routing protocol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741363" lvl="1" indent="-28416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Hot potato routing: send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packet towards closest of two routers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8" name="Freeform 5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31083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31084" name="Line 11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5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6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1087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31192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3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94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95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6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7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8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31088" name="Group 22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31184" name="Oval 23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85" name="Line 24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86" name="Line 25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87" name="Rectangle 26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88" name="Oval 27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89" name="Group 28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31190" name="Rectangle 29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91" name="Text Box 30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31089" name="Group 31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31176" name="Group 32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31178" name="Oval 33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79" name="Line 34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0" name="Line 35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1" name="Rectangle 36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82" name="Oval 37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83" name="Rectangle 38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177" name="Text Box 39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31090" name="Group 40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31133" name="Freeform 41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4" name="Text Box 42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31135" name="Line 43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7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8" name="Line 46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9" name="Line 47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40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141" name="Group 49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31168" name="Oval 50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9" name="Line 51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0" name="Line 52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1" name="Rectangle 53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72" name="Oval 54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73" name="Group 55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31174" name="Rectangle 56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7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31142" name="Group 58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31161" name="Oval 59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2" name="Line 60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3" name="Line 61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4" name="Rectangle 62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5" name="Oval 63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6" name="Rectangle 64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7" name="Text Box 65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31143" name="Group 66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31153" name="Oval 67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54" name="Line 68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5" name="Line 69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6" name="Rectangle 70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57" name="Oval 71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58" name="Group 72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311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6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31144" name="Group 75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31145" name="Oval 76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46" name="Line 77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47" name="Line 78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48" name="Rectangle 79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49" name="Oval 80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50" name="Group 81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31151" name="Rectangle 82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52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31091" name="Group 8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31126" name="Oval 8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7" name="Line 8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Line 8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9" name="Rectangle 8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0" name="Oval 8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1" name="Rectangle 9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2" name="Text Box 9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3109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1096" name="Group 9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31119" name="Oval 9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0" name="Line 9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1" name="Line 9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2" name="Rectangle 10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3" name="Oval 10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4" name="Rectangle 10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5" name="Text Box 10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31097" name="Group 10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31112" name="Oval 10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3" name="Line 10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Line 10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5" name="Rectangle 10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6" name="Oval 10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7" name="Rectangle 11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8" name="Text Box 11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31098" name="Text Box 11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1099" name="Freeform 11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Text Box 11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1101" name="Line 11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02" name="Freeform 11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Freeform 117"/>
          <p:cNvSpPr>
            <a:spLocks noChangeArrowheads="1"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Text Box 118"/>
          <p:cNvSpPr txBox="1">
            <a:spLocks noChangeArrowheads="1"/>
          </p:cNvSpPr>
          <p:nvPr/>
        </p:nvSpPr>
        <p:spPr bwMode="auto">
          <a:xfrm>
            <a:off x="3876675" y="4148138"/>
            <a:ext cx="333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31105" name="Text Box 119"/>
          <p:cNvSpPr txBox="1">
            <a:spLocks noChangeArrowheads="1"/>
          </p:cNvSpPr>
          <p:nvPr/>
        </p:nvSpPr>
        <p:spPr bwMode="auto">
          <a:xfrm rot="2280000">
            <a:off x="4340225" y="4395788"/>
            <a:ext cx="12985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31106" name="Text Box 120"/>
          <p:cNvSpPr txBox="1">
            <a:spLocks noChangeArrowheads="1"/>
          </p:cNvSpPr>
          <p:nvPr/>
        </p:nvSpPr>
        <p:spPr bwMode="auto">
          <a:xfrm rot="-1080000">
            <a:off x="2936875" y="3878263"/>
            <a:ext cx="7397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1107" name="Line 121"/>
          <p:cNvSpPr>
            <a:spLocks noChangeShapeType="1"/>
          </p:cNvSpPr>
          <p:nvPr/>
        </p:nvSpPr>
        <p:spPr bwMode="auto">
          <a:xfrm flipV="1">
            <a:off x="3981450" y="6086475"/>
            <a:ext cx="423863" cy="14922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08" name="Freeform 122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Line 123"/>
          <p:cNvSpPr>
            <a:spLocks noChangeShapeType="1"/>
          </p:cNvSpPr>
          <p:nvPr/>
        </p:nvSpPr>
        <p:spPr bwMode="auto">
          <a:xfrm flipV="1">
            <a:off x="3989388" y="5602288"/>
            <a:ext cx="1587" cy="596900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10" name="Text Box 124"/>
          <p:cNvSpPr txBox="1">
            <a:spLocks noChangeArrowheads="1"/>
          </p:cNvSpPr>
          <p:nvPr/>
        </p:nvSpPr>
        <p:spPr bwMode="auto">
          <a:xfrm>
            <a:off x="3790950" y="6143625"/>
            <a:ext cx="3206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Intra-AS Routing</a:t>
            </a:r>
          </a:p>
        </p:txBody>
      </p:sp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nterior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ateway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rotocols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(IGP)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 intra-AS routing protocols: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RIP: Routing Information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OSPF: Open Shortest Path First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IGRP: Interior Gateway Routing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8170863" cy="94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 ( Routing Information Protocol)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33374" y="1289050"/>
            <a:ext cx="8505825" cy="169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algorithm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istance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metric: # hops (max = 15 hops), each link has cost 1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DVs exchanged with neighbors every 30 sec in response message (aka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advertisement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advertisement: list of up to 25 destination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subnets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 IP addressing sense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5175" name="Group 6"/>
          <p:cNvGrpSpPr>
            <a:grpSpLocks/>
          </p:cNvGrpSpPr>
          <p:nvPr/>
        </p:nvGrpSpPr>
        <p:grpSpPr bwMode="auto">
          <a:xfrm>
            <a:off x="835025" y="4143375"/>
            <a:ext cx="3967163" cy="2335213"/>
            <a:chOff x="526" y="2610"/>
            <a:chExt cx="2499" cy="1471"/>
          </a:xfrm>
        </p:grpSpPr>
        <p:sp>
          <p:nvSpPr>
            <p:cNvPr id="135178" name="Freeform 7"/>
            <p:cNvSpPr>
              <a:spLocks noChangeArrowheads="1"/>
            </p:cNvSpPr>
            <p:nvPr/>
          </p:nvSpPr>
          <p:spPr bwMode="auto">
            <a:xfrm>
              <a:off x="526" y="2610"/>
              <a:ext cx="2499" cy="1471"/>
            </a:xfrm>
            <a:custGeom>
              <a:avLst/>
              <a:gdLst>
                <a:gd name="T0" fmla="*/ 0 w 2250"/>
                <a:gd name="T1" fmla="*/ 4466 h 1409"/>
                <a:gd name="T2" fmla="*/ 1207 w 2250"/>
                <a:gd name="T3" fmla="*/ 2304 h 1409"/>
                <a:gd name="T4" fmla="*/ 2915 w 2250"/>
                <a:gd name="T5" fmla="*/ 250 h 1409"/>
                <a:gd name="T6" fmla="*/ 8541 w 2250"/>
                <a:gd name="T7" fmla="*/ 792 h 1409"/>
                <a:gd name="T8" fmla="*/ 10836 w 2250"/>
                <a:gd name="T9" fmla="*/ 3459 h 1409"/>
                <a:gd name="T10" fmla="*/ 12107 w 2250"/>
                <a:gd name="T11" fmla="*/ 6480 h 1409"/>
                <a:gd name="T12" fmla="*/ 9135 w 2250"/>
                <a:gd name="T13" fmla="*/ 9402 h 1409"/>
                <a:gd name="T14" fmla="*/ 5469 w 2250"/>
                <a:gd name="T15" fmla="*/ 9920 h 1409"/>
                <a:gd name="T16" fmla="*/ 2558 w 2250"/>
                <a:gd name="T17" fmla="*/ 9699 h 1409"/>
                <a:gd name="T18" fmla="*/ 561 w 2250"/>
                <a:gd name="T19" fmla="*/ 7643 h 1409"/>
                <a:gd name="T20" fmla="*/ 0 w 2250"/>
                <a:gd name="T21" fmla="*/ 4466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Oval 8"/>
            <p:cNvSpPr>
              <a:spLocks noChangeArrowheads="1"/>
            </p:cNvSpPr>
            <p:nvPr/>
          </p:nvSpPr>
          <p:spPr bwMode="auto">
            <a:xfrm>
              <a:off x="1216" y="3685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Line 9"/>
            <p:cNvSpPr>
              <a:spLocks noChangeShapeType="1"/>
            </p:cNvSpPr>
            <p:nvPr/>
          </p:nvSpPr>
          <p:spPr bwMode="auto">
            <a:xfrm>
              <a:off x="1216" y="3678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1" name="Line 10"/>
            <p:cNvSpPr>
              <a:spLocks noChangeShapeType="1"/>
            </p:cNvSpPr>
            <p:nvPr/>
          </p:nvSpPr>
          <p:spPr bwMode="auto">
            <a:xfrm>
              <a:off x="1507" y="3678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2" name="Rectangle 11"/>
            <p:cNvSpPr>
              <a:spLocks noChangeArrowheads="1"/>
            </p:cNvSpPr>
            <p:nvPr/>
          </p:nvSpPr>
          <p:spPr bwMode="auto">
            <a:xfrm>
              <a:off x="1216" y="3678"/>
              <a:ext cx="287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Oval 12"/>
            <p:cNvSpPr>
              <a:spLocks noChangeArrowheads="1"/>
            </p:cNvSpPr>
            <p:nvPr/>
          </p:nvSpPr>
          <p:spPr bwMode="auto">
            <a:xfrm>
              <a:off x="1213" y="3629"/>
              <a:ext cx="290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Oval 13"/>
            <p:cNvSpPr>
              <a:spLocks noChangeArrowheads="1"/>
            </p:cNvSpPr>
            <p:nvPr/>
          </p:nvSpPr>
          <p:spPr bwMode="auto">
            <a:xfrm>
              <a:off x="1213" y="3102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Line 14"/>
            <p:cNvSpPr>
              <a:spLocks noChangeShapeType="1"/>
            </p:cNvSpPr>
            <p:nvPr/>
          </p:nvSpPr>
          <p:spPr bwMode="auto">
            <a:xfrm>
              <a:off x="1213" y="3097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Line 15"/>
            <p:cNvSpPr>
              <a:spLocks noChangeShapeType="1"/>
            </p:cNvSpPr>
            <p:nvPr/>
          </p:nvSpPr>
          <p:spPr bwMode="auto">
            <a:xfrm>
              <a:off x="1503" y="3097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7" name="Rectangle 16"/>
            <p:cNvSpPr>
              <a:spLocks noChangeArrowheads="1"/>
            </p:cNvSpPr>
            <p:nvPr/>
          </p:nvSpPr>
          <p:spPr bwMode="auto">
            <a:xfrm>
              <a:off x="1213" y="3097"/>
              <a:ext cx="289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Oval 17"/>
            <p:cNvSpPr>
              <a:spLocks noChangeArrowheads="1"/>
            </p:cNvSpPr>
            <p:nvPr/>
          </p:nvSpPr>
          <p:spPr bwMode="auto">
            <a:xfrm>
              <a:off x="1210" y="3047"/>
              <a:ext cx="290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Oval 18"/>
            <p:cNvSpPr>
              <a:spLocks noChangeArrowheads="1"/>
            </p:cNvSpPr>
            <p:nvPr/>
          </p:nvSpPr>
          <p:spPr bwMode="auto">
            <a:xfrm>
              <a:off x="1848" y="3099"/>
              <a:ext cx="289" cy="68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Line 19"/>
            <p:cNvSpPr>
              <a:spLocks noChangeShapeType="1"/>
            </p:cNvSpPr>
            <p:nvPr/>
          </p:nvSpPr>
          <p:spPr bwMode="auto">
            <a:xfrm>
              <a:off x="1848" y="3093"/>
              <a:ext cx="0" cy="4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Line 20"/>
            <p:cNvSpPr>
              <a:spLocks noChangeShapeType="1"/>
            </p:cNvSpPr>
            <p:nvPr/>
          </p:nvSpPr>
          <p:spPr bwMode="auto">
            <a:xfrm>
              <a:off x="2138" y="3093"/>
              <a:ext cx="0" cy="4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2" name="Rectangle 21"/>
            <p:cNvSpPr>
              <a:spLocks noChangeArrowheads="1"/>
            </p:cNvSpPr>
            <p:nvPr/>
          </p:nvSpPr>
          <p:spPr bwMode="auto">
            <a:xfrm>
              <a:off x="1848" y="3093"/>
              <a:ext cx="286" cy="42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Oval 22"/>
            <p:cNvSpPr>
              <a:spLocks noChangeArrowheads="1"/>
            </p:cNvSpPr>
            <p:nvPr/>
          </p:nvSpPr>
          <p:spPr bwMode="auto">
            <a:xfrm>
              <a:off x="1850" y="3046"/>
              <a:ext cx="291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Oval 23"/>
            <p:cNvSpPr>
              <a:spLocks noChangeArrowheads="1"/>
            </p:cNvSpPr>
            <p:nvPr/>
          </p:nvSpPr>
          <p:spPr bwMode="auto">
            <a:xfrm>
              <a:off x="1857" y="3682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Line 24"/>
            <p:cNvSpPr>
              <a:spLocks noChangeShapeType="1"/>
            </p:cNvSpPr>
            <p:nvPr/>
          </p:nvSpPr>
          <p:spPr bwMode="auto">
            <a:xfrm>
              <a:off x="1857" y="3676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6" name="Rectangle 25"/>
            <p:cNvSpPr>
              <a:spLocks noChangeArrowheads="1"/>
            </p:cNvSpPr>
            <p:nvPr/>
          </p:nvSpPr>
          <p:spPr bwMode="auto">
            <a:xfrm>
              <a:off x="1857" y="3676"/>
              <a:ext cx="287" cy="41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Oval 26"/>
            <p:cNvSpPr>
              <a:spLocks noChangeArrowheads="1"/>
            </p:cNvSpPr>
            <p:nvPr/>
          </p:nvSpPr>
          <p:spPr bwMode="auto">
            <a:xfrm>
              <a:off x="1854" y="3625"/>
              <a:ext cx="290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Freeform 27"/>
            <p:cNvSpPr>
              <a:spLocks noChangeArrowheads="1"/>
            </p:cNvSpPr>
            <p:nvPr/>
          </p:nvSpPr>
          <p:spPr bwMode="auto">
            <a:xfrm>
              <a:off x="2002" y="3177"/>
              <a:ext cx="0" cy="439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439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Freeform 28"/>
            <p:cNvSpPr>
              <a:spLocks noChangeArrowheads="1"/>
            </p:cNvSpPr>
            <p:nvPr/>
          </p:nvSpPr>
          <p:spPr bwMode="auto">
            <a:xfrm>
              <a:off x="1357" y="3182"/>
              <a:ext cx="0" cy="452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452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Freeform 29"/>
            <p:cNvSpPr>
              <a:spLocks noChangeArrowheads="1"/>
            </p:cNvSpPr>
            <p:nvPr/>
          </p:nvSpPr>
          <p:spPr bwMode="auto">
            <a:xfrm>
              <a:off x="1517" y="3700"/>
              <a:ext cx="339" cy="0"/>
            </a:xfrm>
            <a:custGeom>
              <a:avLst/>
              <a:gdLst>
                <a:gd name="T0" fmla="*/ 339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1" name="Freeform 30"/>
            <p:cNvSpPr>
              <a:spLocks noChangeArrowheads="1"/>
            </p:cNvSpPr>
            <p:nvPr/>
          </p:nvSpPr>
          <p:spPr bwMode="auto">
            <a:xfrm>
              <a:off x="1511" y="3119"/>
              <a:ext cx="339" cy="0"/>
            </a:xfrm>
            <a:custGeom>
              <a:avLst/>
              <a:gdLst>
                <a:gd name="T0" fmla="*/ 339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202" name="Group 31"/>
            <p:cNvGrpSpPr>
              <a:grpSpLocks/>
            </p:cNvGrpSpPr>
            <p:nvPr/>
          </p:nvGrpSpPr>
          <p:grpSpPr bwMode="auto">
            <a:xfrm>
              <a:off x="1890" y="3582"/>
              <a:ext cx="229" cy="250"/>
              <a:chOff x="1890" y="3582"/>
              <a:chExt cx="229" cy="250"/>
            </a:xfrm>
          </p:grpSpPr>
          <p:sp>
            <p:nvSpPr>
              <p:cNvPr id="135225" name="Rectangle 32"/>
              <p:cNvSpPr>
                <a:spLocks noChangeArrowheads="1"/>
              </p:cNvSpPr>
              <p:nvPr/>
            </p:nvSpPr>
            <p:spPr bwMode="auto">
              <a:xfrm>
                <a:off x="1935" y="3639"/>
                <a:ext cx="132" cy="11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6" name="Text Box 33"/>
              <p:cNvSpPr txBox="1">
                <a:spLocks noChangeArrowheads="1"/>
              </p:cNvSpPr>
              <p:nvPr/>
            </p:nvSpPr>
            <p:spPr bwMode="auto">
              <a:xfrm>
                <a:off x="1890" y="3582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D</a:t>
                </a:r>
              </a:p>
            </p:txBody>
          </p:sp>
        </p:grpSp>
        <p:grpSp>
          <p:nvGrpSpPr>
            <p:cNvPr id="135203" name="Group 34"/>
            <p:cNvGrpSpPr>
              <a:grpSpLocks/>
            </p:cNvGrpSpPr>
            <p:nvPr/>
          </p:nvGrpSpPr>
          <p:grpSpPr bwMode="auto">
            <a:xfrm>
              <a:off x="1244" y="3554"/>
              <a:ext cx="251" cy="289"/>
              <a:chOff x="1244" y="3554"/>
              <a:chExt cx="251" cy="289"/>
            </a:xfrm>
          </p:grpSpPr>
          <p:sp>
            <p:nvSpPr>
              <p:cNvPr id="135223" name="Rectangle 35"/>
              <p:cNvSpPr>
                <a:spLocks noChangeArrowheads="1"/>
              </p:cNvSpPr>
              <p:nvPr/>
            </p:nvSpPr>
            <p:spPr bwMode="auto">
              <a:xfrm>
                <a:off x="1299" y="3634"/>
                <a:ext cx="133" cy="11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4" name="Text Box 36"/>
              <p:cNvSpPr txBox="1">
                <a:spLocks noChangeArrowheads="1"/>
              </p:cNvSpPr>
              <p:nvPr/>
            </p:nvSpPr>
            <p:spPr bwMode="auto">
              <a:xfrm>
                <a:off x="1244" y="3554"/>
                <a:ext cx="251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  <p:grpSp>
          <p:nvGrpSpPr>
            <p:cNvPr id="135204" name="Group 37"/>
            <p:cNvGrpSpPr>
              <a:grpSpLocks/>
            </p:cNvGrpSpPr>
            <p:nvPr/>
          </p:nvGrpSpPr>
          <p:grpSpPr bwMode="auto">
            <a:xfrm>
              <a:off x="1888" y="3000"/>
              <a:ext cx="219" cy="250"/>
              <a:chOff x="1888" y="3000"/>
              <a:chExt cx="219" cy="250"/>
            </a:xfrm>
          </p:grpSpPr>
          <p:sp>
            <p:nvSpPr>
              <p:cNvPr id="135221" name="Rectangle 38"/>
              <p:cNvSpPr>
                <a:spLocks noChangeArrowheads="1"/>
              </p:cNvSpPr>
              <p:nvPr/>
            </p:nvSpPr>
            <p:spPr bwMode="auto">
              <a:xfrm>
                <a:off x="1929" y="3056"/>
                <a:ext cx="131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2" name="Text Box 39"/>
              <p:cNvSpPr txBox="1">
                <a:spLocks noChangeArrowheads="1"/>
              </p:cNvSpPr>
              <p:nvPr/>
            </p:nvSpPr>
            <p:spPr bwMode="auto">
              <a:xfrm>
                <a:off x="1888" y="3000"/>
                <a:ext cx="21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grpSp>
          <p:nvGrpSpPr>
            <p:cNvPr id="135205" name="Group 40"/>
            <p:cNvGrpSpPr>
              <a:grpSpLocks/>
            </p:cNvGrpSpPr>
            <p:nvPr/>
          </p:nvGrpSpPr>
          <p:grpSpPr bwMode="auto">
            <a:xfrm>
              <a:off x="1252" y="3000"/>
              <a:ext cx="219" cy="250"/>
              <a:chOff x="1252" y="3000"/>
              <a:chExt cx="219" cy="250"/>
            </a:xfrm>
          </p:grpSpPr>
          <p:sp>
            <p:nvSpPr>
              <p:cNvPr id="135219" name="Rectangle 41"/>
              <p:cNvSpPr>
                <a:spLocks noChangeArrowheads="1"/>
              </p:cNvSpPr>
              <p:nvPr/>
            </p:nvSpPr>
            <p:spPr bwMode="auto">
              <a:xfrm>
                <a:off x="1291" y="3056"/>
                <a:ext cx="131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0" name="Text Box 42"/>
              <p:cNvSpPr txBox="1">
                <a:spLocks noChangeArrowheads="1"/>
              </p:cNvSpPr>
              <p:nvPr/>
            </p:nvSpPr>
            <p:spPr bwMode="auto">
              <a:xfrm>
                <a:off x="1252" y="3000"/>
                <a:ext cx="21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sp>
          <p:nvSpPr>
            <p:cNvPr id="135206" name="Line 43"/>
            <p:cNvSpPr>
              <a:spLocks noChangeShapeType="1"/>
            </p:cNvSpPr>
            <p:nvPr/>
          </p:nvSpPr>
          <p:spPr bwMode="auto">
            <a:xfrm>
              <a:off x="2133" y="3096"/>
              <a:ext cx="313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7" name="Line 44"/>
            <p:cNvSpPr>
              <a:spLocks noChangeShapeType="1"/>
            </p:cNvSpPr>
            <p:nvPr/>
          </p:nvSpPr>
          <p:spPr bwMode="auto">
            <a:xfrm flipV="1">
              <a:off x="2089" y="2891"/>
              <a:ext cx="132" cy="1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8" name="Line 45"/>
            <p:cNvSpPr>
              <a:spLocks noChangeShapeType="1"/>
            </p:cNvSpPr>
            <p:nvPr/>
          </p:nvSpPr>
          <p:spPr bwMode="auto">
            <a:xfrm flipV="1">
              <a:off x="2133" y="3459"/>
              <a:ext cx="222" cy="20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9" name="Line 46"/>
            <p:cNvSpPr>
              <a:spLocks noChangeShapeType="1"/>
            </p:cNvSpPr>
            <p:nvPr/>
          </p:nvSpPr>
          <p:spPr bwMode="auto">
            <a:xfrm>
              <a:off x="2133" y="3703"/>
              <a:ext cx="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0" name="Line 47"/>
            <p:cNvSpPr>
              <a:spLocks noChangeShapeType="1"/>
            </p:cNvSpPr>
            <p:nvPr/>
          </p:nvSpPr>
          <p:spPr bwMode="auto">
            <a:xfrm>
              <a:off x="2133" y="3703"/>
              <a:ext cx="267" cy="8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1" name="Line 48"/>
            <p:cNvSpPr>
              <a:spLocks noChangeShapeType="1"/>
            </p:cNvSpPr>
            <p:nvPr/>
          </p:nvSpPr>
          <p:spPr bwMode="auto">
            <a:xfrm flipH="1" flipV="1">
              <a:off x="1016" y="2851"/>
              <a:ext cx="269" cy="2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2" name="Line 49"/>
            <p:cNvSpPr>
              <a:spLocks noChangeShapeType="1"/>
            </p:cNvSpPr>
            <p:nvPr/>
          </p:nvSpPr>
          <p:spPr bwMode="auto">
            <a:xfrm flipH="1" flipV="1">
              <a:off x="882" y="3621"/>
              <a:ext cx="358" cy="4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3" name="Text Box 50"/>
            <p:cNvSpPr txBox="1">
              <a:spLocks noChangeArrowheads="1"/>
            </p:cNvSpPr>
            <p:nvPr/>
          </p:nvSpPr>
          <p:spPr bwMode="auto">
            <a:xfrm>
              <a:off x="1108" y="276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35214" name="Text Box 51"/>
            <p:cNvSpPr txBox="1">
              <a:spLocks noChangeArrowheads="1"/>
            </p:cNvSpPr>
            <p:nvPr/>
          </p:nvSpPr>
          <p:spPr bwMode="auto">
            <a:xfrm>
              <a:off x="2000" y="2771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35215" name="Text Box 52"/>
            <p:cNvSpPr txBox="1">
              <a:spLocks noChangeArrowheads="1"/>
            </p:cNvSpPr>
            <p:nvPr/>
          </p:nvSpPr>
          <p:spPr bwMode="auto">
            <a:xfrm>
              <a:off x="2224" y="2974"/>
              <a:ext cx="21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35216" name="Text Box 53"/>
            <p:cNvSpPr txBox="1">
              <a:spLocks noChangeArrowheads="1"/>
            </p:cNvSpPr>
            <p:nvPr/>
          </p:nvSpPr>
          <p:spPr bwMode="auto">
            <a:xfrm>
              <a:off x="2268" y="3460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5217" name="Text Box 54"/>
            <p:cNvSpPr txBox="1">
              <a:spLocks noChangeArrowheads="1"/>
            </p:cNvSpPr>
            <p:nvPr/>
          </p:nvSpPr>
          <p:spPr bwMode="auto">
            <a:xfrm>
              <a:off x="2179" y="3743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35218" name="Text Box 55"/>
            <p:cNvSpPr txBox="1">
              <a:spLocks noChangeArrowheads="1"/>
            </p:cNvSpPr>
            <p:nvPr/>
          </p:nvSpPr>
          <p:spPr bwMode="auto">
            <a:xfrm>
              <a:off x="973" y="3622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z</a:t>
              </a:r>
            </a:p>
          </p:txBody>
        </p:sp>
      </p:grpSp>
      <p:sp>
        <p:nvSpPr>
          <p:cNvPr id="135176" name="Text Box 56"/>
          <p:cNvSpPr txBox="1">
            <a:spLocks noChangeArrowheads="1"/>
          </p:cNvSpPr>
          <p:nvPr/>
        </p:nvSpPr>
        <p:spPr bwMode="auto">
          <a:xfrm>
            <a:off x="5813425" y="4394200"/>
            <a:ext cx="1451336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subnet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hops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u         1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v 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w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x         3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y         3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z 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5177" name="Text Box 57"/>
          <p:cNvSpPr txBox="1">
            <a:spLocks noChangeArrowheads="1"/>
          </p:cNvSpPr>
          <p:nvPr/>
        </p:nvSpPr>
        <p:spPr bwMode="auto">
          <a:xfrm>
            <a:off x="4732338" y="4054475"/>
            <a:ext cx="357384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router A to destination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subnets: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RIP: link failure, recovery </a:t>
            </a:r>
          </a:p>
        </p:txBody>
      </p:sp>
      <p:sp>
        <p:nvSpPr>
          <p:cNvPr id="138246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advertisement heard after 180 sec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--&gt;neighbor/link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declared dead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 neighbor invalidated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advertisements sent to neighbors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eighbors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turn send out new advertisements (if tables changed)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 info quickly (?) propagates to entire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410200" y="4030663"/>
            <a:ext cx="2643188" cy="2017712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1336675" y="4049713"/>
            <a:ext cx="2643188" cy="2017712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rocessing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 routing tables managed by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application-level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called route-d (daemon)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dvertisements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 in UDP packets, periodically repeated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1263650" y="5778500"/>
            <a:ext cx="2655888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139274" name="Text Box 9"/>
          <p:cNvSpPr txBox="1">
            <a:spLocks noChangeArrowheads="1"/>
          </p:cNvSpPr>
          <p:nvPr/>
        </p:nvSpPr>
        <p:spPr bwMode="auto">
          <a:xfrm>
            <a:off x="1268413" y="5402263"/>
            <a:ext cx="265112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139275" name="Text Box 10"/>
          <p:cNvSpPr txBox="1">
            <a:spLocks noChangeArrowheads="1"/>
          </p:cNvSpPr>
          <p:nvPr/>
        </p:nvSpPr>
        <p:spPr bwMode="auto">
          <a:xfrm>
            <a:off x="1268413" y="4751388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network       </a:t>
            </a:r>
            <a:r>
              <a:rPr lang="en-US" sz="1800" i="1">
                <a:solidFill>
                  <a:srgbClr val="CC0000"/>
                </a:solidFill>
              </a:rPr>
              <a:t>forwarding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 (IP)             </a:t>
            </a:r>
            <a:r>
              <a:rPr lang="en-US" sz="1800" i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9276" name="Rectangle 11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1268413" y="4100513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transport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(UDP)</a:t>
            </a:r>
          </a:p>
        </p:txBody>
      </p:sp>
      <p:grpSp>
        <p:nvGrpSpPr>
          <p:cNvPr id="139278" name="Group 13"/>
          <p:cNvGrpSpPr>
            <a:grpSpLocks/>
          </p:cNvGrpSpPr>
          <p:nvPr/>
        </p:nvGrpSpPr>
        <p:grpSpPr bwMode="auto">
          <a:xfrm>
            <a:off x="2124075" y="3346450"/>
            <a:ext cx="1257300" cy="558800"/>
            <a:chOff x="1338" y="2108"/>
            <a:chExt cx="792" cy="352"/>
          </a:xfrm>
        </p:grpSpPr>
        <p:sp>
          <p:nvSpPr>
            <p:cNvPr id="139292" name="Oval 14"/>
            <p:cNvSpPr>
              <a:spLocks noChangeArrowheads="1"/>
            </p:cNvSpPr>
            <p:nvPr/>
          </p:nvSpPr>
          <p:spPr bwMode="auto">
            <a:xfrm>
              <a:off x="1338" y="2108"/>
              <a:ext cx="792" cy="352"/>
            </a:xfrm>
            <a:prstGeom prst="ellipse">
              <a:avLst/>
            </a:prstGeom>
            <a:solidFill>
              <a:srgbClr val="66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3" name="Text Box 15"/>
            <p:cNvSpPr txBox="1">
              <a:spLocks noChangeArrowheads="1"/>
            </p:cNvSpPr>
            <p:nvPr/>
          </p:nvSpPr>
          <p:spPr bwMode="auto">
            <a:xfrm>
              <a:off x="1458" y="2162"/>
              <a:ext cx="52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routed</a:t>
              </a:r>
            </a:p>
          </p:txBody>
        </p:sp>
      </p:grpSp>
      <p:sp>
        <p:nvSpPr>
          <p:cNvPr id="139279" name="Line 16"/>
          <p:cNvSpPr>
            <a:spLocks noChangeShapeType="1"/>
          </p:cNvSpPr>
          <p:nvPr/>
        </p:nvSpPr>
        <p:spPr bwMode="auto">
          <a:xfrm flipV="1">
            <a:off x="2381250" y="3870325"/>
            <a:ext cx="1588" cy="20415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0" name="Text Box 17"/>
          <p:cNvSpPr txBox="1">
            <a:spLocks noChangeArrowheads="1"/>
          </p:cNvSpPr>
          <p:nvPr/>
        </p:nvSpPr>
        <p:spPr bwMode="auto">
          <a:xfrm>
            <a:off x="5324475" y="5784850"/>
            <a:ext cx="2655888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139281" name="Text Box 18"/>
          <p:cNvSpPr txBox="1">
            <a:spLocks noChangeArrowheads="1"/>
          </p:cNvSpPr>
          <p:nvPr/>
        </p:nvSpPr>
        <p:spPr bwMode="auto">
          <a:xfrm>
            <a:off x="5329238" y="5408613"/>
            <a:ext cx="265112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139282" name="Text Box 19"/>
          <p:cNvSpPr txBox="1">
            <a:spLocks noChangeArrowheads="1"/>
          </p:cNvSpPr>
          <p:nvPr/>
        </p:nvSpPr>
        <p:spPr bwMode="auto">
          <a:xfrm>
            <a:off x="5329238" y="4757738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network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 (IP)</a:t>
            </a:r>
          </a:p>
        </p:txBody>
      </p:sp>
      <p:sp>
        <p:nvSpPr>
          <p:cNvPr id="139283" name="Text Box 20"/>
          <p:cNvSpPr txBox="1">
            <a:spLocks noChangeArrowheads="1"/>
          </p:cNvSpPr>
          <p:nvPr/>
        </p:nvSpPr>
        <p:spPr bwMode="auto">
          <a:xfrm>
            <a:off x="5329238" y="4106863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transprt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(UDP)</a:t>
            </a:r>
          </a:p>
        </p:txBody>
      </p:sp>
      <p:grpSp>
        <p:nvGrpSpPr>
          <p:cNvPr id="139284" name="Group 21"/>
          <p:cNvGrpSpPr>
            <a:grpSpLocks/>
          </p:cNvGrpSpPr>
          <p:nvPr/>
        </p:nvGrpSpPr>
        <p:grpSpPr bwMode="auto">
          <a:xfrm>
            <a:off x="5978525" y="3352800"/>
            <a:ext cx="1257300" cy="558800"/>
            <a:chOff x="3766" y="2112"/>
            <a:chExt cx="792" cy="352"/>
          </a:xfrm>
        </p:grpSpPr>
        <p:sp>
          <p:nvSpPr>
            <p:cNvPr id="139290" name="Oval 22"/>
            <p:cNvSpPr>
              <a:spLocks noChangeArrowheads="1"/>
            </p:cNvSpPr>
            <p:nvPr/>
          </p:nvSpPr>
          <p:spPr bwMode="auto">
            <a:xfrm>
              <a:off x="3766" y="2112"/>
              <a:ext cx="792" cy="352"/>
            </a:xfrm>
            <a:prstGeom prst="ellipse">
              <a:avLst/>
            </a:prstGeom>
            <a:solidFill>
              <a:srgbClr val="66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1" name="Text Box 23"/>
            <p:cNvSpPr txBox="1">
              <a:spLocks noChangeArrowheads="1"/>
            </p:cNvSpPr>
            <p:nvPr/>
          </p:nvSpPr>
          <p:spPr bwMode="auto">
            <a:xfrm>
              <a:off x="3886" y="2166"/>
              <a:ext cx="52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routed</a:t>
              </a:r>
            </a:p>
          </p:txBody>
        </p:sp>
      </p:grpSp>
      <p:sp>
        <p:nvSpPr>
          <p:cNvPr id="139285" name="Line 24"/>
          <p:cNvSpPr>
            <a:spLocks noChangeShapeType="1"/>
          </p:cNvSpPr>
          <p:nvPr/>
        </p:nvSpPr>
        <p:spPr bwMode="auto">
          <a:xfrm flipV="1">
            <a:off x="6796088" y="3890963"/>
            <a:ext cx="1587" cy="20415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6" name="Rectangle 25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CC0000"/>
                </a:solidFill>
              </a:rPr>
              <a:t>forwarding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9287" name="Line 26"/>
          <p:cNvSpPr>
            <a:spLocks noChangeShapeType="1"/>
          </p:cNvSpPr>
          <p:nvPr/>
        </p:nvSpPr>
        <p:spPr bwMode="auto">
          <a:xfrm>
            <a:off x="2381250" y="5910263"/>
            <a:ext cx="4408488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8" name="Line 27"/>
          <p:cNvSpPr>
            <a:spLocks noChangeShapeType="1"/>
          </p:cNvSpPr>
          <p:nvPr/>
        </p:nvSpPr>
        <p:spPr bwMode="auto">
          <a:xfrm>
            <a:off x="2894013" y="3932238"/>
            <a:ext cx="1587" cy="866775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9" name="Line 28"/>
          <p:cNvSpPr>
            <a:spLocks noChangeShapeType="1"/>
          </p:cNvSpPr>
          <p:nvPr/>
        </p:nvSpPr>
        <p:spPr bwMode="auto">
          <a:xfrm>
            <a:off x="6380163" y="3900488"/>
            <a:ext cx="1587" cy="866775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Connection-less Service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provides network-layer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connectionless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marL="1084263" lvl="1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 Internet that IP routed protocol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irtual-circuit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provides network-layer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service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nalogous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TCP/UDP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connection-oriented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connectionless transport-layer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marL="1084263" lvl="1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ATM, Frame Relay, X.25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OSPF (Open Shortest Path First)</a:t>
            </a:r>
          </a:p>
        </p:txBody>
      </p:sp>
      <p:sp>
        <p:nvSpPr>
          <p:cNvPr id="140294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2296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publicly available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state algorithm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 packet dissemination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opology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map at each node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 using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algorithm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flooded to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OSPF messages directly over IP (rather than TCP or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UDP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OSPF 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Features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(not in RIP)</a:t>
            </a:r>
          </a:p>
        </p:txBody>
      </p:sp>
      <p:sp>
        <p:nvSpPr>
          <p:cNvPr id="141318" name="Text Box 5"/>
          <p:cNvSpPr txBox="1">
            <a:spLocks noChangeArrowheads="1"/>
          </p:cNvSpPr>
          <p:nvPr/>
        </p:nvSpPr>
        <p:spPr bwMode="auto">
          <a:xfrm>
            <a:off x="500063" y="1385888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all OSPF messages authenticated (to prevent malicious intrusion)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ulti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same-cost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allowed (only one path in RIP)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link, multiple cost metrics for different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(e.g., satellite link cost set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best effort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high for real time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Hierarchical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 in large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Freeform 3"/>
          <p:cNvSpPr>
            <a:spLocks noChangeArrowheads="1"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427038" y="169863"/>
            <a:ext cx="7954962" cy="104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OSPF</a:t>
            </a:r>
          </a:p>
        </p:txBody>
      </p:sp>
      <p:sp>
        <p:nvSpPr>
          <p:cNvPr id="142342" name="Line 5"/>
          <p:cNvSpPr>
            <a:spLocks noChangeShapeType="1"/>
          </p:cNvSpPr>
          <p:nvPr/>
        </p:nvSpPr>
        <p:spPr bwMode="auto">
          <a:xfrm flipV="1">
            <a:off x="3679825" y="2038350"/>
            <a:ext cx="1058863" cy="3492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Line 6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4" name="Line 7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5" name="Line 8"/>
          <p:cNvSpPr>
            <a:spLocks noChangeShapeType="1"/>
          </p:cNvSpPr>
          <p:nvPr/>
        </p:nvSpPr>
        <p:spPr bwMode="auto">
          <a:xfrm flipV="1">
            <a:off x="4948238" y="2328863"/>
            <a:ext cx="1271587" cy="11858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6" name="Line 9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7" name="Line 10"/>
          <p:cNvSpPr>
            <a:spLocks noChangeShapeType="1"/>
          </p:cNvSpPr>
          <p:nvPr/>
        </p:nvSpPr>
        <p:spPr bwMode="auto">
          <a:xfrm flipH="1">
            <a:off x="6778625" y="3236913"/>
            <a:ext cx="403225" cy="8810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8" name="Line 11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9" name="Line 12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0" name="Line 13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1" name="Line 14"/>
          <p:cNvSpPr>
            <a:spLocks noChangeShapeType="1"/>
          </p:cNvSpPr>
          <p:nvPr/>
        </p:nvSpPr>
        <p:spPr bwMode="auto">
          <a:xfrm flipH="1">
            <a:off x="4645025" y="4775200"/>
            <a:ext cx="727075" cy="4572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2" name="Line 15"/>
          <p:cNvSpPr>
            <a:spLocks noChangeShapeType="1"/>
          </p:cNvSpPr>
          <p:nvPr/>
        </p:nvSpPr>
        <p:spPr bwMode="auto">
          <a:xfrm flipH="1">
            <a:off x="4452938" y="3519488"/>
            <a:ext cx="392112" cy="7794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Line 16"/>
          <p:cNvSpPr>
            <a:spLocks noChangeShapeType="1"/>
          </p:cNvSpPr>
          <p:nvPr/>
        </p:nvSpPr>
        <p:spPr bwMode="auto">
          <a:xfrm flipH="1">
            <a:off x="2687638" y="2319338"/>
            <a:ext cx="860425" cy="84613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4" name="Line 17"/>
          <p:cNvSpPr>
            <a:spLocks noChangeShapeType="1"/>
          </p:cNvSpPr>
          <p:nvPr/>
        </p:nvSpPr>
        <p:spPr bwMode="auto">
          <a:xfrm flipH="1">
            <a:off x="2082800" y="3171825"/>
            <a:ext cx="581025" cy="790575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5" name="Line 18"/>
          <p:cNvSpPr>
            <a:spLocks noChangeShapeType="1"/>
          </p:cNvSpPr>
          <p:nvPr/>
        </p:nvSpPr>
        <p:spPr bwMode="auto">
          <a:xfrm flipH="1">
            <a:off x="1433513" y="4024313"/>
            <a:ext cx="625475" cy="600075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6" name="Line 19"/>
          <p:cNvSpPr>
            <a:spLocks noChangeShapeType="1"/>
          </p:cNvSpPr>
          <p:nvPr/>
        </p:nvSpPr>
        <p:spPr bwMode="auto">
          <a:xfrm flipH="1">
            <a:off x="2289175" y="4552950"/>
            <a:ext cx="436563" cy="677863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7" name="Line 20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8" name="Freeform 21"/>
          <p:cNvSpPr>
            <a:spLocks noChangeArrowheads="1"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Freeform 22"/>
          <p:cNvSpPr>
            <a:spLocks noChangeArrowheads="1"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Freeform 23"/>
          <p:cNvSpPr>
            <a:spLocks noChangeArrowheads="1"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Text Box 24"/>
          <p:cNvSpPr txBox="1">
            <a:spLocks noChangeArrowheads="1"/>
          </p:cNvSpPr>
          <p:nvPr/>
        </p:nvSpPr>
        <p:spPr bwMode="auto">
          <a:xfrm>
            <a:off x="5095875" y="1293813"/>
            <a:ext cx="1790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42362" name="Text Box 25"/>
          <p:cNvSpPr txBox="1">
            <a:spLocks noChangeArrowheads="1"/>
          </p:cNvSpPr>
          <p:nvPr/>
        </p:nvSpPr>
        <p:spPr bwMode="auto">
          <a:xfrm>
            <a:off x="6619875" y="1714500"/>
            <a:ext cx="1828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42363" name="Text Box 26"/>
          <p:cNvSpPr txBox="1">
            <a:spLocks noChangeArrowheads="1"/>
          </p:cNvSpPr>
          <p:nvPr/>
        </p:nvSpPr>
        <p:spPr bwMode="auto">
          <a:xfrm>
            <a:off x="938213" y="5357813"/>
            <a:ext cx="827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1</a:t>
            </a:r>
          </a:p>
        </p:txBody>
      </p:sp>
      <p:sp>
        <p:nvSpPr>
          <p:cNvPr id="142364" name="Text Box 27"/>
          <p:cNvSpPr txBox="1">
            <a:spLocks noChangeArrowheads="1"/>
          </p:cNvSpPr>
          <p:nvPr/>
        </p:nvSpPr>
        <p:spPr bwMode="auto">
          <a:xfrm>
            <a:off x="4505325" y="5734050"/>
            <a:ext cx="827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2</a:t>
            </a:r>
          </a:p>
        </p:txBody>
      </p:sp>
      <p:sp>
        <p:nvSpPr>
          <p:cNvPr id="142365" name="Text Box 28"/>
          <p:cNvSpPr txBox="1">
            <a:spLocks noChangeArrowheads="1"/>
          </p:cNvSpPr>
          <p:nvPr/>
        </p:nvSpPr>
        <p:spPr bwMode="auto">
          <a:xfrm>
            <a:off x="7589838" y="4113213"/>
            <a:ext cx="827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3</a:t>
            </a:r>
          </a:p>
        </p:txBody>
      </p:sp>
      <p:sp>
        <p:nvSpPr>
          <p:cNvPr id="142366" name="Text Box 29"/>
          <p:cNvSpPr txBox="1">
            <a:spLocks noChangeArrowheads="1"/>
          </p:cNvSpPr>
          <p:nvPr/>
        </p:nvSpPr>
        <p:spPr bwMode="auto">
          <a:xfrm>
            <a:off x="4394200" y="2411413"/>
            <a:ext cx="12874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</a:rPr>
              <a:t>backbone</a:t>
            </a:r>
          </a:p>
        </p:txBody>
      </p:sp>
      <p:sp>
        <p:nvSpPr>
          <p:cNvPr id="142367" name="Text Box 30"/>
          <p:cNvSpPr txBox="1">
            <a:spLocks noChangeArrowheads="1"/>
          </p:cNvSpPr>
          <p:nvPr/>
        </p:nvSpPr>
        <p:spPr bwMode="auto">
          <a:xfrm>
            <a:off x="3221038" y="2822575"/>
            <a:ext cx="890587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area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border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routers</a:t>
            </a:r>
          </a:p>
        </p:txBody>
      </p:sp>
      <p:sp>
        <p:nvSpPr>
          <p:cNvPr id="142368" name="Text Box 31"/>
          <p:cNvSpPr txBox="1">
            <a:spLocks noChangeArrowheads="1"/>
          </p:cNvSpPr>
          <p:nvPr/>
        </p:nvSpPr>
        <p:spPr bwMode="auto">
          <a:xfrm>
            <a:off x="5972175" y="5048250"/>
            <a:ext cx="9271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42369" name="Line 32"/>
          <p:cNvSpPr>
            <a:spLocks noChangeShapeType="1"/>
          </p:cNvSpPr>
          <p:nvPr/>
        </p:nvSpPr>
        <p:spPr bwMode="auto">
          <a:xfrm flipV="1">
            <a:off x="6946900" y="5016500"/>
            <a:ext cx="490538" cy="203200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0" name="Line 33"/>
          <p:cNvSpPr>
            <a:spLocks noChangeShapeType="1"/>
          </p:cNvSpPr>
          <p:nvPr/>
        </p:nvSpPr>
        <p:spPr bwMode="auto">
          <a:xfrm flipH="1" flipV="1">
            <a:off x="5557838" y="4891088"/>
            <a:ext cx="484187" cy="3032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1" name="Line 34"/>
          <p:cNvSpPr>
            <a:spLocks noChangeShapeType="1"/>
          </p:cNvSpPr>
          <p:nvPr/>
        </p:nvSpPr>
        <p:spPr bwMode="auto">
          <a:xfrm flipV="1">
            <a:off x="4862513" y="1079500"/>
            <a:ext cx="1587" cy="79533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2" name="Line 35"/>
          <p:cNvSpPr>
            <a:spLocks noChangeShapeType="1"/>
          </p:cNvSpPr>
          <p:nvPr/>
        </p:nvSpPr>
        <p:spPr bwMode="auto">
          <a:xfrm flipH="1">
            <a:off x="6532563" y="2039938"/>
            <a:ext cx="315912" cy="2016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3" name="Line 36"/>
          <p:cNvSpPr>
            <a:spLocks noChangeShapeType="1"/>
          </p:cNvSpPr>
          <p:nvPr/>
        </p:nvSpPr>
        <p:spPr bwMode="auto">
          <a:xfrm flipH="1">
            <a:off x="5022850" y="1646238"/>
            <a:ext cx="315913" cy="2016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4" name="Line 3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5" name="Line 38"/>
          <p:cNvSpPr>
            <a:spLocks noChangeShapeType="1"/>
          </p:cNvSpPr>
          <p:nvPr/>
        </p:nvSpPr>
        <p:spPr bwMode="auto">
          <a:xfrm flipH="1" flipV="1">
            <a:off x="2967038" y="3268663"/>
            <a:ext cx="260350" cy="1603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2376" name="Group 39"/>
          <p:cNvGrpSpPr>
            <a:grpSpLocks/>
          </p:cNvGrpSpPr>
          <p:nvPr/>
        </p:nvGrpSpPr>
        <p:grpSpPr bwMode="auto">
          <a:xfrm>
            <a:off x="5902325" y="2276475"/>
            <a:ext cx="642938" cy="280988"/>
            <a:chOff x="3718" y="1434"/>
            <a:chExt cx="405" cy="177"/>
          </a:xfrm>
        </p:grpSpPr>
        <p:sp>
          <p:nvSpPr>
            <p:cNvPr id="142504" name="Oval 40"/>
            <p:cNvSpPr>
              <a:spLocks noChangeArrowheads="1"/>
            </p:cNvSpPr>
            <p:nvPr/>
          </p:nvSpPr>
          <p:spPr bwMode="auto">
            <a:xfrm>
              <a:off x="3720" y="1513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05" name="Rectangle 41"/>
            <p:cNvSpPr>
              <a:spLocks noChangeArrowheads="1"/>
            </p:cNvSpPr>
            <p:nvPr/>
          </p:nvSpPr>
          <p:spPr bwMode="auto">
            <a:xfrm>
              <a:off x="3720" y="1501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06" name="Oval 42"/>
            <p:cNvSpPr>
              <a:spLocks noChangeArrowheads="1"/>
            </p:cNvSpPr>
            <p:nvPr/>
          </p:nvSpPr>
          <p:spPr bwMode="auto">
            <a:xfrm>
              <a:off x="3718" y="143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507" name="Group 43"/>
            <p:cNvGrpSpPr>
              <a:grpSpLocks/>
            </p:cNvGrpSpPr>
            <p:nvPr/>
          </p:nvGrpSpPr>
          <p:grpSpPr bwMode="auto">
            <a:xfrm>
              <a:off x="3799" y="1464"/>
              <a:ext cx="227" cy="53"/>
              <a:chOff x="3799" y="1464"/>
              <a:chExt cx="227" cy="53"/>
            </a:xfrm>
          </p:grpSpPr>
          <p:sp>
            <p:nvSpPr>
              <p:cNvPr id="142510" name="Freeform 44"/>
              <p:cNvSpPr>
                <a:spLocks noChangeArrowheads="1"/>
              </p:cNvSpPr>
              <p:nvPr/>
            </p:nvSpPr>
            <p:spPr bwMode="auto">
              <a:xfrm>
                <a:off x="3799" y="146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511" name="Freeform 45"/>
              <p:cNvSpPr>
                <a:spLocks noChangeArrowheads="1"/>
              </p:cNvSpPr>
              <p:nvPr/>
            </p:nvSpPr>
            <p:spPr bwMode="auto">
              <a:xfrm>
                <a:off x="3809" y="146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508" name="Line 46"/>
            <p:cNvSpPr>
              <a:spLocks noChangeShapeType="1"/>
            </p:cNvSpPr>
            <p:nvPr/>
          </p:nvSpPr>
          <p:spPr bwMode="auto">
            <a:xfrm>
              <a:off x="3720" y="148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09" name="Line 47"/>
            <p:cNvSpPr>
              <a:spLocks noChangeShapeType="1"/>
            </p:cNvSpPr>
            <p:nvPr/>
          </p:nvSpPr>
          <p:spPr bwMode="auto">
            <a:xfrm>
              <a:off x="4121" y="149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7" name="Group 48"/>
          <p:cNvGrpSpPr>
            <a:grpSpLocks/>
          </p:cNvGrpSpPr>
          <p:nvPr/>
        </p:nvGrpSpPr>
        <p:grpSpPr bwMode="auto">
          <a:xfrm>
            <a:off x="6824663" y="3119438"/>
            <a:ext cx="642937" cy="280987"/>
            <a:chOff x="4299" y="1965"/>
            <a:chExt cx="405" cy="177"/>
          </a:xfrm>
        </p:grpSpPr>
        <p:sp>
          <p:nvSpPr>
            <p:cNvPr id="142496" name="Oval 49"/>
            <p:cNvSpPr>
              <a:spLocks noChangeArrowheads="1"/>
            </p:cNvSpPr>
            <p:nvPr/>
          </p:nvSpPr>
          <p:spPr bwMode="auto">
            <a:xfrm>
              <a:off x="4300" y="2044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7" name="Rectangle 50"/>
            <p:cNvSpPr>
              <a:spLocks noChangeArrowheads="1"/>
            </p:cNvSpPr>
            <p:nvPr/>
          </p:nvSpPr>
          <p:spPr bwMode="auto">
            <a:xfrm>
              <a:off x="4300" y="2032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8" name="Oval 51"/>
            <p:cNvSpPr>
              <a:spLocks noChangeArrowheads="1"/>
            </p:cNvSpPr>
            <p:nvPr/>
          </p:nvSpPr>
          <p:spPr bwMode="auto">
            <a:xfrm>
              <a:off x="4299" y="1965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99" name="Group 52"/>
            <p:cNvGrpSpPr>
              <a:grpSpLocks/>
            </p:cNvGrpSpPr>
            <p:nvPr/>
          </p:nvGrpSpPr>
          <p:grpSpPr bwMode="auto">
            <a:xfrm>
              <a:off x="4380" y="1995"/>
              <a:ext cx="227" cy="53"/>
              <a:chOff x="4380" y="1995"/>
              <a:chExt cx="227" cy="53"/>
            </a:xfrm>
          </p:grpSpPr>
          <p:sp>
            <p:nvSpPr>
              <p:cNvPr id="142502" name="Freeform 53"/>
              <p:cNvSpPr>
                <a:spLocks noChangeArrowheads="1"/>
              </p:cNvSpPr>
              <p:nvPr/>
            </p:nvSpPr>
            <p:spPr bwMode="auto">
              <a:xfrm>
                <a:off x="4380" y="1995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503" name="Freeform 54"/>
              <p:cNvSpPr>
                <a:spLocks noChangeArrowheads="1"/>
              </p:cNvSpPr>
              <p:nvPr/>
            </p:nvSpPr>
            <p:spPr bwMode="auto">
              <a:xfrm>
                <a:off x="4390" y="1995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500" name="Line 55"/>
            <p:cNvSpPr>
              <a:spLocks noChangeShapeType="1"/>
            </p:cNvSpPr>
            <p:nvPr/>
          </p:nvSpPr>
          <p:spPr bwMode="auto">
            <a:xfrm>
              <a:off x="4300" y="2020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01" name="Line 56"/>
            <p:cNvSpPr>
              <a:spLocks noChangeShapeType="1"/>
            </p:cNvSpPr>
            <p:nvPr/>
          </p:nvSpPr>
          <p:spPr bwMode="auto">
            <a:xfrm>
              <a:off x="4702" y="2023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8" name="Group 57"/>
          <p:cNvGrpSpPr>
            <a:grpSpLocks/>
          </p:cNvGrpSpPr>
          <p:nvPr/>
        </p:nvGrpSpPr>
        <p:grpSpPr bwMode="auto">
          <a:xfrm>
            <a:off x="6608763" y="3952875"/>
            <a:ext cx="642937" cy="280988"/>
            <a:chOff x="4163" y="2490"/>
            <a:chExt cx="405" cy="177"/>
          </a:xfrm>
        </p:grpSpPr>
        <p:sp>
          <p:nvSpPr>
            <p:cNvPr id="142488" name="Oval 58"/>
            <p:cNvSpPr>
              <a:spLocks noChangeArrowheads="1"/>
            </p:cNvSpPr>
            <p:nvPr/>
          </p:nvSpPr>
          <p:spPr bwMode="auto">
            <a:xfrm>
              <a:off x="4165" y="256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9" name="Rectangle 59"/>
            <p:cNvSpPr>
              <a:spLocks noChangeArrowheads="1"/>
            </p:cNvSpPr>
            <p:nvPr/>
          </p:nvSpPr>
          <p:spPr bwMode="auto">
            <a:xfrm>
              <a:off x="4165" y="255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0" name="Oval 60"/>
            <p:cNvSpPr>
              <a:spLocks noChangeArrowheads="1"/>
            </p:cNvSpPr>
            <p:nvPr/>
          </p:nvSpPr>
          <p:spPr bwMode="auto">
            <a:xfrm>
              <a:off x="4163" y="249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91" name="Group 61"/>
            <p:cNvGrpSpPr>
              <a:grpSpLocks/>
            </p:cNvGrpSpPr>
            <p:nvPr/>
          </p:nvGrpSpPr>
          <p:grpSpPr bwMode="auto">
            <a:xfrm>
              <a:off x="4244" y="2520"/>
              <a:ext cx="227" cy="53"/>
              <a:chOff x="4244" y="2520"/>
              <a:chExt cx="227" cy="53"/>
            </a:xfrm>
          </p:grpSpPr>
          <p:sp>
            <p:nvSpPr>
              <p:cNvPr id="142494" name="Freeform 62"/>
              <p:cNvSpPr>
                <a:spLocks noChangeArrowheads="1"/>
              </p:cNvSpPr>
              <p:nvPr/>
            </p:nvSpPr>
            <p:spPr bwMode="auto">
              <a:xfrm>
                <a:off x="4244" y="252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95" name="Freeform 63"/>
              <p:cNvSpPr>
                <a:spLocks noChangeArrowheads="1"/>
              </p:cNvSpPr>
              <p:nvPr/>
            </p:nvSpPr>
            <p:spPr bwMode="auto">
              <a:xfrm>
                <a:off x="4254" y="252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92" name="Line 64"/>
            <p:cNvSpPr>
              <a:spLocks noChangeShapeType="1"/>
            </p:cNvSpPr>
            <p:nvPr/>
          </p:nvSpPr>
          <p:spPr bwMode="auto">
            <a:xfrm>
              <a:off x="4165" y="254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93" name="Line 65"/>
            <p:cNvSpPr>
              <a:spLocks noChangeShapeType="1"/>
            </p:cNvSpPr>
            <p:nvPr/>
          </p:nvSpPr>
          <p:spPr bwMode="auto">
            <a:xfrm>
              <a:off x="4566" y="254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9" name="Group 66"/>
          <p:cNvGrpSpPr>
            <a:grpSpLocks/>
          </p:cNvGrpSpPr>
          <p:nvPr/>
        </p:nvGrpSpPr>
        <p:grpSpPr bwMode="auto">
          <a:xfrm>
            <a:off x="7418388" y="4797425"/>
            <a:ext cx="642937" cy="280988"/>
            <a:chOff x="4673" y="3022"/>
            <a:chExt cx="405" cy="177"/>
          </a:xfrm>
        </p:grpSpPr>
        <p:sp>
          <p:nvSpPr>
            <p:cNvPr id="142480" name="Oval 67"/>
            <p:cNvSpPr>
              <a:spLocks noChangeArrowheads="1"/>
            </p:cNvSpPr>
            <p:nvPr/>
          </p:nvSpPr>
          <p:spPr bwMode="auto">
            <a:xfrm>
              <a:off x="4675" y="310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1" name="Rectangle 68"/>
            <p:cNvSpPr>
              <a:spLocks noChangeArrowheads="1"/>
            </p:cNvSpPr>
            <p:nvPr/>
          </p:nvSpPr>
          <p:spPr bwMode="auto">
            <a:xfrm>
              <a:off x="4675" y="308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2" name="Oval 69"/>
            <p:cNvSpPr>
              <a:spLocks noChangeArrowheads="1"/>
            </p:cNvSpPr>
            <p:nvPr/>
          </p:nvSpPr>
          <p:spPr bwMode="auto">
            <a:xfrm>
              <a:off x="4673" y="302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83" name="Group 70"/>
            <p:cNvGrpSpPr>
              <a:grpSpLocks/>
            </p:cNvGrpSpPr>
            <p:nvPr/>
          </p:nvGrpSpPr>
          <p:grpSpPr bwMode="auto">
            <a:xfrm>
              <a:off x="4754" y="3052"/>
              <a:ext cx="227" cy="53"/>
              <a:chOff x="4754" y="3052"/>
              <a:chExt cx="227" cy="53"/>
            </a:xfrm>
          </p:grpSpPr>
          <p:sp>
            <p:nvSpPr>
              <p:cNvPr id="142486" name="Freeform 71"/>
              <p:cNvSpPr>
                <a:spLocks noChangeArrowheads="1"/>
              </p:cNvSpPr>
              <p:nvPr/>
            </p:nvSpPr>
            <p:spPr bwMode="auto">
              <a:xfrm>
                <a:off x="4754" y="305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87" name="Freeform 72"/>
              <p:cNvSpPr>
                <a:spLocks noChangeArrowheads="1"/>
              </p:cNvSpPr>
              <p:nvPr/>
            </p:nvSpPr>
            <p:spPr bwMode="auto">
              <a:xfrm>
                <a:off x="4764" y="305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84" name="Line 73"/>
            <p:cNvSpPr>
              <a:spLocks noChangeShapeType="1"/>
            </p:cNvSpPr>
            <p:nvPr/>
          </p:nvSpPr>
          <p:spPr bwMode="auto">
            <a:xfrm>
              <a:off x="4675" y="307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85" name="Line 74"/>
            <p:cNvSpPr>
              <a:spLocks noChangeShapeType="1"/>
            </p:cNvSpPr>
            <p:nvPr/>
          </p:nvSpPr>
          <p:spPr bwMode="auto">
            <a:xfrm>
              <a:off x="5076" y="308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0" name="Group 75"/>
          <p:cNvGrpSpPr>
            <a:grpSpLocks/>
          </p:cNvGrpSpPr>
          <p:nvPr/>
        </p:nvGrpSpPr>
        <p:grpSpPr bwMode="auto">
          <a:xfrm>
            <a:off x="4548188" y="1871663"/>
            <a:ext cx="642937" cy="280987"/>
            <a:chOff x="2865" y="1179"/>
            <a:chExt cx="405" cy="177"/>
          </a:xfrm>
        </p:grpSpPr>
        <p:sp>
          <p:nvSpPr>
            <p:cNvPr id="142472" name="Oval 76"/>
            <p:cNvSpPr>
              <a:spLocks noChangeArrowheads="1"/>
            </p:cNvSpPr>
            <p:nvPr/>
          </p:nvSpPr>
          <p:spPr bwMode="auto">
            <a:xfrm>
              <a:off x="2867" y="1258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73" name="Rectangle 77"/>
            <p:cNvSpPr>
              <a:spLocks noChangeArrowheads="1"/>
            </p:cNvSpPr>
            <p:nvPr/>
          </p:nvSpPr>
          <p:spPr bwMode="auto">
            <a:xfrm>
              <a:off x="2867" y="1246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74" name="Oval 78"/>
            <p:cNvSpPr>
              <a:spLocks noChangeArrowheads="1"/>
            </p:cNvSpPr>
            <p:nvPr/>
          </p:nvSpPr>
          <p:spPr bwMode="auto">
            <a:xfrm>
              <a:off x="2865" y="1179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75" name="Group 79"/>
            <p:cNvGrpSpPr>
              <a:grpSpLocks/>
            </p:cNvGrpSpPr>
            <p:nvPr/>
          </p:nvGrpSpPr>
          <p:grpSpPr bwMode="auto">
            <a:xfrm>
              <a:off x="2946" y="1209"/>
              <a:ext cx="227" cy="53"/>
              <a:chOff x="2946" y="1209"/>
              <a:chExt cx="227" cy="53"/>
            </a:xfrm>
          </p:grpSpPr>
          <p:sp>
            <p:nvSpPr>
              <p:cNvPr id="142478" name="Freeform 80"/>
              <p:cNvSpPr>
                <a:spLocks noChangeArrowheads="1"/>
              </p:cNvSpPr>
              <p:nvPr/>
            </p:nvSpPr>
            <p:spPr bwMode="auto">
              <a:xfrm>
                <a:off x="2946" y="1209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9" name="Freeform 81"/>
              <p:cNvSpPr>
                <a:spLocks noChangeArrowheads="1"/>
              </p:cNvSpPr>
              <p:nvPr/>
            </p:nvSpPr>
            <p:spPr bwMode="auto">
              <a:xfrm>
                <a:off x="2956" y="1209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76" name="Line 82"/>
            <p:cNvSpPr>
              <a:spLocks noChangeShapeType="1"/>
            </p:cNvSpPr>
            <p:nvPr/>
          </p:nvSpPr>
          <p:spPr bwMode="auto">
            <a:xfrm>
              <a:off x="2867" y="1234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Line 83"/>
            <p:cNvSpPr>
              <a:spLocks noChangeShapeType="1"/>
            </p:cNvSpPr>
            <p:nvPr/>
          </p:nvSpPr>
          <p:spPr bwMode="auto">
            <a:xfrm>
              <a:off x="3268" y="1237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1" name="Group 84"/>
          <p:cNvGrpSpPr>
            <a:grpSpLocks/>
          </p:cNvGrpSpPr>
          <p:nvPr/>
        </p:nvGrpSpPr>
        <p:grpSpPr bwMode="auto">
          <a:xfrm>
            <a:off x="4567238" y="3273425"/>
            <a:ext cx="642937" cy="280988"/>
            <a:chOff x="2877" y="2062"/>
            <a:chExt cx="405" cy="177"/>
          </a:xfrm>
        </p:grpSpPr>
        <p:sp>
          <p:nvSpPr>
            <p:cNvPr id="142464" name="Oval 85"/>
            <p:cNvSpPr>
              <a:spLocks noChangeArrowheads="1"/>
            </p:cNvSpPr>
            <p:nvPr/>
          </p:nvSpPr>
          <p:spPr bwMode="auto">
            <a:xfrm>
              <a:off x="2879" y="214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65" name="Rectangle 86"/>
            <p:cNvSpPr>
              <a:spLocks noChangeArrowheads="1"/>
            </p:cNvSpPr>
            <p:nvPr/>
          </p:nvSpPr>
          <p:spPr bwMode="auto">
            <a:xfrm>
              <a:off x="2879" y="212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66" name="Oval 87"/>
            <p:cNvSpPr>
              <a:spLocks noChangeArrowheads="1"/>
            </p:cNvSpPr>
            <p:nvPr/>
          </p:nvSpPr>
          <p:spPr bwMode="auto">
            <a:xfrm>
              <a:off x="2877" y="206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67" name="Group 88"/>
            <p:cNvGrpSpPr>
              <a:grpSpLocks/>
            </p:cNvGrpSpPr>
            <p:nvPr/>
          </p:nvGrpSpPr>
          <p:grpSpPr bwMode="auto">
            <a:xfrm>
              <a:off x="2958" y="2092"/>
              <a:ext cx="227" cy="53"/>
              <a:chOff x="2958" y="2092"/>
              <a:chExt cx="227" cy="53"/>
            </a:xfrm>
          </p:grpSpPr>
          <p:sp>
            <p:nvSpPr>
              <p:cNvPr id="142470" name="Freeform 89"/>
              <p:cNvSpPr>
                <a:spLocks noChangeArrowheads="1"/>
              </p:cNvSpPr>
              <p:nvPr/>
            </p:nvSpPr>
            <p:spPr bwMode="auto">
              <a:xfrm>
                <a:off x="2958" y="209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1" name="Freeform 90"/>
              <p:cNvSpPr>
                <a:spLocks noChangeArrowheads="1"/>
              </p:cNvSpPr>
              <p:nvPr/>
            </p:nvSpPr>
            <p:spPr bwMode="auto">
              <a:xfrm>
                <a:off x="2968" y="209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68" name="Line 91"/>
            <p:cNvSpPr>
              <a:spLocks noChangeShapeType="1"/>
            </p:cNvSpPr>
            <p:nvPr/>
          </p:nvSpPr>
          <p:spPr bwMode="auto">
            <a:xfrm>
              <a:off x="2879" y="211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Line 92"/>
            <p:cNvSpPr>
              <a:spLocks noChangeShapeType="1"/>
            </p:cNvSpPr>
            <p:nvPr/>
          </p:nvSpPr>
          <p:spPr bwMode="auto">
            <a:xfrm>
              <a:off x="3280" y="212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2" name="Group 93"/>
          <p:cNvGrpSpPr>
            <a:grpSpLocks/>
          </p:cNvGrpSpPr>
          <p:nvPr/>
        </p:nvGrpSpPr>
        <p:grpSpPr bwMode="auto">
          <a:xfrm>
            <a:off x="3314700" y="2276475"/>
            <a:ext cx="642938" cy="280988"/>
            <a:chOff x="2088" y="1434"/>
            <a:chExt cx="405" cy="177"/>
          </a:xfrm>
        </p:grpSpPr>
        <p:sp>
          <p:nvSpPr>
            <p:cNvPr id="142456" name="Oval 94"/>
            <p:cNvSpPr>
              <a:spLocks noChangeArrowheads="1"/>
            </p:cNvSpPr>
            <p:nvPr/>
          </p:nvSpPr>
          <p:spPr bwMode="auto">
            <a:xfrm>
              <a:off x="2090" y="1513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7" name="Rectangle 95"/>
            <p:cNvSpPr>
              <a:spLocks noChangeArrowheads="1"/>
            </p:cNvSpPr>
            <p:nvPr/>
          </p:nvSpPr>
          <p:spPr bwMode="auto">
            <a:xfrm>
              <a:off x="2090" y="1501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8" name="Oval 96"/>
            <p:cNvSpPr>
              <a:spLocks noChangeArrowheads="1"/>
            </p:cNvSpPr>
            <p:nvPr/>
          </p:nvSpPr>
          <p:spPr bwMode="auto">
            <a:xfrm>
              <a:off x="2088" y="143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59" name="Group 97"/>
            <p:cNvGrpSpPr>
              <a:grpSpLocks/>
            </p:cNvGrpSpPr>
            <p:nvPr/>
          </p:nvGrpSpPr>
          <p:grpSpPr bwMode="auto">
            <a:xfrm>
              <a:off x="2169" y="1464"/>
              <a:ext cx="227" cy="53"/>
              <a:chOff x="2169" y="1464"/>
              <a:chExt cx="227" cy="53"/>
            </a:xfrm>
          </p:grpSpPr>
          <p:sp>
            <p:nvSpPr>
              <p:cNvPr id="142462" name="Freeform 98"/>
              <p:cNvSpPr>
                <a:spLocks noChangeArrowheads="1"/>
              </p:cNvSpPr>
              <p:nvPr/>
            </p:nvSpPr>
            <p:spPr bwMode="auto">
              <a:xfrm>
                <a:off x="2169" y="146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3" name="Freeform 99"/>
              <p:cNvSpPr>
                <a:spLocks noChangeArrowheads="1"/>
              </p:cNvSpPr>
              <p:nvPr/>
            </p:nvSpPr>
            <p:spPr bwMode="auto">
              <a:xfrm>
                <a:off x="2179" y="146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60" name="Line 100"/>
            <p:cNvSpPr>
              <a:spLocks noChangeShapeType="1"/>
            </p:cNvSpPr>
            <p:nvPr/>
          </p:nvSpPr>
          <p:spPr bwMode="auto">
            <a:xfrm>
              <a:off x="2090" y="148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Line 101"/>
            <p:cNvSpPr>
              <a:spLocks noChangeShapeType="1"/>
            </p:cNvSpPr>
            <p:nvPr/>
          </p:nvSpPr>
          <p:spPr bwMode="auto">
            <a:xfrm>
              <a:off x="2491" y="149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3" name="Group 102"/>
          <p:cNvGrpSpPr>
            <a:grpSpLocks/>
          </p:cNvGrpSpPr>
          <p:nvPr/>
        </p:nvGrpSpPr>
        <p:grpSpPr bwMode="auto">
          <a:xfrm>
            <a:off x="2330450" y="3063875"/>
            <a:ext cx="642938" cy="280988"/>
            <a:chOff x="1468" y="1930"/>
            <a:chExt cx="405" cy="177"/>
          </a:xfrm>
        </p:grpSpPr>
        <p:sp>
          <p:nvSpPr>
            <p:cNvPr id="142448" name="Oval 103"/>
            <p:cNvSpPr>
              <a:spLocks noChangeArrowheads="1"/>
            </p:cNvSpPr>
            <p:nvPr/>
          </p:nvSpPr>
          <p:spPr bwMode="auto">
            <a:xfrm>
              <a:off x="1469" y="2009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9" name="Rectangle 104"/>
            <p:cNvSpPr>
              <a:spLocks noChangeArrowheads="1"/>
            </p:cNvSpPr>
            <p:nvPr/>
          </p:nvSpPr>
          <p:spPr bwMode="auto">
            <a:xfrm>
              <a:off x="1469" y="199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0" name="Oval 105"/>
            <p:cNvSpPr>
              <a:spLocks noChangeArrowheads="1"/>
            </p:cNvSpPr>
            <p:nvPr/>
          </p:nvSpPr>
          <p:spPr bwMode="auto">
            <a:xfrm>
              <a:off x="1468" y="193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51" name="Group 106"/>
            <p:cNvGrpSpPr>
              <a:grpSpLocks/>
            </p:cNvGrpSpPr>
            <p:nvPr/>
          </p:nvGrpSpPr>
          <p:grpSpPr bwMode="auto">
            <a:xfrm>
              <a:off x="1549" y="1960"/>
              <a:ext cx="227" cy="53"/>
              <a:chOff x="1549" y="1960"/>
              <a:chExt cx="227" cy="53"/>
            </a:xfrm>
          </p:grpSpPr>
          <p:sp>
            <p:nvSpPr>
              <p:cNvPr id="142454" name="Freeform 107"/>
              <p:cNvSpPr>
                <a:spLocks noChangeArrowheads="1"/>
              </p:cNvSpPr>
              <p:nvPr/>
            </p:nvSpPr>
            <p:spPr bwMode="auto">
              <a:xfrm>
                <a:off x="1549" y="196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55" name="Freeform 108"/>
              <p:cNvSpPr>
                <a:spLocks noChangeArrowheads="1"/>
              </p:cNvSpPr>
              <p:nvPr/>
            </p:nvSpPr>
            <p:spPr bwMode="auto">
              <a:xfrm>
                <a:off x="1559" y="196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52" name="Line 109"/>
            <p:cNvSpPr>
              <a:spLocks noChangeShapeType="1"/>
            </p:cNvSpPr>
            <p:nvPr/>
          </p:nvSpPr>
          <p:spPr bwMode="auto">
            <a:xfrm>
              <a:off x="1469" y="198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53" name="Line 110"/>
            <p:cNvSpPr>
              <a:spLocks noChangeShapeType="1"/>
            </p:cNvSpPr>
            <p:nvPr/>
          </p:nvSpPr>
          <p:spPr bwMode="auto">
            <a:xfrm>
              <a:off x="1871" y="198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4" name="Group 111"/>
          <p:cNvGrpSpPr>
            <a:grpSpLocks/>
          </p:cNvGrpSpPr>
          <p:nvPr/>
        </p:nvGrpSpPr>
        <p:grpSpPr bwMode="auto">
          <a:xfrm>
            <a:off x="1781175" y="3841750"/>
            <a:ext cx="642938" cy="280988"/>
            <a:chOff x="1122" y="2420"/>
            <a:chExt cx="405" cy="177"/>
          </a:xfrm>
        </p:grpSpPr>
        <p:sp>
          <p:nvSpPr>
            <p:cNvPr id="142440" name="Oval 112"/>
            <p:cNvSpPr>
              <a:spLocks noChangeArrowheads="1"/>
            </p:cNvSpPr>
            <p:nvPr/>
          </p:nvSpPr>
          <p:spPr bwMode="auto">
            <a:xfrm>
              <a:off x="1124" y="249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1" name="Rectangle 113"/>
            <p:cNvSpPr>
              <a:spLocks noChangeArrowheads="1"/>
            </p:cNvSpPr>
            <p:nvPr/>
          </p:nvSpPr>
          <p:spPr bwMode="auto">
            <a:xfrm>
              <a:off x="1124" y="2487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2" name="Oval 114"/>
            <p:cNvSpPr>
              <a:spLocks noChangeArrowheads="1"/>
            </p:cNvSpPr>
            <p:nvPr/>
          </p:nvSpPr>
          <p:spPr bwMode="auto">
            <a:xfrm>
              <a:off x="1122" y="242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43" name="Group 115"/>
            <p:cNvGrpSpPr>
              <a:grpSpLocks/>
            </p:cNvGrpSpPr>
            <p:nvPr/>
          </p:nvGrpSpPr>
          <p:grpSpPr bwMode="auto">
            <a:xfrm>
              <a:off x="1203" y="2450"/>
              <a:ext cx="227" cy="53"/>
              <a:chOff x="1203" y="2450"/>
              <a:chExt cx="227" cy="53"/>
            </a:xfrm>
          </p:grpSpPr>
          <p:sp>
            <p:nvSpPr>
              <p:cNvPr id="142446" name="Freeform 116"/>
              <p:cNvSpPr>
                <a:spLocks noChangeArrowheads="1"/>
              </p:cNvSpPr>
              <p:nvPr/>
            </p:nvSpPr>
            <p:spPr bwMode="auto">
              <a:xfrm>
                <a:off x="1203" y="245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47" name="Freeform 117"/>
              <p:cNvSpPr>
                <a:spLocks noChangeArrowheads="1"/>
              </p:cNvSpPr>
              <p:nvPr/>
            </p:nvSpPr>
            <p:spPr bwMode="auto">
              <a:xfrm>
                <a:off x="1213" y="245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44" name="Line 118"/>
            <p:cNvSpPr>
              <a:spLocks noChangeShapeType="1"/>
            </p:cNvSpPr>
            <p:nvPr/>
          </p:nvSpPr>
          <p:spPr bwMode="auto">
            <a:xfrm>
              <a:off x="1124" y="247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5" name="Line 119"/>
            <p:cNvSpPr>
              <a:spLocks noChangeShapeType="1"/>
            </p:cNvSpPr>
            <p:nvPr/>
          </p:nvSpPr>
          <p:spPr bwMode="auto">
            <a:xfrm>
              <a:off x="1525" y="247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5" name="Group 120"/>
          <p:cNvGrpSpPr>
            <a:grpSpLocks/>
          </p:cNvGrpSpPr>
          <p:nvPr/>
        </p:nvGrpSpPr>
        <p:grpSpPr bwMode="auto">
          <a:xfrm>
            <a:off x="2368550" y="4362450"/>
            <a:ext cx="642938" cy="280988"/>
            <a:chOff x="1492" y="2748"/>
            <a:chExt cx="405" cy="177"/>
          </a:xfrm>
        </p:grpSpPr>
        <p:sp>
          <p:nvSpPr>
            <p:cNvPr id="142432" name="Oval 121"/>
            <p:cNvSpPr>
              <a:spLocks noChangeArrowheads="1"/>
            </p:cNvSpPr>
            <p:nvPr/>
          </p:nvSpPr>
          <p:spPr bwMode="auto">
            <a:xfrm>
              <a:off x="1494" y="2827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3" name="Rectangle 122"/>
            <p:cNvSpPr>
              <a:spLocks noChangeArrowheads="1"/>
            </p:cNvSpPr>
            <p:nvPr/>
          </p:nvSpPr>
          <p:spPr bwMode="auto">
            <a:xfrm>
              <a:off x="1494" y="2815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4" name="Oval 123"/>
            <p:cNvSpPr>
              <a:spLocks noChangeArrowheads="1"/>
            </p:cNvSpPr>
            <p:nvPr/>
          </p:nvSpPr>
          <p:spPr bwMode="auto">
            <a:xfrm>
              <a:off x="1492" y="2748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35" name="Group 124"/>
            <p:cNvGrpSpPr>
              <a:grpSpLocks/>
            </p:cNvGrpSpPr>
            <p:nvPr/>
          </p:nvGrpSpPr>
          <p:grpSpPr bwMode="auto">
            <a:xfrm>
              <a:off x="1573" y="2778"/>
              <a:ext cx="227" cy="53"/>
              <a:chOff x="1573" y="2778"/>
              <a:chExt cx="227" cy="53"/>
            </a:xfrm>
          </p:grpSpPr>
          <p:sp>
            <p:nvSpPr>
              <p:cNvPr id="142438" name="Freeform 125"/>
              <p:cNvSpPr>
                <a:spLocks noChangeArrowheads="1"/>
              </p:cNvSpPr>
              <p:nvPr/>
            </p:nvSpPr>
            <p:spPr bwMode="auto">
              <a:xfrm>
                <a:off x="1573" y="2778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9" name="Freeform 126"/>
              <p:cNvSpPr>
                <a:spLocks noChangeArrowheads="1"/>
              </p:cNvSpPr>
              <p:nvPr/>
            </p:nvSpPr>
            <p:spPr bwMode="auto">
              <a:xfrm>
                <a:off x="1583" y="2778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36" name="Line 127"/>
            <p:cNvSpPr>
              <a:spLocks noChangeShapeType="1"/>
            </p:cNvSpPr>
            <p:nvPr/>
          </p:nvSpPr>
          <p:spPr bwMode="auto">
            <a:xfrm>
              <a:off x="1494" y="2803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Line 128"/>
            <p:cNvSpPr>
              <a:spLocks noChangeShapeType="1"/>
            </p:cNvSpPr>
            <p:nvPr/>
          </p:nvSpPr>
          <p:spPr bwMode="auto">
            <a:xfrm>
              <a:off x="1895" y="2806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6" name="Group 129"/>
          <p:cNvGrpSpPr>
            <a:grpSpLocks/>
          </p:cNvGrpSpPr>
          <p:nvPr/>
        </p:nvGrpSpPr>
        <p:grpSpPr bwMode="auto">
          <a:xfrm>
            <a:off x="2019300" y="5095875"/>
            <a:ext cx="642938" cy="280988"/>
            <a:chOff x="1272" y="3210"/>
            <a:chExt cx="405" cy="177"/>
          </a:xfrm>
        </p:grpSpPr>
        <p:sp>
          <p:nvSpPr>
            <p:cNvPr id="142424" name="Oval 130"/>
            <p:cNvSpPr>
              <a:spLocks noChangeArrowheads="1"/>
            </p:cNvSpPr>
            <p:nvPr/>
          </p:nvSpPr>
          <p:spPr bwMode="auto">
            <a:xfrm>
              <a:off x="1274" y="3289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5" name="Rectangle 131"/>
            <p:cNvSpPr>
              <a:spLocks noChangeArrowheads="1"/>
            </p:cNvSpPr>
            <p:nvPr/>
          </p:nvSpPr>
          <p:spPr bwMode="auto">
            <a:xfrm>
              <a:off x="1274" y="327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6" name="Oval 132"/>
            <p:cNvSpPr>
              <a:spLocks noChangeArrowheads="1"/>
            </p:cNvSpPr>
            <p:nvPr/>
          </p:nvSpPr>
          <p:spPr bwMode="auto">
            <a:xfrm>
              <a:off x="1272" y="321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27" name="Group 133"/>
            <p:cNvGrpSpPr>
              <a:grpSpLocks/>
            </p:cNvGrpSpPr>
            <p:nvPr/>
          </p:nvGrpSpPr>
          <p:grpSpPr bwMode="auto">
            <a:xfrm>
              <a:off x="1353" y="3240"/>
              <a:ext cx="227" cy="53"/>
              <a:chOff x="1353" y="3240"/>
              <a:chExt cx="227" cy="53"/>
            </a:xfrm>
          </p:grpSpPr>
          <p:sp>
            <p:nvSpPr>
              <p:cNvPr id="142430" name="Freeform 134"/>
              <p:cNvSpPr>
                <a:spLocks noChangeArrowheads="1"/>
              </p:cNvSpPr>
              <p:nvPr/>
            </p:nvSpPr>
            <p:spPr bwMode="auto">
              <a:xfrm>
                <a:off x="1353" y="324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1" name="Freeform 135"/>
              <p:cNvSpPr>
                <a:spLocks noChangeArrowheads="1"/>
              </p:cNvSpPr>
              <p:nvPr/>
            </p:nvSpPr>
            <p:spPr bwMode="auto">
              <a:xfrm>
                <a:off x="1363" y="324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28" name="Line 136"/>
            <p:cNvSpPr>
              <a:spLocks noChangeShapeType="1"/>
            </p:cNvSpPr>
            <p:nvPr/>
          </p:nvSpPr>
          <p:spPr bwMode="auto">
            <a:xfrm>
              <a:off x="1274" y="326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29" name="Line 137"/>
            <p:cNvSpPr>
              <a:spLocks noChangeShapeType="1"/>
            </p:cNvSpPr>
            <p:nvPr/>
          </p:nvSpPr>
          <p:spPr bwMode="auto">
            <a:xfrm>
              <a:off x="1675" y="326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7" name="Group 138"/>
          <p:cNvGrpSpPr>
            <a:grpSpLocks/>
          </p:cNvGrpSpPr>
          <p:nvPr/>
        </p:nvGrpSpPr>
        <p:grpSpPr bwMode="auto">
          <a:xfrm>
            <a:off x="1189038" y="4511675"/>
            <a:ext cx="642937" cy="280988"/>
            <a:chOff x="749" y="2842"/>
            <a:chExt cx="405" cy="177"/>
          </a:xfrm>
        </p:grpSpPr>
        <p:sp>
          <p:nvSpPr>
            <p:cNvPr id="142416" name="Oval 139"/>
            <p:cNvSpPr>
              <a:spLocks noChangeArrowheads="1"/>
            </p:cNvSpPr>
            <p:nvPr/>
          </p:nvSpPr>
          <p:spPr bwMode="auto">
            <a:xfrm>
              <a:off x="751" y="292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7" name="Rectangle 140"/>
            <p:cNvSpPr>
              <a:spLocks noChangeArrowheads="1"/>
            </p:cNvSpPr>
            <p:nvPr/>
          </p:nvSpPr>
          <p:spPr bwMode="auto">
            <a:xfrm>
              <a:off x="751" y="290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8" name="Oval 141"/>
            <p:cNvSpPr>
              <a:spLocks noChangeArrowheads="1"/>
            </p:cNvSpPr>
            <p:nvPr/>
          </p:nvSpPr>
          <p:spPr bwMode="auto">
            <a:xfrm>
              <a:off x="749" y="284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19" name="Group 142"/>
            <p:cNvGrpSpPr>
              <a:grpSpLocks/>
            </p:cNvGrpSpPr>
            <p:nvPr/>
          </p:nvGrpSpPr>
          <p:grpSpPr bwMode="auto">
            <a:xfrm>
              <a:off x="830" y="2872"/>
              <a:ext cx="227" cy="53"/>
              <a:chOff x="830" y="2872"/>
              <a:chExt cx="227" cy="53"/>
            </a:xfrm>
          </p:grpSpPr>
          <p:sp>
            <p:nvSpPr>
              <p:cNvPr id="142422" name="Freeform 143"/>
              <p:cNvSpPr>
                <a:spLocks noChangeArrowheads="1"/>
              </p:cNvSpPr>
              <p:nvPr/>
            </p:nvSpPr>
            <p:spPr bwMode="auto">
              <a:xfrm>
                <a:off x="830" y="287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23" name="Freeform 144"/>
              <p:cNvSpPr>
                <a:spLocks noChangeArrowheads="1"/>
              </p:cNvSpPr>
              <p:nvPr/>
            </p:nvSpPr>
            <p:spPr bwMode="auto">
              <a:xfrm>
                <a:off x="840" y="287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20" name="Line 145"/>
            <p:cNvSpPr>
              <a:spLocks noChangeShapeType="1"/>
            </p:cNvSpPr>
            <p:nvPr/>
          </p:nvSpPr>
          <p:spPr bwMode="auto">
            <a:xfrm>
              <a:off x="751" y="289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21" name="Line 146"/>
            <p:cNvSpPr>
              <a:spLocks noChangeShapeType="1"/>
            </p:cNvSpPr>
            <p:nvPr/>
          </p:nvSpPr>
          <p:spPr bwMode="auto">
            <a:xfrm>
              <a:off x="1152" y="290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8" name="Group 147"/>
          <p:cNvGrpSpPr>
            <a:grpSpLocks/>
          </p:cNvGrpSpPr>
          <p:nvPr/>
        </p:nvGrpSpPr>
        <p:grpSpPr bwMode="auto">
          <a:xfrm>
            <a:off x="4149725" y="4191000"/>
            <a:ext cx="642938" cy="280988"/>
            <a:chOff x="2614" y="2640"/>
            <a:chExt cx="405" cy="177"/>
          </a:xfrm>
        </p:grpSpPr>
        <p:sp>
          <p:nvSpPr>
            <p:cNvPr id="142408" name="Oval 148"/>
            <p:cNvSpPr>
              <a:spLocks noChangeArrowheads="1"/>
            </p:cNvSpPr>
            <p:nvPr/>
          </p:nvSpPr>
          <p:spPr bwMode="auto">
            <a:xfrm>
              <a:off x="2616" y="271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9" name="Rectangle 149"/>
            <p:cNvSpPr>
              <a:spLocks noChangeArrowheads="1"/>
            </p:cNvSpPr>
            <p:nvPr/>
          </p:nvSpPr>
          <p:spPr bwMode="auto">
            <a:xfrm>
              <a:off x="2616" y="270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0" name="Oval 150"/>
            <p:cNvSpPr>
              <a:spLocks noChangeArrowheads="1"/>
            </p:cNvSpPr>
            <p:nvPr/>
          </p:nvSpPr>
          <p:spPr bwMode="auto">
            <a:xfrm>
              <a:off x="2614" y="264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11" name="Group 151"/>
            <p:cNvGrpSpPr>
              <a:grpSpLocks/>
            </p:cNvGrpSpPr>
            <p:nvPr/>
          </p:nvGrpSpPr>
          <p:grpSpPr bwMode="auto">
            <a:xfrm>
              <a:off x="2695" y="2670"/>
              <a:ext cx="227" cy="53"/>
              <a:chOff x="2695" y="2670"/>
              <a:chExt cx="227" cy="53"/>
            </a:xfrm>
          </p:grpSpPr>
          <p:sp>
            <p:nvSpPr>
              <p:cNvPr id="142414" name="Freeform 152"/>
              <p:cNvSpPr>
                <a:spLocks noChangeArrowheads="1"/>
              </p:cNvSpPr>
              <p:nvPr/>
            </p:nvSpPr>
            <p:spPr bwMode="auto">
              <a:xfrm>
                <a:off x="2695" y="267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5" name="Freeform 153"/>
              <p:cNvSpPr>
                <a:spLocks noChangeArrowheads="1"/>
              </p:cNvSpPr>
              <p:nvPr/>
            </p:nvSpPr>
            <p:spPr bwMode="auto">
              <a:xfrm>
                <a:off x="2705" y="267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12" name="Line 154"/>
            <p:cNvSpPr>
              <a:spLocks noChangeShapeType="1"/>
            </p:cNvSpPr>
            <p:nvPr/>
          </p:nvSpPr>
          <p:spPr bwMode="auto">
            <a:xfrm>
              <a:off x="2616" y="269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Line 155"/>
            <p:cNvSpPr>
              <a:spLocks noChangeShapeType="1"/>
            </p:cNvSpPr>
            <p:nvPr/>
          </p:nvSpPr>
          <p:spPr bwMode="auto">
            <a:xfrm>
              <a:off x="3017" y="269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9" name="Group 156"/>
          <p:cNvGrpSpPr>
            <a:grpSpLocks/>
          </p:cNvGrpSpPr>
          <p:nvPr/>
        </p:nvGrpSpPr>
        <p:grpSpPr bwMode="auto">
          <a:xfrm>
            <a:off x="4960938" y="4610100"/>
            <a:ext cx="642937" cy="280988"/>
            <a:chOff x="3125" y="2904"/>
            <a:chExt cx="405" cy="177"/>
          </a:xfrm>
        </p:grpSpPr>
        <p:sp>
          <p:nvSpPr>
            <p:cNvPr id="142400" name="Oval 157"/>
            <p:cNvSpPr>
              <a:spLocks noChangeArrowheads="1"/>
            </p:cNvSpPr>
            <p:nvPr/>
          </p:nvSpPr>
          <p:spPr bwMode="auto">
            <a:xfrm>
              <a:off x="3127" y="2983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1" name="Rectangle 158"/>
            <p:cNvSpPr>
              <a:spLocks noChangeArrowheads="1"/>
            </p:cNvSpPr>
            <p:nvPr/>
          </p:nvSpPr>
          <p:spPr bwMode="auto">
            <a:xfrm>
              <a:off x="3127" y="2971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2" name="Oval 159"/>
            <p:cNvSpPr>
              <a:spLocks noChangeArrowheads="1"/>
            </p:cNvSpPr>
            <p:nvPr/>
          </p:nvSpPr>
          <p:spPr bwMode="auto">
            <a:xfrm>
              <a:off x="3125" y="290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03" name="Group 160"/>
            <p:cNvGrpSpPr>
              <a:grpSpLocks/>
            </p:cNvGrpSpPr>
            <p:nvPr/>
          </p:nvGrpSpPr>
          <p:grpSpPr bwMode="auto">
            <a:xfrm>
              <a:off x="3206" y="2934"/>
              <a:ext cx="227" cy="53"/>
              <a:chOff x="3206" y="2934"/>
              <a:chExt cx="227" cy="53"/>
            </a:xfrm>
          </p:grpSpPr>
          <p:sp>
            <p:nvSpPr>
              <p:cNvPr id="142406" name="Freeform 161"/>
              <p:cNvSpPr>
                <a:spLocks noChangeArrowheads="1"/>
              </p:cNvSpPr>
              <p:nvPr/>
            </p:nvSpPr>
            <p:spPr bwMode="auto">
              <a:xfrm>
                <a:off x="3206" y="293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07" name="Freeform 162"/>
              <p:cNvSpPr>
                <a:spLocks noChangeArrowheads="1"/>
              </p:cNvSpPr>
              <p:nvPr/>
            </p:nvSpPr>
            <p:spPr bwMode="auto">
              <a:xfrm>
                <a:off x="3216" y="293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04" name="Line 163"/>
            <p:cNvSpPr>
              <a:spLocks noChangeShapeType="1"/>
            </p:cNvSpPr>
            <p:nvPr/>
          </p:nvSpPr>
          <p:spPr bwMode="auto">
            <a:xfrm>
              <a:off x="3127" y="295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Line 164"/>
            <p:cNvSpPr>
              <a:spLocks noChangeShapeType="1"/>
            </p:cNvSpPr>
            <p:nvPr/>
          </p:nvSpPr>
          <p:spPr bwMode="auto">
            <a:xfrm>
              <a:off x="3528" y="296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90" name="Group 165"/>
          <p:cNvGrpSpPr>
            <a:grpSpLocks/>
          </p:cNvGrpSpPr>
          <p:nvPr/>
        </p:nvGrpSpPr>
        <p:grpSpPr bwMode="auto">
          <a:xfrm>
            <a:off x="4376738" y="5051425"/>
            <a:ext cx="642937" cy="280988"/>
            <a:chOff x="2757" y="3182"/>
            <a:chExt cx="405" cy="177"/>
          </a:xfrm>
        </p:grpSpPr>
        <p:sp>
          <p:nvSpPr>
            <p:cNvPr id="142392" name="Oval 166"/>
            <p:cNvSpPr>
              <a:spLocks noChangeArrowheads="1"/>
            </p:cNvSpPr>
            <p:nvPr/>
          </p:nvSpPr>
          <p:spPr bwMode="auto">
            <a:xfrm>
              <a:off x="2759" y="326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3" name="Rectangle 167"/>
            <p:cNvSpPr>
              <a:spLocks noChangeArrowheads="1"/>
            </p:cNvSpPr>
            <p:nvPr/>
          </p:nvSpPr>
          <p:spPr bwMode="auto">
            <a:xfrm>
              <a:off x="2759" y="324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4" name="Oval 168"/>
            <p:cNvSpPr>
              <a:spLocks noChangeArrowheads="1"/>
            </p:cNvSpPr>
            <p:nvPr/>
          </p:nvSpPr>
          <p:spPr bwMode="auto">
            <a:xfrm>
              <a:off x="2757" y="318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395" name="Group 169"/>
            <p:cNvGrpSpPr>
              <a:grpSpLocks/>
            </p:cNvGrpSpPr>
            <p:nvPr/>
          </p:nvGrpSpPr>
          <p:grpSpPr bwMode="auto">
            <a:xfrm>
              <a:off x="2838" y="3212"/>
              <a:ext cx="227" cy="53"/>
              <a:chOff x="2838" y="3212"/>
              <a:chExt cx="227" cy="53"/>
            </a:xfrm>
          </p:grpSpPr>
          <p:sp>
            <p:nvSpPr>
              <p:cNvPr id="142398" name="Freeform 170"/>
              <p:cNvSpPr>
                <a:spLocks noChangeArrowheads="1"/>
              </p:cNvSpPr>
              <p:nvPr/>
            </p:nvSpPr>
            <p:spPr bwMode="auto">
              <a:xfrm>
                <a:off x="2838" y="321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9" name="Freeform 171"/>
              <p:cNvSpPr>
                <a:spLocks noChangeArrowheads="1"/>
              </p:cNvSpPr>
              <p:nvPr/>
            </p:nvSpPr>
            <p:spPr bwMode="auto">
              <a:xfrm>
                <a:off x="2848" y="321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396" name="Line 172"/>
            <p:cNvSpPr>
              <a:spLocks noChangeShapeType="1"/>
            </p:cNvSpPr>
            <p:nvPr/>
          </p:nvSpPr>
          <p:spPr bwMode="auto">
            <a:xfrm>
              <a:off x="2759" y="323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Line 173"/>
            <p:cNvSpPr>
              <a:spLocks noChangeShapeType="1"/>
            </p:cNvSpPr>
            <p:nvPr/>
          </p:nvSpPr>
          <p:spPr bwMode="auto">
            <a:xfrm>
              <a:off x="3160" y="324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520700" y="1468438"/>
            <a:ext cx="8229600" cy="400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wo-level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hierarchy: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local area, backbone.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ink-state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advertisements only in area 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node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detailed area topology; only know direction (shortest path) to nets in other areas.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rea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border routers: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summarize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distances  to nets in own area, advertise to other Area Border routers.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ackbone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routers: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 OSPF routing limited to backbone.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oundary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routers: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connect to other AS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427038" y="169863"/>
            <a:ext cx="810736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OSPF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Inter-AS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BGP</a:t>
            </a:r>
          </a:p>
        </p:txBody>
      </p:sp>
      <p:sp>
        <p:nvSpPr>
          <p:cNvPr id="144390" name="Text Box 5"/>
          <p:cNvSpPr txBox="1">
            <a:spLocks noChangeArrowheads="1"/>
          </p:cNvSpPr>
          <p:nvPr/>
        </p:nvSpPr>
        <p:spPr bwMode="auto">
          <a:xfrm>
            <a:off x="533400" y="1422400"/>
            <a:ext cx="7772400" cy="492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BGP (Border Gateway Protocol):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facto inter-domain routing protocol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glue that holds the Internet together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 provides each AS a means to: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obtain subnet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from neighboring ASs.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propagate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to all AS-internal routers.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etermine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routes to other networks based 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policy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llows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subnet to advertise its existence to rest of Internet: </a:t>
            </a:r>
            <a:r>
              <a:rPr lang="ja-JP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am here</a:t>
            </a:r>
            <a:r>
              <a:rPr lang="ja-JP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Freeform 3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Basics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579438" y="2879725"/>
            <a:ext cx="8505825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prefix to AS1: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promises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it will forward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towards that prefix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can aggregate prefixes in its advertisement</a:t>
            </a:r>
          </a:p>
          <a:p>
            <a:pPr marL="341313" indent="-34131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6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Freeform 9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Text Box 10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45420" name="Text Box 11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45421" name="Line 12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2" name="Line 13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3" name="Line 14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5424" name="Group 15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45525" name="Oval 16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" name="Line 17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7" name="Line 18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8" name="Rectangle 19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9" name="Oval 20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0" name="Rectangle 21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1" name="Text Box 22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45425" name="Group 23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45517" name="Oval 24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" name="Line 25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9" name="Line 26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0" name="Rectangle 27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" name="Oval 28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22" name="Group 29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45523" name="Rectangle 30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4" name="Text Box 31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45426" name="Group 3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45509" name="Group 3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45511" name="Oval 3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Line 3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3" name="Line 3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4" name="Rectangle 3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5" name="Oval 3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6" name="Rectangle 3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10" name="Text Box 4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45427" name="Group 41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45466" name="Freeform 42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Text Box 43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45468" name="Line 44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9" name="Line 45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0" name="Line 46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1" name="Line 47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2" name="Line 48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3" name="Line 49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74" name="Group 50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45501" name="Oval 51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2" name="Line 52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3" name="Line 53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4" name="Rectangle 54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5" name="Oval 55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6" name="Group 56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45507" name="Rectangle 57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45475" name="Group 59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45494" name="Oval 60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5" name="Line 61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6" name="Line 62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7" name="Rectangle 63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Oval 64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Rectangle 65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Text Box 66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45476" name="Group 67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45486" name="Oval 68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87" name="Line 69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8" name="Line 70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9" name="Rectangle 71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0" name="Oval 72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491" name="Group 73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45492" name="Rectangle 74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9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45477" name="Group 76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45478" name="Oval 77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9" name="Line 78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0" name="Line 79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1" name="Rectangle 80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82" name="Oval 81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483" name="Group 82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454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5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45428" name="Group 85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45459" name="Oval 86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Line 87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1" name="Line 88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2" name="Rectangle 89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3" name="Oval 90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4" name="Rectangle 91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Text Box 92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45429" name="Line 93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0" name="Line 94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1" name="Line 95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2" name="Line 96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5433" name="Group 97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45452" name="Oval 98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Line 99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Line 100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5" name="Rectangle 101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Oval 102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103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8" name="Text Box 104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45434" name="Group 105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45445" name="Oval 106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107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7" name="Line 108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8" name="Rectangle 109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Oval 110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Rectangle 111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Text Box 112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45435" name="Text Box 113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6" name="Freeform 114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Text Box 115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5438" name="Line 116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9" name="Rectangle 117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BGP routers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peers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exchange BGP messages: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dvertising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different destination network prefixes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vector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protocol)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xchanged over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TCP connections</a:t>
            </a:r>
          </a:p>
        </p:txBody>
      </p:sp>
      <p:grpSp>
        <p:nvGrpSpPr>
          <p:cNvPr id="18" name="Group 118"/>
          <p:cNvGrpSpPr>
            <a:grpSpLocks/>
          </p:cNvGrpSpPr>
          <p:nvPr/>
        </p:nvGrpSpPr>
        <p:grpSpPr bwMode="auto">
          <a:xfrm>
            <a:off x="2889249" y="4657725"/>
            <a:ext cx="1174750" cy="657225"/>
            <a:chOff x="1820" y="2934"/>
            <a:chExt cx="740" cy="414"/>
          </a:xfrm>
        </p:grpSpPr>
        <p:sp>
          <p:nvSpPr>
            <p:cNvPr id="145443" name="AutoShape 119"/>
            <p:cNvSpPr>
              <a:spLocks noChangeArrowheads="1"/>
            </p:cNvSpPr>
            <p:nvPr/>
          </p:nvSpPr>
          <p:spPr bwMode="auto">
            <a:xfrm rot="-9120000">
              <a:off x="1820" y="3175"/>
              <a:ext cx="483" cy="173"/>
            </a:xfrm>
            <a:prstGeom prst="leftArrow">
              <a:avLst>
                <a:gd name="adj1" fmla="val 50000"/>
                <a:gd name="adj2" fmla="val 69798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248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4" name="Text Box 120"/>
            <p:cNvSpPr txBox="1">
              <a:spLocks noChangeArrowheads="1"/>
            </p:cNvSpPr>
            <p:nvPr/>
          </p:nvSpPr>
          <p:spPr bwMode="auto">
            <a:xfrm>
              <a:off x="2007" y="2934"/>
              <a:ext cx="553" cy="3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BGP 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message</a:t>
              </a:r>
            </a:p>
          </p:txBody>
        </p:sp>
      </p:grpSp>
      <p:sp>
        <p:nvSpPr>
          <p:cNvPr id="145441" name="Freeform 121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Freeform 4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265113" y="0"/>
            <a:ext cx="80406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Basics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distributing path information</a:t>
            </a:r>
          </a:p>
        </p:txBody>
      </p:sp>
      <p:sp>
        <p:nvSpPr>
          <p:cNvPr id="146439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76850"/>
            <a:ext cx="434975" cy="195263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46539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1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2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3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4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5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46531" name="Group 2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46533" name="Oval 2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Line 2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5" name="Line 2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6" name="Rectangle 2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7" name="Oval 2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8" name="Rectangle 2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2" name="Text Box 3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sp>
        <p:nvSpPr>
          <p:cNvPr id="146449" name="Freeform 31"/>
          <p:cNvSpPr>
            <a:spLocks noChangeArrowheads="1"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32"/>
          <p:cNvSpPr txBox="1">
            <a:spLocks noChangeArrowheads="1"/>
          </p:cNvSpPr>
          <p:nvPr/>
        </p:nvSpPr>
        <p:spPr bwMode="auto">
          <a:xfrm>
            <a:off x="2730500" y="5911850"/>
            <a:ext cx="660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AS1</a:t>
            </a:r>
          </a:p>
        </p:txBody>
      </p:sp>
      <p:sp>
        <p:nvSpPr>
          <p:cNvPr id="146451" name="Line 33"/>
          <p:cNvSpPr>
            <a:spLocks noChangeShapeType="1"/>
          </p:cNvSpPr>
          <p:nvPr/>
        </p:nvSpPr>
        <p:spPr bwMode="auto">
          <a:xfrm flipH="1">
            <a:off x="3386138" y="5507038"/>
            <a:ext cx="150812" cy="161925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2" name="Line 34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3" name="Line 35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4" name="Line 36"/>
          <p:cNvSpPr>
            <a:spLocks noChangeShapeType="1"/>
          </p:cNvSpPr>
          <p:nvPr/>
        </p:nvSpPr>
        <p:spPr bwMode="auto">
          <a:xfrm flipH="1">
            <a:off x="4052888" y="5951538"/>
            <a:ext cx="379412" cy="1206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5" name="Line 37"/>
          <p:cNvSpPr>
            <a:spLocks noChangeShapeType="1"/>
          </p:cNvSpPr>
          <p:nvPr/>
        </p:nvSpPr>
        <p:spPr bwMode="auto">
          <a:xfrm flipH="1" flipV="1">
            <a:off x="3494088" y="5773738"/>
            <a:ext cx="904875" cy="841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6" name="Line 38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57" name="Group 39"/>
          <p:cNvGrpSpPr>
            <a:grpSpLocks/>
          </p:cNvGrpSpPr>
          <p:nvPr/>
        </p:nvGrpSpPr>
        <p:grpSpPr bwMode="auto">
          <a:xfrm>
            <a:off x="3495675" y="5227638"/>
            <a:ext cx="500063" cy="396875"/>
            <a:chOff x="2202" y="3293"/>
            <a:chExt cx="315" cy="250"/>
          </a:xfrm>
        </p:grpSpPr>
        <p:sp>
          <p:nvSpPr>
            <p:cNvPr id="146523" name="Oval 40"/>
            <p:cNvSpPr>
              <a:spLocks noChangeArrowheads="1"/>
            </p:cNvSpPr>
            <p:nvPr/>
          </p:nvSpPr>
          <p:spPr bwMode="auto">
            <a:xfrm>
              <a:off x="2205" y="34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4" name="Line 41"/>
            <p:cNvSpPr>
              <a:spLocks noChangeShapeType="1"/>
            </p:cNvSpPr>
            <p:nvPr/>
          </p:nvSpPr>
          <p:spPr bwMode="auto">
            <a:xfrm>
              <a:off x="2205" y="34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Line 42"/>
            <p:cNvSpPr>
              <a:spLocks noChangeShapeType="1"/>
            </p:cNvSpPr>
            <p:nvPr/>
          </p:nvSpPr>
          <p:spPr bwMode="auto">
            <a:xfrm>
              <a:off x="2518" y="34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Rectangle 43"/>
            <p:cNvSpPr>
              <a:spLocks noChangeArrowheads="1"/>
            </p:cNvSpPr>
            <p:nvPr/>
          </p:nvSpPr>
          <p:spPr bwMode="auto">
            <a:xfrm>
              <a:off x="2205" y="34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7" name="Oval 44"/>
            <p:cNvSpPr>
              <a:spLocks noChangeArrowheads="1"/>
            </p:cNvSpPr>
            <p:nvPr/>
          </p:nvSpPr>
          <p:spPr bwMode="auto">
            <a:xfrm>
              <a:off x="2202" y="33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28" name="Group 45"/>
            <p:cNvGrpSpPr>
              <a:grpSpLocks/>
            </p:cNvGrpSpPr>
            <p:nvPr/>
          </p:nvGrpSpPr>
          <p:grpSpPr bwMode="auto">
            <a:xfrm>
              <a:off x="2220" y="3293"/>
              <a:ext cx="283" cy="250"/>
              <a:chOff x="2220" y="3293"/>
              <a:chExt cx="283" cy="250"/>
            </a:xfrm>
          </p:grpSpPr>
          <p:sp>
            <p:nvSpPr>
              <p:cNvPr id="146529" name="Rectangle 46"/>
              <p:cNvSpPr>
                <a:spLocks noChangeArrowheads="1"/>
              </p:cNvSpPr>
              <p:nvPr/>
            </p:nvSpPr>
            <p:spPr bwMode="auto">
              <a:xfrm>
                <a:off x="2287" y="335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0" name="Text Box 47"/>
              <p:cNvSpPr txBox="1">
                <a:spLocks noChangeArrowheads="1"/>
              </p:cNvSpPr>
              <p:nvPr/>
            </p:nvSpPr>
            <p:spPr bwMode="auto">
              <a:xfrm>
                <a:off x="2220" y="3293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1c</a:t>
                </a:r>
              </a:p>
            </p:txBody>
          </p:sp>
        </p:grpSp>
      </p:grpSp>
      <p:grpSp>
        <p:nvGrpSpPr>
          <p:cNvPr id="146458" name="Group 48"/>
          <p:cNvGrpSpPr>
            <a:grpSpLocks/>
          </p:cNvGrpSpPr>
          <p:nvPr/>
        </p:nvGrpSpPr>
        <p:grpSpPr bwMode="auto">
          <a:xfrm>
            <a:off x="3009900" y="5567363"/>
            <a:ext cx="500063" cy="396875"/>
            <a:chOff x="1896" y="3507"/>
            <a:chExt cx="315" cy="250"/>
          </a:xfrm>
        </p:grpSpPr>
        <p:sp>
          <p:nvSpPr>
            <p:cNvPr id="146516" name="Oval 49"/>
            <p:cNvSpPr>
              <a:spLocks noChangeArrowheads="1"/>
            </p:cNvSpPr>
            <p:nvPr/>
          </p:nvSpPr>
          <p:spPr bwMode="auto">
            <a:xfrm>
              <a:off x="1899" y="362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7" name="Line 50"/>
            <p:cNvSpPr>
              <a:spLocks noChangeShapeType="1"/>
            </p:cNvSpPr>
            <p:nvPr/>
          </p:nvSpPr>
          <p:spPr bwMode="auto">
            <a:xfrm>
              <a:off x="1899" y="362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Line 51"/>
            <p:cNvSpPr>
              <a:spLocks noChangeShapeType="1"/>
            </p:cNvSpPr>
            <p:nvPr/>
          </p:nvSpPr>
          <p:spPr bwMode="auto">
            <a:xfrm>
              <a:off x="2212" y="362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Rectangle 52"/>
            <p:cNvSpPr>
              <a:spLocks noChangeArrowheads="1"/>
            </p:cNvSpPr>
            <p:nvPr/>
          </p:nvSpPr>
          <p:spPr bwMode="auto">
            <a:xfrm>
              <a:off x="1899" y="362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0" name="Oval 53"/>
            <p:cNvSpPr>
              <a:spLocks noChangeArrowheads="1"/>
            </p:cNvSpPr>
            <p:nvPr/>
          </p:nvSpPr>
          <p:spPr bwMode="auto">
            <a:xfrm>
              <a:off x="1896" y="356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1" name="Rectangle 54"/>
            <p:cNvSpPr>
              <a:spLocks noChangeArrowheads="1"/>
            </p:cNvSpPr>
            <p:nvPr/>
          </p:nvSpPr>
          <p:spPr bwMode="auto">
            <a:xfrm>
              <a:off x="1981" y="3592"/>
              <a:ext cx="141" cy="95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2" name="Text Box 55"/>
            <p:cNvSpPr txBox="1">
              <a:spLocks noChangeArrowheads="1"/>
            </p:cNvSpPr>
            <p:nvPr/>
          </p:nvSpPr>
          <p:spPr bwMode="auto">
            <a:xfrm>
              <a:off x="1913" y="3507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1a</a:t>
              </a:r>
            </a:p>
          </p:txBody>
        </p:sp>
      </p:grpSp>
      <p:grpSp>
        <p:nvGrpSpPr>
          <p:cNvPr id="146459" name="Group 56"/>
          <p:cNvGrpSpPr>
            <a:grpSpLocks/>
          </p:cNvGrpSpPr>
          <p:nvPr/>
        </p:nvGrpSpPr>
        <p:grpSpPr bwMode="auto">
          <a:xfrm>
            <a:off x="3552825" y="5856288"/>
            <a:ext cx="500063" cy="396875"/>
            <a:chOff x="2238" y="3689"/>
            <a:chExt cx="315" cy="250"/>
          </a:xfrm>
        </p:grpSpPr>
        <p:sp>
          <p:nvSpPr>
            <p:cNvPr id="146508" name="Oval 57"/>
            <p:cNvSpPr>
              <a:spLocks noChangeArrowheads="1"/>
            </p:cNvSpPr>
            <p:nvPr/>
          </p:nvSpPr>
          <p:spPr bwMode="auto">
            <a:xfrm>
              <a:off x="2241" y="3813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9" name="Line 58"/>
            <p:cNvSpPr>
              <a:spLocks noChangeShapeType="1"/>
            </p:cNvSpPr>
            <p:nvPr/>
          </p:nvSpPr>
          <p:spPr bwMode="auto">
            <a:xfrm>
              <a:off x="2241" y="380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Line 59"/>
            <p:cNvSpPr>
              <a:spLocks noChangeShapeType="1"/>
            </p:cNvSpPr>
            <p:nvPr/>
          </p:nvSpPr>
          <p:spPr bwMode="auto">
            <a:xfrm>
              <a:off x="2554" y="380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Rectangle 60"/>
            <p:cNvSpPr>
              <a:spLocks noChangeArrowheads="1"/>
            </p:cNvSpPr>
            <p:nvPr/>
          </p:nvSpPr>
          <p:spPr bwMode="auto">
            <a:xfrm>
              <a:off x="2241" y="3806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2" name="Oval 61"/>
            <p:cNvSpPr>
              <a:spLocks noChangeArrowheads="1"/>
            </p:cNvSpPr>
            <p:nvPr/>
          </p:nvSpPr>
          <p:spPr bwMode="auto">
            <a:xfrm>
              <a:off x="2238" y="3747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13" name="Group 62"/>
            <p:cNvGrpSpPr>
              <a:grpSpLocks/>
            </p:cNvGrpSpPr>
            <p:nvPr/>
          </p:nvGrpSpPr>
          <p:grpSpPr bwMode="auto">
            <a:xfrm>
              <a:off x="2254" y="3689"/>
              <a:ext cx="291" cy="250"/>
              <a:chOff x="2254" y="3689"/>
              <a:chExt cx="291" cy="250"/>
            </a:xfrm>
          </p:grpSpPr>
          <p:sp>
            <p:nvSpPr>
              <p:cNvPr id="146514" name="Rectangle 63"/>
              <p:cNvSpPr>
                <a:spLocks noChangeArrowheads="1"/>
              </p:cNvSpPr>
              <p:nvPr/>
            </p:nvSpPr>
            <p:spPr bwMode="auto">
              <a:xfrm>
                <a:off x="2324" y="3754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Text Box 64"/>
              <p:cNvSpPr txBox="1">
                <a:spLocks noChangeArrowheads="1"/>
              </p:cNvSpPr>
              <p:nvPr/>
            </p:nvSpPr>
            <p:spPr bwMode="auto">
              <a:xfrm>
                <a:off x="2254" y="3689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1d</a:t>
                </a:r>
              </a:p>
            </p:txBody>
          </p:sp>
        </p:grpSp>
      </p:grpSp>
      <p:grpSp>
        <p:nvGrpSpPr>
          <p:cNvPr id="146460" name="Group 65"/>
          <p:cNvGrpSpPr>
            <a:grpSpLocks/>
          </p:cNvGrpSpPr>
          <p:nvPr/>
        </p:nvGrpSpPr>
        <p:grpSpPr bwMode="auto">
          <a:xfrm>
            <a:off x="4410075" y="5672138"/>
            <a:ext cx="500063" cy="396875"/>
            <a:chOff x="2778" y="3573"/>
            <a:chExt cx="315" cy="250"/>
          </a:xfrm>
        </p:grpSpPr>
        <p:sp>
          <p:nvSpPr>
            <p:cNvPr id="146500" name="Oval 66"/>
            <p:cNvSpPr>
              <a:spLocks noChangeArrowheads="1"/>
            </p:cNvSpPr>
            <p:nvPr/>
          </p:nvSpPr>
          <p:spPr bwMode="auto">
            <a:xfrm>
              <a:off x="2781" y="369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1" name="Line 67"/>
            <p:cNvSpPr>
              <a:spLocks noChangeShapeType="1"/>
            </p:cNvSpPr>
            <p:nvPr/>
          </p:nvSpPr>
          <p:spPr bwMode="auto">
            <a:xfrm>
              <a:off x="2781" y="369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Line 68"/>
            <p:cNvSpPr>
              <a:spLocks noChangeShapeType="1"/>
            </p:cNvSpPr>
            <p:nvPr/>
          </p:nvSpPr>
          <p:spPr bwMode="auto">
            <a:xfrm>
              <a:off x="3094" y="369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Rectangle 69"/>
            <p:cNvSpPr>
              <a:spLocks noChangeArrowheads="1"/>
            </p:cNvSpPr>
            <p:nvPr/>
          </p:nvSpPr>
          <p:spPr bwMode="auto">
            <a:xfrm>
              <a:off x="2781" y="369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4" name="Oval 70"/>
            <p:cNvSpPr>
              <a:spLocks noChangeArrowheads="1"/>
            </p:cNvSpPr>
            <p:nvPr/>
          </p:nvSpPr>
          <p:spPr bwMode="auto">
            <a:xfrm>
              <a:off x="2778" y="363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05" name="Group 71"/>
            <p:cNvGrpSpPr>
              <a:grpSpLocks/>
            </p:cNvGrpSpPr>
            <p:nvPr/>
          </p:nvGrpSpPr>
          <p:grpSpPr bwMode="auto">
            <a:xfrm>
              <a:off x="2792" y="3573"/>
              <a:ext cx="291" cy="250"/>
              <a:chOff x="2792" y="3573"/>
              <a:chExt cx="291" cy="250"/>
            </a:xfrm>
          </p:grpSpPr>
          <p:sp>
            <p:nvSpPr>
              <p:cNvPr id="146506" name="Rectangle 72"/>
              <p:cNvSpPr>
                <a:spLocks noChangeArrowheads="1"/>
              </p:cNvSpPr>
              <p:nvPr/>
            </p:nvSpPr>
            <p:spPr bwMode="auto">
              <a:xfrm>
                <a:off x="2863" y="363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Text Box 73"/>
              <p:cNvSpPr txBox="1">
                <a:spLocks noChangeArrowheads="1"/>
              </p:cNvSpPr>
              <p:nvPr/>
            </p:nvSpPr>
            <p:spPr bwMode="auto">
              <a:xfrm>
                <a:off x="2792" y="3573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1b</a:t>
                </a:r>
              </a:p>
            </p:txBody>
          </p:sp>
        </p:grpSp>
      </p:grpSp>
      <p:grpSp>
        <p:nvGrpSpPr>
          <p:cNvPr id="146461" name="Group 7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46493" name="Oval 7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4" name="Line 7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Line 7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Rectangle 7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7" name="Oval 7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8" name="Rectangle 8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9" name="Text Box 8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46462" name="Line 8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3" name="Line 8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4" name="Line 84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5" name="Line 8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66" name="Group 8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46486" name="Oval 8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Line 8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Line 8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Rectangle 9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0" name="Oval 9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1" name="Rectangle 9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2" name="Text Box 9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46467" name="Group 9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46479" name="Oval 9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9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Line 9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Rectangle 9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3" name="Oval 9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10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10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46468" name="Text Box 10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6469" name="Freeform 10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0" name="Text Box 10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6471" name="Line 10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2" name="Freeform 10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3" name="Text Box 107"/>
          <p:cNvSpPr txBox="1">
            <a:spLocks noChangeArrowheads="1"/>
          </p:cNvSpPr>
          <p:nvPr/>
        </p:nvSpPr>
        <p:spPr bwMode="auto">
          <a:xfrm>
            <a:off x="506413" y="1108075"/>
            <a:ext cx="7772400" cy="237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 between 3a and 1c, AS3 sends prefix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AS1.</a:t>
            </a:r>
          </a:p>
          <a:p>
            <a:pPr marL="741363" lvl="1" indent="-284163" algn="just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1c can then use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distribute new prefix info to all routers in AS1</a:t>
            </a:r>
          </a:p>
          <a:p>
            <a:pPr marL="741363" lvl="1" indent="-284163" algn="just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1b can then re-advertise new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AS2 over 1b-to-2a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learns of new prefix, it creates entry for prefix in its forwarding table.</a:t>
            </a:r>
          </a:p>
        </p:txBody>
      </p:sp>
      <p:sp>
        <p:nvSpPr>
          <p:cNvPr id="146474" name="Line 108"/>
          <p:cNvSpPr>
            <a:spLocks noChangeShapeType="1"/>
          </p:cNvSpPr>
          <p:nvPr/>
        </p:nvSpPr>
        <p:spPr bwMode="auto">
          <a:xfrm>
            <a:off x="3322638" y="4725988"/>
            <a:ext cx="766762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5" name="Line 109"/>
          <p:cNvSpPr>
            <a:spLocks noChangeShapeType="1"/>
          </p:cNvSpPr>
          <p:nvPr/>
        </p:nvSpPr>
        <p:spPr bwMode="auto">
          <a:xfrm>
            <a:off x="3341688" y="5040313"/>
            <a:ext cx="766762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6" name="Text Box 110"/>
          <p:cNvSpPr txBox="1">
            <a:spLocks noChangeArrowheads="1"/>
          </p:cNvSpPr>
          <p:nvPr/>
        </p:nvSpPr>
        <p:spPr bwMode="auto">
          <a:xfrm>
            <a:off x="4171950" y="4508500"/>
            <a:ext cx="117055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</p:txBody>
      </p:sp>
      <p:sp>
        <p:nvSpPr>
          <p:cNvPr id="146477" name="Text Box 111"/>
          <p:cNvSpPr txBox="1">
            <a:spLocks noChangeArrowheads="1"/>
          </p:cNvSpPr>
          <p:nvPr/>
        </p:nvSpPr>
        <p:spPr bwMode="auto">
          <a:xfrm>
            <a:off x="4200525" y="4857750"/>
            <a:ext cx="1140097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</p:txBody>
      </p:sp>
      <p:sp>
        <p:nvSpPr>
          <p:cNvPr id="146478" name="Freeform 112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22275" y="165100"/>
            <a:ext cx="777240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47700" y="3495675"/>
            <a:ext cx="762000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setup, teardown for each call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data can flow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carries VC identifier (not destination host address)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router on source-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maintains </a:t>
            </a: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each passing connection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76300" y="1371600"/>
            <a:ext cx="7743825" cy="1962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Source-to-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behaves much like telephone circuit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actions along source-to-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666750" y="1457325"/>
            <a:ext cx="7867650" cy="1685925"/>
          </a:xfrm>
          <a:prstGeom prst="rect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533400" indent="-5318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VC consists of: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source to destination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VC numbers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one number for each link along path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ntries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 forwarding tables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routers along path</a:t>
            </a:r>
          </a:p>
          <a:p>
            <a:pPr marL="531813" indent="-5302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belonging to VC carries VC number (rather than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address)</a:t>
            </a:r>
          </a:p>
          <a:p>
            <a:pPr marL="531813" indent="-5302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 number can be changed on each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 number comes from forwarding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69888" y="223838"/>
            <a:ext cx="77724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Freeform 5"/>
          <p:cNvSpPr>
            <a:spLocks noChangeArrowheads="1"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6132513" y="1828800"/>
            <a:ext cx="1587" cy="361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6427788" y="1700213"/>
            <a:ext cx="7985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6364288" y="2332038"/>
            <a:ext cx="8239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7445375" y="1816100"/>
            <a:ext cx="1588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334000" y="1712913"/>
            <a:ext cx="5540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7704138" y="1712913"/>
            <a:ext cx="7461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5681663" y="2344738"/>
            <a:ext cx="2190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5429250" y="1633538"/>
            <a:ext cx="411163" cy="1587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815263" y="1635125"/>
            <a:ext cx="582612" cy="1588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6491288" y="1622425"/>
            <a:ext cx="681037" cy="1588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5511800" y="1354138"/>
            <a:ext cx="3794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6672263" y="1277938"/>
            <a:ext cx="3794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7831138" y="1316038"/>
            <a:ext cx="3794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5680075" y="1663700"/>
            <a:ext cx="2936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958" name="Text Box 21"/>
          <p:cNvSpPr txBox="1">
            <a:spLocks noChangeArrowheads="1"/>
          </p:cNvSpPr>
          <p:nvPr/>
        </p:nvSpPr>
        <p:spPr bwMode="auto">
          <a:xfrm>
            <a:off x="6067425" y="1778000"/>
            <a:ext cx="2936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959" name="Text Box 22"/>
          <p:cNvSpPr txBox="1">
            <a:spLocks noChangeArrowheads="1"/>
          </p:cNvSpPr>
          <p:nvPr/>
        </p:nvSpPr>
        <p:spPr bwMode="auto">
          <a:xfrm>
            <a:off x="6376988" y="1624013"/>
            <a:ext cx="2936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960" name="Text Box 23"/>
          <p:cNvSpPr txBox="1">
            <a:spLocks noChangeArrowheads="1"/>
          </p:cNvSpPr>
          <p:nvPr/>
        </p:nvSpPr>
        <p:spPr bwMode="auto">
          <a:xfrm>
            <a:off x="3984625" y="1963738"/>
            <a:ext cx="1335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V="1">
            <a:off x="5268913" y="1520825"/>
            <a:ext cx="366712" cy="674688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4471988" y="2320925"/>
            <a:ext cx="1055687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interface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number</a:t>
            </a:r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V="1">
            <a:off x="5480050" y="1871663"/>
            <a:ext cx="325438" cy="6191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495300" y="3297238"/>
            <a:ext cx="7734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Incoming interface    Incoming VC #     Outgoing interface    Outgoing VC #</a:t>
            </a:r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>
            <a:off x="2609850" y="3346450"/>
            <a:ext cx="1588" cy="2125663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29"/>
          <p:cNvSpPr>
            <a:spLocks noChangeShapeType="1"/>
          </p:cNvSpPr>
          <p:nvPr/>
        </p:nvSpPr>
        <p:spPr bwMode="auto">
          <a:xfrm>
            <a:off x="4414838" y="3384550"/>
            <a:ext cx="1587" cy="2112963"/>
          </a:xfrm>
          <a:prstGeom prst="line">
            <a:avLst/>
          </a:prstGeom>
          <a:noFill/>
          <a:ln w="936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>
            <a:off x="6543675" y="3346450"/>
            <a:ext cx="1588" cy="2189163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Text Box 31"/>
          <p:cNvSpPr txBox="1">
            <a:spLocks noChangeArrowheads="1"/>
          </p:cNvSpPr>
          <p:nvPr/>
        </p:nvSpPr>
        <p:spPr bwMode="auto">
          <a:xfrm>
            <a:off x="835025" y="3825875"/>
            <a:ext cx="7513638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1                          12                               3                          22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2                          63                               1                          18 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3                           7                                2                          17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1                          97                               3                           87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…                          …                                …                            …</a:t>
            </a:r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152400" y="2436813"/>
            <a:ext cx="2971800" cy="722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forwarding table in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northwest router: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12775" y="3679825"/>
            <a:ext cx="7494588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73" name="Group 36"/>
          <p:cNvGrpSpPr>
            <a:grpSpLocks/>
          </p:cNvGrpSpPr>
          <p:nvPr/>
        </p:nvGrpSpPr>
        <p:grpSpPr bwMode="auto">
          <a:xfrm>
            <a:off x="4826000" y="1403350"/>
            <a:ext cx="541338" cy="536575"/>
            <a:chOff x="3040" y="884"/>
            <a:chExt cx="341" cy="338"/>
          </a:xfrm>
        </p:grpSpPr>
        <p:pic>
          <p:nvPicPr>
            <p:cNvPr id="40013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0" y="884"/>
              <a:ext cx="341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014" name="Freeform 38"/>
            <p:cNvSpPr>
              <a:spLocks noChangeArrowheads="1"/>
            </p:cNvSpPr>
            <p:nvPr/>
          </p:nvSpPr>
          <p:spPr bwMode="auto">
            <a:xfrm flipH="1">
              <a:off x="3185" y="916"/>
              <a:ext cx="165" cy="154"/>
            </a:xfrm>
            <a:custGeom>
              <a:avLst/>
              <a:gdLst>
                <a:gd name="T0" fmla="*/ 0 w 356"/>
                <a:gd name="T1" fmla="*/ 0 h 368"/>
                <a:gd name="T2" fmla="*/ 1936 w 356"/>
                <a:gd name="T3" fmla="*/ 104 h 368"/>
                <a:gd name="T4" fmla="*/ 2296 w 356"/>
                <a:gd name="T5" fmla="*/ 2165 h 368"/>
                <a:gd name="T6" fmla="*/ 506 w 356"/>
                <a:gd name="T7" fmla="*/ 27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4" name="Group 39"/>
          <p:cNvGrpSpPr>
            <a:grpSpLocks/>
          </p:cNvGrpSpPr>
          <p:nvPr/>
        </p:nvGrpSpPr>
        <p:grpSpPr bwMode="auto">
          <a:xfrm>
            <a:off x="8367713" y="1433513"/>
            <a:ext cx="541337" cy="536575"/>
            <a:chOff x="5271" y="903"/>
            <a:chExt cx="341" cy="338"/>
          </a:xfrm>
        </p:grpSpPr>
        <p:pic>
          <p:nvPicPr>
            <p:cNvPr id="40011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1" y="903"/>
              <a:ext cx="341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012" name="Freeform 41"/>
            <p:cNvSpPr>
              <a:spLocks noChangeArrowheads="1"/>
            </p:cNvSpPr>
            <p:nvPr/>
          </p:nvSpPr>
          <p:spPr bwMode="auto">
            <a:xfrm>
              <a:off x="5301" y="935"/>
              <a:ext cx="165" cy="154"/>
            </a:xfrm>
            <a:custGeom>
              <a:avLst/>
              <a:gdLst>
                <a:gd name="T0" fmla="*/ 0 w 356"/>
                <a:gd name="T1" fmla="*/ 0 h 368"/>
                <a:gd name="T2" fmla="*/ 1936 w 356"/>
                <a:gd name="T3" fmla="*/ 104 h 368"/>
                <a:gd name="T4" fmla="*/ 2296 w 356"/>
                <a:gd name="T5" fmla="*/ 2165 h 368"/>
                <a:gd name="T6" fmla="*/ 506 w 356"/>
                <a:gd name="T7" fmla="*/ 27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5" name="Group 42"/>
          <p:cNvGrpSpPr>
            <a:grpSpLocks/>
          </p:cNvGrpSpPr>
          <p:nvPr/>
        </p:nvGrpSpPr>
        <p:grpSpPr bwMode="auto">
          <a:xfrm>
            <a:off x="5864225" y="1552575"/>
            <a:ext cx="598488" cy="285750"/>
            <a:chOff x="3694" y="978"/>
            <a:chExt cx="377" cy="180"/>
          </a:xfrm>
        </p:grpSpPr>
        <p:sp>
          <p:nvSpPr>
            <p:cNvPr id="40003" name="Oval 43"/>
            <p:cNvSpPr>
              <a:spLocks noChangeArrowheads="1"/>
            </p:cNvSpPr>
            <p:nvPr/>
          </p:nvSpPr>
          <p:spPr bwMode="auto">
            <a:xfrm>
              <a:off x="3696" y="1058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Rectangle 44"/>
            <p:cNvSpPr>
              <a:spLocks noChangeArrowheads="1"/>
            </p:cNvSpPr>
            <p:nvPr/>
          </p:nvSpPr>
          <p:spPr bwMode="auto">
            <a:xfrm>
              <a:off x="3696" y="1047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Oval 45"/>
            <p:cNvSpPr>
              <a:spLocks noChangeArrowheads="1"/>
            </p:cNvSpPr>
            <p:nvPr/>
          </p:nvSpPr>
          <p:spPr bwMode="auto">
            <a:xfrm>
              <a:off x="3694" y="978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06" name="Group 46"/>
            <p:cNvGrpSpPr>
              <a:grpSpLocks/>
            </p:cNvGrpSpPr>
            <p:nvPr/>
          </p:nvGrpSpPr>
          <p:grpSpPr bwMode="auto">
            <a:xfrm>
              <a:off x="3769" y="1008"/>
              <a:ext cx="211" cy="54"/>
              <a:chOff x="3769" y="1008"/>
              <a:chExt cx="211" cy="54"/>
            </a:xfrm>
          </p:grpSpPr>
          <p:sp>
            <p:nvSpPr>
              <p:cNvPr id="40009" name="Freeform 47"/>
              <p:cNvSpPr>
                <a:spLocks noChangeArrowheads="1"/>
              </p:cNvSpPr>
              <p:nvPr/>
            </p:nvSpPr>
            <p:spPr bwMode="auto">
              <a:xfrm>
                <a:off x="3769" y="1008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0" name="Freeform 48"/>
              <p:cNvSpPr>
                <a:spLocks noChangeArrowheads="1"/>
              </p:cNvSpPr>
              <p:nvPr/>
            </p:nvSpPr>
            <p:spPr bwMode="auto">
              <a:xfrm>
                <a:off x="3779" y="1008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7" name="Line 49"/>
            <p:cNvSpPr>
              <a:spLocks noChangeShapeType="1"/>
            </p:cNvSpPr>
            <p:nvPr/>
          </p:nvSpPr>
          <p:spPr bwMode="auto">
            <a:xfrm>
              <a:off x="3696" y="1033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50"/>
            <p:cNvSpPr>
              <a:spLocks noChangeShapeType="1"/>
            </p:cNvSpPr>
            <p:nvPr/>
          </p:nvSpPr>
          <p:spPr bwMode="auto">
            <a:xfrm>
              <a:off x="4069" y="1037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6" name="Group 51"/>
          <p:cNvGrpSpPr>
            <a:grpSpLocks/>
          </p:cNvGrpSpPr>
          <p:nvPr/>
        </p:nvGrpSpPr>
        <p:grpSpPr bwMode="auto">
          <a:xfrm>
            <a:off x="5880100" y="2209800"/>
            <a:ext cx="598488" cy="285750"/>
            <a:chOff x="3704" y="1392"/>
            <a:chExt cx="377" cy="180"/>
          </a:xfrm>
        </p:grpSpPr>
        <p:sp>
          <p:nvSpPr>
            <p:cNvPr id="39995" name="Oval 52"/>
            <p:cNvSpPr>
              <a:spLocks noChangeArrowheads="1"/>
            </p:cNvSpPr>
            <p:nvPr/>
          </p:nvSpPr>
          <p:spPr bwMode="auto">
            <a:xfrm>
              <a:off x="3706" y="1472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53"/>
            <p:cNvSpPr>
              <a:spLocks noChangeArrowheads="1"/>
            </p:cNvSpPr>
            <p:nvPr/>
          </p:nvSpPr>
          <p:spPr bwMode="auto">
            <a:xfrm>
              <a:off x="3706" y="1460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Oval 54"/>
            <p:cNvSpPr>
              <a:spLocks noChangeArrowheads="1"/>
            </p:cNvSpPr>
            <p:nvPr/>
          </p:nvSpPr>
          <p:spPr bwMode="auto">
            <a:xfrm>
              <a:off x="3704" y="1392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8" name="Group 55"/>
            <p:cNvGrpSpPr>
              <a:grpSpLocks/>
            </p:cNvGrpSpPr>
            <p:nvPr/>
          </p:nvGrpSpPr>
          <p:grpSpPr bwMode="auto">
            <a:xfrm>
              <a:off x="3779" y="1422"/>
              <a:ext cx="211" cy="54"/>
              <a:chOff x="3779" y="1422"/>
              <a:chExt cx="211" cy="54"/>
            </a:xfrm>
          </p:grpSpPr>
          <p:sp>
            <p:nvSpPr>
              <p:cNvPr id="40001" name="Freeform 56"/>
              <p:cNvSpPr>
                <a:spLocks noChangeArrowheads="1"/>
              </p:cNvSpPr>
              <p:nvPr/>
            </p:nvSpPr>
            <p:spPr bwMode="auto">
              <a:xfrm>
                <a:off x="3779" y="1422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Freeform 57"/>
              <p:cNvSpPr>
                <a:spLocks noChangeArrowheads="1"/>
              </p:cNvSpPr>
              <p:nvPr/>
            </p:nvSpPr>
            <p:spPr bwMode="auto">
              <a:xfrm>
                <a:off x="3789" y="1422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99" name="Line 58"/>
            <p:cNvSpPr>
              <a:spLocks noChangeShapeType="1"/>
            </p:cNvSpPr>
            <p:nvPr/>
          </p:nvSpPr>
          <p:spPr bwMode="auto">
            <a:xfrm>
              <a:off x="3706" y="1447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59"/>
            <p:cNvSpPr>
              <a:spLocks noChangeShapeType="1"/>
            </p:cNvSpPr>
            <p:nvPr/>
          </p:nvSpPr>
          <p:spPr bwMode="auto">
            <a:xfrm>
              <a:off x="4079" y="1451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7" name="Group 60"/>
          <p:cNvGrpSpPr>
            <a:grpSpLocks/>
          </p:cNvGrpSpPr>
          <p:nvPr/>
        </p:nvGrpSpPr>
        <p:grpSpPr bwMode="auto">
          <a:xfrm>
            <a:off x="7188200" y="1565275"/>
            <a:ext cx="598488" cy="285750"/>
            <a:chOff x="4528" y="986"/>
            <a:chExt cx="377" cy="180"/>
          </a:xfrm>
        </p:grpSpPr>
        <p:sp>
          <p:nvSpPr>
            <p:cNvPr id="39987" name="Oval 61"/>
            <p:cNvSpPr>
              <a:spLocks noChangeArrowheads="1"/>
            </p:cNvSpPr>
            <p:nvPr/>
          </p:nvSpPr>
          <p:spPr bwMode="auto">
            <a:xfrm>
              <a:off x="4530" y="1066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62"/>
            <p:cNvSpPr>
              <a:spLocks noChangeArrowheads="1"/>
            </p:cNvSpPr>
            <p:nvPr/>
          </p:nvSpPr>
          <p:spPr bwMode="auto">
            <a:xfrm>
              <a:off x="4530" y="1054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Oval 63"/>
            <p:cNvSpPr>
              <a:spLocks noChangeArrowheads="1"/>
            </p:cNvSpPr>
            <p:nvPr/>
          </p:nvSpPr>
          <p:spPr bwMode="auto">
            <a:xfrm>
              <a:off x="4528" y="986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0" name="Group 64"/>
            <p:cNvGrpSpPr>
              <a:grpSpLocks/>
            </p:cNvGrpSpPr>
            <p:nvPr/>
          </p:nvGrpSpPr>
          <p:grpSpPr bwMode="auto">
            <a:xfrm>
              <a:off x="4603" y="1016"/>
              <a:ext cx="211" cy="54"/>
              <a:chOff x="4603" y="1016"/>
              <a:chExt cx="211" cy="54"/>
            </a:xfrm>
          </p:grpSpPr>
          <p:sp>
            <p:nvSpPr>
              <p:cNvPr id="39993" name="Freeform 65"/>
              <p:cNvSpPr>
                <a:spLocks noChangeArrowheads="1"/>
              </p:cNvSpPr>
              <p:nvPr/>
            </p:nvSpPr>
            <p:spPr bwMode="auto">
              <a:xfrm>
                <a:off x="4603" y="1016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4" name="Freeform 66"/>
              <p:cNvSpPr>
                <a:spLocks noChangeArrowheads="1"/>
              </p:cNvSpPr>
              <p:nvPr/>
            </p:nvSpPr>
            <p:spPr bwMode="auto">
              <a:xfrm>
                <a:off x="4613" y="1016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91" name="Line 67"/>
            <p:cNvSpPr>
              <a:spLocks noChangeShapeType="1"/>
            </p:cNvSpPr>
            <p:nvPr/>
          </p:nvSpPr>
          <p:spPr bwMode="auto">
            <a:xfrm>
              <a:off x="4530" y="1041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68"/>
            <p:cNvSpPr>
              <a:spLocks noChangeShapeType="1"/>
            </p:cNvSpPr>
            <p:nvPr/>
          </p:nvSpPr>
          <p:spPr bwMode="auto">
            <a:xfrm>
              <a:off x="4903" y="1045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8" name="Group 69"/>
          <p:cNvGrpSpPr>
            <a:grpSpLocks/>
          </p:cNvGrpSpPr>
          <p:nvPr/>
        </p:nvGrpSpPr>
        <p:grpSpPr bwMode="auto">
          <a:xfrm>
            <a:off x="7188200" y="2178050"/>
            <a:ext cx="598488" cy="285750"/>
            <a:chOff x="4528" y="1372"/>
            <a:chExt cx="377" cy="180"/>
          </a:xfrm>
        </p:grpSpPr>
        <p:sp>
          <p:nvSpPr>
            <p:cNvPr id="39979" name="Oval 70"/>
            <p:cNvSpPr>
              <a:spLocks noChangeArrowheads="1"/>
            </p:cNvSpPr>
            <p:nvPr/>
          </p:nvSpPr>
          <p:spPr bwMode="auto">
            <a:xfrm>
              <a:off x="4530" y="1452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71"/>
            <p:cNvSpPr>
              <a:spLocks noChangeArrowheads="1"/>
            </p:cNvSpPr>
            <p:nvPr/>
          </p:nvSpPr>
          <p:spPr bwMode="auto">
            <a:xfrm>
              <a:off x="4530" y="1440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Oval 72"/>
            <p:cNvSpPr>
              <a:spLocks noChangeArrowheads="1"/>
            </p:cNvSpPr>
            <p:nvPr/>
          </p:nvSpPr>
          <p:spPr bwMode="auto">
            <a:xfrm>
              <a:off x="4528" y="1372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82" name="Group 73"/>
            <p:cNvGrpSpPr>
              <a:grpSpLocks/>
            </p:cNvGrpSpPr>
            <p:nvPr/>
          </p:nvGrpSpPr>
          <p:grpSpPr bwMode="auto">
            <a:xfrm>
              <a:off x="4603" y="1402"/>
              <a:ext cx="211" cy="54"/>
              <a:chOff x="4603" y="1402"/>
              <a:chExt cx="211" cy="54"/>
            </a:xfrm>
          </p:grpSpPr>
          <p:sp>
            <p:nvSpPr>
              <p:cNvPr id="39985" name="Freeform 74"/>
              <p:cNvSpPr>
                <a:spLocks noChangeArrowheads="1"/>
              </p:cNvSpPr>
              <p:nvPr/>
            </p:nvSpPr>
            <p:spPr bwMode="auto">
              <a:xfrm>
                <a:off x="4603" y="1402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Freeform 75"/>
              <p:cNvSpPr>
                <a:spLocks noChangeArrowheads="1"/>
              </p:cNvSpPr>
              <p:nvPr/>
            </p:nvSpPr>
            <p:spPr bwMode="auto">
              <a:xfrm>
                <a:off x="4613" y="1402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83" name="Line 76"/>
            <p:cNvSpPr>
              <a:spLocks noChangeShapeType="1"/>
            </p:cNvSpPr>
            <p:nvPr/>
          </p:nvSpPr>
          <p:spPr bwMode="auto">
            <a:xfrm>
              <a:off x="4530" y="1427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77"/>
            <p:cNvSpPr>
              <a:spLocks noChangeShapeType="1"/>
            </p:cNvSpPr>
            <p:nvPr/>
          </p:nvSpPr>
          <p:spPr bwMode="auto">
            <a:xfrm>
              <a:off x="4903" y="1431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12105</TotalTime>
  <Words>4274</Words>
  <PresentationFormat>On-screen Show (4:3)</PresentationFormat>
  <Paragraphs>1303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66</vt:i4>
      </vt:variant>
    </vt:vector>
  </HeadingPairs>
  <TitlesOfParts>
    <vt:vector size="90" baseType="lpstr"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HP</cp:lastModifiedBy>
  <cp:revision>539</cp:revision>
  <cp:lastPrinted>1601-01-01T00:00:00Z</cp:lastPrinted>
  <dcterms:created xsi:type="dcterms:W3CDTF">1999-10-08T19:08:27Z</dcterms:created>
  <dcterms:modified xsi:type="dcterms:W3CDTF">2019-04-11T10:41:21Z</dcterms:modified>
</cp:coreProperties>
</file>