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sldIdLst>
    <p:sldId id="256" r:id="rId2"/>
    <p:sldId id="259" r:id="rId3"/>
    <p:sldId id="260" r:id="rId4"/>
    <p:sldId id="366" r:id="rId5"/>
    <p:sldId id="261" r:id="rId6"/>
    <p:sldId id="263" r:id="rId7"/>
    <p:sldId id="271" r:id="rId8"/>
    <p:sldId id="272" r:id="rId9"/>
    <p:sldId id="312" r:id="rId10"/>
    <p:sldId id="313" r:id="rId11"/>
    <p:sldId id="314" r:id="rId12"/>
    <p:sldId id="332" r:id="rId13"/>
    <p:sldId id="335" r:id="rId14"/>
    <p:sldId id="337" r:id="rId15"/>
    <p:sldId id="338" r:id="rId16"/>
    <p:sldId id="340" r:id="rId17"/>
    <p:sldId id="341" r:id="rId18"/>
    <p:sldId id="342" r:id="rId19"/>
    <p:sldId id="343" r:id="rId20"/>
    <p:sldId id="344" r:id="rId21"/>
    <p:sldId id="345" r:id="rId22"/>
    <p:sldId id="346" r:id="rId23"/>
    <p:sldId id="347" r:id="rId24"/>
    <p:sldId id="348" r:id="rId25"/>
    <p:sldId id="349" r:id="rId26"/>
    <p:sldId id="350" r:id="rId27"/>
    <p:sldId id="354" r:id="rId28"/>
    <p:sldId id="355" r:id="rId29"/>
    <p:sldId id="356" r:id="rId30"/>
    <p:sldId id="357" r:id="rId31"/>
    <p:sldId id="358" r:id="rId32"/>
    <p:sldId id="359" r:id="rId33"/>
  </p:sldIdLst>
  <p:sldSz cx="9144000" cy="6858000" type="screen4x3"/>
  <p:notesSz cx="7048500" cy="9294813"/>
  <p:defaultTextStyle>
    <a:defPPr>
      <a:defRPr lang="en-GB"/>
    </a:defPPr>
    <a:lvl1pPr algn="ctr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600" kern="1200">
        <a:solidFill>
          <a:schemeClr val="bg1"/>
        </a:solidFill>
        <a:latin typeface="Tahoma" charset="0"/>
        <a:ea typeface="ＭＳ Ｐゴシック" charset="-128"/>
        <a:cs typeface="+mn-cs"/>
      </a:defRPr>
    </a:lvl1pPr>
    <a:lvl2pPr marL="742950" indent="-285750" algn="ctr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600" kern="1200">
        <a:solidFill>
          <a:schemeClr val="bg1"/>
        </a:solidFill>
        <a:latin typeface="Tahoma" charset="0"/>
        <a:ea typeface="ＭＳ Ｐゴシック" charset="-128"/>
        <a:cs typeface="+mn-cs"/>
      </a:defRPr>
    </a:lvl2pPr>
    <a:lvl3pPr marL="1143000" indent="-228600" algn="ctr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600" kern="1200">
        <a:solidFill>
          <a:schemeClr val="bg1"/>
        </a:solidFill>
        <a:latin typeface="Tahoma" charset="0"/>
        <a:ea typeface="ＭＳ Ｐゴシック" charset="-128"/>
        <a:cs typeface="+mn-cs"/>
      </a:defRPr>
    </a:lvl3pPr>
    <a:lvl4pPr marL="1600200" indent="-228600" algn="ctr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600" kern="1200">
        <a:solidFill>
          <a:schemeClr val="bg1"/>
        </a:solidFill>
        <a:latin typeface="Tahoma" charset="0"/>
        <a:ea typeface="ＭＳ Ｐゴシック" charset="-128"/>
        <a:cs typeface="+mn-cs"/>
      </a:defRPr>
    </a:lvl4pPr>
    <a:lvl5pPr marL="2057400" indent="-228600" algn="ctr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600" kern="1200">
        <a:solidFill>
          <a:schemeClr val="bg1"/>
        </a:solidFill>
        <a:latin typeface="Tahoma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bg1"/>
        </a:solidFill>
        <a:latin typeface="Tahoma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bg1"/>
        </a:solidFill>
        <a:latin typeface="Tahoma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bg1"/>
        </a:solidFill>
        <a:latin typeface="Tahoma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bg1"/>
        </a:solidFill>
        <a:latin typeface="Tahom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048500" cy="9294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0"/>
            <a:ext cx="3054350" cy="4651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3994150" y="0"/>
            <a:ext cx="3054350" cy="4651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696913"/>
            <a:ext cx="4646613" cy="3484562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9800" y="4416425"/>
            <a:ext cx="5167313" cy="41814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3240" tIns="46800" rIns="9324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8831263"/>
            <a:ext cx="3054350" cy="4651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994150" y="8831263"/>
            <a:ext cx="3052763" cy="463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3240" tIns="46800" rIns="9324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89CBDDD3-538A-4938-9A09-395D918533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2A17B55-AE73-44EB-9CFB-38C91744C059}" type="slidenum">
              <a:rPr lang="en-US"/>
              <a:pPr/>
              <a:t>1</a:t>
            </a:fld>
            <a:endParaRPr lang="en-US"/>
          </a:p>
        </p:txBody>
      </p:sp>
      <p:sp>
        <p:nvSpPr>
          <p:cNvPr id="1157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9800" y="4416425"/>
            <a:ext cx="5168900" cy="4183063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F628C2E-1D98-433F-97C1-05FEBD929B11}" type="slidenum">
              <a:rPr lang="en-US"/>
              <a:pPr/>
              <a:t>11</a:t>
            </a:fld>
            <a:endParaRPr lang="en-US"/>
          </a:p>
        </p:txBody>
      </p:sp>
      <p:sp>
        <p:nvSpPr>
          <p:cNvPr id="1751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51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9800" y="4416425"/>
            <a:ext cx="5168900" cy="4183063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DBDFC3B-4582-4941-AC97-00966214DE88}" type="slidenum">
              <a:rPr lang="en-US"/>
              <a:pPr/>
              <a:t>12</a:t>
            </a:fld>
            <a:endParaRPr lang="en-US"/>
          </a:p>
        </p:txBody>
      </p:sp>
      <p:sp>
        <p:nvSpPr>
          <p:cNvPr id="1935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35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9800" y="4416425"/>
            <a:ext cx="5168900" cy="4183063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6FA23E9-5673-4E34-9C28-C814EE8EE5C4}" type="slidenum">
              <a:rPr lang="en-US"/>
              <a:pPr/>
              <a:t>13</a:t>
            </a:fld>
            <a:endParaRPr lang="en-US"/>
          </a:p>
        </p:txBody>
      </p:sp>
      <p:sp>
        <p:nvSpPr>
          <p:cNvPr id="1966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66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9800" y="4416425"/>
            <a:ext cx="5168900" cy="4183063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97996E3-51B7-4120-9F54-E98291DD338A}" type="slidenum">
              <a:rPr lang="en-US"/>
              <a:pPr/>
              <a:t>14</a:t>
            </a:fld>
            <a:endParaRPr lang="en-US"/>
          </a:p>
        </p:txBody>
      </p:sp>
      <p:sp>
        <p:nvSpPr>
          <p:cNvPr id="1986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86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9800" y="4416425"/>
            <a:ext cx="5168900" cy="4183063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2EF558C-48E5-4E29-86C5-2C3AAB6C595A}" type="slidenum">
              <a:rPr lang="en-US"/>
              <a:pPr/>
              <a:t>15</a:t>
            </a:fld>
            <a:endParaRPr lang="en-US"/>
          </a:p>
        </p:txBody>
      </p:sp>
      <p:sp>
        <p:nvSpPr>
          <p:cNvPr id="1996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96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9800" y="4416425"/>
            <a:ext cx="5168900" cy="4183063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008D912-5072-4E21-87B2-5846AA9F66E9}" type="slidenum">
              <a:rPr lang="en-US"/>
              <a:pPr/>
              <a:t>16</a:t>
            </a:fld>
            <a:endParaRPr lang="en-US"/>
          </a:p>
        </p:txBody>
      </p:sp>
      <p:sp>
        <p:nvSpPr>
          <p:cNvPr id="2017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17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9800" y="4416425"/>
            <a:ext cx="5168900" cy="4183063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24ECE92-269F-40DA-AC86-66825B8EDDB7}" type="slidenum">
              <a:rPr lang="en-US"/>
              <a:pPr/>
              <a:t>17</a:t>
            </a:fld>
            <a:endParaRPr lang="en-US"/>
          </a:p>
        </p:txBody>
      </p:sp>
      <p:sp>
        <p:nvSpPr>
          <p:cNvPr id="2027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27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9800" y="4416425"/>
            <a:ext cx="5168900" cy="4183063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C0C8CF0-8D0D-4C41-9AAA-BD5A62E806CF}" type="slidenum">
              <a:rPr lang="en-US"/>
              <a:pPr/>
              <a:t>18</a:t>
            </a:fld>
            <a:endParaRPr lang="en-US"/>
          </a:p>
        </p:txBody>
      </p:sp>
      <p:sp>
        <p:nvSpPr>
          <p:cNvPr id="2037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37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9800" y="4416425"/>
            <a:ext cx="5168900" cy="4183063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5C5F928-1D27-4267-9B4B-FCC753061F74}" type="slidenum">
              <a:rPr lang="en-US"/>
              <a:pPr/>
              <a:t>19</a:t>
            </a:fld>
            <a:endParaRPr lang="en-US"/>
          </a:p>
        </p:txBody>
      </p:sp>
      <p:sp>
        <p:nvSpPr>
          <p:cNvPr id="204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9800" y="4416425"/>
            <a:ext cx="5168900" cy="4183063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3499EC0-9DB3-4EB3-835F-54487D789EFE}" type="slidenum">
              <a:rPr lang="en-US"/>
              <a:pPr/>
              <a:t>20</a:t>
            </a:fld>
            <a:endParaRPr lang="en-US"/>
          </a:p>
        </p:txBody>
      </p:sp>
      <p:sp>
        <p:nvSpPr>
          <p:cNvPr id="2058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9800" y="4416425"/>
            <a:ext cx="5168900" cy="4183063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6373EA-FA6E-4774-8A25-7112153505A4}" type="slidenum">
              <a:rPr lang="en-US"/>
              <a:pPr/>
              <a:t>2</a:t>
            </a:fld>
            <a:endParaRPr lang="en-US"/>
          </a:p>
        </p:txBody>
      </p:sp>
      <p:sp>
        <p:nvSpPr>
          <p:cNvPr id="1187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9800" y="4416425"/>
            <a:ext cx="5168900" cy="4183063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3997E8D-9B74-46E1-9011-5354AA91A8C1}" type="slidenum">
              <a:rPr lang="en-US"/>
              <a:pPr/>
              <a:t>21</a:t>
            </a:fld>
            <a:endParaRPr lang="en-US"/>
          </a:p>
        </p:txBody>
      </p:sp>
      <p:sp>
        <p:nvSpPr>
          <p:cNvPr id="2068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8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9800" y="4416425"/>
            <a:ext cx="5168900" cy="4183063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0DD07AC-CF92-4CA9-908B-384B6C74B8BD}" type="slidenum">
              <a:rPr lang="en-US"/>
              <a:pPr/>
              <a:t>22</a:t>
            </a:fld>
            <a:endParaRPr lang="en-US"/>
          </a:p>
        </p:txBody>
      </p:sp>
      <p:sp>
        <p:nvSpPr>
          <p:cNvPr id="2078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8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9800" y="4416425"/>
            <a:ext cx="5168900" cy="4183063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0BC6622-20F1-4C7E-9A70-0E485DB584B5}" type="slidenum">
              <a:rPr lang="en-US"/>
              <a:pPr/>
              <a:t>23</a:t>
            </a:fld>
            <a:endParaRPr lang="en-US"/>
          </a:p>
        </p:txBody>
      </p:sp>
      <p:sp>
        <p:nvSpPr>
          <p:cNvPr id="2088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88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9800" y="4416425"/>
            <a:ext cx="5168900" cy="4183063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AF8DCC2-7999-4480-99D7-B37949CFBE51}" type="slidenum">
              <a:rPr lang="en-US"/>
              <a:pPr/>
              <a:t>24</a:t>
            </a:fld>
            <a:endParaRPr lang="en-US"/>
          </a:p>
        </p:txBody>
      </p:sp>
      <p:sp>
        <p:nvSpPr>
          <p:cNvPr id="2099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99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9800" y="4416425"/>
            <a:ext cx="5168900" cy="4183063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46D4177-EDC9-49C6-BD3C-4BD9A6073257}" type="slidenum">
              <a:rPr lang="en-US"/>
              <a:pPr/>
              <a:t>25</a:t>
            </a:fld>
            <a:endParaRPr lang="en-US"/>
          </a:p>
        </p:txBody>
      </p:sp>
      <p:sp>
        <p:nvSpPr>
          <p:cNvPr id="2109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09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9800" y="4416425"/>
            <a:ext cx="5168900" cy="4183063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06D6FB4-DCC9-426F-BC4C-BD97871005AD}" type="slidenum">
              <a:rPr lang="en-US"/>
              <a:pPr/>
              <a:t>26</a:t>
            </a:fld>
            <a:endParaRPr lang="en-US"/>
          </a:p>
        </p:txBody>
      </p:sp>
      <p:sp>
        <p:nvSpPr>
          <p:cNvPr id="2119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19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9800" y="4416425"/>
            <a:ext cx="5168900" cy="4183063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30C6E33-D532-41EA-93C4-A30336B00D58}" type="slidenum">
              <a:rPr lang="en-US"/>
              <a:pPr/>
              <a:t>27</a:t>
            </a:fld>
            <a:endParaRPr lang="en-US"/>
          </a:p>
        </p:txBody>
      </p:sp>
      <p:sp>
        <p:nvSpPr>
          <p:cNvPr id="2160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60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9800" y="4416425"/>
            <a:ext cx="5168900" cy="4183063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3055CCE-C958-4249-876A-59BAE4749364}" type="slidenum">
              <a:rPr lang="en-US"/>
              <a:pPr/>
              <a:t>28</a:t>
            </a:fld>
            <a:endParaRPr lang="en-US"/>
          </a:p>
        </p:txBody>
      </p:sp>
      <p:sp>
        <p:nvSpPr>
          <p:cNvPr id="2170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70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9800" y="4416425"/>
            <a:ext cx="5168900" cy="4183063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F29FFEC-26EE-48C5-9C94-90CE43AC7B48}" type="slidenum">
              <a:rPr lang="en-US"/>
              <a:pPr/>
              <a:t>29</a:t>
            </a:fld>
            <a:endParaRPr lang="en-US"/>
          </a:p>
        </p:txBody>
      </p:sp>
      <p:sp>
        <p:nvSpPr>
          <p:cNvPr id="2181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81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9800" y="4416425"/>
            <a:ext cx="5168900" cy="4183063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60E11BB-6515-4023-80F4-F002BC25FF12}" type="slidenum">
              <a:rPr lang="en-US"/>
              <a:pPr/>
              <a:t>30</a:t>
            </a:fld>
            <a:endParaRPr lang="en-US"/>
          </a:p>
        </p:txBody>
      </p:sp>
      <p:sp>
        <p:nvSpPr>
          <p:cNvPr id="2191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91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9800" y="4416425"/>
            <a:ext cx="5168900" cy="4183063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1DC6A38-CA37-474F-A41F-ABC3128767A6}" type="slidenum">
              <a:rPr lang="en-US"/>
              <a:pPr/>
              <a:t>3</a:t>
            </a:fld>
            <a:endParaRPr lang="en-US"/>
          </a:p>
        </p:txBody>
      </p:sp>
      <p:sp>
        <p:nvSpPr>
          <p:cNvPr id="1198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9800" y="4416425"/>
            <a:ext cx="5168900" cy="4183063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244CD93-C820-4958-8B2F-8CF4CEFA8D2F}" type="slidenum">
              <a:rPr lang="en-US"/>
              <a:pPr/>
              <a:t>31</a:t>
            </a:fld>
            <a:endParaRPr lang="en-US"/>
          </a:p>
        </p:txBody>
      </p:sp>
      <p:sp>
        <p:nvSpPr>
          <p:cNvPr id="2201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01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9800" y="4416425"/>
            <a:ext cx="5168900" cy="4183063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094C97B-2FA2-45B4-A600-B26DFEC7B803}" type="slidenum">
              <a:rPr lang="en-US"/>
              <a:pPr/>
              <a:t>32</a:t>
            </a:fld>
            <a:endParaRPr lang="en-US"/>
          </a:p>
        </p:txBody>
      </p:sp>
      <p:sp>
        <p:nvSpPr>
          <p:cNvPr id="2211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11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9800" y="4416425"/>
            <a:ext cx="5168900" cy="4183063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C3EE564-B6BA-4F01-BF81-9F34776BF997}" type="slidenum">
              <a:rPr lang="en-US"/>
              <a:pPr/>
              <a:t>5</a:t>
            </a:fld>
            <a:endParaRPr lang="en-US"/>
          </a:p>
        </p:txBody>
      </p:sp>
      <p:sp>
        <p:nvSpPr>
          <p:cNvPr id="1208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9800" y="4416425"/>
            <a:ext cx="5168900" cy="4183063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032308C-86EE-4ADD-B655-D1C81724DD2E}" type="slidenum">
              <a:rPr lang="en-US"/>
              <a:pPr/>
              <a:t>6</a:t>
            </a:fld>
            <a:endParaRPr lang="en-US"/>
          </a:p>
        </p:txBody>
      </p:sp>
      <p:sp>
        <p:nvSpPr>
          <p:cNvPr id="1228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9800" y="4416425"/>
            <a:ext cx="5168900" cy="4183063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C415133-83CE-4BE3-B226-27EC4F0E2301}" type="slidenum">
              <a:rPr lang="en-US"/>
              <a:pPr/>
              <a:t>7</a:t>
            </a:fld>
            <a:endParaRPr lang="en-US"/>
          </a:p>
        </p:txBody>
      </p:sp>
      <p:sp>
        <p:nvSpPr>
          <p:cNvPr id="1310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9800" y="4416425"/>
            <a:ext cx="5168900" cy="4183063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17B9EAE-050B-4DC1-8EC0-19CED1F9CDF3}" type="slidenum">
              <a:rPr lang="en-US"/>
              <a:pPr/>
              <a:t>8</a:t>
            </a:fld>
            <a:endParaRPr lang="en-US"/>
          </a:p>
        </p:txBody>
      </p:sp>
      <p:sp>
        <p:nvSpPr>
          <p:cNvPr id="1320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9800" y="4416425"/>
            <a:ext cx="5168900" cy="4183063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0756E43-C097-4A27-AF41-355D4D33FD29}" type="slidenum">
              <a:rPr lang="en-US"/>
              <a:pPr/>
              <a:t>9</a:t>
            </a:fld>
            <a:endParaRPr lang="en-US"/>
          </a:p>
        </p:txBody>
      </p:sp>
      <p:sp>
        <p:nvSpPr>
          <p:cNvPr id="1730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9800" y="4416425"/>
            <a:ext cx="5168900" cy="4183063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9F1607F-9E8D-43B0-B673-840B19B04F38}" type="slidenum">
              <a:rPr lang="en-US"/>
              <a:pPr/>
              <a:t>10</a:t>
            </a:fld>
            <a:endParaRPr lang="en-US"/>
          </a:p>
        </p:txBody>
      </p:sp>
      <p:sp>
        <p:nvSpPr>
          <p:cNvPr id="1740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0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9800" y="4416425"/>
            <a:ext cx="5168900" cy="4183063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7B38B79D-6380-4CEF-86D9-97C97F387E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4D724302-A011-49CC-9C2F-01226DC533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1513" cy="60182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82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D270124E-0D49-4F78-9B7C-E1B296299F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AEDAC47F-47E7-4C8A-A7EF-EFB0360157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11B0CE26-F250-4C89-BA93-1D0CD4720A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08413" cy="4646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4213" y="1600200"/>
            <a:ext cx="3810000" cy="4646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5D19E2EE-D3FD-4FD7-AAAF-1749DACEE7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E4D81031-E619-4305-A84D-FA7F2EB030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4005A95F-6D53-47A5-9C67-FEA69291C9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4FE3CCC5-70E2-43A7-9D72-9EE0FDF002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1753CBEE-CC51-42FE-A26C-6DE2D4E3C7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3-</a:t>
            </a:r>
            <a:fld id="{1EC63B14-46F0-4AA0-963B-0DA6B11BBD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0813" cy="11414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0813" cy="46466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576888" y="6445250"/>
            <a:ext cx="2894012" cy="2857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r>
              <a:rPr lang="en-US"/>
              <a:t>Transport Layer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8324850" y="6462713"/>
            <a:ext cx="674688" cy="2746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r>
              <a:rPr lang="en-US"/>
              <a:t>3-</a:t>
            </a:r>
            <a:fld id="{CAEC7354-F3DC-4013-9828-A567DA1BB3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Gill Sans MT" charset="0"/>
          <a:ea typeface="ＭＳ Ｐゴシック" charset="-128"/>
        </a:defRPr>
      </a:lvl2pPr>
      <a:lvl3pPr marL="1143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Gill Sans MT" charset="0"/>
          <a:ea typeface="ＭＳ Ｐゴシック" charset="-128"/>
        </a:defRPr>
      </a:lvl3pPr>
      <a:lvl4pPr marL="1600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Gill Sans MT" charset="0"/>
          <a:ea typeface="ＭＳ Ｐゴシック" charset="-128"/>
        </a:defRPr>
      </a:lvl4pPr>
      <a:lvl5pPr marL="20574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Gill Sans MT" charset="0"/>
          <a:ea typeface="ＭＳ Ｐゴシック" charset="-128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Gill Sans MT" charset="0"/>
          <a:ea typeface="ＭＳ Ｐゴシック" charset="-128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Gill Sans MT" charset="0"/>
          <a:ea typeface="ＭＳ Ｐゴシック" charset="-128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Gill Sans MT" charset="0"/>
          <a:ea typeface="ＭＳ Ｐゴシック" charset="-128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99"/>
          </a:solidFill>
          <a:latin typeface="Gill Sans MT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lnSpc>
          <a:spcPct val="85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85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Times New Roman" pitchFamily="16" charset="0"/>
          <a:ea typeface="+mn-ea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Times New Roman" pitchFamily="16" charset="0"/>
          <a:ea typeface="+mn-ea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Times New Roman" pitchFamily="16" charset="0"/>
          <a:ea typeface="+mn-ea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Times New Roman" pitchFamily="16" charset="0"/>
          <a:ea typeface="+mn-ea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Times New Roman" pitchFamily="16" charset="0"/>
          <a:ea typeface="+mn-ea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Times New Roman" pitchFamily="16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09600" y="2514600"/>
            <a:ext cx="8001000" cy="17240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eaLnBrk="1" hangingPunct="1">
              <a:lnSpc>
                <a:spcPct val="85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Chapter </a:t>
            </a:r>
            <a:r>
              <a:rPr lang="en-US" sz="4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 Network &amp; Transport Layer</a:t>
            </a:r>
          </a:p>
          <a:p>
            <a:pPr eaLnBrk="1" hangingPunct="1">
              <a:lnSpc>
                <a:spcPct val="85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Part II Transport </a:t>
            </a:r>
            <a:r>
              <a:rPr lang="en-US" sz="4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Layer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-1995488" y="3043238"/>
            <a:ext cx="184150" cy="3381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533400" y="190500"/>
            <a:ext cx="7772400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TCP Segment </a:t>
            </a: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tructure</a:t>
            </a:r>
            <a:endParaRPr lang="en-US" sz="3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2897188" y="1512888"/>
            <a:ext cx="3951287" cy="4824412"/>
          </a:xfrm>
          <a:prstGeom prst="rect">
            <a:avLst/>
          </a:prstGeom>
          <a:solidFill>
            <a:srgbClr val="000099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2811463" y="1628775"/>
            <a:ext cx="3951287" cy="4805363"/>
          </a:xfrm>
          <a:prstGeom prst="rect">
            <a:avLst/>
          </a:prstGeom>
          <a:solidFill>
            <a:srgbClr val="FFFFFF"/>
          </a:solidFill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2954338" y="1587500"/>
            <a:ext cx="1668462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source port #</a:t>
            </a:r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5054600" y="1592263"/>
            <a:ext cx="1382713" cy="398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dest port #</a:t>
            </a:r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>
            <a:off x="2814638" y="2003425"/>
            <a:ext cx="3946525" cy="4763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2808288" y="2382838"/>
            <a:ext cx="3951287" cy="1587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 flipV="1">
            <a:off x="4754563" y="1627188"/>
            <a:ext cx="1587" cy="395287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52" name="Text Box 12"/>
          <p:cNvSpPr txBox="1">
            <a:spLocks noChangeArrowheads="1"/>
          </p:cNvSpPr>
          <p:nvPr/>
        </p:nvSpPr>
        <p:spPr bwMode="auto">
          <a:xfrm>
            <a:off x="4298950" y="1098550"/>
            <a:ext cx="852488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32 bits</a:t>
            </a:r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5297488" y="1344613"/>
            <a:ext cx="1427162" cy="4762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 flipH="1">
            <a:off x="2787650" y="1355725"/>
            <a:ext cx="1344613" cy="1588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55" name="Text Box 15"/>
          <p:cNvSpPr txBox="1">
            <a:spLocks noChangeArrowheads="1"/>
          </p:cNvSpPr>
          <p:nvPr/>
        </p:nvSpPr>
        <p:spPr bwMode="auto">
          <a:xfrm>
            <a:off x="3862388" y="4567238"/>
            <a:ext cx="2008187" cy="10080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application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data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(variable length)</a:t>
            </a:r>
          </a:p>
        </p:txBody>
      </p:sp>
      <p:sp>
        <p:nvSpPr>
          <p:cNvPr id="61456" name="Text Box 16"/>
          <p:cNvSpPr txBox="1">
            <a:spLocks noChangeArrowheads="1"/>
          </p:cNvSpPr>
          <p:nvPr/>
        </p:nvSpPr>
        <p:spPr bwMode="auto">
          <a:xfrm>
            <a:off x="3444875" y="1982788"/>
            <a:ext cx="2486025" cy="398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sequence number</a:t>
            </a:r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>
            <a:off x="2817813" y="2763838"/>
            <a:ext cx="3951287" cy="1587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58" name="Text Box 18"/>
          <p:cNvSpPr txBox="1">
            <a:spLocks noChangeArrowheads="1"/>
          </p:cNvSpPr>
          <p:nvPr/>
        </p:nvSpPr>
        <p:spPr bwMode="auto">
          <a:xfrm>
            <a:off x="3044825" y="2382838"/>
            <a:ext cx="3409950" cy="398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acknowledgement number</a:t>
            </a:r>
          </a:p>
        </p:txBody>
      </p:sp>
      <p:sp>
        <p:nvSpPr>
          <p:cNvPr id="61459" name="Line 19"/>
          <p:cNvSpPr>
            <a:spLocks noChangeShapeType="1"/>
          </p:cNvSpPr>
          <p:nvPr/>
        </p:nvSpPr>
        <p:spPr bwMode="auto">
          <a:xfrm>
            <a:off x="2813050" y="3159125"/>
            <a:ext cx="3951288" cy="1588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0" name="Line 20"/>
          <p:cNvSpPr>
            <a:spLocks noChangeShapeType="1"/>
          </p:cNvSpPr>
          <p:nvPr/>
        </p:nvSpPr>
        <p:spPr bwMode="auto">
          <a:xfrm>
            <a:off x="2808288" y="3549650"/>
            <a:ext cx="3951287" cy="1588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1" name="Line 21"/>
          <p:cNvSpPr>
            <a:spLocks noChangeShapeType="1"/>
          </p:cNvSpPr>
          <p:nvPr/>
        </p:nvSpPr>
        <p:spPr bwMode="auto">
          <a:xfrm>
            <a:off x="2808288" y="4111625"/>
            <a:ext cx="3951287" cy="1588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2" name="Line 22"/>
          <p:cNvSpPr>
            <a:spLocks noChangeShapeType="1"/>
          </p:cNvSpPr>
          <p:nvPr/>
        </p:nvSpPr>
        <p:spPr bwMode="auto">
          <a:xfrm flipH="1" flipV="1">
            <a:off x="4767263" y="2765425"/>
            <a:ext cx="7937" cy="781050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3" name="Text Box 23"/>
          <p:cNvSpPr txBox="1">
            <a:spLocks noChangeArrowheads="1"/>
          </p:cNvSpPr>
          <p:nvPr/>
        </p:nvSpPr>
        <p:spPr bwMode="auto">
          <a:xfrm>
            <a:off x="4873625" y="2770188"/>
            <a:ext cx="1738313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receive window</a:t>
            </a:r>
          </a:p>
        </p:txBody>
      </p:sp>
      <p:sp>
        <p:nvSpPr>
          <p:cNvPr id="61464" name="Text Box 24"/>
          <p:cNvSpPr txBox="1">
            <a:spLocks noChangeArrowheads="1"/>
          </p:cNvSpPr>
          <p:nvPr/>
        </p:nvSpPr>
        <p:spPr bwMode="auto">
          <a:xfrm>
            <a:off x="4899025" y="3165475"/>
            <a:ext cx="181610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Urg data pointer</a:t>
            </a:r>
          </a:p>
        </p:txBody>
      </p:sp>
      <p:sp>
        <p:nvSpPr>
          <p:cNvPr id="61465" name="Text Box 25"/>
          <p:cNvSpPr txBox="1">
            <a:spLocks noChangeArrowheads="1"/>
          </p:cNvSpPr>
          <p:nvPr/>
        </p:nvSpPr>
        <p:spPr bwMode="auto">
          <a:xfrm>
            <a:off x="3182938" y="3146425"/>
            <a:ext cx="1208087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checksum</a:t>
            </a:r>
          </a:p>
        </p:txBody>
      </p:sp>
      <p:sp>
        <p:nvSpPr>
          <p:cNvPr id="61466" name="Text Box 26"/>
          <p:cNvSpPr txBox="1">
            <a:spLocks noChangeArrowheads="1"/>
          </p:cNvSpPr>
          <p:nvPr/>
        </p:nvSpPr>
        <p:spPr bwMode="auto">
          <a:xfrm>
            <a:off x="4533900" y="2798763"/>
            <a:ext cx="304800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F</a:t>
            </a:r>
          </a:p>
        </p:txBody>
      </p:sp>
      <p:sp>
        <p:nvSpPr>
          <p:cNvPr id="61467" name="Line 27"/>
          <p:cNvSpPr>
            <a:spLocks noChangeShapeType="1"/>
          </p:cNvSpPr>
          <p:nvPr/>
        </p:nvSpPr>
        <p:spPr bwMode="auto">
          <a:xfrm flipV="1">
            <a:off x="4611688" y="2755900"/>
            <a:ext cx="1587" cy="395288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8" name="Line 28"/>
          <p:cNvSpPr>
            <a:spLocks noChangeShapeType="1"/>
          </p:cNvSpPr>
          <p:nvPr/>
        </p:nvSpPr>
        <p:spPr bwMode="auto">
          <a:xfrm flipV="1">
            <a:off x="4449763" y="2760663"/>
            <a:ext cx="1587" cy="395287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9" name="Line 29"/>
          <p:cNvSpPr>
            <a:spLocks noChangeShapeType="1"/>
          </p:cNvSpPr>
          <p:nvPr/>
        </p:nvSpPr>
        <p:spPr bwMode="auto">
          <a:xfrm flipV="1">
            <a:off x="4283075" y="2760663"/>
            <a:ext cx="1588" cy="395287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0" name="Line 30"/>
          <p:cNvSpPr>
            <a:spLocks noChangeShapeType="1"/>
          </p:cNvSpPr>
          <p:nvPr/>
        </p:nvSpPr>
        <p:spPr bwMode="auto">
          <a:xfrm flipV="1">
            <a:off x="4121150" y="2765425"/>
            <a:ext cx="1588" cy="395288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1" name="Line 31"/>
          <p:cNvSpPr>
            <a:spLocks noChangeShapeType="1"/>
          </p:cNvSpPr>
          <p:nvPr/>
        </p:nvSpPr>
        <p:spPr bwMode="auto">
          <a:xfrm flipV="1">
            <a:off x="3963988" y="2760663"/>
            <a:ext cx="1587" cy="395287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2" name="Line 32"/>
          <p:cNvSpPr>
            <a:spLocks noChangeShapeType="1"/>
          </p:cNvSpPr>
          <p:nvPr/>
        </p:nvSpPr>
        <p:spPr bwMode="auto">
          <a:xfrm flipV="1">
            <a:off x="3792538" y="2770188"/>
            <a:ext cx="1587" cy="395287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3" name="Text Box 33"/>
          <p:cNvSpPr txBox="1">
            <a:spLocks noChangeArrowheads="1"/>
          </p:cNvSpPr>
          <p:nvPr/>
        </p:nvSpPr>
        <p:spPr bwMode="auto">
          <a:xfrm>
            <a:off x="4367213" y="2794000"/>
            <a:ext cx="315912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</a:t>
            </a:r>
          </a:p>
        </p:txBody>
      </p:sp>
      <p:sp>
        <p:nvSpPr>
          <p:cNvPr id="61474" name="Text Box 34"/>
          <p:cNvSpPr txBox="1">
            <a:spLocks noChangeArrowheads="1"/>
          </p:cNvSpPr>
          <p:nvPr/>
        </p:nvSpPr>
        <p:spPr bwMode="auto">
          <a:xfrm>
            <a:off x="4194175" y="2794000"/>
            <a:ext cx="327025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61475" name="Text Box 35"/>
          <p:cNvSpPr txBox="1">
            <a:spLocks noChangeArrowheads="1"/>
          </p:cNvSpPr>
          <p:nvPr/>
        </p:nvSpPr>
        <p:spPr bwMode="auto">
          <a:xfrm>
            <a:off x="4032250" y="2789238"/>
            <a:ext cx="315913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P</a:t>
            </a:r>
          </a:p>
        </p:txBody>
      </p:sp>
      <p:sp>
        <p:nvSpPr>
          <p:cNvPr id="61476" name="Text Box 36"/>
          <p:cNvSpPr txBox="1">
            <a:spLocks noChangeArrowheads="1"/>
          </p:cNvSpPr>
          <p:nvPr/>
        </p:nvSpPr>
        <p:spPr bwMode="auto">
          <a:xfrm>
            <a:off x="3879850" y="2789238"/>
            <a:ext cx="315913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61477" name="Text Box 37"/>
          <p:cNvSpPr txBox="1">
            <a:spLocks noChangeArrowheads="1"/>
          </p:cNvSpPr>
          <p:nvPr/>
        </p:nvSpPr>
        <p:spPr bwMode="auto">
          <a:xfrm>
            <a:off x="3713163" y="2789238"/>
            <a:ext cx="327025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U</a:t>
            </a:r>
          </a:p>
        </p:txBody>
      </p:sp>
      <p:sp>
        <p:nvSpPr>
          <p:cNvPr id="61478" name="Text Box 38"/>
          <p:cNvSpPr txBox="1">
            <a:spLocks noChangeArrowheads="1"/>
          </p:cNvSpPr>
          <p:nvPr/>
        </p:nvSpPr>
        <p:spPr bwMode="auto">
          <a:xfrm>
            <a:off x="2759075" y="2697163"/>
            <a:ext cx="577850" cy="5207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head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len</a:t>
            </a:r>
          </a:p>
        </p:txBody>
      </p:sp>
      <p:sp>
        <p:nvSpPr>
          <p:cNvPr id="61479" name="Text Box 39"/>
          <p:cNvSpPr txBox="1">
            <a:spLocks noChangeArrowheads="1"/>
          </p:cNvSpPr>
          <p:nvPr/>
        </p:nvSpPr>
        <p:spPr bwMode="auto">
          <a:xfrm>
            <a:off x="3238500" y="2697163"/>
            <a:ext cx="568325" cy="5207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not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used</a:t>
            </a:r>
          </a:p>
        </p:txBody>
      </p:sp>
      <p:sp>
        <p:nvSpPr>
          <p:cNvPr id="61480" name="Line 40"/>
          <p:cNvSpPr>
            <a:spLocks noChangeShapeType="1"/>
          </p:cNvSpPr>
          <p:nvPr/>
        </p:nvSpPr>
        <p:spPr bwMode="auto">
          <a:xfrm flipV="1">
            <a:off x="3287713" y="2760663"/>
            <a:ext cx="1587" cy="395287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81" name="Text Box 41"/>
          <p:cNvSpPr txBox="1">
            <a:spLocks noChangeArrowheads="1"/>
          </p:cNvSpPr>
          <p:nvPr/>
        </p:nvSpPr>
        <p:spPr bwMode="auto">
          <a:xfrm>
            <a:off x="3314700" y="3648075"/>
            <a:ext cx="2898775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options (variable length)</a:t>
            </a:r>
          </a:p>
        </p:txBody>
      </p:sp>
      <p:sp>
        <p:nvSpPr>
          <p:cNvPr id="61482" name="Text Box 42"/>
          <p:cNvSpPr txBox="1">
            <a:spLocks noChangeArrowheads="1"/>
          </p:cNvSpPr>
          <p:nvPr/>
        </p:nvSpPr>
        <p:spPr bwMode="auto">
          <a:xfrm>
            <a:off x="266700" y="1427163"/>
            <a:ext cx="2195513" cy="6429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URG: urgent data </a:t>
            </a:r>
          </a:p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(generally not used)</a:t>
            </a:r>
          </a:p>
        </p:txBody>
      </p:sp>
      <p:sp>
        <p:nvSpPr>
          <p:cNvPr id="61483" name="Text Box 43"/>
          <p:cNvSpPr txBox="1">
            <a:spLocks noChangeArrowheads="1"/>
          </p:cNvSpPr>
          <p:nvPr/>
        </p:nvSpPr>
        <p:spPr bwMode="auto">
          <a:xfrm>
            <a:off x="984250" y="2151063"/>
            <a:ext cx="1423988" cy="6429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ACK: ACK #</a:t>
            </a:r>
          </a:p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valid</a:t>
            </a:r>
          </a:p>
        </p:txBody>
      </p:sp>
      <p:sp>
        <p:nvSpPr>
          <p:cNvPr id="61484" name="Text Box 44"/>
          <p:cNvSpPr txBox="1">
            <a:spLocks noChangeArrowheads="1"/>
          </p:cNvSpPr>
          <p:nvPr/>
        </p:nvSpPr>
        <p:spPr bwMode="auto">
          <a:xfrm>
            <a:off x="173038" y="2827338"/>
            <a:ext cx="2260600" cy="6429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PSH: push data now</a:t>
            </a:r>
          </a:p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(generally not used)</a:t>
            </a:r>
          </a:p>
        </p:txBody>
      </p:sp>
      <p:sp>
        <p:nvSpPr>
          <p:cNvPr id="61485" name="Text Box 45"/>
          <p:cNvSpPr txBox="1">
            <a:spLocks noChangeArrowheads="1"/>
          </p:cNvSpPr>
          <p:nvPr/>
        </p:nvSpPr>
        <p:spPr bwMode="auto">
          <a:xfrm>
            <a:off x="547688" y="3627438"/>
            <a:ext cx="1905000" cy="11906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RST, SYN, FIN:</a:t>
            </a:r>
          </a:p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connection estab</a:t>
            </a:r>
          </a:p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(setup, teardown</a:t>
            </a:r>
          </a:p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commands)</a:t>
            </a:r>
          </a:p>
        </p:txBody>
      </p:sp>
      <p:sp>
        <p:nvSpPr>
          <p:cNvPr id="61486" name="Line 46"/>
          <p:cNvSpPr>
            <a:spLocks noChangeShapeType="1"/>
          </p:cNvSpPr>
          <p:nvPr/>
        </p:nvSpPr>
        <p:spPr bwMode="auto">
          <a:xfrm>
            <a:off x="2371725" y="1800225"/>
            <a:ext cx="1495425" cy="1028700"/>
          </a:xfrm>
          <a:prstGeom prst="line">
            <a:avLst/>
          </a:prstGeom>
          <a:noFill/>
          <a:ln w="19080" cap="sq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87" name="Line 47"/>
          <p:cNvSpPr>
            <a:spLocks noChangeShapeType="1"/>
          </p:cNvSpPr>
          <p:nvPr/>
        </p:nvSpPr>
        <p:spPr bwMode="auto">
          <a:xfrm>
            <a:off x="2376488" y="2487613"/>
            <a:ext cx="1658937" cy="441325"/>
          </a:xfrm>
          <a:prstGeom prst="line">
            <a:avLst/>
          </a:prstGeom>
          <a:noFill/>
          <a:ln w="19080" cap="sq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88" name="Line 48"/>
          <p:cNvSpPr>
            <a:spLocks noChangeShapeType="1"/>
          </p:cNvSpPr>
          <p:nvPr/>
        </p:nvSpPr>
        <p:spPr bwMode="auto">
          <a:xfrm flipV="1">
            <a:off x="2397125" y="3040063"/>
            <a:ext cx="1827213" cy="247650"/>
          </a:xfrm>
          <a:prstGeom prst="line">
            <a:avLst/>
          </a:prstGeom>
          <a:noFill/>
          <a:ln w="19080" cap="sq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89" name="Freeform 49"/>
          <p:cNvSpPr>
            <a:spLocks noChangeArrowheads="1"/>
          </p:cNvSpPr>
          <p:nvPr/>
        </p:nvSpPr>
        <p:spPr bwMode="auto">
          <a:xfrm>
            <a:off x="2390775" y="3105150"/>
            <a:ext cx="2314575" cy="704850"/>
          </a:xfrm>
          <a:custGeom>
            <a:avLst/>
            <a:gdLst>
              <a:gd name="G0" fmla="+- 444 0 0"/>
              <a:gd name="G1" fmla="+- 1 0 0"/>
              <a:gd name="G2" fmla="+- 1 0 0"/>
              <a:gd name="T0" fmla="*/ 0 w 1458"/>
              <a:gd name="T1" fmla="*/ 2147483647 h 444"/>
              <a:gd name="T2" fmla="*/ 2147483647 w 1458"/>
              <a:gd name="T3" fmla="*/ 0 h 444"/>
              <a:gd name="T4" fmla="*/ 2147483647 w 1458"/>
              <a:gd name="T5" fmla="*/ 2147483647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58" h="444">
                <a:moveTo>
                  <a:pt x="0" y="444"/>
                </a:moveTo>
                <a:lnTo>
                  <a:pt x="1248" y="0"/>
                </a:lnTo>
                <a:lnTo>
                  <a:pt x="1458" y="6"/>
                </a:lnTo>
              </a:path>
            </a:pathLst>
          </a:custGeom>
          <a:noFill/>
          <a:ln w="19080" cap="flat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90" name="Text Box 50"/>
          <p:cNvSpPr txBox="1">
            <a:spLocks noChangeArrowheads="1"/>
          </p:cNvSpPr>
          <p:nvPr/>
        </p:nvSpPr>
        <p:spPr bwMode="auto">
          <a:xfrm>
            <a:off x="7442200" y="3008313"/>
            <a:ext cx="1244600" cy="9175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# bytes </a:t>
            </a:r>
          </a:p>
          <a:p>
            <a: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rcvr willing</a:t>
            </a:r>
          </a:p>
          <a:p>
            <a: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to accept</a:t>
            </a:r>
          </a:p>
        </p:txBody>
      </p:sp>
      <p:sp>
        <p:nvSpPr>
          <p:cNvPr id="61491" name="Text Box 51"/>
          <p:cNvSpPr txBox="1">
            <a:spLocks noChangeArrowheads="1"/>
          </p:cNvSpPr>
          <p:nvPr/>
        </p:nvSpPr>
        <p:spPr bwMode="auto">
          <a:xfrm>
            <a:off x="7134225" y="1522413"/>
            <a:ext cx="1766888" cy="11906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counting</a:t>
            </a:r>
          </a:p>
          <a:p>
            <a: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by bytes </a:t>
            </a:r>
          </a:p>
          <a:p>
            <a: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of data</a:t>
            </a:r>
          </a:p>
          <a:p>
            <a: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(not segments!)</a:t>
            </a:r>
          </a:p>
        </p:txBody>
      </p:sp>
      <p:sp>
        <p:nvSpPr>
          <p:cNvPr id="61492" name="Text Box 52"/>
          <p:cNvSpPr txBox="1">
            <a:spLocks noChangeArrowheads="1"/>
          </p:cNvSpPr>
          <p:nvPr/>
        </p:nvSpPr>
        <p:spPr bwMode="auto">
          <a:xfrm>
            <a:off x="984250" y="4960938"/>
            <a:ext cx="1360488" cy="9175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Internet</a:t>
            </a:r>
          </a:p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checksum</a:t>
            </a:r>
          </a:p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(as in UDP)</a:t>
            </a:r>
          </a:p>
        </p:txBody>
      </p:sp>
      <p:sp>
        <p:nvSpPr>
          <p:cNvPr id="61493" name="Line 53"/>
          <p:cNvSpPr>
            <a:spLocks noChangeShapeType="1"/>
          </p:cNvSpPr>
          <p:nvPr/>
        </p:nvSpPr>
        <p:spPr bwMode="auto">
          <a:xfrm flipV="1">
            <a:off x="2266950" y="3427413"/>
            <a:ext cx="2105025" cy="1984375"/>
          </a:xfrm>
          <a:prstGeom prst="line">
            <a:avLst/>
          </a:prstGeom>
          <a:noFill/>
          <a:ln w="19080" cap="sq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94" name="Line 54"/>
          <p:cNvSpPr>
            <a:spLocks noChangeShapeType="1"/>
          </p:cNvSpPr>
          <p:nvPr/>
        </p:nvSpPr>
        <p:spPr bwMode="auto">
          <a:xfrm flipH="1" flipV="1">
            <a:off x="6684963" y="3017838"/>
            <a:ext cx="812800" cy="469900"/>
          </a:xfrm>
          <a:prstGeom prst="line">
            <a:avLst/>
          </a:prstGeom>
          <a:noFill/>
          <a:ln w="19080" cap="sq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95" name="Line 55"/>
          <p:cNvSpPr>
            <a:spLocks noChangeShapeType="1"/>
          </p:cNvSpPr>
          <p:nvPr/>
        </p:nvSpPr>
        <p:spPr bwMode="auto">
          <a:xfrm flipH="1">
            <a:off x="6618288" y="1724025"/>
            <a:ext cx="555625" cy="885825"/>
          </a:xfrm>
          <a:prstGeom prst="line">
            <a:avLst/>
          </a:prstGeom>
          <a:noFill/>
          <a:ln w="19080" cap="sq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96" name="Line 56"/>
          <p:cNvSpPr>
            <a:spLocks noChangeShapeType="1"/>
          </p:cNvSpPr>
          <p:nvPr/>
        </p:nvSpPr>
        <p:spPr bwMode="auto">
          <a:xfrm flipH="1">
            <a:off x="6580188" y="1714500"/>
            <a:ext cx="574675" cy="523875"/>
          </a:xfrm>
          <a:prstGeom prst="line">
            <a:avLst/>
          </a:prstGeom>
          <a:noFill/>
          <a:ln w="19080" cap="sq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366713" y="150813"/>
            <a:ext cx="7772400" cy="8858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TCP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Seq</a:t>
            </a: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numbers</a:t>
            </a: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ACKs</a:t>
            </a: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355600" y="1339850"/>
            <a:ext cx="3927475" cy="4648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234950" indent="-122238" algn="l">
              <a:lnSpc>
                <a:spcPct val="85000"/>
              </a:lnSpc>
              <a:spcBef>
                <a:spcPts val="600"/>
              </a:spcBef>
              <a:buClrTx/>
              <a:buSzPct val="65000"/>
              <a:buFontTx/>
              <a:buNone/>
              <a:tabLst>
                <a:tab pos="804863" algn="l"/>
                <a:tab pos="1719263" algn="l"/>
                <a:tab pos="2633663" algn="l"/>
                <a:tab pos="3548063" algn="l"/>
                <a:tab pos="4462463" algn="l"/>
                <a:tab pos="5376863" algn="l"/>
                <a:tab pos="6291263" algn="l"/>
                <a:tab pos="7205663" algn="l"/>
                <a:tab pos="8120063" algn="l"/>
                <a:tab pos="9034463" algn="l"/>
                <a:tab pos="9948863" algn="l"/>
              </a:tabLst>
            </a:pPr>
            <a:r>
              <a:rPr lang="en-US" sz="2400" u="sng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sequence numbers:</a:t>
            </a:r>
          </a:p>
          <a:p>
            <a:pPr marL="511175" lvl="1" indent="-161925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804863" algn="l"/>
                <a:tab pos="1719263" algn="l"/>
                <a:tab pos="2633663" algn="l"/>
                <a:tab pos="3548063" algn="l"/>
                <a:tab pos="4462463" algn="l"/>
                <a:tab pos="5376863" algn="l"/>
                <a:tab pos="6291263" algn="l"/>
                <a:tab pos="7205663" algn="l"/>
                <a:tab pos="8120063" algn="l"/>
                <a:tab pos="9034463" algn="l"/>
                <a:tab pos="9948863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byte stream </a:t>
            </a:r>
            <a:r>
              <a:rPr lang="ja-JP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ja-JP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of first byte in segment</a:t>
            </a:r>
            <a:r>
              <a:rPr lang="ja-JP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 data</a:t>
            </a:r>
          </a:p>
          <a:p>
            <a:pPr marL="234950" indent="-122238" algn="l">
              <a:lnSpc>
                <a:spcPct val="85000"/>
              </a:lnSpc>
              <a:spcBef>
                <a:spcPts val="600"/>
              </a:spcBef>
              <a:buClrTx/>
              <a:buSzPct val="65000"/>
              <a:buFontTx/>
              <a:buNone/>
              <a:tabLst>
                <a:tab pos="804863" algn="l"/>
                <a:tab pos="1719263" algn="l"/>
                <a:tab pos="2633663" algn="l"/>
                <a:tab pos="3548063" algn="l"/>
                <a:tab pos="4462463" algn="l"/>
                <a:tab pos="5376863" algn="l"/>
                <a:tab pos="6291263" algn="l"/>
                <a:tab pos="7205663" algn="l"/>
                <a:tab pos="8120063" algn="l"/>
                <a:tab pos="9034463" algn="l"/>
                <a:tab pos="9948863" algn="l"/>
              </a:tabLst>
            </a:pPr>
            <a:r>
              <a:rPr lang="en-US" sz="2400" u="sng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acknowledgements:</a:t>
            </a:r>
          </a:p>
          <a:p>
            <a:pPr marL="511175" lvl="1" indent="-161925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804863" algn="l"/>
                <a:tab pos="1719263" algn="l"/>
                <a:tab pos="2633663" algn="l"/>
                <a:tab pos="3548063" algn="l"/>
                <a:tab pos="4462463" algn="l"/>
                <a:tab pos="5376863" algn="l"/>
                <a:tab pos="6291263" algn="l"/>
                <a:tab pos="7205663" algn="l"/>
                <a:tab pos="8120063" algn="l"/>
                <a:tab pos="9034463" algn="l"/>
                <a:tab pos="9948863" algn="l"/>
              </a:tabLst>
            </a:pP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seq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# of next byte expected from other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side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2470" name="Group 6"/>
          <p:cNvGrpSpPr>
            <a:grpSpLocks/>
          </p:cNvGrpSpPr>
          <p:nvPr/>
        </p:nvGrpSpPr>
        <p:grpSpPr bwMode="auto">
          <a:xfrm>
            <a:off x="5757863" y="3816350"/>
            <a:ext cx="3086100" cy="2541588"/>
            <a:chOff x="3627" y="2404"/>
            <a:chExt cx="1944" cy="1601"/>
          </a:xfrm>
        </p:grpSpPr>
        <p:sp>
          <p:nvSpPr>
            <p:cNvPr id="62471" name="Rectangle 7"/>
            <p:cNvSpPr>
              <a:spLocks noChangeArrowheads="1"/>
            </p:cNvSpPr>
            <p:nvPr/>
          </p:nvSpPr>
          <p:spPr bwMode="auto">
            <a:xfrm>
              <a:off x="3789" y="3587"/>
              <a:ext cx="1201" cy="129"/>
            </a:xfrm>
            <a:prstGeom prst="rect">
              <a:avLst/>
            </a:prstGeom>
            <a:solidFill>
              <a:srgbClr val="CC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2472" name="Group 8"/>
            <p:cNvGrpSpPr>
              <a:grpSpLocks/>
            </p:cNvGrpSpPr>
            <p:nvPr/>
          </p:nvGrpSpPr>
          <p:grpSpPr bwMode="auto">
            <a:xfrm>
              <a:off x="3769" y="3291"/>
              <a:ext cx="1251" cy="714"/>
              <a:chOff x="3769" y="3291"/>
              <a:chExt cx="1251" cy="714"/>
            </a:xfrm>
          </p:grpSpPr>
          <p:sp>
            <p:nvSpPr>
              <p:cNvPr id="62473" name="Rectangle 9"/>
              <p:cNvSpPr>
                <a:spLocks noChangeArrowheads="1"/>
              </p:cNvSpPr>
              <p:nvPr/>
            </p:nvSpPr>
            <p:spPr bwMode="auto">
              <a:xfrm>
                <a:off x="3787" y="3302"/>
                <a:ext cx="1209" cy="702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74" name="Text Box 10"/>
              <p:cNvSpPr txBox="1">
                <a:spLocks noChangeArrowheads="1"/>
              </p:cNvSpPr>
              <p:nvPr/>
            </p:nvSpPr>
            <p:spPr bwMode="auto">
              <a:xfrm>
                <a:off x="3794" y="3291"/>
                <a:ext cx="578" cy="15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source port #</a:t>
                </a:r>
              </a:p>
            </p:txBody>
          </p:sp>
          <p:sp>
            <p:nvSpPr>
              <p:cNvPr id="62475" name="Text Box 11"/>
              <p:cNvSpPr txBox="1">
                <a:spLocks noChangeArrowheads="1"/>
              </p:cNvSpPr>
              <p:nvPr/>
            </p:nvSpPr>
            <p:spPr bwMode="auto">
              <a:xfrm>
                <a:off x="4441" y="3294"/>
                <a:ext cx="489" cy="15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dest port #</a:t>
                </a:r>
              </a:p>
            </p:txBody>
          </p:sp>
          <p:sp>
            <p:nvSpPr>
              <p:cNvPr id="62476" name="Text Box 12"/>
              <p:cNvSpPr txBox="1">
                <a:spLocks noChangeArrowheads="1"/>
              </p:cNvSpPr>
              <p:nvPr/>
            </p:nvSpPr>
            <p:spPr bwMode="auto">
              <a:xfrm>
                <a:off x="3947" y="3424"/>
                <a:ext cx="911" cy="173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200">
                    <a:solidFill>
                      <a:srgbClr val="000000"/>
                    </a:solidFill>
                    <a:latin typeface="Arial" charset="0"/>
                  </a:rPr>
                  <a:t>sequence number</a:t>
                </a:r>
              </a:p>
            </p:txBody>
          </p:sp>
          <p:sp>
            <p:nvSpPr>
              <p:cNvPr id="62477" name="Text Box 13"/>
              <p:cNvSpPr txBox="1">
                <a:spLocks noChangeArrowheads="1"/>
              </p:cNvSpPr>
              <p:nvPr/>
            </p:nvSpPr>
            <p:spPr bwMode="auto">
              <a:xfrm>
                <a:off x="3769" y="3564"/>
                <a:ext cx="1251" cy="173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200">
                    <a:solidFill>
                      <a:srgbClr val="FFFFFF"/>
                    </a:solidFill>
                    <a:latin typeface="Arial" charset="0"/>
                  </a:rPr>
                  <a:t>acknowledgement number</a:t>
                </a:r>
              </a:p>
            </p:txBody>
          </p:sp>
          <p:sp>
            <p:nvSpPr>
              <p:cNvPr id="62478" name="Text Box 14"/>
              <p:cNvSpPr txBox="1">
                <a:spLocks noChangeArrowheads="1"/>
              </p:cNvSpPr>
              <p:nvPr/>
            </p:nvSpPr>
            <p:spPr bwMode="auto">
              <a:xfrm>
                <a:off x="3846" y="3851"/>
                <a:ext cx="473" cy="15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checksum</a:t>
                </a:r>
              </a:p>
            </p:txBody>
          </p:sp>
          <p:sp>
            <p:nvSpPr>
              <p:cNvPr id="62479" name="Line 15"/>
              <p:cNvSpPr>
                <a:spLocks noChangeShapeType="1"/>
              </p:cNvSpPr>
              <p:nvPr/>
            </p:nvSpPr>
            <p:spPr bwMode="auto">
              <a:xfrm>
                <a:off x="3787" y="3445"/>
                <a:ext cx="1211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80" name="Line 16"/>
              <p:cNvSpPr>
                <a:spLocks noChangeShapeType="1"/>
              </p:cNvSpPr>
              <p:nvPr/>
            </p:nvSpPr>
            <p:spPr bwMode="auto">
              <a:xfrm>
                <a:off x="3787" y="3581"/>
                <a:ext cx="1211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81" name="Line 17"/>
              <p:cNvSpPr>
                <a:spLocks noChangeShapeType="1"/>
              </p:cNvSpPr>
              <p:nvPr/>
            </p:nvSpPr>
            <p:spPr bwMode="auto">
              <a:xfrm>
                <a:off x="3785" y="3721"/>
                <a:ext cx="1211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82" name="Line 18"/>
              <p:cNvSpPr>
                <a:spLocks noChangeShapeType="1"/>
              </p:cNvSpPr>
              <p:nvPr/>
            </p:nvSpPr>
            <p:spPr bwMode="auto">
              <a:xfrm>
                <a:off x="4381" y="3301"/>
                <a:ext cx="0" cy="141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83" name="Line 19"/>
              <p:cNvSpPr>
                <a:spLocks noChangeShapeType="1"/>
              </p:cNvSpPr>
              <p:nvPr/>
            </p:nvSpPr>
            <p:spPr bwMode="auto">
              <a:xfrm>
                <a:off x="4381" y="3723"/>
                <a:ext cx="0" cy="27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84" name="Line 20"/>
              <p:cNvSpPr>
                <a:spLocks noChangeShapeType="1"/>
              </p:cNvSpPr>
              <p:nvPr/>
            </p:nvSpPr>
            <p:spPr bwMode="auto">
              <a:xfrm>
                <a:off x="3787" y="3855"/>
                <a:ext cx="1211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85" name="Text Box 21"/>
              <p:cNvSpPr txBox="1">
                <a:spLocks noChangeArrowheads="1"/>
              </p:cNvSpPr>
              <p:nvPr/>
            </p:nvSpPr>
            <p:spPr bwMode="auto">
              <a:xfrm>
                <a:off x="4501" y="3697"/>
                <a:ext cx="321" cy="173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200">
                    <a:solidFill>
                      <a:srgbClr val="000000"/>
                    </a:solidFill>
                    <a:latin typeface="Arial" charset="0"/>
                  </a:rPr>
                  <a:t>rwnd</a:t>
                </a:r>
              </a:p>
            </p:txBody>
          </p:sp>
          <p:sp>
            <p:nvSpPr>
              <p:cNvPr id="62486" name="Text Box 22"/>
              <p:cNvSpPr txBox="1">
                <a:spLocks noChangeArrowheads="1"/>
              </p:cNvSpPr>
              <p:nvPr/>
            </p:nvSpPr>
            <p:spPr bwMode="auto">
              <a:xfrm>
                <a:off x="4444" y="3851"/>
                <a:ext cx="493" cy="15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urg pointer</a:t>
                </a:r>
              </a:p>
            </p:txBody>
          </p:sp>
          <p:sp>
            <p:nvSpPr>
              <p:cNvPr id="62487" name="Line 23"/>
              <p:cNvSpPr>
                <a:spLocks noChangeShapeType="1"/>
              </p:cNvSpPr>
              <p:nvPr/>
            </p:nvSpPr>
            <p:spPr bwMode="auto">
              <a:xfrm>
                <a:off x="4191" y="3720"/>
                <a:ext cx="0" cy="133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88" name="Line 24"/>
              <p:cNvSpPr>
                <a:spLocks noChangeShapeType="1"/>
              </p:cNvSpPr>
              <p:nvPr/>
            </p:nvSpPr>
            <p:spPr bwMode="auto">
              <a:xfrm>
                <a:off x="3936" y="3719"/>
                <a:ext cx="0" cy="133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489" name="Text Box 25"/>
            <p:cNvSpPr txBox="1">
              <a:spLocks noChangeArrowheads="1"/>
            </p:cNvSpPr>
            <p:nvPr/>
          </p:nvSpPr>
          <p:spPr bwMode="auto">
            <a:xfrm>
              <a:off x="3627" y="3092"/>
              <a:ext cx="1944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incoming segment to sender</a:t>
              </a:r>
            </a:p>
          </p:txBody>
        </p:sp>
        <p:sp>
          <p:nvSpPr>
            <p:cNvPr id="62490" name="Freeform 26"/>
            <p:cNvSpPr>
              <a:spLocks noChangeArrowheads="1"/>
            </p:cNvSpPr>
            <p:nvPr/>
          </p:nvSpPr>
          <p:spPr bwMode="auto">
            <a:xfrm flipH="1" flipV="1">
              <a:off x="3634" y="2404"/>
              <a:ext cx="106" cy="1193"/>
            </a:xfrm>
            <a:custGeom>
              <a:avLst/>
              <a:gdLst>
                <a:gd name="G0" fmla="+- 1 0 0"/>
                <a:gd name="G1" fmla="+- 1 0 0"/>
                <a:gd name="G2" fmla="+- 1 0 0"/>
                <a:gd name="T0" fmla="*/ 0 w 107"/>
                <a:gd name="T1" fmla="*/ 0 h 910"/>
                <a:gd name="T2" fmla="*/ 107 w 107"/>
                <a:gd name="T3" fmla="*/ 0 h 910"/>
                <a:gd name="T4" fmla="*/ 107 w 107"/>
                <a:gd name="T5" fmla="*/ 4645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7" h="910">
                  <a:moveTo>
                    <a:pt x="0" y="0"/>
                  </a:moveTo>
                  <a:lnTo>
                    <a:pt x="107" y="0"/>
                  </a:lnTo>
                  <a:lnTo>
                    <a:pt x="107" y="910"/>
                  </a:lnTo>
                </a:path>
              </a:pathLst>
            </a:custGeom>
            <a:noFill/>
            <a:ln w="9360" cap="flat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2491" name="Group 27"/>
          <p:cNvGrpSpPr>
            <a:grpSpLocks/>
          </p:cNvGrpSpPr>
          <p:nvPr/>
        </p:nvGrpSpPr>
        <p:grpSpPr bwMode="auto">
          <a:xfrm>
            <a:off x="6546850" y="5849938"/>
            <a:ext cx="357188" cy="304800"/>
            <a:chOff x="4124" y="3685"/>
            <a:chExt cx="225" cy="192"/>
          </a:xfrm>
        </p:grpSpPr>
        <p:sp>
          <p:nvSpPr>
            <p:cNvPr id="62492" name="Rectangle 28"/>
            <p:cNvSpPr>
              <a:spLocks noChangeArrowheads="1"/>
            </p:cNvSpPr>
            <p:nvPr/>
          </p:nvSpPr>
          <p:spPr bwMode="auto">
            <a:xfrm>
              <a:off x="4192" y="3724"/>
              <a:ext cx="87" cy="129"/>
            </a:xfrm>
            <a:prstGeom prst="rect">
              <a:avLst/>
            </a:prstGeom>
            <a:solidFill>
              <a:srgbClr val="CC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93" name="Text Box 29"/>
            <p:cNvSpPr txBox="1">
              <a:spLocks noChangeArrowheads="1"/>
            </p:cNvSpPr>
            <p:nvPr/>
          </p:nvSpPr>
          <p:spPr bwMode="auto">
            <a:xfrm>
              <a:off x="4124" y="3685"/>
              <a:ext cx="225" cy="19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ts val="875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FFFFFF"/>
                  </a:solidFill>
                  <a:latin typeface="Arial Narrow" charset="0"/>
                </a:rPr>
                <a:t>A</a:t>
              </a:r>
            </a:p>
          </p:txBody>
        </p:sp>
      </p:grpSp>
      <p:sp>
        <p:nvSpPr>
          <p:cNvPr id="62494" name="Rectangle 30"/>
          <p:cNvSpPr>
            <a:spLocks noChangeArrowheads="1"/>
          </p:cNvSpPr>
          <p:nvPr/>
        </p:nvSpPr>
        <p:spPr bwMode="auto">
          <a:xfrm>
            <a:off x="4697413" y="3038475"/>
            <a:ext cx="65087" cy="6223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CC33"/>
              </a:gs>
            </a:gsLst>
            <a:lin ang="0" scaled="1"/>
          </a:gra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495" name="Rectangle 31"/>
          <p:cNvSpPr>
            <a:spLocks noChangeArrowheads="1"/>
          </p:cNvSpPr>
          <p:nvPr/>
        </p:nvSpPr>
        <p:spPr bwMode="auto">
          <a:xfrm>
            <a:off x="4794250" y="3040063"/>
            <a:ext cx="65088" cy="622300"/>
          </a:xfrm>
          <a:prstGeom prst="rect">
            <a:avLst/>
          </a:prstGeom>
          <a:solidFill>
            <a:srgbClr val="33CC33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496" name="Rectangle 32"/>
          <p:cNvSpPr>
            <a:spLocks noChangeArrowheads="1"/>
          </p:cNvSpPr>
          <p:nvPr/>
        </p:nvSpPr>
        <p:spPr bwMode="auto">
          <a:xfrm>
            <a:off x="4892675" y="3038475"/>
            <a:ext cx="65088" cy="622300"/>
          </a:xfrm>
          <a:prstGeom prst="rect">
            <a:avLst/>
          </a:prstGeom>
          <a:solidFill>
            <a:srgbClr val="33CC33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497" name="Rectangle 33"/>
          <p:cNvSpPr>
            <a:spLocks noChangeArrowheads="1"/>
          </p:cNvSpPr>
          <p:nvPr/>
        </p:nvSpPr>
        <p:spPr bwMode="auto">
          <a:xfrm>
            <a:off x="4989513" y="3038475"/>
            <a:ext cx="65087" cy="622300"/>
          </a:xfrm>
          <a:prstGeom prst="rect">
            <a:avLst/>
          </a:prstGeom>
          <a:solidFill>
            <a:srgbClr val="33CC33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498" name="Rectangle 34"/>
          <p:cNvSpPr>
            <a:spLocks noChangeArrowheads="1"/>
          </p:cNvSpPr>
          <p:nvPr/>
        </p:nvSpPr>
        <p:spPr bwMode="auto">
          <a:xfrm>
            <a:off x="5084763" y="3038475"/>
            <a:ext cx="65087" cy="622300"/>
          </a:xfrm>
          <a:prstGeom prst="rect">
            <a:avLst/>
          </a:prstGeom>
          <a:solidFill>
            <a:srgbClr val="33CC33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499" name="Rectangle 35"/>
          <p:cNvSpPr>
            <a:spLocks noChangeArrowheads="1"/>
          </p:cNvSpPr>
          <p:nvPr/>
        </p:nvSpPr>
        <p:spPr bwMode="auto">
          <a:xfrm>
            <a:off x="5181600" y="3038475"/>
            <a:ext cx="65088" cy="622300"/>
          </a:xfrm>
          <a:prstGeom prst="rect">
            <a:avLst/>
          </a:prstGeom>
          <a:solidFill>
            <a:srgbClr val="33CC33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00" name="Rectangle 36"/>
          <p:cNvSpPr>
            <a:spLocks noChangeArrowheads="1"/>
          </p:cNvSpPr>
          <p:nvPr/>
        </p:nvSpPr>
        <p:spPr bwMode="auto">
          <a:xfrm>
            <a:off x="5273675" y="3038475"/>
            <a:ext cx="65088" cy="622300"/>
          </a:xfrm>
          <a:prstGeom prst="rect">
            <a:avLst/>
          </a:prstGeom>
          <a:solidFill>
            <a:srgbClr val="33CC33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01" name="Rectangle 37"/>
          <p:cNvSpPr>
            <a:spLocks noChangeArrowheads="1"/>
          </p:cNvSpPr>
          <p:nvPr/>
        </p:nvSpPr>
        <p:spPr bwMode="auto">
          <a:xfrm>
            <a:off x="5368925" y="3038475"/>
            <a:ext cx="65088" cy="622300"/>
          </a:xfrm>
          <a:prstGeom prst="rect">
            <a:avLst/>
          </a:prstGeom>
          <a:solidFill>
            <a:srgbClr val="33CC33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02" name="Rectangle 38"/>
          <p:cNvSpPr>
            <a:spLocks noChangeArrowheads="1"/>
          </p:cNvSpPr>
          <p:nvPr/>
        </p:nvSpPr>
        <p:spPr bwMode="auto">
          <a:xfrm>
            <a:off x="5464175" y="3038475"/>
            <a:ext cx="65088" cy="622300"/>
          </a:xfrm>
          <a:prstGeom prst="rect">
            <a:avLst/>
          </a:prstGeom>
          <a:solidFill>
            <a:srgbClr val="33CC33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03" name="Rectangle 39"/>
          <p:cNvSpPr>
            <a:spLocks noChangeArrowheads="1"/>
          </p:cNvSpPr>
          <p:nvPr/>
        </p:nvSpPr>
        <p:spPr bwMode="auto">
          <a:xfrm>
            <a:off x="5570538" y="3038475"/>
            <a:ext cx="65087" cy="622300"/>
          </a:xfrm>
          <a:prstGeom prst="rect">
            <a:avLst/>
          </a:prstGeom>
          <a:solidFill>
            <a:srgbClr val="33CC33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04" name="Rectangle 40"/>
          <p:cNvSpPr>
            <a:spLocks noChangeArrowheads="1"/>
          </p:cNvSpPr>
          <p:nvPr/>
        </p:nvSpPr>
        <p:spPr bwMode="auto">
          <a:xfrm>
            <a:off x="5668963" y="3040063"/>
            <a:ext cx="65087" cy="622300"/>
          </a:xfrm>
          <a:prstGeom prst="rect">
            <a:avLst/>
          </a:prstGeom>
          <a:solidFill>
            <a:srgbClr val="FFFF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05" name="Rectangle 41"/>
          <p:cNvSpPr>
            <a:spLocks noChangeArrowheads="1"/>
          </p:cNvSpPr>
          <p:nvPr/>
        </p:nvSpPr>
        <p:spPr bwMode="auto">
          <a:xfrm>
            <a:off x="5765800" y="3038475"/>
            <a:ext cx="65088" cy="622300"/>
          </a:xfrm>
          <a:prstGeom prst="rect">
            <a:avLst/>
          </a:prstGeom>
          <a:solidFill>
            <a:srgbClr val="FFFF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06" name="Rectangle 42"/>
          <p:cNvSpPr>
            <a:spLocks noChangeArrowheads="1"/>
          </p:cNvSpPr>
          <p:nvPr/>
        </p:nvSpPr>
        <p:spPr bwMode="auto">
          <a:xfrm>
            <a:off x="5862638" y="3038475"/>
            <a:ext cx="65087" cy="622300"/>
          </a:xfrm>
          <a:prstGeom prst="rect">
            <a:avLst/>
          </a:prstGeom>
          <a:solidFill>
            <a:srgbClr val="FFFF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07" name="Rectangle 43"/>
          <p:cNvSpPr>
            <a:spLocks noChangeArrowheads="1"/>
          </p:cNvSpPr>
          <p:nvPr/>
        </p:nvSpPr>
        <p:spPr bwMode="auto">
          <a:xfrm>
            <a:off x="5959475" y="3038475"/>
            <a:ext cx="65088" cy="622300"/>
          </a:xfrm>
          <a:prstGeom prst="rect">
            <a:avLst/>
          </a:prstGeom>
          <a:solidFill>
            <a:srgbClr val="FFFF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08" name="Rectangle 44"/>
          <p:cNvSpPr>
            <a:spLocks noChangeArrowheads="1"/>
          </p:cNvSpPr>
          <p:nvPr/>
        </p:nvSpPr>
        <p:spPr bwMode="auto">
          <a:xfrm>
            <a:off x="6054725" y="3038475"/>
            <a:ext cx="65088" cy="622300"/>
          </a:xfrm>
          <a:prstGeom prst="rect">
            <a:avLst/>
          </a:prstGeom>
          <a:solidFill>
            <a:srgbClr val="FFFF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09" name="Rectangle 45"/>
          <p:cNvSpPr>
            <a:spLocks noChangeArrowheads="1"/>
          </p:cNvSpPr>
          <p:nvPr/>
        </p:nvSpPr>
        <p:spPr bwMode="auto">
          <a:xfrm>
            <a:off x="6146800" y="3038475"/>
            <a:ext cx="65088" cy="622300"/>
          </a:xfrm>
          <a:prstGeom prst="rect">
            <a:avLst/>
          </a:prstGeom>
          <a:solidFill>
            <a:srgbClr val="FFFF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10" name="Rectangle 46"/>
          <p:cNvSpPr>
            <a:spLocks noChangeArrowheads="1"/>
          </p:cNvSpPr>
          <p:nvPr/>
        </p:nvSpPr>
        <p:spPr bwMode="auto">
          <a:xfrm>
            <a:off x="6242050" y="3038475"/>
            <a:ext cx="65088" cy="622300"/>
          </a:xfrm>
          <a:prstGeom prst="rect">
            <a:avLst/>
          </a:prstGeom>
          <a:solidFill>
            <a:srgbClr val="FFFF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11" name="Rectangle 47"/>
          <p:cNvSpPr>
            <a:spLocks noChangeArrowheads="1"/>
          </p:cNvSpPr>
          <p:nvPr/>
        </p:nvSpPr>
        <p:spPr bwMode="auto">
          <a:xfrm>
            <a:off x="6338888" y="3038475"/>
            <a:ext cx="65087" cy="622300"/>
          </a:xfrm>
          <a:prstGeom prst="rect">
            <a:avLst/>
          </a:prstGeom>
          <a:solidFill>
            <a:srgbClr val="FFFF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12" name="Rectangle 48"/>
          <p:cNvSpPr>
            <a:spLocks noChangeArrowheads="1"/>
          </p:cNvSpPr>
          <p:nvPr/>
        </p:nvSpPr>
        <p:spPr bwMode="auto">
          <a:xfrm>
            <a:off x="6427788" y="3038475"/>
            <a:ext cx="65087" cy="622300"/>
          </a:xfrm>
          <a:prstGeom prst="rect">
            <a:avLst/>
          </a:prstGeom>
          <a:solidFill>
            <a:srgbClr val="FFFF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13" name="Rectangle 49"/>
          <p:cNvSpPr>
            <a:spLocks noChangeArrowheads="1"/>
          </p:cNvSpPr>
          <p:nvPr/>
        </p:nvSpPr>
        <p:spPr bwMode="auto">
          <a:xfrm>
            <a:off x="6523038" y="3038475"/>
            <a:ext cx="65087" cy="622300"/>
          </a:xfrm>
          <a:prstGeom prst="rect">
            <a:avLst/>
          </a:prstGeom>
          <a:solidFill>
            <a:srgbClr val="FFFF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14" name="Rectangle 50"/>
          <p:cNvSpPr>
            <a:spLocks noChangeArrowheads="1"/>
          </p:cNvSpPr>
          <p:nvPr/>
        </p:nvSpPr>
        <p:spPr bwMode="auto">
          <a:xfrm>
            <a:off x="6616700" y="3036888"/>
            <a:ext cx="65088" cy="622300"/>
          </a:xfrm>
          <a:prstGeom prst="rect">
            <a:avLst/>
          </a:prstGeom>
          <a:solidFill>
            <a:srgbClr val="000099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15" name="Rectangle 51"/>
          <p:cNvSpPr>
            <a:spLocks noChangeArrowheads="1"/>
          </p:cNvSpPr>
          <p:nvPr/>
        </p:nvSpPr>
        <p:spPr bwMode="auto">
          <a:xfrm>
            <a:off x="6708775" y="3036888"/>
            <a:ext cx="65088" cy="622300"/>
          </a:xfrm>
          <a:prstGeom prst="rect">
            <a:avLst/>
          </a:prstGeom>
          <a:solidFill>
            <a:srgbClr val="000099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16" name="Rectangle 52"/>
          <p:cNvSpPr>
            <a:spLocks noChangeArrowheads="1"/>
          </p:cNvSpPr>
          <p:nvPr/>
        </p:nvSpPr>
        <p:spPr bwMode="auto">
          <a:xfrm>
            <a:off x="6805613" y="3036888"/>
            <a:ext cx="65087" cy="622300"/>
          </a:xfrm>
          <a:prstGeom prst="rect">
            <a:avLst/>
          </a:prstGeom>
          <a:solidFill>
            <a:srgbClr val="000099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17" name="Rectangle 53"/>
          <p:cNvSpPr>
            <a:spLocks noChangeArrowheads="1"/>
          </p:cNvSpPr>
          <p:nvPr/>
        </p:nvSpPr>
        <p:spPr bwMode="auto">
          <a:xfrm>
            <a:off x="6900863" y="3036888"/>
            <a:ext cx="65087" cy="622300"/>
          </a:xfrm>
          <a:prstGeom prst="rect">
            <a:avLst/>
          </a:prstGeom>
          <a:solidFill>
            <a:srgbClr val="000099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18" name="Rectangle 54"/>
          <p:cNvSpPr>
            <a:spLocks noChangeArrowheads="1"/>
          </p:cNvSpPr>
          <p:nvPr/>
        </p:nvSpPr>
        <p:spPr bwMode="auto">
          <a:xfrm>
            <a:off x="6989763" y="3036888"/>
            <a:ext cx="65087" cy="622300"/>
          </a:xfrm>
          <a:prstGeom prst="rect">
            <a:avLst/>
          </a:prstGeom>
          <a:solidFill>
            <a:srgbClr val="000099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19" name="Rectangle 55"/>
          <p:cNvSpPr>
            <a:spLocks noChangeArrowheads="1"/>
          </p:cNvSpPr>
          <p:nvPr/>
        </p:nvSpPr>
        <p:spPr bwMode="auto">
          <a:xfrm>
            <a:off x="7085013" y="3036888"/>
            <a:ext cx="65087" cy="622300"/>
          </a:xfrm>
          <a:prstGeom prst="rect">
            <a:avLst/>
          </a:prstGeom>
          <a:solidFill>
            <a:srgbClr val="000099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20" name="Rectangle 56"/>
          <p:cNvSpPr>
            <a:spLocks noChangeArrowheads="1"/>
          </p:cNvSpPr>
          <p:nvPr/>
        </p:nvSpPr>
        <p:spPr bwMode="auto">
          <a:xfrm>
            <a:off x="7181850" y="3038475"/>
            <a:ext cx="65088" cy="622300"/>
          </a:xfrm>
          <a:prstGeom prst="rect">
            <a:avLst/>
          </a:prstGeom>
          <a:solidFill>
            <a:srgbClr val="B2B2B2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21" name="Rectangle 57"/>
          <p:cNvSpPr>
            <a:spLocks noChangeArrowheads="1"/>
          </p:cNvSpPr>
          <p:nvPr/>
        </p:nvSpPr>
        <p:spPr bwMode="auto">
          <a:xfrm>
            <a:off x="7278688" y="3040063"/>
            <a:ext cx="65087" cy="622300"/>
          </a:xfrm>
          <a:prstGeom prst="rect">
            <a:avLst/>
          </a:prstGeom>
          <a:solidFill>
            <a:srgbClr val="B2B2B2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22" name="Rectangle 58"/>
          <p:cNvSpPr>
            <a:spLocks noChangeArrowheads="1"/>
          </p:cNvSpPr>
          <p:nvPr/>
        </p:nvSpPr>
        <p:spPr bwMode="auto">
          <a:xfrm>
            <a:off x="7375525" y="3038475"/>
            <a:ext cx="65088" cy="622300"/>
          </a:xfrm>
          <a:prstGeom prst="rect">
            <a:avLst/>
          </a:prstGeom>
          <a:solidFill>
            <a:srgbClr val="B2B2B2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23" name="Rectangle 59"/>
          <p:cNvSpPr>
            <a:spLocks noChangeArrowheads="1"/>
          </p:cNvSpPr>
          <p:nvPr/>
        </p:nvSpPr>
        <p:spPr bwMode="auto">
          <a:xfrm>
            <a:off x="7473950" y="3038475"/>
            <a:ext cx="65088" cy="622300"/>
          </a:xfrm>
          <a:prstGeom prst="rect">
            <a:avLst/>
          </a:prstGeom>
          <a:solidFill>
            <a:srgbClr val="B2B2B2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24" name="Rectangle 60"/>
          <p:cNvSpPr>
            <a:spLocks noChangeArrowheads="1"/>
          </p:cNvSpPr>
          <p:nvPr/>
        </p:nvSpPr>
        <p:spPr bwMode="auto">
          <a:xfrm>
            <a:off x="7569200" y="3038475"/>
            <a:ext cx="65088" cy="622300"/>
          </a:xfrm>
          <a:prstGeom prst="rect">
            <a:avLst/>
          </a:prstGeom>
          <a:solidFill>
            <a:srgbClr val="B2B2B2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25" name="Rectangle 61"/>
          <p:cNvSpPr>
            <a:spLocks noChangeArrowheads="1"/>
          </p:cNvSpPr>
          <p:nvPr/>
        </p:nvSpPr>
        <p:spPr bwMode="auto">
          <a:xfrm>
            <a:off x="7664450" y="3038475"/>
            <a:ext cx="65088" cy="622300"/>
          </a:xfrm>
          <a:prstGeom prst="rect">
            <a:avLst/>
          </a:prstGeom>
          <a:solidFill>
            <a:srgbClr val="B2B2B2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26" name="Rectangle 62"/>
          <p:cNvSpPr>
            <a:spLocks noChangeArrowheads="1"/>
          </p:cNvSpPr>
          <p:nvPr/>
        </p:nvSpPr>
        <p:spPr bwMode="auto">
          <a:xfrm>
            <a:off x="7756525" y="3038475"/>
            <a:ext cx="65088" cy="622300"/>
          </a:xfrm>
          <a:prstGeom prst="rect">
            <a:avLst/>
          </a:prstGeom>
          <a:solidFill>
            <a:srgbClr val="B2B2B2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27" name="Rectangle 63"/>
          <p:cNvSpPr>
            <a:spLocks noChangeArrowheads="1"/>
          </p:cNvSpPr>
          <p:nvPr/>
        </p:nvSpPr>
        <p:spPr bwMode="auto">
          <a:xfrm>
            <a:off x="7853363" y="3038475"/>
            <a:ext cx="65087" cy="622300"/>
          </a:xfrm>
          <a:prstGeom prst="rect">
            <a:avLst/>
          </a:prstGeom>
          <a:solidFill>
            <a:srgbClr val="B2B2B2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28" name="Rectangle 64"/>
          <p:cNvSpPr>
            <a:spLocks noChangeArrowheads="1"/>
          </p:cNvSpPr>
          <p:nvPr/>
        </p:nvSpPr>
        <p:spPr bwMode="auto">
          <a:xfrm>
            <a:off x="7948613" y="3038475"/>
            <a:ext cx="65087" cy="622300"/>
          </a:xfrm>
          <a:prstGeom prst="rect">
            <a:avLst/>
          </a:pr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29" name="Rectangle 65"/>
          <p:cNvSpPr>
            <a:spLocks noChangeArrowheads="1"/>
          </p:cNvSpPr>
          <p:nvPr/>
        </p:nvSpPr>
        <p:spPr bwMode="auto">
          <a:xfrm>
            <a:off x="4654550" y="3776663"/>
            <a:ext cx="3408363" cy="88900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30" name="Rectangle 66"/>
          <p:cNvSpPr>
            <a:spLocks noChangeArrowheads="1"/>
          </p:cNvSpPr>
          <p:nvPr/>
        </p:nvSpPr>
        <p:spPr bwMode="auto">
          <a:xfrm>
            <a:off x="4740275" y="2928938"/>
            <a:ext cx="3408363" cy="88900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31" name="Line 67"/>
          <p:cNvSpPr>
            <a:spLocks noChangeShapeType="1"/>
          </p:cNvSpPr>
          <p:nvPr/>
        </p:nvSpPr>
        <p:spPr bwMode="auto">
          <a:xfrm>
            <a:off x="4762500" y="3890963"/>
            <a:ext cx="868363" cy="1587"/>
          </a:xfrm>
          <a:prstGeom prst="line">
            <a:avLst/>
          </a:prstGeom>
          <a:noFill/>
          <a:ln w="28440" cap="sq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532" name="Line 68"/>
          <p:cNvSpPr>
            <a:spLocks noChangeShapeType="1"/>
          </p:cNvSpPr>
          <p:nvPr/>
        </p:nvSpPr>
        <p:spPr bwMode="auto">
          <a:xfrm>
            <a:off x="5697538" y="3892550"/>
            <a:ext cx="868362" cy="1588"/>
          </a:xfrm>
          <a:prstGeom prst="line">
            <a:avLst/>
          </a:prstGeom>
          <a:noFill/>
          <a:ln w="28440" cap="sq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533" name="Line 69"/>
          <p:cNvSpPr>
            <a:spLocks noChangeShapeType="1"/>
          </p:cNvSpPr>
          <p:nvPr/>
        </p:nvSpPr>
        <p:spPr bwMode="auto">
          <a:xfrm>
            <a:off x="7191375" y="3890963"/>
            <a:ext cx="801688" cy="1587"/>
          </a:xfrm>
          <a:prstGeom prst="line">
            <a:avLst/>
          </a:prstGeom>
          <a:noFill/>
          <a:ln w="28440" cap="sq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534" name="Line 70"/>
          <p:cNvSpPr>
            <a:spLocks noChangeShapeType="1"/>
          </p:cNvSpPr>
          <p:nvPr/>
        </p:nvSpPr>
        <p:spPr bwMode="auto">
          <a:xfrm>
            <a:off x="6621463" y="3892550"/>
            <a:ext cx="528637" cy="1588"/>
          </a:xfrm>
          <a:prstGeom prst="line">
            <a:avLst/>
          </a:prstGeom>
          <a:noFill/>
          <a:ln w="28440" cap="sq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535" name="Line 71"/>
          <p:cNvSpPr>
            <a:spLocks noChangeShapeType="1"/>
          </p:cNvSpPr>
          <p:nvPr/>
        </p:nvSpPr>
        <p:spPr bwMode="auto">
          <a:xfrm>
            <a:off x="4854575" y="3914775"/>
            <a:ext cx="1588" cy="233363"/>
          </a:xfrm>
          <a:prstGeom prst="line">
            <a:avLst/>
          </a:prstGeom>
          <a:noFill/>
          <a:ln w="9360" cap="sq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536" name="Line 72"/>
          <p:cNvSpPr>
            <a:spLocks noChangeShapeType="1"/>
          </p:cNvSpPr>
          <p:nvPr/>
        </p:nvSpPr>
        <p:spPr bwMode="auto">
          <a:xfrm>
            <a:off x="6083300" y="3910013"/>
            <a:ext cx="1588" cy="233362"/>
          </a:xfrm>
          <a:prstGeom prst="line">
            <a:avLst/>
          </a:prstGeom>
          <a:noFill/>
          <a:ln w="9360" cap="sq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537" name="Line 73"/>
          <p:cNvSpPr>
            <a:spLocks noChangeShapeType="1"/>
          </p:cNvSpPr>
          <p:nvPr/>
        </p:nvSpPr>
        <p:spPr bwMode="auto">
          <a:xfrm>
            <a:off x="6902450" y="3910013"/>
            <a:ext cx="1588" cy="233362"/>
          </a:xfrm>
          <a:prstGeom prst="line">
            <a:avLst/>
          </a:prstGeom>
          <a:noFill/>
          <a:ln w="9360" cap="sq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538" name="Line 74"/>
          <p:cNvSpPr>
            <a:spLocks noChangeShapeType="1"/>
          </p:cNvSpPr>
          <p:nvPr/>
        </p:nvSpPr>
        <p:spPr bwMode="auto">
          <a:xfrm>
            <a:off x="7559675" y="3910013"/>
            <a:ext cx="1588" cy="233362"/>
          </a:xfrm>
          <a:prstGeom prst="line">
            <a:avLst/>
          </a:prstGeom>
          <a:noFill/>
          <a:ln w="9360" cap="sq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539" name="Text Box 75"/>
          <p:cNvSpPr txBox="1">
            <a:spLocks noChangeArrowheads="1"/>
          </p:cNvSpPr>
          <p:nvPr/>
        </p:nvSpPr>
        <p:spPr bwMode="auto">
          <a:xfrm>
            <a:off x="4700588" y="4138613"/>
            <a:ext cx="754062" cy="4984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sent </a:t>
            </a:r>
          </a:p>
          <a:p>
            <a:pPr algn="l"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ACKed</a:t>
            </a:r>
          </a:p>
        </p:txBody>
      </p:sp>
      <p:sp>
        <p:nvSpPr>
          <p:cNvPr id="62540" name="Text Box 76"/>
          <p:cNvSpPr txBox="1">
            <a:spLocks noChangeArrowheads="1"/>
          </p:cNvSpPr>
          <p:nvPr/>
        </p:nvSpPr>
        <p:spPr bwMode="auto">
          <a:xfrm>
            <a:off x="5711825" y="4144963"/>
            <a:ext cx="1066800" cy="10731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sent, not-yet ACKed</a:t>
            </a:r>
          </a:p>
          <a:p>
            <a:pPr algn="l"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(</a:t>
            </a:r>
            <a:r>
              <a:rPr lang="ja-JP" sz="1400">
                <a:solidFill>
                  <a:srgbClr val="000000"/>
                </a:solidFill>
              </a:rPr>
              <a:t>“</a:t>
            </a:r>
            <a:r>
              <a:rPr lang="en-US" sz="1400">
                <a:solidFill>
                  <a:srgbClr val="000000"/>
                </a:solidFill>
              </a:rPr>
              <a:t>in-flight</a:t>
            </a:r>
            <a:r>
              <a:rPr lang="ja-JP" sz="1400">
                <a:solidFill>
                  <a:srgbClr val="000000"/>
                </a:solidFill>
              </a:rPr>
              <a:t>”</a:t>
            </a:r>
            <a:r>
              <a:rPr lang="en-US" sz="140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62541" name="Text Box 77"/>
          <p:cNvSpPr txBox="1">
            <a:spLocks noChangeArrowheads="1"/>
          </p:cNvSpPr>
          <p:nvPr/>
        </p:nvSpPr>
        <p:spPr bwMode="auto">
          <a:xfrm>
            <a:off x="6691313" y="4140200"/>
            <a:ext cx="1066800" cy="6905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usable</a:t>
            </a:r>
          </a:p>
          <a:p>
            <a:pPr algn="l"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but not </a:t>
            </a:r>
          </a:p>
          <a:p>
            <a:pPr algn="l"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yet sent</a:t>
            </a:r>
          </a:p>
        </p:txBody>
      </p:sp>
      <p:sp>
        <p:nvSpPr>
          <p:cNvPr id="62542" name="Text Box 78"/>
          <p:cNvSpPr txBox="1">
            <a:spLocks noChangeArrowheads="1"/>
          </p:cNvSpPr>
          <p:nvPr/>
        </p:nvSpPr>
        <p:spPr bwMode="auto">
          <a:xfrm>
            <a:off x="7448550" y="4144963"/>
            <a:ext cx="819150" cy="4984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not </a:t>
            </a:r>
          </a:p>
          <a:p>
            <a:pPr algn="l"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usable</a:t>
            </a:r>
          </a:p>
        </p:txBody>
      </p:sp>
      <p:sp>
        <p:nvSpPr>
          <p:cNvPr id="62543" name="Text Box 79"/>
          <p:cNvSpPr txBox="1">
            <a:spLocks noChangeArrowheads="1"/>
          </p:cNvSpPr>
          <p:nvPr/>
        </p:nvSpPr>
        <p:spPr bwMode="auto">
          <a:xfrm>
            <a:off x="5726113" y="2573338"/>
            <a:ext cx="1260475" cy="4984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window size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i="1">
                <a:solidFill>
                  <a:srgbClr val="000000"/>
                </a:solidFill>
              </a:rPr>
              <a:t> N</a:t>
            </a:r>
          </a:p>
        </p:txBody>
      </p:sp>
      <p:grpSp>
        <p:nvGrpSpPr>
          <p:cNvPr id="62544" name="Group 80"/>
          <p:cNvGrpSpPr>
            <a:grpSpLocks/>
          </p:cNvGrpSpPr>
          <p:nvPr/>
        </p:nvGrpSpPr>
        <p:grpSpPr bwMode="auto">
          <a:xfrm>
            <a:off x="6557963" y="2797175"/>
            <a:ext cx="592137" cy="134938"/>
            <a:chOff x="4131" y="1762"/>
            <a:chExt cx="373" cy="85"/>
          </a:xfrm>
        </p:grpSpPr>
        <p:sp>
          <p:nvSpPr>
            <p:cNvPr id="62545" name="Line 81"/>
            <p:cNvSpPr>
              <a:spLocks noChangeShapeType="1"/>
            </p:cNvSpPr>
            <p:nvPr/>
          </p:nvSpPr>
          <p:spPr bwMode="auto">
            <a:xfrm>
              <a:off x="4131" y="1808"/>
              <a:ext cx="373" cy="0"/>
            </a:xfrm>
            <a:prstGeom prst="line">
              <a:avLst/>
            </a:prstGeom>
            <a:noFill/>
            <a:ln w="28440" cap="sq">
              <a:solidFill>
                <a:srgbClr val="CC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546" name="Line 82"/>
            <p:cNvSpPr>
              <a:spLocks noChangeShapeType="1"/>
            </p:cNvSpPr>
            <p:nvPr/>
          </p:nvSpPr>
          <p:spPr bwMode="auto">
            <a:xfrm>
              <a:off x="4503" y="1762"/>
              <a:ext cx="0" cy="85"/>
            </a:xfrm>
            <a:prstGeom prst="line">
              <a:avLst/>
            </a:prstGeom>
            <a:noFill/>
            <a:ln w="9360" cap="sq">
              <a:solidFill>
                <a:srgbClr val="CC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547" name="Group 83"/>
          <p:cNvGrpSpPr>
            <a:grpSpLocks/>
          </p:cNvGrpSpPr>
          <p:nvPr/>
        </p:nvGrpSpPr>
        <p:grpSpPr bwMode="auto">
          <a:xfrm>
            <a:off x="5665788" y="2822575"/>
            <a:ext cx="592137" cy="134938"/>
            <a:chOff x="3569" y="1778"/>
            <a:chExt cx="373" cy="85"/>
          </a:xfrm>
        </p:grpSpPr>
        <p:sp>
          <p:nvSpPr>
            <p:cNvPr id="62548" name="Line 84"/>
            <p:cNvSpPr>
              <a:spLocks noChangeShapeType="1"/>
            </p:cNvSpPr>
            <p:nvPr/>
          </p:nvSpPr>
          <p:spPr bwMode="auto">
            <a:xfrm flipH="1">
              <a:off x="3568" y="1818"/>
              <a:ext cx="375" cy="0"/>
            </a:xfrm>
            <a:prstGeom prst="line">
              <a:avLst/>
            </a:prstGeom>
            <a:noFill/>
            <a:ln w="28440" cap="sq">
              <a:solidFill>
                <a:srgbClr val="CC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549" name="Line 85"/>
            <p:cNvSpPr>
              <a:spLocks noChangeShapeType="1"/>
            </p:cNvSpPr>
            <p:nvPr/>
          </p:nvSpPr>
          <p:spPr bwMode="auto">
            <a:xfrm flipV="1">
              <a:off x="3571" y="1777"/>
              <a:ext cx="0" cy="87"/>
            </a:xfrm>
            <a:prstGeom prst="line">
              <a:avLst/>
            </a:prstGeom>
            <a:noFill/>
            <a:ln w="9360" cap="sq">
              <a:solidFill>
                <a:srgbClr val="CC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550" name="Text Box 86"/>
          <p:cNvSpPr txBox="1">
            <a:spLocks noChangeArrowheads="1"/>
          </p:cNvSpPr>
          <p:nvPr/>
        </p:nvSpPr>
        <p:spPr bwMode="auto">
          <a:xfrm>
            <a:off x="4760913" y="3592513"/>
            <a:ext cx="3549650" cy="3063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marL="457200" lvl="1" indent="0">
              <a:buClrTx/>
              <a:buFontTx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sz="1400" i="1">
                <a:solidFill>
                  <a:srgbClr val="000000"/>
                </a:solidFill>
              </a:rPr>
              <a:t>sender sequence number space </a:t>
            </a:r>
          </a:p>
        </p:txBody>
      </p:sp>
      <p:grpSp>
        <p:nvGrpSpPr>
          <p:cNvPr id="62551" name="Group 87"/>
          <p:cNvGrpSpPr>
            <a:grpSpLocks/>
          </p:cNvGrpSpPr>
          <p:nvPr/>
        </p:nvGrpSpPr>
        <p:grpSpPr bwMode="auto">
          <a:xfrm>
            <a:off x="4264025" y="1068388"/>
            <a:ext cx="3321050" cy="1952625"/>
            <a:chOff x="2686" y="673"/>
            <a:chExt cx="2092" cy="1230"/>
          </a:xfrm>
        </p:grpSpPr>
        <p:sp>
          <p:nvSpPr>
            <p:cNvPr id="62552" name="Rectangle 88"/>
            <p:cNvSpPr>
              <a:spLocks noChangeArrowheads="1"/>
            </p:cNvSpPr>
            <p:nvPr/>
          </p:nvSpPr>
          <p:spPr bwMode="auto">
            <a:xfrm>
              <a:off x="2875" y="1028"/>
              <a:ext cx="1201" cy="129"/>
            </a:xfrm>
            <a:prstGeom prst="rect">
              <a:avLst/>
            </a:prstGeom>
            <a:solidFill>
              <a:srgbClr val="CC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2553" name="Group 89"/>
            <p:cNvGrpSpPr>
              <a:grpSpLocks/>
            </p:cNvGrpSpPr>
            <p:nvPr/>
          </p:nvGrpSpPr>
          <p:grpSpPr bwMode="auto">
            <a:xfrm>
              <a:off x="2855" y="872"/>
              <a:ext cx="1251" cy="714"/>
              <a:chOff x="2855" y="872"/>
              <a:chExt cx="1251" cy="714"/>
            </a:xfrm>
          </p:grpSpPr>
          <p:sp>
            <p:nvSpPr>
              <p:cNvPr id="62554" name="Rectangle 90"/>
              <p:cNvSpPr>
                <a:spLocks noChangeArrowheads="1"/>
              </p:cNvSpPr>
              <p:nvPr/>
            </p:nvSpPr>
            <p:spPr bwMode="auto">
              <a:xfrm>
                <a:off x="2873" y="883"/>
                <a:ext cx="1209" cy="702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55" name="Text Box 91"/>
              <p:cNvSpPr txBox="1">
                <a:spLocks noChangeArrowheads="1"/>
              </p:cNvSpPr>
              <p:nvPr/>
            </p:nvSpPr>
            <p:spPr bwMode="auto">
              <a:xfrm>
                <a:off x="2880" y="872"/>
                <a:ext cx="578" cy="15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source port #</a:t>
                </a:r>
              </a:p>
            </p:txBody>
          </p:sp>
          <p:sp>
            <p:nvSpPr>
              <p:cNvPr id="62556" name="Text Box 92"/>
              <p:cNvSpPr txBox="1">
                <a:spLocks noChangeArrowheads="1"/>
              </p:cNvSpPr>
              <p:nvPr/>
            </p:nvSpPr>
            <p:spPr bwMode="auto">
              <a:xfrm>
                <a:off x="3527" y="875"/>
                <a:ext cx="489" cy="15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dest port #</a:t>
                </a:r>
              </a:p>
            </p:txBody>
          </p:sp>
          <p:sp>
            <p:nvSpPr>
              <p:cNvPr id="62557" name="Text Box 93"/>
              <p:cNvSpPr txBox="1">
                <a:spLocks noChangeArrowheads="1"/>
              </p:cNvSpPr>
              <p:nvPr/>
            </p:nvSpPr>
            <p:spPr bwMode="auto">
              <a:xfrm>
                <a:off x="3033" y="1005"/>
                <a:ext cx="911" cy="173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200">
                    <a:solidFill>
                      <a:srgbClr val="FFFFFF"/>
                    </a:solidFill>
                    <a:latin typeface="Arial" charset="0"/>
                  </a:rPr>
                  <a:t>sequence number</a:t>
                </a:r>
              </a:p>
            </p:txBody>
          </p:sp>
          <p:sp>
            <p:nvSpPr>
              <p:cNvPr id="62558" name="Text Box 94"/>
              <p:cNvSpPr txBox="1">
                <a:spLocks noChangeArrowheads="1"/>
              </p:cNvSpPr>
              <p:nvPr/>
            </p:nvSpPr>
            <p:spPr bwMode="auto">
              <a:xfrm>
                <a:off x="2855" y="1145"/>
                <a:ext cx="1251" cy="173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200">
                    <a:solidFill>
                      <a:srgbClr val="000000"/>
                    </a:solidFill>
                    <a:latin typeface="Arial" charset="0"/>
                  </a:rPr>
                  <a:t>acknowledgement number</a:t>
                </a:r>
              </a:p>
            </p:txBody>
          </p:sp>
          <p:sp>
            <p:nvSpPr>
              <p:cNvPr id="62559" name="Text Box 95"/>
              <p:cNvSpPr txBox="1">
                <a:spLocks noChangeArrowheads="1"/>
              </p:cNvSpPr>
              <p:nvPr/>
            </p:nvSpPr>
            <p:spPr bwMode="auto">
              <a:xfrm>
                <a:off x="2932" y="1432"/>
                <a:ext cx="473" cy="15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checksum</a:t>
                </a:r>
              </a:p>
            </p:txBody>
          </p:sp>
          <p:sp>
            <p:nvSpPr>
              <p:cNvPr id="62560" name="Line 96"/>
              <p:cNvSpPr>
                <a:spLocks noChangeShapeType="1"/>
              </p:cNvSpPr>
              <p:nvPr/>
            </p:nvSpPr>
            <p:spPr bwMode="auto">
              <a:xfrm>
                <a:off x="2873" y="1026"/>
                <a:ext cx="1211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61" name="Line 97"/>
              <p:cNvSpPr>
                <a:spLocks noChangeShapeType="1"/>
              </p:cNvSpPr>
              <p:nvPr/>
            </p:nvSpPr>
            <p:spPr bwMode="auto">
              <a:xfrm>
                <a:off x="2873" y="1162"/>
                <a:ext cx="1211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62" name="Line 98"/>
              <p:cNvSpPr>
                <a:spLocks noChangeShapeType="1"/>
              </p:cNvSpPr>
              <p:nvPr/>
            </p:nvSpPr>
            <p:spPr bwMode="auto">
              <a:xfrm>
                <a:off x="2871" y="1302"/>
                <a:ext cx="1211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63" name="Line 99"/>
              <p:cNvSpPr>
                <a:spLocks noChangeShapeType="1"/>
              </p:cNvSpPr>
              <p:nvPr/>
            </p:nvSpPr>
            <p:spPr bwMode="auto">
              <a:xfrm>
                <a:off x="3467" y="882"/>
                <a:ext cx="0" cy="141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64" name="Line 100"/>
              <p:cNvSpPr>
                <a:spLocks noChangeShapeType="1"/>
              </p:cNvSpPr>
              <p:nvPr/>
            </p:nvSpPr>
            <p:spPr bwMode="auto">
              <a:xfrm>
                <a:off x="3467" y="1304"/>
                <a:ext cx="0" cy="27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65" name="Line 101"/>
              <p:cNvSpPr>
                <a:spLocks noChangeShapeType="1"/>
              </p:cNvSpPr>
              <p:nvPr/>
            </p:nvSpPr>
            <p:spPr bwMode="auto">
              <a:xfrm>
                <a:off x="2873" y="1436"/>
                <a:ext cx="1211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66" name="Text Box 102"/>
              <p:cNvSpPr txBox="1">
                <a:spLocks noChangeArrowheads="1"/>
              </p:cNvSpPr>
              <p:nvPr/>
            </p:nvSpPr>
            <p:spPr bwMode="auto">
              <a:xfrm>
                <a:off x="3587" y="1278"/>
                <a:ext cx="321" cy="173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200">
                    <a:solidFill>
                      <a:srgbClr val="000000"/>
                    </a:solidFill>
                    <a:latin typeface="Arial" charset="0"/>
                  </a:rPr>
                  <a:t>rwnd</a:t>
                </a:r>
              </a:p>
            </p:txBody>
          </p:sp>
          <p:sp>
            <p:nvSpPr>
              <p:cNvPr id="62567" name="Text Box 103"/>
              <p:cNvSpPr txBox="1">
                <a:spLocks noChangeArrowheads="1"/>
              </p:cNvSpPr>
              <p:nvPr/>
            </p:nvSpPr>
            <p:spPr bwMode="auto">
              <a:xfrm>
                <a:off x="3531" y="1432"/>
                <a:ext cx="493" cy="15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urg pointer</a:t>
                </a:r>
              </a:p>
            </p:txBody>
          </p:sp>
          <p:sp>
            <p:nvSpPr>
              <p:cNvPr id="62568" name="Line 104"/>
              <p:cNvSpPr>
                <a:spLocks noChangeShapeType="1"/>
              </p:cNvSpPr>
              <p:nvPr/>
            </p:nvSpPr>
            <p:spPr bwMode="auto">
              <a:xfrm>
                <a:off x="3277" y="1301"/>
                <a:ext cx="0" cy="133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69" name="Line 105"/>
              <p:cNvSpPr>
                <a:spLocks noChangeShapeType="1"/>
              </p:cNvSpPr>
              <p:nvPr/>
            </p:nvSpPr>
            <p:spPr bwMode="auto">
              <a:xfrm>
                <a:off x="3022" y="1300"/>
                <a:ext cx="0" cy="133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570" name="Text Box 106"/>
            <p:cNvSpPr txBox="1">
              <a:spLocks noChangeArrowheads="1"/>
            </p:cNvSpPr>
            <p:nvPr/>
          </p:nvSpPr>
          <p:spPr bwMode="auto">
            <a:xfrm>
              <a:off x="2686" y="673"/>
              <a:ext cx="2092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outgoing segment from sender</a:t>
              </a:r>
            </a:p>
          </p:txBody>
        </p:sp>
        <p:sp>
          <p:nvSpPr>
            <p:cNvPr id="62571" name="Freeform 107"/>
            <p:cNvSpPr>
              <a:spLocks noChangeArrowheads="1"/>
            </p:cNvSpPr>
            <p:nvPr/>
          </p:nvSpPr>
          <p:spPr bwMode="auto">
            <a:xfrm>
              <a:off x="4085" y="1080"/>
              <a:ext cx="106" cy="823"/>
            </a:xfrm>
            <a:custGeom>
              <a:avLst/>
              <a:gdLst>
                <a:gd name="G0" fmla="+- 1 0 0"/>
                <a:gd name="G1" fmla="+- 1 0 0"/>
                <a:gd name="G2" fmla="+- 1 0 0"/>
                <a:gd name="T0" fmla="*/ 0 w 107"/>
                <a:gd name="T1" fmla="*/ 0 h 910"/>
                <a:gd name="T2" fmla="*/ 107 w 107"/>
                <a:gd name="T3" fmla="*/ 0 h 910"/>
                <a:gd name="T4" fmla="*/ 107 w 107"/>
                <a:gd name="T5" fmla="*/ 501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7" h="910">
                  <a:moveTo>
                    <a:pt x="0" y="0"/>
                  </a:moveTo>
                  <a:lnTo>
                    <a:pt x="107" y="0"/>
                  </a:lnTo>
                  <a:lnTo>
                    <a:pt x="107" y="910"/>
                  </a:lnTo>
                </a:path>
              </a:pathLst>
            </a:custGeom>
            <a:noFill/>
            <a:ln w="9360" cap="flat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6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Effect">
                      <p:stCondLst>
                        <p:cond delay="indefinite"/>
                      </p:stCondLst>
                      <p:childTnLst>
                        <p:par>
                          <p:cTn id="9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2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5" dur="500"/>
                                        <p:tgtEl>
                                          <p:spTgt spid="62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1249363" y="2936875"/>
            <a:ext cx="2279650" cy="2414588"/>
          </a:xfrm>
          <a:prstGeom prst="rect">
            <a:avLst/>
          </a:prstGeom>
          <a:solidFill>
            <a:srgbClr val="000099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01" name="Rectangle 5"/>
          <p:cNvSpPr>
            <a:spLocks noChangeArrowheads="1"/>
          </p:cNvSpPr>
          <p:nvPr/>
        </p:nvSpPr>
        <p:spPr bwMode="auto">
          <a:xfrm>
            <a:off x="1209675" y="2990850"/>
            <a:ext cx="2270125" cy="2471738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511175" y="193675"/>
            <a:ext cx="7772400" cy="911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Connection Management</a:t>
            </a:r>
          </a:p>
        </p:txBody>
      </p:sp>
      <p:sp>
        <p:nvSpPr>
          <p:cNvPr id="80903" name="Text Box 7"/>
          <p:cNvSpPr txBox="1">
            <a:spLocks noChangeArrowheads="1"/>
          </p:cNvSpPr>
          <p:nvPr/>
        </p:nvSpPr>
        <p:spPr bwMode="auto">
          <a:xfrm>
            <a:off x="660400" y="1073150"/>
            <a:ext cx="8335963" cy="21875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algn="just">
              <a:lnSpc>
                <a:spcPct val="85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Before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exchanging data, sender/receiver </a:t>
            </a:r>
            <a:r>
              <a:rPr lang="ja-JP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handshake</a:t>
            </a:r>
            <a:r>
              <a:rPr lang="ja-JP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1313" indent="-339725" algn="just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agree to establish connection (each knowing the other willing to establish connection)</a:t>
            </a:r>
          </a:p>
          <a:p>
            <a:pPr marL="341313" indent="-339725" algn="just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agree on connection parameters</a:t>
            </a:r>
          </a:p>
        </p:txBody>
      </p:sp>
      <p:sp>
        <p:nvSpPr>
          <p:cNvPr id="80904" name="Line 8"/>
          <p:cNvSpPr>
            <a:spLocks noChangeShapeType="1"/>
          </p:cNvSpPr>
          <p:nvPr/>
        </p:nvSpPr>
        <p:spPr bwMode="auto">
          <a:xfrm>
            <a:off x="1209675" y="3432175"/>
            <a:ext cx="2270125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05" name="Text Box 9"/>
          <p:cNvSpPr txBox="1">
            <a:spLocks noChangeArrowheads="1"/>
          </p:cNvSpPr>
          <p:nvPr/>
        </p:nvSpPr>
        <p:spPr bwMode="auto">
          <a:xfrm>
            <a:off x="1223963" y="3544888"/>
            <a:ext cx="2335212" cy="20113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connection state: ESTAB</a:t>
            </a:r>
          </a:p>
          <a:p>
            <a: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connection variables:</a:t>
            </a:r>
          </a:p>
          <a:p>
            <a:pPr marL="230188" lvl="1" indent="0"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seq # client-to-server</a:t>
            </a:r>
          </a:p>
          <a:p>
            <a:pPr marL="230188" lvl="1" indent="0"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         server-to-client</a:t>
            </a:r>
          </a:p>
          <a:p>
            <a:pPr marL="230188" lvl="1" indent="0"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000000"/>
                </a:solidFill>
                <a:latin typeface="Courier New" charset="0"/>
              </a:rPr>
              <a:t>rcvBuffer</a:t>
            </a:r>
            <a:r>
              <a:rPr lang="en-US" sz="1400">
                <a:solidFill>
                  <a:srgbClr val="000000"/>
                </a:solidFill>
              </a:rPr>
              <a:t> size</a:t>
            </a:r>
          </a:p>
          <a:p>
            <a:pPr marL="230188" lvl="1" indent="0"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   at server,client </a:t>
            </a:r>
          </a:p>
          <a:p>
            <a:pPr marL="230188" lvl="1" indent="0"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           </a:t>
            </a:r>
          </a:p>
        </p:txBody>
      </p:sp>
      <p:grpSp>
        <p:nvGrpSpPr>
          <p:cNvPr id="80906" name="Group 10"/>
          <p:cNvGrpSpPr>
            <a:grpSpLocks/>
          </p:cNvGrpSpPr>
          <p:nvPr/>
        </p:nvGrpSpPr>
        <p:grpSpPr bwMode="auto">
          <a:xfrm>
            <a:off x="2157413" y="3346450"/>
            <a:ext cx="436562" cy="204788"/>
            <a:chOff x="1359" y="2108"/>
            <a:chExt cx="275" cy="129"/>
          </a:xfrm>
        </p:grpSpPr>
        <p:sp>
          <p:nvSpPr>
            <p:cNvPr id="80907" name="Rectangle 11"/>
            <p:cNvSpPr>
              <a:spLocks noChangeArrowheads="1"/>
            </p:cNvSpPr>
            <p:nvPr/>
          </p:nvSpPr>
          <p:spPr bwMode="auto">
            <a:xfrm>
              <a:off x="1359" y="2108"/>
              <a:ext cx="275" cy="129"/>
            </a:xfrm>
            <a:prstGeom prst="rect">
              <a:avLst/>
            </a:prstGeom>
            <a:solidFill>
              <a:srgbClr val="FFFF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08" name="Rectangle 12"/>
            <p:cNvSpPr>
              <a:spLocks noChangeArrowheads="1"/>
            </p:cNvSpPr>
            <p:nvPr/>
          </p:nvSpPr>
          <p:spPr bwMode="auto">
            <a:xfrm>
              <a:off x="1449" y="2125"/>
              <a:ext cx="91" cy="98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09" name="Rectangle 13"/>
            <p:cNvSpPr>
              <a:spLocks noChangeArrowheads="1"/>
            </p:cNvSpPr>
            <p:nvPr/>
          </p:nvSpPr>
          <p:spPr bwMode="auto">
            <a:xfrm>
              <a:off x="1551" y="2183"/>
              <a:ext cx="23" cy="34"/>
            </a:xfrm>
            <a:prstGeom prst="rect">
              <a:avLst/>
            </a:prstGeom>
            <a:solidFill>
              <a:srgbClr val="CC9900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10" name="Rectangle 14"/>
            <p:cNvSpPr>
              <a:spLocks noChangeArrowheads="1"/>
            </p:cNvSpPr>
            <p:nvPr/>
          </p:nvSpPr>
          <p:spPr bwMode="auto">
            <a:xfrm>
              <a:off x="1411" y="2184"/>
              <a:ext cx="23" cy="34"/>
            </a:xfrm>
            <a:prstGeom prst="rect">
              <a:avLst/>
            </a:prstGeom>
            <a:solidFill>
              <a:srgbClr val="CC9900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0911" name="Text Box 15"/>
          <p:cNvSpPr txBox="1">
            <a:spLocks noChangeArrowheads="1"/>
          </p:cNvSpPr>
          <p:nvPr/>
        </p:nvSpPr>
        <p:spPr bwMode="auto">
          <a:xfrm>
            <a:off x="1077913" y="3048000"/>
            <a:ext cx="1298575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</a:rPr>
              <a:t>application</a:t>
            </a:r>
          </a:p>
        </p:txBody>
      </p:sp>
      <p:sp>
        <p:nvSpPr>
          <p:cNvPr id="80912" name="Line 16"/>
          <p:cNvSpPr>
            <a:spLocks noChangeShapeType="1"/>
          </p:cNvSpPr>
          <p:nvPr/>
        </p:nvSpPr>
        <p:spPr bwMode="auto">
          <a:xfrm>
            <a:off x="1216025" y="4927600"/>
            <a:ext cx="2268538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13" name="Text Box 17"/>
          <p:cNvSpPr txBox="1">
            <a:spLocks noChangeArrowheads="1"/>
          </p:cNvSpPr>
          <p:nvPr/>
        </p:nvSpPr>
        <p:spPr bwMode="auto">
          <a:xfrm>
            <a:off x="1120775" y="4995863"/>
            <a:ext cx="1003300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80914" name="Rectangle 18"/>
          <p:cNvSpPr>
            <a:spLocks noChangeArrowheads="1"/>
          </p:cNvSpPr>
          <p:nvPr/>
        </p:nvSpPr>
        <p:spPr bwMode="auto">
          <a:xfrm>
            <a:off x="1181100" y="5349875"/>
            <a:ext cx="2335213" cy="180975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15" name="Line 19"/>
          <p:cNvSpPr>
            <a:spLocks noChangeShapeType="1"/>
          </p:cNvSpPr>
          <p:nvPr/>
        </p:nvSpPr>
        <p:spPr bwMode="auto">
          <a:xfrm>
            <a:off x="1209675" y="5338763"/>
            <a:ext cx="1588" cy="236537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16" name="Line 20"/>
          <p:cNvSpPr>
            <a:spLocks noChangeShapeType="1"/>
          </p:cNvSpPr>
          <p:nvPr/>
        </p:nvSpPr>
        <p:spPr bwMode="auto">
          <a:xfrm>
            <a:off x="3473450" y="5310188"/>
            <a:ext cx="1588" cy="236537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17" name="Freeform 21"/>
          <p:cNvSpPr>
            <a:spLocks noChangeArrowheads="1"/>
          </p:cNvSpPr>
          <p:nvPr/>
        </p:nvSpPr>
        <p:spPr bwMode="auto">
          <a:xfrm flipH="1">
            <a:off x="736600" y="2994025"/>
            <a:ext cx="468313" cy="2490788"/>
          </a:xfrm>
          <a:custGeom>
            <a:avLst/>
            <a:gdLst>
              <a:gd name="G0" fmla="+- 1 0 0"/>
              <a:gd name="G1" fmla="+- 0 0 0"/>
              <a:gd name="G2" fmla="+- 1224 0 0"/>
              <a:gd name="G3" fmla="+- 1 0 0"/>
              <a:gd name="G4" fmla="+- 1 0 0"/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18" name="Rectangle 22"/>
          <p:cNvSpPr>
            <a:spLocks noChangeArrowheads="1"/>
          </p:cNvSpPr>
          <p:nvPr/>
        </p:nvSpPr>
        <p:spPr bwMode="auto">
          <a:xfrm>
            <a:off x="5551488" y="2943225"/>
            <a:ext cx="2279650" cy="2414588"/>
          </a:xfrm>
          <a:prstGeom prst="rect">
            <a:avLst/>
          </a:prstGeom>
          <a:solidFill>
            <a:srgbClr val="000099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19" name="Rectangle 23"/>
          <p:cNvSpPr>
            <a:spLocks noChangeArrowheads="1"/>
          </p:cNvSpPr>
          <p:nvPr/>
        </p:nvSpPr>
        <p:spPr bwMode="auto">
          <a:xfrm>
            <a:off x="5511800" y="2997200"/>
            <a:ext cx="2270125" cy="2471738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20" name="Line 24"/>
          <p:cNvSpPr>
            <a:spLocks noChangeShapeType="1"/>
          </p:cNvSpPr>
          <p:nvPr/>
        </p:nvSpPr>
        <p:spPr bwMode="auto">
          <a:xfrm>
            <a:off x="5511800" y="3438525"/>
            <a:ext cx="2270125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21" name="Text Box 25"/>
          <p:cNvSpPr txBox="1">
            <a:spLocks noChangeArrowheads="1"/>
          </p:cNvSpPr>
          <p:nvPr/>
        </p:nvSpPr>
        <p:spPr bwMode="auto">
          <a:xfrm>
            <a:off x="5526088" y="3551238"/>
            <a:ext cx="2335212" cy="20113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connection state: ESTAB</a:t>
            </a:r>
          </a:p>
          <a:p>
            <a: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connection Variables:</a:t>
            </a:r>
          </a:p>
          <a:p>
            <a:pPr marL="230188" lvl="1" indent="0"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seq # client-to-server</a:t>
            </a:r>
          </a:p>
          <a:p>
            <a:pPr marL="230188" lvl="1" indent="0"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          server-to-client</a:t>
            </a:r>
          </a:p>
          <a:p>
            <a:pPr marL="230188" lvl="1" indent="0"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000000"/>
                </a:solidFill>
                <a:latin typeface="Courier New" charset="0"/>
              </a:rPr>
              <a:t>rcvBuffer</a:t>
            </a:r>
            <a:r>
              <a:rPr lang="en-US" sz="1400">
                <a:solidFill>
                  <a:srgbClr val="000000"/>
                </a:solidFill>
              </a:rPr>
              <a:t> size</a:t>
            </a:r>
          </a:p>
          <a:p>
            <a:pPr marL="230188" lvl="1" indent="0"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   at server,client </a:t>
            </a:r>
          </a:p>
          <a:p>
            <a:pPr marL="230188" lvl="1" indent="0"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           </a:t>
            </a:r>
          </a:p>
        </p:txBody>
      </p:sp>
      <p:grpSp>
        <p:nvGrpSpPr>
          <p:cNvPr id="80922" name="Group 26"/>
          <p:cNvGrpSpPr>
            <a:grpSpLocks/>
          </p:cNvGrpSpPr>
          <p:nvPr/>
        </p:nvGrpSpPr>
        <p:grpSpPr bwMode="auto">
          <a:xfrm>
            <a:off x="6459538" y="3352800"/>
            <a:ext cx="436562" cy="204788"/>
            <a:chOff x="4069" y="2112"/>
            <a:chExt cx="275" cy="129"/>
          </a:xfrm>
        </p:grpSpPr>
        <p:sp>
          <p:nvSpPr>
            <p:cNvPr id="80923" name="Rectangle 27"/>
            <p:cNvSpPr>
              <a:spLocks noChangeArrowheads="1"/>
            </p:cNvSpPr>
            <p:nvPr/>
          </p:nvSpPr>
          <p:spPr bwMode="auto">
            <a:xfrm>
              <a:off x="4069" y="2112"/>
              <a:ext cx="275" cy="129"/>
            </a:xfrm>
            <a:prstGeom prst="rect">
              <a:avLst/>
            </a:prstGeom>
            <a:solidFill>
              <a:srgbClr val="FFFF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24" name="Rectangle 28"/>
            <p:cNvSpPr>
              <a:spLocks noChangeArrowheads="1"/>
            </p:cNvSpPr>
            <p:nvPr/>
          </p:nvSpPr>
          <p:spPr bwMode="auto">
            <a:xfrm>
              <a:off x="4159" y="2129"/>
              <a:ext cx="91" cy="98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25" name="Rectangle 29"/>
            <p:cNvSpPr>
              <a:spLocks noChangeArrowheads="1"/>
            </p:cNvSpPr>
            <p:nvPr/>
          </p:nvSpPr>
          <p:spPr bwMode="auto">
            <a:xfrm>
              <a:off x="4261" y="2187"/>
              <a:ext cx="23" cy="34"/>
            </a:xfrm>
            <a:prstGeom prst="rect">
              <a:avLst/>
            </a:prstGeom>
            <a:solidFill>
              <a:srgbClr val="CC9900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26" name="Rectangle 30"/>
            <p:cNvSpPr>
              <a:spLocks noChangeArrowheads="1"/>
            </p:cNvSpPr>
            <p:nvPr/>
          </p:nvSpPr>
          <p:spPr bwMode="auto">
            <a:xfrm>
              <a:off x="4121" y="2188"/>
              <a:ext cx="23" cy="34"/>
            </a:xfrm>
            <a:prstGeom prst="rect">
              <a:avLst/>
            </a:prstGeom>
            <a:solidFill>
              <a:srgbClr val="CC9900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0927" name="Text Box 31"/>
          <p:cNvSpPr txBox="1">
            <a:spLocks noChangeArrowheads="1"/>
          </p:cNvSpPr>
          <p:nvPr/>
        </p:nvSpPr>
        <p:spPr bwMode="auto">
          <a:xfrm>
            <a:off x="5380038" y="3054350"/>
            <a:ext cx="1298575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</a:rPr>
              <a:t>application</a:t>
            </a:r>
          </a:p>
        </p:txBody>
      </p:sp>
      <p:sp>
        <p:nvSpPr>
          <p:cNvPr id="80928" name="Line 32"/>
          <p:cNvSpPr>
            <a:spLocks noChangeShapeType="1"/>
          </p:cNvSpPr>
          <p:nvPr/>
        </p:nvSpPr>
        <p:spPr bwMode="auto">
          <a:xfrm>
            <a:off x="5518150" y="4933950"/>
            <a:ext cx="2268538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29" name="Text Box 33"/>
          <p:cNvSpPr txBox="1">
            <a:spLocks noChangeArrowheads="1"/>
          </p:cNvSpPr>
          <p:nvPr/>
        </p:nvSpPr>
        <p:spPr bwMode="auto">
          <a:xfrm>
            <a:off x="5422900" y="5002213"/>
            <a:ext cx="1003300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80930" name="Rectangle 34"/>
          <p:cNvSpPr>
            <a:spLocks noChangeArrowheads="1"/>
          </p:cNvSpPr>
          <p:nvPr/>
        </p:nvSpPr>
        <p:spPr bwMode="auto">
          <a:xfrm>
            <a:off x="5483225" y="5356225"/>
            <a:ext cx="2335213" cy="180975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31" name="Line 35"/>
          <p:cNvSpPr>
            <a:spLocks noChangeShapeType="1"/>
          </p:cNvSpPr>
          <p:nvPr/>
        </p:nvSpPr>
        <p:spPr bwMode="auto">
          <a:xfrm>
            <a:off x="5511800" y="5345113"/>
            <a:ext cx="1588" cy="236537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32" name="Line 36"/>
          <p:cNvSpPr>
            <a:spLocks noChangeShapeType="1"/>
          </p:cNvSpPr>
          <p:nvPr/>
        </p:nvSpPr>
        <p:spPr bwMode="auto">
          <a:xfrm>
            <a:off x="7775575" y="5316538"/>
            <a:ext cx="1588" cy="236537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33" name="Freeform 37"/>
          <p:cNvSpPr>
            <a:spLocks noChangeArrowheads="1"/>
          </p:cNvSpPr>
          <p:nvPr/>
        </p:nvSpPr>
        <p:spPr bwMode="auto">
          <a:xfrm>
            <a:off x="7793038" y="2933700"/>
            <a:ext cx="468312" cy="2490788"/>
          </a:xfrm>
          <a:custGeom>
            <a:avLst/>
            <a:gdLst>
              <a:gd name="G0" fmla="+- 1 0 0"/>
              <a:gd name="G1" fmla="+- 0 0 0"/>
              <a:gd name="G2" fmla="+- 1224 0 0"/>
              <a:gd name="G3" fmla="+- 1 0 0"/>
              <a:gd name="G4" fmla="+- 1 0 0"/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34" name="Text Box 38"/>
          <p:cNvSpPr txBox="1">
            <a:spLocks noChangeArrowheads="1"/>
          </p:cNvSpPr>
          <p:nvPr/>
        </p:nvSpPr>
        <p:spPr bwMode="auto">
          <a:xfrm>
            <a:off x="1087438" y="5815013"/>
            <a:ext cx="2894012" cy="6413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231775" indent="-230188" algn="l">
              <a:buClrTx/>
              <a:buFontTx/>
              <a:buNone/>
              <a:tabLst>
                <a:tab pos="231775" algn="l"/>
                <a:tab pos="1146175" algn="l"/>
                <a:tab pos="2060575" algn="l"/>
                <a:tab pos="2974975" algn="l"/>
                <a:tab pos="3889375" algn="l"/>
                <a:tab pos="4803775" algn="l"/>
                <a:tab pos="5718175" algn="l"/>
                <a:tab pos="6632575" algn="l"/>
                <a:tab pos="7546975" algn="l"/>
                <a:tab pos="8461375" algn="l"/>
                <a:tab pos="9375775" algn="l"/>
                <a:tab pos="10290175" algn="l"/>
              </a:tabLst>
            </a:pPr>
            <a:r>
              <a:rPr lang="en-US" sz="1200" b="1" dirty="0">
                <a:solidFill>
                  <a:srgbClr val="000000"/>
                </a:solidFill>
                <a:latin typeface="Courier New" charset="0"/>
              </a:rPr>
              <a:t>Socket </a:t>
            </a:r>
            <a:r>
              <a:rPr lang="en-US" sz="1200" b="1" dirty="0" err="1">
                <a:solidFill>
                  <a:srgbClr val="000000"/>
                </a:solidFill>
                <a:latin typeface="Courier New" charset="0"/>
              </a:rPr>
              <a:t>clientSocket</a:t>
            </a:r>
            <a:r>
              <a:rPr lang="en-US" sz="1200" b="1" dirty="0">
                <a:solidFill>
                  <a:srgbClr val="000000"/>
                </a:solidFill>
                <a:latin typeface="Courier New" charset="0"/>
              </a:rPr>
              <a:t> =   </a:t>
            </a:r>
          </a:p>
          <a:p>
            <a:pPr marL="231775" indent="-230188" algn="l">
              <a:buClrTx/>
              <a:buFontTx/>
              <a:buNone/>
              <a:tabLst>
                <a:tab pos="231775" algn="l"/>
                <a:tab pos="1146175" algn="l"/>
                <a:tab pos="2060575" algn="l"/>
                <a:tab pos="2974975" algn="l"/>
                <a:tab pos="3889375" algn="l"/>
                <a:tab pos="4803775" algn="l"/>
                <a:tab pos="5718175" algn="l"/>
                <a:tab pos="6632575" algn="l"/>
                <a:tab pos="7546975" algn="l"/>
                <a:tab pos="8461375" algn="l"/>
                <a:tab pos="9375775" algn="l"/>
                <a:tab pos="10290175" algn="l"/>
              </a:tabLst>
            </a:pPr>
            <a:r>
              <a:rPr lang="en-US" sz="1200" b="1" dirty="0">
                <a:solidFill>
                  <a:srgbClr val="000000"/>
                </a:solidFill>
                <a:latin typeface="Courier New" charset="0"/>
              </a:rPr>
              <a:t>  </a:t>
            </a:r>
            <a:r>
              <a:rPr lang="en-US" sz="1200" b="1" dirty="0" err="1">
                <a:solidFill>
                  <a:srgbClr val="000000"/>
                </a:solidFill>
                <a:latin typeface="Courier New" charset="0"/>
              </a:rPr>
              <a:t>newSocket</a:t>
            </a:r>
            <a:r>
              <a:rPr lang="en-US" sz="1200" b="1" dirty="0">
                <a:solidFill>
                  <a:srgbClr val="000000"/>
                </a:solidFill>
                <a:latin typeface="Courier New" charset="0"/>
              </a:rPr>
              <a:t>("</a:t>
            </a:r>
            <a:r>
              <a:rPr lang="en-US" sz="1200" b="1" dirty="0" err="1">
                <a:solidFill>
                  <a:srgbClr val="000000"/>
                </a:solidFill>
                <a:latin typeface="Courier New" charset="0"/>
              </a:rPr>
              <a:t>hostname","port</a:t>
            </a:r>
            <a:r>
              <a:rPr lang="en-US" sz="1200" b="1" dirty="0">
                <a:solidFill>
                  <a:srgbClr val="000000"/>
                </a:solidFill>
                <a:latin typeface="Courier New" charset="0"/>
              </a:rPr>
              <a:t> number");</a:t>
            </a:r>
          </a:p>
        </p:txBody>
      </p:sp>
      <p:sp>
        <p:nvSpPr>
          <p:cNvPr id="80935" name="Text Box 39"/>
          <p:cNvSpPr txBox="1">
            <a:spLocks noChangeArrowheads="1"/>
          </p:cNvSpPr>
          <p:nvPr/>
        </p:nvSpPr>
        <p:spPr bwMode="auto">
          <a:xfrm>
            <a:off x="5387975" y="5829300"/>
            <a:ext cx="2894013" cy="4587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231775" indent="-230188" algn="l">
              <a:buClrTx/>
              <a:buFontTx/>
              <a:buNone/>
              <a:tabLst>
                <a:tab pos="231775" algn="l"/>
                <a:tab pos="1146175" algn="l"/>
                <a:tab pos="2060575" algn="l"/>
                <a:tab pos="2974975" algn="l"/>
                <a:tab pos="3889375" algn="l"/>
                <a:tab pos="4803775" algn="l"/>
                <a:tab pos="5718175" algn="l"/>
                <a:tab pos="6632575" algn="l"/>
                <a:tab pos="7546975" algn="l"/>
                <a:tab pos="8461375" algn="l"/>
                <a:tab pos="9375775" algn="l"/>
                <a:tab pos="10290175" algn="l"/>
              </a:tabLst>
            </a:pPr>
            <a:r>
              <a:rPr lang="en-US" sz="1200" b="1">
                <a:solidFill>
                  <a:srgbClr val="000000"/>
                </a:solidFill>
                <a:latin typeface="Courier New" charset="0"/>
              </a:rPr>
              <a:t>Socket connectionSocket = welcomeSocket.accept();</a:t>
            </a:r>
          </a:p>
        </p:txBody>
      </p:sp>
      <p:grpSp>
        <p:nvGrpSpPr>
          <p:cNvPr id="80936" name="Group 40"/>
          <p:cNvGrpSpPr>
            <a:grpSpLocks/>
          </p:cNvGrpSpPr>
          <p:nvPr/>
        </p:nvGrpSpPr>
        <p:grpSpPr bwMode="auto">
          <a:xfrm>
            <a:off x="260350" y="5026025"/>
            <a:ext cx="696913" cy="611188"/>
            <a:chOff x="164" y="3166"/>
            <a:chExt cx="439" cy="385"/>
          </a:xfrm>
        </p:grpSpPr>
        <p:pic>
          <p:nvPicPr>
            <p:cNvPr id="80937" name="Picture 4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64" y="3166"/>
              <a:ext cx="439" cy="38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80938" name="Freeform 42"/>
            <p:cNvSpPr>
              <a:spLocks noChangeArrowheads="1"/>
            </p:cNvSpPr>
            <p:nvPr/>
          </p:nvSpPr>
          <p:spPr bwMode="auto">
            <a:xfrm flipH="1">
              <a:off x="351" y="3203"/>
              <a:ext cx="213" cy="176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0939" name="Group 43"/>
          <p:cNvGrpSpPr>
            <a:grpSpLocks/>
          </p:cNvGrpSpPr>
          <p:nvPr/>
        </p:nvGrpSpPr>
        <p:grpSpPr bwMode="auto">
          <a:xfrm>
            <a:off x="8075613" y="4924425"/>
            <a:ext cx="414337" cy="625475"/>
            <a:chOff x="5087" y="3102"/>
            <a:chExt cx="261" cy="394"/>
          </a:xfrm>
        </p:grpSpPr>
        <p:sp>
          <p:nvSpPr>
            <p:cNvPr id="80940" name="Freeform 44"/>
            <p:cNvSpPr>
              <a:spLocks noChangeArrowheads="1"/>
            </p:cNvSpPr>
            <p:nvPr/>
          </p:nvSpPr>
          <p:spPr bwMode="auto">
            <a:xfrm>
              <a:off x="5294" y="3102"/>
              <a:ext cx="51" cy="376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2742 0 0"/>
                <a:gd name="G4" fmla="+- 1 0 0"/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0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41" name="Rectangle 45"/>
            <p:cNvSpPr>
              <a:spLocks noChangeArrowheads="1"/>
            </p:cNvSpPr>
            <p:nvPr/>
          </p:nvSpPr>
          <p:spPr bwMode="auto">
            <a:xfrm>
              <a:off x="5099" y="3102"/>
              <a:ext cx="192" cy="376"/>
            </a:xfrm>
            <a:prstGeom prst="rect">
              <a:avLst/>
            </a:pr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42" name="Freeform 46"/>
            <p:cNvSpPr>
              <a:spLocks noChangeArrowheads="1"/>
            </p:cNvSpPr>
            <p:nvPr/>
          </p:nvSpPr>
          <p:spPr bwMode="auto">
            <a:xfrm>
              <a:off x="5304" y="3125"/>
              <a:ext cx="30" cy="348"/>
            </a:xfrm>
            <a:custGeom>
              <a:avLst/>
              <a:gdLst>
                <a:gd name="G0" fmla="+- 0 0 0"/>
                <a:gd name="G1" fmla="+- 0 0 0"/>
                <a:gd name="G2" fmla="+- 1 0 0"/>
                <a:gd name="G3" fmla="+- 1 0 0"/>
                <a:gd name="G4" fmla="+- 1229 0 0"/>
                <a:gd name="G5" fmla="+- 1 0 0"/>
                <a:gd name="G6" fmla="+- 2501 0 0"/>
                <a:gd name="G7" fmla="+- 0 0 0"/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0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43" name="Freeform 47"/>
            <p:cNvSpPr>
              <a:spLocks noChangeArrowheads="1"/>
            </p:cNvSpPr>
            <p:nvPr/>
          </p:nvSpPr>
          <p:spPr bwMode="auto">
            <a:xfrm>
              <a:off x="5297" y="3302"/>
              <a:ext cx="47" cy="30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44" name="Rectangle 48"/>
            <p:cNvSpPr>
              <a:spLocks noChangeArrowheads="1"/>
            </p:cNvSpPr>
            <p:nvPr/>
          </p:nvSpPr>
          <p:spPr bwMode="auto">
            <a:xfrm>
              <a:off x="5100" y="3146"/>
              <a:ext cx="109" cy="6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0945" name="Group 49"/>
            <p:cNvGrpSpPr>
              <a:grpSpLocks/>
            </p:cNvGrpSpPr>
            <p:nvPr/>
          </p:nvGrpSpPr>
          <p:grpSpPr bwMode="auto">
            <a:xfrm>
              <a:off x="5199" y="3141"/>
              <a:ext cx="106" cy="23"/>
              <a:chOff x="5199" y="3141"/>
              <a:chExt cx="106" cy="23"/>
            </a:xfrm>
          </p:grpSpPr>
          <p:sp>
            <p:nvSpPr>
              <p:cNvPr id="80946" name="AutoShape 50"/>
              <p:cNvSpPr>
                <a:spLocks noChangeArrowheads="1"/>
              </p:cNvSpPr>
              <p:nvPr/>
            </p:nvSpPr>
            <p:spPr bwMode="auto">
              <a:xfrm>
                <a:off x="5199" y="3141"/>
                <a:ext cx="106" cy="23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47" name="AutoShape 51"/>
              <p:cNvSpPr>
                <a:spLocks noChangeArrowheads="1"/>
              </p:cNvSpPr>
              <p:nvPr/>
            </p:nvSpPr>
            <p:spPr bwMode="auto">
              <a:xfrm>
                <a:off x="5201" y="3144"/>
                <a:ext cx="101" cy="17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0948" name="Rectangle 52"/>
            <p:cNvSpPr>
              <a:spLocks noChangeArrowheads="1"/>
            </p:cNvSpPr>
            <p:nvPr/>
          </p:nvSpPr>
          <p:spPr bwMode="auto">
            <a:xfrm>
              <a:off x="5102" y="3199"/>
              <a:ext cx="109" cy="7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0949" name="Group 53"/>
            <p:cNvGrpSpPr>
              <a:grpSpLocks/>
            </p:cNvGrpSpPr>
            <p:nvPr/>
          </p:nvGrpSpPr>
          <p:grpSpPr bwMode="auto">
            <a:xfrm>
              <a:off x="5199" y="3195"/>
              <a:ext cx="106" cy="21"/>
              <a:chOff x="5199" y="3195"/>
              <a:chExt cx="106" cy="21"/>
            </a:xfrm>
          </p:grpSpPr>
          <p:sp>
            <p:nvSpPr>
              <p:cNvPr id="80950" name="AutoShape 54"/>
              <p:cNvSpPr>
                <a:spLocks noChangeArrowheads="1"/>
              </p:cNvSpPr>
              <p:nvPr/>
            </p:nvSpPr>
            <p:spPr bwMode="auto">
              <a:xfrm>
                <a:off x="5199" y="3195"/>
                <a:ext cx="106" cy="21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51" name="AutoShape 55"/>
              <p:cNvSpPr>
                <a:spLocks noChangeArrowheads="1"/>
              </p:cNvSpPr>
              <p:nvPr/>
            </p:nvSpPr>
            <p:spPr bwMode="auto">
              <a:xfrm>
                <a:off x="5200" y="3198"/>
                <a:ext cx="100" cy="15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0952" name="Rectangle 56"/>
            <p:cNvSpPr>
              <a:spLocks noChangeArrowheads="1"/>
            </p:cNvSpPr>
            <p:nvPr/>
          </p:nvSpPr>
          <p:spPr bwMode="auto">
            <a:xfrm>
              <a:off x="5101" y="3255"/>
              <a:ext cx="109" cy="7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53" name="Rectangle 57"/>
            <p:cNvSpPr>
              <a:spLocks noChangeArrowheads="1"/>
            </p:cNvSpPr>
            <p:nvPr/>
          </p:nvSpPr>
          <p:spPr bwMode="auto">
            <a:xfrm>
              <a:off x="5103" y="3304"/>
              <a:ext cx="109" cy="7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0954" name="Group 58"/>
            <p:cNvGrpSpPr>
              <a:grpSpLocks/>
            </p:cNvGrpSpPr>
            <p:nvPr/>
          </p:nvGrpSpPr>
          <p:grpSpPr bwMode="auto">
            <a:xfrm>
              <a:off x="5196" y="3300"/>
              <a:ext cx="106" cy="24"/>
              <a:chOff x="5196" y="3300"/>
              <a:chExt cx="106" cy="24"/>
            </a:xfrm>
          </p:grpSpPr>
          <p:sp>
            <p:nvSpPr>
              <p:cNvPr id="80955" name="AutoShape 59"/>
              <p:cNvSpPr>
                <a:spLocks noChangeArrowheads="1"/>
              </p:cNvSpPr>
              <p:nvPr/>
            </p:nvSpPr>
            <p:spPr bwMode="auto">
              <a:xfrm>
                <a:off x="5196" y="3300"/>
                <a:ext cx="106" cy="2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56" name="AutoShape 60"/>
              <p:cNvSpPr>
                <a:spLocks noChangeArrowheads="1"/>
              </p:cNvSpPr>
              <p:nvPr/>
            </p:nvSpPr>
            <p:spPr bwMode="auto">
              <a:xfrm>
                <a:off x="5199" y="3302"/>
                <a:ext cx="101" cy="19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0957" name="Freeform 61"/>
            <p:cNvSpPr>
              <a:spLocks noChangeArrowheads="1"/>
            </p:cNvSpPr>
            <p:nvPr/>
          </p:nvSpPr>
          <p:spPr bwMode="auto">
            <a:xfrm>
              <a:off x="5298" y="3254"/>
              <a:ext cx="47" cy="30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0958" name="Group 62"/>
            <p:cNvGrpSpPr>
              <a:grpSpLocks/>
            </p:cNvGrpSpPr>
            <p:nvPr/>
          </p:nvGrpSpPr>
          <p:grpSpPr bwMode="auto">
            <a:xfrm>
              <a:off x="5197" y="3250"/>
              <a:ext cx="106" cy="22"/>
              <a:chOff x="5197" y="3250"/>
              <a:chExt cx="106" cy="22"/>
            </a:xfrm>
          </p:grpSpPr>
          <p:sp>
            <p:nvSpPr>
              <p:cNvPr id="80959" name="AutoShape 63"/>
              <p:cNvSpPr>
                <a:spLocks noChangeArrowheads="1"/>
              </p:cNvSpPr>
              <p:nvPr/>
            </p:nvSpPr>
            <p:spPr bwMode="auto">
              <a:xfrm>
                <a:off x="5197" y="3250"/>
                <a:ext cx="106" cy="22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60" name="AutoShape 64"/>
              <p:cNvSpPr>
                <a:spLocks noChangeArrowheads="1"/>
              </p:cNvSpPr>
              <p:nvPr/>
            </p:nvSpPr>
            <p:spPr bwMode="auto">
              <a:xfrm>
                <a:off x="5199" y="3253"/>
                <a:ext cx="101" cy="16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0961" name="Rectangle 65"/>
            <p:cNvSpPr>
              <a:spLocks noChangeArrowheads="1"/>
            </p:cNvSpPr>
            <p:nvPr/>
          </p:nvSpPr>
          <p:spPr bwMode="auto">
            <a:xfrm>
              <a:off x="5291" y="3102"/>
              <a:ext cx="12" cy="376"/>
            </a:xfrm>
            <a:prstGeom prst="rect">
              <a:avLst/>
            </a:prstGeom>
            <a:gradFill rotWithShape="0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2" name="Freeform 66"/>
            <p:cNvSpPr>
              <a:spLocks noChangeArrowheads="1"/>
            </p:cNvSpPr>
            <p:nvPr/>
          </p:nvSpPr>
          <p:spPr bwMode="auto">
            <a:xfrm>
              <a:off x="5303" y="3197"/>
              <a:ext cx="43" cy="34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3" name="Freeform 67"/>
            <p:cNvSpPr>
              <a:spLocks noChangeArrowheads="1"/>
            </p:cNvSpPr>
            <p:nvPr/>
          </p:nvSpPr>
          <p:spPr bwMode="auto">
            <a:xfrm>
              <a:off x="5303" y="3143"/>
              <a:ext cx="44" cy="38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*/ 1 35987 45568"/>
                <a:gd name="G10" fmla="*/ 1 35987 55552"/>
                <a:gd name="G11" fmla="*/ G10 1 180"/>
                <a:gd name="G12" fmla="*/ G9 1 G11"/>
                <a:gd name="G13" fmla="*/ 1 35987 45568"/>
                <a:gd name="G14" fmla="*/ 1 35987 55552"/>
                <a:gd name="G15" fmla="*/ G14 1 180"/>
                <a:gd name="G16" fmla="*/ G13 1 G15"/>
                <a:gd name="G17" fmla="+- 17 0 0"/>
                <a:gd name="G18" fmla="+- 1 0 0"/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4" name="Oval 68"/>
            <p:cNvSpPr>
              <a:spLocks noChangeArrowheads="1"/>
            </p:cNvSpPr>
            <p:nvPr/>
          </p:nvSpPr>
          <p:spPr bwMode="auto">
            <a:xfrm>
              <a:off x="5340" y="3462"/>
              <a:ext cx="8" cy="15"/>
            </a:xfrm>
            <a:prstGeom prst="ellipse">
              <a:avLst/>
            </a:pr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5" name="Freeform 69"/>
            <p:cNvSpPr>
              <a:spLocks noChangeArrowheads="1"/>
            </p:cNvSpPr>
            <p:nvPr/>
          </p:nvSpPr>
          <p:spPr bwMode="auto">
            <a:xfrm>
              <a:off x="5301" y="3462"/>
              <a:ext cx="44" cy="32"/>
            </a:xfrm>
            <a:custGeom>
              <a:avLst/>
              <a:gdLst>
                <a:gd name="G0" fmla="+- 106 0 0"/>
                <a:gd name="G1" fmla="+- 120 0 0"/>
                <a:gd name="G2" fmla="+- 1 0 0"/>
                <a:gd name="G3" fmla="+- 1 0 0"/>
                <a:gd name="G4" fmla="+- 106 0 0"/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6" name="AutoShape 70"/>
            <p:cNvSpPr>
              <a:spLocks noChangeArrowheads="1"/>
            </p:cNvSpPr>
            <p:nvPr/>
          </p:nvSpPr>
          <p:spPr bwMode="auto">
            <a:xfrm>
              <a:off x="5087" y="3473"/>
              <a:ext cx="219" cy="23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7" name="AutoShape 71"/>
            <p:cNvSpPr>
              <a:spLocks noChangeArrowheads="1"/>
            </p:cNvSpPr>
            <p:nvPr/>
          </p:nvSpPr>
          <p:spPr bwMode="auto">
            <a:xfrm>
              <a:off x="5099" y="3478"/>
              <a:ext cx="196" cy="13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8" name="Oval 72"/>
            <p:cNvSpPr>
              <a:spLocks noChangeArrowheads="1"/>
            </p:cNvSpPr>
            <p:nvPr/>
          </p:nvSpPr>
          <p:spPr bwMode="auto">
            <a:xfrm>
              <a:off x="5118" y="3424"/>
              <a:ext cx="28" cy="23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9" name="Oval 73"/>
            <p:cNvSpPr>
              <a:spLocks noChangeArrowheads="1"/>
            </p:cNvSpPr>
            <p:nvPr/>
          </p:nvSpPr>
          <p:spPr bwMode="auto">
            <a:xfrm>
              <a:off x="5151" y="3424"/>
              <a:ext cx="28" cy="23"/>
            </a:xfrm>
            <a:prstGeom prst="ellipse">
              <a:avLst/>
            </a:prstGeom>
            <a:solidFill>
              <a:srgbClr val="FF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0" name="Oval 74"/>
            <p:cNvSpPr>
              <a:spLocks noChangeArrowheads="1"/>
            </p:cNvSpPr>
            <p:nvPr/>
          </p:nvSpPr>
          <p:spPr bwMode="auto">
            <a:xfrm>
              <a:off x="5183" y="3424"/>
              <a:ext cx="28" cy="22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1" name="Rectangle 75"/>
            <p:cNvSpPr>
              <a:spLocks noChangeArrowheads="1"/>
            </p:cNvSpPr>
            <p:nvPr/>
          </p:nvSpPr>
          <p:spPr bwMode="auto">
            <a:xfrm>
              <a:off x="5257" y="3334"/>
              <a:ext cx="14" cy="124"/>
            </a:xfrm>
            <a:prstGeom prst="rect">
              <a:avLst/>
            </a:prstGeom>
            <a:solidFill>
              <a:srgbClr val="29292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500063" y="166688"/>
            <a:ext cx="8110537" cy="8493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TCP 3-way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Handshake</a:t>
            </a:r>
            <a:endParaRPr lang="en-US" sz="3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973" name="Line 5"/>
          <p:cNvSpPr>
            <a:spLocks noChangeShapeType="1"/>
          </p:cNvSpPr>
          <p:nvPr/>
        </p:nvSpPr>
        <p:spPr bwMode="auto">
          <a:xfrm flipH="1">
            <a:off x="3281363" y="2314575"/>
            <a:ext cx="4762" cy="2470150"/>
          </a:xfrm>
          <a:prstGeom prst="line">
            <a:avLst/>
          </a:prstGeom>
          <a:noFill/>
          <a:ln w="9360" cap="sq">
            <a:solidFill>
              <a:srgbClr val="777777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83974" name="Group 6"/>
          <p:cNvGrpSpPr>
            <a:grpSpLocks/>
          </p:cNvGrpSpPr>
          <p:nvPr/>
        </p:nvGrpSpPr>
        <p:grpSpPr bwMode="auto">
          <a:xfrm>
            <a:off x="1174750" y="2241550"/>
            <a:ext cx="4614863" cy="954088"/>
            <a:chOff x="740" y="1412"/>
            <a:chExt cx="2907" cy="601"/>
          </a:xfrm>
        </p:grpSpPr>
        <p:sp>
          <p:nvSpPr>
            <p:cNvPr id="83975" name="Line 7"/>
            <p:cNvSpPr>
              <a:spLocks noChangeShapeType="1"/>
            </p:cNvSpPr>
            <p:nvPr/>
          </p:nvSpPr>
          <p:spPr bwMode="auto">
            <a:xfrm>
              <a:off x="2069" y="1551"/>
              <a:ext cx="1578" cy="462"/>
            </a:xfrm>
            <a:prstGeom prst="line">
              <a:avLst/>
            </a:prstGeom>
            <a:noFill/>
            <a:ln w="28440" cap="sq">
              <a:solidFill>
                <a:srgbClr val="000099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976" name="Rectangle 8"/>
            <p:cNvSpPr>
              <a:spLocks noChangeArrowheads="1"/>
            </p:cNvSpPr>
            <p:nvPr/>
          </p:nvSpPr>
          <p:spPr bwMode="auto">
            <a:xfrm>
              <a:off x="2525" y="1614"/>
              <a:ext cx="589" cy="269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77" name="Text Box 9"/>
            <p:cNvSpPr txBox="1">
              <a:spLocks noChangeArrowheads="1"/>
            </p:cNvSpPr>
            <p:nvPr/>
          </p:nvSpPr>
          <p:spPr bwMode="auto">
            <a:xfrm>
              <a:off x="2253" y="1673"/>
              <a:ext cx="1224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SYNbit=1, Seq=x</a:t>
              </a:r>
            </a:p>
          </p:txBody>
        </p:sp>
        <p:sp>
          <p:nvSpPr>
            <p:cNvPr id="83978" name="Text Box 10"/>
            <p:cNvSpPr txBox="1">
              <a:spLocks noChangeArrowheads="1"/>
            </p:cNvSpPr>
            <p:nvPr/>
          </p:nvSpPr>
          <p:spPr bwMode="auto">
            <a:xfrm>
              <a:off x="740" y="1412"/>
              <a:ext cx="1384" cy="313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choose init seq num, x</a:t>
              </a:r>
            </a:p>
            <a:p>
              <a:pPr algn="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send TCP SYN msg</a:t>
              </a:r>
            </a:p>
          </p:txBody>
        </p:sp>
      </p:grpSp>
      <p:sp>
        <p:nvSpPr>
          <p:cNvPr id="83979" name="Line 11"/>
          <p:cNvSpPr>
            <a:spLocks noChangeShapeType="1"/>
          </p:cNvSpPr>
          <p:nvPr/>
        </p:nvSpPr>
        <p:spPr bwMode="auto">
          <a:xfrm flipH="1">
            <a:off x="5870575" y="2384425"/>
            <a:ext cx="4763" cy="3417888"/>
          </a:xfrm>
          <a:prstGeom prst="line">
            <a:avLst/>
          </a:prstGeom>
          <a:noFill/>
          <a:ln w="9360" cap="sq">
            <a:solidFill>
              <a:srgbClr val="777777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80" name="Text Box 12"/>
          <p:cNvSpPr txBox="1">
            <a:spLocks noChangeArrowheads="1"/>
          </p:cNvSpPr>
          <p:nvPr/>
        </p:nvSpPr>
        <p:spPr bwMode="auto">
          <a:xfrm>
            <a:off x="8034338" y="5222875"/>
            <a:ext cx="820737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CC0000"/>
                </a:solidFill>
              </a:rPr>
              <a:t>ESTAB</a:t>
            </a:r>
          </a:p>
        </p:txBody>
      </p:sp>
      <p:grpSp>
        <p:nvGrpSpPr>
          <p:cNvPr id="83981" name="Group 13"/>
          <p:cNvGrpSpPr>
            <a:grpSpLocks/>
          </p:cNvGrpSpPr>
          <p:nvPr/>
        </p:nvGrpSpPr>
        <p:grpSpPr bwMode="auto">
          <a:xfrm>
            <a:off x="3281363" y="2911475"/>
            <a:ext cx="4640262" cy="1423988"/>
            <a:chOff x="2067" y="1834"/>
            <a:chExt cx="2923" cy="897"/>
          </a:xfrm>
        </p:grpSpPr>
        <p:sp>
          <p:nvSpPr>
            <p:cNvPr id="83982" name="Line 14"/>
            <p:cNvSpPr>
              <a:spLocks noChangeShapeType="1"/>
            </p:cNvSpPr>
            <p:nvPr/>
          </p:nvSpPr>
          <p:spPr bwMode="auto">
            <a:xfrm flipH="1">
              <a:off x="2066" y="2080"/>
              <a:ext cx="1581" cy="651"/>
            </a:xfrm>
            <a:prstGeom prst="line">
              <a:avLst/>
            </a:prstGeom>
            <a:noFill/>
            <a:ln w="28440" cap="sq">
              <a:solidFill>
                <a:srgbClr val="000099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983" name="Rectangle 15"/>
            <p:cNvSpPr>
              <a:spLocks noChangeArrowheads="1"/>
            </p:cNvSpPr>
            <p:nvPr/>
          </p:nvSpPr>
          <p:spPr bwMode="auto">
            <a:xfrm>
              <a:off x="2388" y="2255"/>
              <a:ext cx="895" cy="326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4" name="Text Box 16"/>
            <p:cNvSpPr txBox="1">
              <a:spLocks noChangeArrowheads="1"/>
            </p:cNvSpPr>
            <p:nvPr/>
          </p:nvSpPr>
          <p:spPr bwMode="auto">
            <a:xfrm>
              <a:off x="2071" y="2218"/>
              <a:ext cx="1722" cy="36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SYNbit=1, Seq=y</a:t>
              </a:r>
            </a:p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ACKbit=1; ACKnum=x+1</a:t>
              </a:r>
            </a:p>
          </p:txBody>
        </p:sp>
        <p:sp>
          <p:nvSpPr>
            <p:cNvPr id="83985" name="Text Box 17"/>
            <p:cNvSpPr txBox="1">
              <a:spLocks noChangeArrowheads="1"/>
            </p:cNvSpPr>
            <p:nvPr/>
          </p:nvSpPr>
          <p:spPr bwMode="auto">
            <a:xfrm>
              <a:off x="3606" y="1834"/>
              <a:ext cx="1384" cy="43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choose init seq num, y</a:t>
              </a:r>
            </a:p>
            <a:p>
              <a:pPr algn="l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send TCP SYNACK</a:t>
              </a:r>
            </a:p>
            <a:p>
              <a:pPr algn="l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msg, acking SYN</a:t>
              </a:r>
            </a:p>
          </p:txBody>
        </p:sp>
      </p:grpSp>
      <p:grpSp>
        <p:nvGrpSpPr>
          <p:cNvPr id="83986" name="Group 18"/>
          <p:cNvGrpSpPr>
            <a:grpSpLocks/>
          </p:cNvGrpSpPr>
          <p:nvPr/>
        </p:nvGrpSpPr>
        <p:grpSpPr bwMode="auto">
          <a:xfrm>
            <a:off x="844550" y="4010025"/>
            <a:ext cx="6916738" cy="1393825"/>
            <a:chOff x="532" y="2526"/>
            <a:chExt cx="4357" cy="878"/>
          </a:xfrm>
        </p:grpSpPr>
        <p:sp>
          <p:nvSpPr>
            <p:cNvPr id="83987" name="Line 19"/>
            <p:cNvSpPr>
              <a:spLocks noChangeShapeType="1"/>
            </p:cNvSpPr>
            <p:nvPr/>
          </p:nvSpPr>
          <p:spPr bwMode="auto">
            <a:xfrm>
              <a:off x="2080" y="2777"/>
              <a:ext cx="1578" cy="462"/>
            </a:xfrm>
            <a:prstGeom prst="line">
              <a:avLst/>
            </a:prstGeom>
            <a:noFill/>
            <a:ln w="28440" cap="sq">
              <a:solidFill>
                <a:srgbClr val="000099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988" name="Rectangle 20"/>
            <p:cNvSpPr>
              <a:spLocks noChangeArrowheads="1"/>
            </p:cNvSpPr>
            <p:nvPr/>
          </p:nvSpPr>
          <p:spPr bwMode="auto">
            <a:xfrm>
              <a:off x="2493" y="2855"/>
              <a:ext cx="774" cy="269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9" name="Text Box 21"/>
            <p:cNvSpPr txBox="1">
              <a:spLocks noChangeArrowheads="1"/>
            </p:cNvSpPr>
            <p:nvPr/>
          </p:nvSpPr>
          <p:spPr bwMode="auto">
            <a:xfrm>
              <a:off x="2004" y="2901"/>
              <a:ext cx="1719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ACKbit=1, ACKnum=y+1</a:t>
              </a:r>
            </a:p>
          </p:txBody>
        </p:sp>
        <p:sp>
          <p:nvSpPr>
            <p:cNvPr id="83990" name="Text Box 22"/>
            <p:cNvSpPr txBox="1">
              <a:spLocks noChangeArrowheads="1"/>
            </p:cNvSpPr>
            <p:nvPr/>
          </p:nvSpPr>
          <p:spPr bwMode="auto">
            <a:xfrm>
              <a:off x="532" y="2526"/>
              <a:ext cx="1615" cy="67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received SYNACK(x) </a:t>
              </a:r>
            </a:p>
            <a:p>
              <a:pPr algn="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indicates server is live;</a:t>
              </a:r>
            </a:p>
            <a:p>
              <a:pPr algn="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send ACK for SYNACK;</a:t>
              </a:r>
            </a:p>
            <a:p>
              <a:pPr algn="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this segment may contain </a:t>
              </a:r>
            </a:p>
            <a:p>
              <a:pPr algn="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client-to-server data</a:t>
              </a:r>
            </a:p>
          </p:txBody>
        </p:sp>
        <p:sp>
          <p:nvSpPr>
            <p:cNvPr id="83991" name="Text Box 23"/>
            <p:cNvSpPr txBox="1">
              <a:spLocks noChangeArrowheads="1"/>
            </p:cNvSpPr>
            <p:nvPr/>
          </p:nvSpPr>
          <p:spPr bwMode="auto">
            <a:xfrm>
              <a:off x="3563" y="3091"/>
              <a:ext cx="1325" cy="313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received ACK(y) </a:t>
              </a:r>
            </a:p>
            <a:p>
              <a:pPr algn="l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indicates client is live</a:t>
              </a:r>
            </a:p>
          </p:txBody>
        </p:sp>
      </p:grpSp>
      <p:grpSp>
        <p:nvGrpSpPr>
          <p:cNvPr id="83992" name="Group 24"/>
          <p:cNvGrpSpPr>
            <a:grpSpLocks/>
          </p:cNvGrpSpPr>
          <p:nvPr/>
        </p:nvGrpSpPr>
        <p:grpSpPr bwMode="auto">
          <a:xfrm>
            <a:off x="258763" y="2279650"/>
            <a:ext cx="1111250" cy="700088"/>
            <a:chOff x="163" y="1436"/>
            <a:chExt cx="700" cy="441"/>
          </a:xfrm>
        </p:grpSpPr>
        <p:sp>
          <p:nvSpPr>
            <p:cNvPr id="83993" name="Text Box 25"/>
            <p:cNvSpPr txBox="1">
              <a:spLocks noChangeArrowheads="1"/>
            </p:cNvSpPr>
            <p:nvPr/>
          </p:nvSpPr>
          <p:spPr bwMode="auto">
            <a:xfrm>
              <a:off x="163" y="1665"/>
              <a:ext cx="700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SYNSENT</a:t>
              </a:r>
            </a:p>
          </p:txBody>
        </p:sp>
        <p:sp>
          <p:nvSpPr>
            <p:cNvPr id="83994" name="Line 26"/>
            <p:cNvSpPr>
              <a:spLocks noChangeShapeType="1"/>
            </p:cNvSpPr>
            <p:nvPr/>
          </p:nvSpPr>
          <p:spPr bwMode="auto">
            <a:xfrm>
              <a:off x="469" y="1436"/>
              <a:ext cx="0" cy="276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3995" name="Group 27"/>
          <p:cNvGrpSpPr>
            <a:grpSpLocks/>
          </p:cNvGrpSpPr>
          <p:nvPr/>
        </p:nvGrpSpPr>
        <p:grpSpPr bwMode="auto">
          <a:xfrm>
            <a:off x="277813" y="2940050"/>
            <a:ext cx="819150" cy="1622425"/>
            <a:chOff x="175" y="1852"/>
            <a:chExt cx="516" cy="1022"/>
          </a:xfrm>
        </p:grpSpPr>
        <p:sp>
          <p:nvSpPr>
            <p:cNvPr id="83996" name="Text Box 28"/>
            <p:cNvSpPr txBox="1">
              <a:spLocks noChangeArrowheads="1"/>
            </p:cNvSpPr>
            <p:nvPr/>
          </p:nvSpPr>
          <p:spPr bwMode="auto">
            <a:xfrm>
              <a:off x="175" y="2662"/>
              <a:ext cx="516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CC0000"/>
                  </a:solidFill>
                </a:rPr>
                <a:t>ESTAB</a:t>
              </a:r>
            </a:p>
          </p:txBody>
        </p:sp>
        <p:sp>
          <p:nvSpPr>
            <p:cNvPr id="83997" name="Line 29"/>
            <p:cNvSpPr>
              <a:spLocks noChangeShapeType="1"/>
            </p:cNvSpPr>
            <p:nvPr/>
          </p:nvSpPr>
          <p:spPr bwMode="auto">
            <a:xfrm>
              <a:off x="472" y="1852"/>
              <a:ext cx="0" cy="796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3998" name="Group 30"/>
          <p:cNvGrpSpPr>
            <a:grpSpLocks/>
          </p:cNvGrpSpPr>
          <p:nvPr/>
        </p:nvGrpSpPr>
        <p:grpSpPr bwMode="auto">
          <a:xfrm>
            <a:off x="7707313" y="2335213"/>
            <a:ext cx="1211262" cy="1190625"/>
            <a:chOff x="4855" y="1471"/>
            <a:chExt cx="763" cy="750"/>
          </a:xfrm>
        </p:grpSpPr>
        <p:sp>
          <p:nvSpPr>
            <p:cNvPr id="83999" name="Text Box 31"/>
            <p:cNvSpPr txBox="1">
              <a:spLocks noChangeArrowheads="1"/>
            </p:cNvSpPr>
            <p:nvPr/>
          </p:nvSpPr>
          <p:spPr bwMode="auto">
            <a:xfrm>
              <a:off x="4855" y="2010"/>
              <a:ext cx="763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SYN RCVD</a:t>
              </a:r>
            </a:p>
          </p:txBody>
        </p:sp>
        <p:sp>
          <p:nvSpPr>
            <p:cNvPr id="84000" name="Line 32"/>
            <p:cNvSpPr>
              <a:spLocks noChangeShapeType="1"/>
            </p:cNvSpPr>
            <p:nvPr/>
          </p:nvSpPr>
          <p:spPr bwMode="auto">
            <a:xfrm>
              <a:off x="5346" y="1471"/>
              <a:ext cx="0" cy="56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4001" name="Line 33"/>
          <p:cNvSpPr>
            <a:spLocks noChangeShapeType="1"/>
          </p:cNvSpPr>
          <p:nvPr/>
        </p:nvSpPr>
        <p:spPr bwMode="auto">
          <a:xfrm>
            <a:off x="8469313" y="3536950"/>
            <a:ext cx="1587" cy="17049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84002" name="Group 34"/>
          <p:cNvGrpSpPr>
            <a:grpSpLocks/>
          </p:cNvGrpSpPr>
          <p:nvPr/>
        </p:nvGrpSpPr>
        <p:grpSpPr bwMode="auto">
          <a:xfrm>
            <a:off x="231775" y="1590675"/>
            <a:ext cx="8705850" cy="735013"/>
            <a:chOff x="146" y="1002"/>
            <a:chExt cx="5484" cy="463"/>
          </a:xfrm>
        </p:grpSpPr>
        <p:sp>
          <p:nvSpPr>
            <p:cNvPr id="84003" name="Text Box 35"/>
            <p:cNvSpPr txBox="1">
              <a:spLocks noChangeArrowheads="1"/>
            </p:cNvSpPr>
            <p:nvPr/>
          </p:nvSpPr>
          <p:spPr bwMode="auto">
            <a:xfrm>
              <a:off x="146" y="1002"/>
              <a:ext cx="827" cy="36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i="1">
                  <a:solidFill>
                    <a:srgbClr val="000099"/>
                  </a:solidFill>
                </a:rPr>
                <a:t>client state</a:t>
              </a:r>
            </a:p>
            <a:p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i="1">
                <a:solidFill>
                  <a:srgbClr val="000099"/>
                </a:solidFill>
              </a:endParaRPr>
            </a:p>
          </p:txBody>
        </p:sp>
        <p:sp>
          <p:nvSpPr>
            <p:cNvPr id="84004" name="Text Box 36"/>
            <p:cNvSpPr txBox="1">
              <a:spLocks noChangeArrowheads="1"/>
            </p:cNvSpPr>
            <p:nvPr/>
          </p:nvSpPr>
          <p:spPr bwMode="auto">
            <a:xfrm>
              <a:off x="180" y="1243"/>
              <a:ext cx="555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dirty="0">
                  <a:solidFill>
                    <a:srgbClr val="000000"/>
                  </a:solidFill>
                </a:rPr>
                <a:t>LISTEN</a:t>
              </a:r>
            </a:p>
          </p:txBody>
        </p:sp>
        <p:sp>
          <p:nvSpPr>
            <p:cNvPr id="84005" name="Text Box 37"/>
            <p:cNvSpPr txBox="1">
              <a:spLocks noChangeArrowheads="1"/>
            </p:cNvSpPr>
            <p:nvPr/>
          </p:nvSpPr>
          <p:spPr bwMode="auto">
            <a:xfrm>
              <a:off x="4749" y="1013"/>
              <a:ext cx="882" cy="36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i="1">
                  <a:solidFill>
                    <a:srgbClr val="000099"/>
                  </a:solidFill>
                </a:rPr>
                <a:t>server state</a:t>
              </a:r>
            </a:p>
            <a:p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i="1">
                <a:solidFill>
                  <a:srgbClr val="000099"/>
                </a:solidFill>
              </a:endParaRPr>
            </a:p>
          </p:txBody>
        </p:sp>
        <p:sp>
          <p:nvSpPr>
            <p:cNvPr id="84006" name="Text Box 38"/>
            <p:cNvSpPr txBox="1">
              <a:spLocks noChangeArrowheads="1"/>
            </p:cNvSpPr>
            <p:nvPr/>
          </p:nvSpPr>
          <p:spPr bwMode="auto">
            <a:xfrm>
              <a:off x="5025" y="1254"/>
              <a:ext cx="555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LISTEN</a:t>
              </a:r>
            </a:p>
          </p:txBody>
        </p:sp>
        <p:grpSp>
          <p:nvGrpSpPr>
            <p:cNvPr id="84007" name="Group 39"/>
            <p:cNvGrpSpPr>
              <a:grpSpLocks/>
            </p:cNvGrpSpPr>
            <p:nvPr/>
          </p:nvGrpSpPr>
          <p:grpSpPr bwMode="auto">
            <a:xfrm>
              <a:off x="1914" y="1049"/>
              <a:ext cx="404" cy="377"/>
              <a:chOff x="1914" y="1049"/>
              <a:chExt cx="404" cy="377"/>
            </a:xfrm>
          </p:grpSpPr>
          <p:pic>
            <p:nvPicPr>
              <p:cNvPr id="84008" name="Picture 40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914" y="1049"/>
                <a:ext cx="404" cy="377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84009" name="Freeform 41"/>
              <p:cNvSpPr>
                <a:spLocks noChangeArrowheads="1"/>
              </p:cNvSpPr>
              <p:nvPr/>
            </p:nvSpPr>
            <p:spPr bwMode="auto">
              <a:xfrm flipH="1">
                <a:off x="2087" y="1085"/>
                <a:ext cx="196" cy="172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FFFFFF"/>
                  </a:gs>
                </a:gsLst>
                <a:lin ang="270000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4010" name="Group 42"/>
            <p:cNvGrpSpPr>
              <a:grpSpLocks/>
            </p:cNvGrpSpPr>
            <p:nvPr/>
          </p:nvGrpSpPr>
          <p:grpSpPr bwMode="auto">
            <a:xfrm>
              <a:off x="3572" y="1051"/>
              <a:ext cx="211" cy="322"/>
              <a:chOff x="3572" y="1051"/>
              <a:chExt cx="211" cy="322"/>
            </a:xfrm>
          </p:grpSpPr>
          <p:sp>
            <p:nvSpPr>
              <p:cNvPr id="84011" name="Freeform 43"/>
              <p:cNvSpPr>
                <a:spLocks noChangeArrowheads="1"/>
              </p:cNvSpPr>
              <p:nvPr/>
            </p:nvSpPr>
            <p:spPr bwMode="auto">
              <a:xfrm>
                <a:off x="3740" y="1052"/>
                <a:ext cx="41" cy="307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2742 0 0"/>
                  <a:gd name="G4" fmla="+- 1 0 0"/>
                  <a:gd name="T0" fmla="*/ 17 w 354"/>
                  <a:gd name="T1" fmla="*/ 0 h 2742"/>
                  <a:gd name="T2" fmla="*/ 93 w 354"/>
                  <a:gd name="T3" fmla="*/ 114 h 2742"/>
                  <a:gd name="T4" fmla="*/ 91 w 354"/>
                  <a:gd name="T5" fmla="*/ 881 h 2742"/>
                  <a:gd name="T6" fmla="*/ 0 w 354"/>
                  <a:gd name="T7" fmla="*/ 921 h 2742"/>
                  <a:gd name="T8" fmla="*/ 17 w 354"/>
                  <a:gd name="T9" fmla="*/ 0 h 2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12" name="Rectangle 44"/>
              <p:cNvSpPr>
                <a:spLocks noChangeArrowheads="1"/>
              </p:cNvSpPr>
              <p:nvPr/>
            </p:nvSpPr>
            <p:spPr bwMode="auto">
              <a:xfrm>
                <a:off x="3582" y="1051"/>
                <a:ext cx="155" cy="307"/>
              </a:xfrm>
              <a:prstGeom prst="rect">
                <a:avLst/>
              </a:pr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13" name="Freeform 45"/>
              <p:cNvSpPr>
                <a:spLocks noChangeArrowheads="1"/>
              </p:cNvSpPr>
              <p:nvPr/>
            </p:nvSpPr>
            <p:spPr bwMode="auto">
              <a:xfrm>
                <a:off x="3748" y="1070"/>
                <a:ext cx="24" cy="284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229 0 0"/>
                  <a:gd name="G5" fmla="+- 1 0 0"/>
                  <a:gd name="G6" fmla="+- 2501 0 0"/>
                  <a:gd name="G7" fmla="+- 0 0 0"/>
                  <a:gd name="T0" fmla="*/ 2 w 211"/>
                  <a:gd name="T1" fmla="*/ 0 h 2537"/>
                  <a:gd name="T2" fmla="*/ 56 w 211"/>
                  <a:gd name="T3" fmla="*/ 73 h 2537"/>
                  <a:gd name="T4" fmla="*/ 2 w 211"/>
                  <a:gd name="T5" fmla="*/ 839 h 2537"/>
                  <a:gd name="T6" fmla="*/ 2 w 211"/>
                  <a:gd name="T7" fmla="*/ 0 h 25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14" name="Freeform 46"/>
              <p:cNvSpPr>
                <a:spLocks noChangeArrowheads="1"/>
              </p:cNvSpPr>
              <p:nvPr/>
            </p:nvSpPr>
            <p:spPr bwMode="auto">
              <a:xfrm>
                <a:off x="3742" y="1214"/>
                <a:ext cx="38" cy="24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100 0 0"/>
                  <a:gd name="G10" fmla="+- 48 0 0"/>
                  <a:gd name="G11" fmla="+- 0 0 0"/>
                  <a:gd name="G12" fmla="+- 0 0 0"/>
                  <a:gd name="T0" fmla="*/ 2 w 328"/>
                  <a:gd name="T1" fmla="*/ 0 h 226"/>
                  <a:gd name="T2" fmla="*/ 87 w 328"/>
                  <a:gd name="T3" fmla="*/ 43 h 226"/>
                  <a:gd name="T4" fmla="*/ 87 w 328"/>
                  <a:gd name="T5" fmla="*/ 77 h 226"/>
                  <a:gd name="T6" fmla="*/ 0 w 328"/>
                  <a:gd name="T7" fmla="*/ 34 h 226"/>
                  <a:gd name="T8" fmla="*/ 2 w 328"/>
                  <a:gd name="T9" fmla="*/ 0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15" name="Rectangle 47"/>
              <p:cNvSpPr>
                <a:spLocks noChangeArrowheads="1"/>
              </p:cNvSpPr>
              <p:nvPr/>
            </p:nvSpPr>
            <p:spPr bwMode="auto">
              <a:xfrm>
                <a:off x="3583" y="1087"/>
                <a:ext cx="87" cy="5"/>
              </a:xfrm>
              <a:prstGeom prst="rect">
                <a:avLst/>
              </a:prstGeom>
              <a:solidFill>
                <a:srgbClr val="000000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4016" name="Group 48"/>
              <p:cNvGrpSpPr>
                <a:grpSpLocks/>
              </p:cNvGrpSpPr>
              <p:nvPr/>
            </p:nvGrpSpPr>
            <p:grpSpPr bwMode="auto">
              <a:xfrm>
                <a:off x="3663" y="1083"/>
                <a:ext cx="85" cy="19"/>
                <a:chOff x="3663" y="1083"/>
                <a:chExt cx="85" cy="19"/>
              </a:xfrm>
            </p:grpSpPr>
            <p:sp>
              <p:nvSpPr>
                <p:cNvPr id="84017" name="AutoShape 49"/>
                <p:cNvSpPr>
                  <a:spLocks noChangeArrowheads="1"/>
                </p:cNvSpPr>
                <p:nvPr/>
              </p:nvSpPr>
              <p:spPr bwMode="auto">
                <a:xfrm>
                  <a:off x="3663" y="1083"/>
                  <a:ext cx="85" cy="19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018" name="AutoShape 50"/>
                <p:cNvSpPr>
                  <a:spLocks noChangeArrowheads="1"/>
                </p:cNvSpPr>
                <p:nvPr/>
              </p:nvSpPr>
              <p:spPr bwMode="auto">
                <a:xfrm>
                  <a:off x="3665" y="1085"/>
                  <a:ext cx="82" cy="15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4019" name="Rectangle 51"/>
              <p:cNvSpPr>
                <a:spLocks noChangeArrowheads="1"/>
              </p:cNvSpPr>
              <p:nvPr/>
            </p:nvSpPr>
            <p:spPr bwMode="auto">
              <a:xfrm>
                <a:off x="3584" y="1131"/>
                <a:ext cx="88" cy="5"/>
              </a:xfrm>
              <a:prstGeom prst="rect">
                <a:avLst/>
              </a:prstGeom>
              <a:solidFill>
                <a:srgbClr val="000000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4020" name="Group 52"/>
              <p:cNvGrpSpPr>
                <a:grpSpLocks/>
              </p:cNvGrpSpPr>
              <p:nvPr/>
            </p:nvGrpSpPr>
            <p:grpSpPr bwMode="auto">
              <a:xfrm>
                <a:off x="3662" y="1127"/>
                <a:ext cx="85" cy="17"/>
                <a:chOff x="3662" y="1127"/>
                <a:chExt cx="85" cy="17"/>
              </a:xfrm>
            </p:grpSpPr>
            <p:sp>
              <p:nvSpPr>
                <p:cNvPr id="84021" name="AutoShape 53"/>
                <p:cNvSpPr>
                  <a:spLocks noChangeArrowheads="1"/>
                </p:cNvSpPr>
                <p:nvPr/>
              </p:nvSpPr>
              <p:spPr bwMode="auto">
                <a:xfrm>
                  <a:off x="3662" y="1127"/>
                  <a:ext cx="85" cy="17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022" name="AutoShape 54"/>
                <p:cNvSpPr>
                  <a:spLocks noChangeArrowheads="1"/>
                </p:cNvSpPr>
                <p:nvPr/>
              </p:nvSpPr>
              <p:spPr bwMode="auto">
                <a:xfrm>
                  <a:off x="3664" y="1129"/>
                  <a:ext cx="82" cy="13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4023" name="Rectangle 55"/>
              <p:cNvSpPr>
                <a:spLocks noChangeArrowheads="1"/>
              </p:cNvSpPr>
              <p:nvPr/>
            </p:nvSpPr>
            <p:spPr bwMode="auto">
              <a:xfrm>
                <a:off x="3583" y="1176"/>
                <a:ext cx="88" cy="5"/>
              </a:xfrm>
              <a:prstGeom prst="rect">
                <a:avLst/>
              </a:prstGeom>
              <a:solidFill>
                <a:srgbClr val="000000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24" name="Rectangle 56"/>
              <p:cNvSpPr>
                <a:spLocks noChangeArrowheads="1"/>
              </p:cNvSpPr>
              <p:nvPr/>
            </p:nvSpPr>
            <p:spPr bwMode="auto">
              <a:xfrm>
                <a:off x="3585" y="1216"/>
                <a:ext cx="88" cy="6"/>
              </a:xfrm>
              <a:prstGeom prst="rect">
                <a:avLst/>
              </a:prstGeom>
              <a:solidFill>
                <a:srgbClr val="000000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4025" name="Group 57"/>
              <p:cNvGrpSpPr>
                <a:grpSpLocks/>
              </p:cNvGrpSpPr>
              <p:nvPr/>
            </p:nvGrpSpPr>
            <p:grpSpPr bwMode="auto">
              <a:xfrm>
                <a:off x="3661" y="1213"/>
                <a:ext cx="85" cy="19"/>
                <a:chOff x="3661" y="1213"/>
                <a:chExt cx="85" cy="19"/>
              </a:xfrm>
            </p:grpSpPr>
            <p:sp>
              <p:nvSpPr>
                <p:cNvPr id="84026" name="AutoShape 58"/>
                <p:cNvSpPr>
                  <a:spLocks noChangeArrowheads="1"/>
                </p:cNvSpPr>
                <p:nvPr/>
              </p:nvSpPr>
              <p:spPr bwMode="auto">
                <a:xfrm>
                  <a:off x="3661" y="1213"/>
                  <a:ext cx="85" cy="19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027" name="AutoShape 59"/>
                <p:cNvSpPr>
                  <a:spLocks noChangeArrowheads="1"/>
                </p:cNvSpPr>
                <p:nvPr/>
              </p:nvSpPr>
              <p:spPr bwMode="auto">
                <a:xfrm>
                  <a:off x="3663" y="1215"/>
                  <a:ext cx="82" cy="15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4028" name="Freeform 60"/>
              <p:cNvSpPr>
                <a:spLocks noChangeArrowheads="1"/>
              </p:cNvSpPr>
              <p:nvPr/>
            </p:nvSpPr>
            <p:spPr bwMode="auto">
              <a:xfrm>
                <a:off x="3743" y="1176"/>
                <a:ext cx="38" cy="24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100 0 0"/>
                  <a:gd name="G10" fmla="+- 48 0 0"/>
                  <a:gd name="G11" fmla="+- 0 0 0"/>
                  <a:gd name="G12" fmla="+- 0 0 0"/>
                  <a:gd name="T0" fmla="*/ 2 w 328"/>
                  <a:gd name="T1" fmla="*/ 0 h 226"/>
                  <a:gd name="T2" fmla="*/ 87 w 328"/>
                  <a:gd name="T3" fmla="*/ 42 h 226"/>
                  <a:gd name="T4" fmla="*/ 87 w 328"/>
                  <a:gd name="T5" fmla="*/ 75 h 226"/>
                  <a:gd name="T6" fmla="*/ 0 w 328"/>
                  <a:gd name="T7" fmla="*/ 32 h 226"/>
                  <a:gd name="T8" fmla="*/ 2 w 328"/>
                  <a:gd name="T9" fmla="*/ 0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4029" name="Group 61"/>
              <p:cNvGrpSpPr>
                <a:grpSpLocks/>
              </p:cNvGrpSpPr>
              <p:nvPr/>
            </p:nvGrpSpPr>
            <p:grpSpPr bwMode="auto">
              <a:xfrm>
                <a:off x="3661" y="1172"/>
                <a:ext cx="85" cy="18"/>
                <a:chOff x="3661" y="1172"/>
                <a:chExt cx="85" cy="18"/>
              </a:xfrm>
            </p:grpSpPr>
            <p:sp>
              <p:nvSpPr>
                <p:cNvPr id="84030" name="AutoShape 62"/>
                <p:cNvSpPr>
                  <a:spLocks noChangeArrowheads="1"/>
                </p:cNvSpPr>
                <p:nvPr/>
              </p:nvSpPr>
              <p:spPr bwMode="auto">
                <a:xfrm>
                  <a:off x="3661" y="1172"/>
                  <a:ext cx="85" cy="1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031" name="AutoShape 63"/>
                <p:cNvSpPr>
                  <a:spLocks noChangeArrowheads="1"/>
                </p:cNvSpPr>
                <p:nvPr/>
              </p:nvSpPr>
              <p:spPr bwMode="auto">
                <a:xfrm>
                  <a:off x="3663" y="1174"/>
                  <a:ext cx="82" cy="14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4032" name="Rectangle 64"/>
              <p:cNvSpPr>
                <a:spLocks noChangeArrowheads="1"/>
              </p:cNvSpPr>
              <p:nvPr/>
            </p:nvSpPr>
            <p:spPr bwMode="auto">
              <a:xfrm>
                <a:off x="3737" y="1051"/>
                <a:ext cx="9" cy="308"/>
              </a:xfrm>
              <a:prstGeom prst="rect">
                <a:avLst/>
              </a:prstGeom>
              <a:gradFill rotWithShape="0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33" name="Freeform 65"/>
              <p:cNvSpPr>
                <a:spLocks noChangeArrowheads="1"/>
              </p:cNvSpPr>
              <p:nvPr/>
            </p:nvSpPr>
            <p:spPr bwMode="auto">
              <a:xfrm>
                <a:off x="3746" y="1129"/>
                <a:ext cx="34" cy="28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100 0 0"/>
                  <a:gd name="G10" fmla="+- 48 0 0"/>
                  <a:gd name="G11" fmla="+- 0 0 0"/>
                  <a:gd name="G12" fmla="+- 0 0 0"/>
                  <a:gd name="T0" fmla="*/ 2 w 296"/>
                  <a:gd name="T1" fmla="*/ 0 h 256"/>
                  <a:gd name="T2" fmla="*/ 77 w 296"/>
                  <a:gd name="T3" fmla="*/ 47 h 256"/>
                  <a:gd name="T4" fmla="*/ 78 w 296"/>
                  <a:gd name="T5" fmla="*/ 85 h 256"/>
                  <a:gd name="T6" fmla="*/ 0 w 296"/>
                  <a:gd name="T7" fmla="*/ 32 h 256"/>
                  <a:gd name="T8" fmla="*/ 2 w 296"/>
                  <a:gd name="T9" fmla="*/ 0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34" name="Freeform 66"/>
              <p:cNvSpPr>
                <a:spLocks noChangeArrowheads="1"/>
              </p:cNvSpPr>
              <p:nvPr/>
            </p:nvSpPr>
            <p:spPr bwMode="auto">
              <a:xfrm>
                <a:off x="3747" y="1085"/>
                <a:ext cx="35" cy="31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*/ 1 35987 45568"/>
                  <a:gd name="G10" fmla="*/ 1 35987 55552"/>
                  <a:gd name="G11" fmla="*/ G10 1 180"/>
                  <a:gd name="G12" fmla="*/ G9 1 G11"/>
                  <a:gd name="G13" fmla="*/ 1 35987 45568"/>
                  <a:gd name="G14" fmla="*/ 1 35987 55552"/>
                  <a:gd name="G15" fmla="*/ G14 1 180"/>
                  <a:gd name="G16" fmla="*/ G13 1 G15"/>
                  <a:gd name="G17" fmla="+- 17 0 0"/>
                  <a:gd name="G18" fmla="+- 1 0 0"/>
                  <a:gd name="T0" fmla="*/ 0 w 304"/>
                  <a:gd name="T1" fmla="*/ 0 h 288"/>
                  <a:gd name="T2" fmla="*/ 81 w 304"/>
                  <a:gd name="T3" fmla="*/ 55 h 288"/>
                  <a:gd name="T4" fmla="*/ 76 w 304"/>
                  <a:gd name="T5" fmla="*/ 97 h 288"/>
                  <a:gd name="T6" fmla="*/ 2 w 304"/>
                  <a:gd name="T7" fmla="*/ 42 h 288"/>
                  <a:gd name="T8" fmla="*/ 0 w 304"/>
                  <a:gd name="T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35" name="Oval 67"/>
              <p:cNvSpPr>
                <a:spLocks noChangeArrowheads="1"/>
              </p:cNvSpPr>
              <p:nvPr/>
            </p:nvSpPr>
            <p:spPr bwMode="auto">
              <a:xfrm>
                <a:off x="3777" y="1345"/>
                <a:ext cx="6" cy="12"/>
              </a:xfrm>
              <a:prstGeom prst="ellipse">
                <a:avLst/>
              </a:prstGeom>
              <a:solidFill>
                <a:srgbClr val="333333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36" name="Freeform 68"/>
              <p:cNvSpPr>
                <a:spLocks noChangeArrowheads="1"/>
              </p:cNvSpPr>
              <p:nvPr/>
            </p:nvSpPr>
            <p:spPr bwMode="auto">
              <a:xfrm>
                <a:off x="3745" y="1346"/>
                <a:ext cx="35" cy="26"/>
              </a:xfrm>
              <a:custGeom>
                <a:avLst/>
                <a:gdLst>
                  <a:gd name="G0" fmla="+- 106 0 0"/>
                  <a:gd name="G1" fmla="+- 120 0 0"/>
                  <a:gd name="G2" fmla="+- 1 0 0"/>
                  <a:gd name="G3" fmla="+- 1 0 0"/>
                  <a:gd name="G4" fmla="+- 106 0 0"/>
                  <a:gd name="T0" fmla="*/ 0 w 306"/>
                  <a:gd name="T1" fmla="*/ 36 h 240"/>
                  <a:gd name="T2" fmla="*/ 2 w 306"/>
                  <a:gd name="T3" fmla="*/ 81 h 240"/>
                  <a:gd name="T4" fmla="*/ 81 w 306"/>
                  <a:gd name="T5" fmla="*/ 37 h 240"/>
                  <a:gd name="T6" fmla="*/ 78 w 306"/>
                  <a:gd name="T7" fmla="*/ 0 h 240"/>
                  <a:gd name="T8" fmla="*/ 0 w 306"/>
                  <a:gd name="T9" fmla="*/ 36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37" name="AutoShape 69"/>
              <p:cNvSpPr>
                <a:spLocks noChangeArrowheads="1"/>
              </p:cNvSpPr>
              <p:nvPr/>
            </p:nvSpPr>
            <p:spPr bwMode="auto">
              <a:xfrm>
                <a:off x="3572" y="1354"/>
                <a:ext cx="177" cy="1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38" name="AutoShape 70"/>
              <p:cNvSpPr>
                <a:spLocks noChangeArrowheads="1"/>
              </p:cNvSpPr>
              <p:nvPr/>
            </p:nvSpPr>
            <p:spPr bwMode="auto">
              <a:xfrm>
                <a:off x="3582" y="1359"/>
                <a:ext cx="158" cy="10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00"/>
                  </a:gs>
                  <a:gs pos="100000">
                    <a:srgbClr val="808080"/>
                  </a:gs>
                </a:gsLst>
                <a:lin ang="0" scaled="1"/>
              </a:gra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39" name="Oval 71"/>
              <p:cNvSpPr>
                <a:spLocks noChangeArrowheads="1"/>
              </p:cNvSpPr>
              <p:nvPr/>
            </p:nvSpPr>
            <p:spPr bwMode="auto">
              <a:xfrm>
                <a:off x="3597" y="1314"/>
                <a:ext cx="22" cy="19"/>
              </a:xfrm>
              <a:prstGeom prst="ellipse">
                <a:avLst/>
              </a:prstGeom>
              <a:solidFill>
                <a:srgbClr val="33CC33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40" name="Oval 72"/>
              <p:cNvSpPr>
                <a:spLocks noChangeArrowheads="1"/>
              </p:cNvSpPr>
              <p:nvPr/>
            </p:nvSpPr>
            <p:spPr bwMode="auto">
              <a:xfrm>
                <a:off x="3623" y="1315"/>
                <a:ext cx="23" cy="18"/>
              </a:xfrm>
              <a:prstGeom prst="ellipse">
                <a:avLst/>
              </a:prstGeom>
              <a:solidFill>
                <a:srgbClr val="FF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41" name="Oval 73"/>
              <p:cNvSpPr>
                <a:spLocks noChangeArrowheads="1"/>
              </p:cNvSpPr>
              <p:nvPr/>
            </p:nvSpPr>
            <p:spPr bwMode="auto">
              <a:xfrm>
                <a:off x="3650" y="1314"/>
                <a:ext cx="22" cy="18"/>
              </a:xfrm>
              <a:prstGeom prst="ellipse">
                <a:avLst/>
              </a:prstGeom>
              <a:solidFill>
                <a:srgbClr val="33CC33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42" name="Rectangle 74"/>
              <p:cNvSpPr>
                <a:spLocks noChangeArrowheads="1"/>
              </p:cNvSpPr>
              <p:nvPr/>
            </p:nvSpPr>
            <p:spPr bwMode="auto">
              <a:xfrm>
                <a:off x="3709" y="1241"/>
                <a:ext cx="12" cy="101"/>
              </a:xfrm>
              <a:prstGeom prst="rect">
                <a:avLst/>
              </a:prstGeom>
              <a:solidFill>
                <a:srgbClr val="292929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500"/>
                                        <p:tgtEl>
                                          <p:spTgt spid="8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10" dur="500"/>
                                        <p:tgtEl>
                                          <p:spTgt spid="83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15" dur="500"/>
                                        <p:tgtEl>
                                          <p:spTgt spid="83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repl">
                                        <p:cTn id="18" dur="500"/>
                                        <p:tgtEl>
                                          <p:spTgt spid="83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Effect">
                      <p:stCondLst>
                        <p:cond delay="indefinite"/>
                      </p:stCondLst>
                      <p:childTnLst>
                        <p:par>
                          <p:cTn id="2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23" dur="500"/>
                                        <p:tgtEl>
                                          <p:spTgt spid="83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26" dur="500"/>
                                        <p:tgtEl>
                                          <p:spTgt spid="83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clickEffect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30" dur="500"/>
                                        <p:tgtEl>
                                          <p:spTgt spid="83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33" dur="500"/>
                                        <p:tgtEl>
                                          <p:spTgt spid="84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00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433388" y="241300"/>
            <a:ext cx="7772400" cy="7270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TCP: closing a connection</a:t>
            </a:r>
          </a:p>
        </p:txBody>
      </p:sp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736600" y="1328738"/>
            <a:ext cx="7683500" cy="4648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Client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server each close their side of connection</a:t>
            </a:r>
          </a:p>
          <a:p>
            <a:pPr marL="687388" lvl="1" indent="-230188" algn="just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Send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TCP segment with FIN bit = 1</a:t>
            </a:r>
          </a:p>
          <a:p>
            <a:pPr marL="341313" indent="-341313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Respond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 received FIN with ACK</a:t>
            </a:r>
          </a:p>
          <a:p>
            <a:pPr marL="687388" lvl="1" indent="-230188" algn="just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on receiving FIN, ACK can be combined with own FIN</a:t>
            </a:r>
          </a:p>
          <a:p>
            <a:pPr marL="341313" indent="-341313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Simultaneous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FIN exchanges can be handled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Line 4"/>
          <p:cNvSpPr>
            <a:spLocks noChangeShapeType="1"/>
          </p:cNvSpPr>
          <p:nvPr/>
        </p:nvSpPr>
        <p:spPr bwMode="auto">
          <a:xfrm flipH="1">
            <a:off x="3470275" y="2081213"/>
            <a:ext cx="4763" cy="3948112"/>
          </a:xfrm>
          <a:prstGeom prst="line">
            <a:avLst/>
          </a:prstGeom>
          <a:noFill/>
          <a:ln w="9360" cap="sq">
            <a:solidFill>
              <a:srgbClr val="777777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7045" name="Line 5"/>
          <p:cNvSpPr>
            <a:spLocks noChangeShapeType="1"/>
          </p:cNvSpPr>
          <p:nvPr/>
        </p:nvSpPr>
        <p:spPr bwMode="auto">
          <a:xfrm flipH="1">
            <a:off x="6059488" y="2151063"/>
            <a:ext cx="4762" cy="3417887"/>
          </a:xfrm>
          <a:prstGeom prst="line">
            <a:avLst/>
          </a:prstGeom>
          <a:noFill/>
          <a:ln w="9360" cap="sq">
            <a:solidFill>
              <a:srgbClr val="777777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87046" name="Group 6"/>
          <p:cNvGrpSpPr>
            <a:grpSpLocks/>
          </p:cNvGrpSpPr>
          <p:nvPr/>
        </p:nvGrpSpPr>
        <p:grpSpPr bwMode="auto">
          <a:xfrm>
            <a:off x="536575" y="2762250"/>
            <a:ext cx="1350963" cy="852488"/>
            <a:chOff x="338" y="1740"/>
            <a:chExt cx="851" cy="537"/>
          </a:xfrm>
        </p:grpSpPr>
        <p:sp>
          <p:nvSpPr>
            <p:cNvPr id="87047" name="Text Box 7"/>
            <p:cNvSpPr txBox="1">
              <a:spLocks noChangeArrowheads="1"/>
            </p:cNvSpPr>
            <p:nvPr/>
          </p:nvSpPr>
          <p:spPr bwMode="auto">
            <a:xfrm>
              <a:off x="338" y="2066"/>
              <a:ext cx="851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FIN_WAIT_2</a:t>
              </a:r>
            </a:p>
          </p:txBody>
        </p:sp>
        <p:sp>
          <p:nvSpPr>
            <p:cNvPr id="87048" name="Line 8"/>
            <p:cNvSpPr>
              <a:spLocks noChangeShapeType="1"/>
            </p:cNvSpPr>
            <p:nvPr/>
          </p:nvSpPr>
          <p:spPr bwMode="auto">
            <a:xfrm>
              <a:off x="634" y="1740"/>
              <a:ext cx="0" cy="35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7049" name="Group 9"/>
          <p:cNvGrpSpPr>
            <a:grpSpLocks/>
          </p:cNvGrpSpPr>
          <p:nvPr/>
        </p:nvGrpSpPr>
        <p:grpSpPr bwMode="auto">
          <a:xfrm>
            <a:off x="7142163" y="2101850"/>
            <a:ext cx="1454150" cy="958850"/>
            <a:chOff x="4499" y="1324"/>
            <a:chExt cx="916" cy="604"/>
          </a:xfrm>
        </p:grpSpPr>
        <p:sp>
          <p:nvSpPr>
            <p:cNvPr id="87050" name="Text Box 10"/>
            <p:cNvSpPr txBox="1">
              <a:spLocks noChangeArrowheads="1"/>
            </p:cNvSpPr>
            <p:nvPr/>
          </p:nvSpPr>
          <p:spPr bwMode="auto">
            <a:xfrm>
              <a:off x="4499" y="1717"/>
              <a:ext cx="916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CLOSE_WAIT</a:t>
              </a:r>
            </a:p>
          </p:txBody>
        </p:sp>
        <p:sp>
          <p:nvSpPr>
            <p:cNvPr id="87051" name="Line 11"/>
            <p:cNvSpPr>
              <a:spLocks noChangeShapeType="1"/>
            </p:cNvSpPr>
            <p:nvPr/>
          </p:nvSpPr>
          <p:spPr bwMode="auto">
            <a:xfrm>
              <a:off x="5171" y="1324"/>
              <a:ext cx="0" cy="414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7052" name="Group 12"/>
          <p:cNvGrpSpPr>
            <a:grpSpLocks/>
          </p:cNvGrpSpPr>
          <p:nvPr/>
        </p:nvGrpSpPr>
        <p:grpSpPr bwMode="auto">
          <a:xfrm>
            <a:off x="3513138" y="3870325"/>
            <a:ext cx="2493962" cy="577850"/>
            <a:chOff x="2213" y="2438"/>
            <a:chExt cx="1571" cy="364"/>
          </a:xfrm>
        </p:grpSpPr>
        <p:sp>
          <p:nvSpPr>
            <p:cNvPr id="87053" name="Line 13"/>
            <p:cNvSpPr>
              <a:spLocks noChangeShapeType="1"/>
            </p:cNvSpPr>
            <p:nvPr/>
          </p:nvSpPr>
          <p:spPr bwMode="auto">
            <a:xfrm flipH="1">
              <a:off x="2212" y="2483"/>
              <a:ext cx="1573" cy="319"/>
            </a:xfrm>
            <a:prstGeom prst="line">
              <a:avLst/>
            </a:prstGeom>
            <a:noFill/>
            <a:ln w="28440" cap="sq">
              <a:solidFill>
                <a:srgbClr val="000099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7054" name="Rectangle 14"/>
            <p:cNvSpPr>
              <a:spLocks noChangeArrowheads="1"/>
            </p:cNvSpPr>
            <p:nvPr/>
          </p:nvSpPr>
          <p:spPr bwMode="auto">
            <a:xfrm>
              <a:off x="2669" y="2438"/>
              <a:ext cx="589" cy="362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55" name="Text Box 15"/>
            <p:cNvSpPr txBox="1">
              <a:spLocks noChangeArrowheads="1"/>
            </p:cNvSpPr>
            <p:nvPr/>
          </p:nvSpPr>
          <p:spPr bwMode="auto">
            <a:xfrm>
              <a:off x="2399" y="2562"/>
              <a:ext cx="1162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FINbit=1, seq=y</a:t>
              </a:r>
            </a:p>
          </p:txBody>
        </p:sp>
      </p:grpSp>
      <p:grpSp>
        <p:nvGrpSpPr>
          <p:cNvPr id="87056" name="Group 16"/>
          <p:cNvGrpSpPr>
            <a:grpSpLocks/>
          </p:cNvGrpSpPr>
          <p:nvPr/>
        </p:nvGrpSpPr>
        <p:grpSpPr bwMode="auto">
          <a:xfrm>
            <a:off x="3416300" y="4578350"/>
            <a:ext cx="2733675" cy="581025"/>
            <a:chOff x="2152" y="2884"/>
            <a:chExt cx="1722" cy="366"/>
          </a:xfrm>
        </p:grpSpPr>
        <p:sp>
          <p:nvSpPr>
            <p:cNvPr id="87057" name="Line 17"/>
            <p:cNvSpPr>
              <a:spLocks noChangeShapeType="1"/>
            </p:cNvSpPr>
            <p:nvPr/>
          </p:nvSpPr>
          <p:spPr bwMode="auto">
            <a:xfrm>
              <a:off x="2232" y="2884"/>
              <a:ext cx="1579" cy="366"/>
            </a:xfrm>
            <a:prstGeom prst="line">
              <a:avLst/>
            </a:prstGeom>
            <a:noFill/>
            <a:ln w="28440" cap="sq">
              <a:solidFill>
                <a:srgbClr val="000099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7058" name="Rectangle 18"/>
            <p:cNvSpPr>
              <a:spLocks noChangeArrowheads="1"/>
            </p:cNvSpPr>
            <p:nvPr/>
          </p:nvSpPr>
          <p:spPr bwMode="auto">
            <a:xfrm>
              <a:off x="2553" y="2995"/>
              <a:ext cx="895" cy="205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59" name="Text Box 19"/>
            <p:cNvSpPr txBox="1">
              <a:spLocks noChangeArrowheads="1"/>
            </p:cNvSpPr>
            <p:nvPr/>
          </p:nvSpPr>
          <p:spPr bwMode="auto">
            <a:xfrm>
              <a:off x="2152" y="2958"/>
              <a:ext cx="1722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ACKbit=1; ACKnum=y+1</a:t>
              </a:r>
            </a:p>
          </p:txBody>
        </p:sp>
      </p:grpSp>
      <p:grpSp>
        <p:nvGrpSpPr>
          <p:cNvPr id="87060" name="Group 20"/>
          <p:cNvGrpSpPr>
            <a:grpSpLocks/>
          </p:cNvGrpSpPr>
          <p:nvPr/>
        </p:nvGrpSpPr>
        <p:grpSpPr bwMode="auto">
          <a:xfrm>
            <a:off x="2011363" y="2901950"/>
            <a:ext cx="5065712" cy="874713"/>
            <a:chOff x="1267" y="1828"/>
            <a:chExt cx="3191" cy="551"/>
          </a:xfrm>
        </p:grpSpPr>
        <p:sp>
          <p:nvSpPr>
            <p:cNvPr id="87061" name="Line 21"/>
            <p:cNvSpPr>
              <a:spLocks noChangeShapeType="1"/>
            </p:cNvSpPr>
            <p:nvPr/>
          </p:nvSpPr>
          <p:spPr bwMode="auto">
            <a:xfrm flipH="1">
              <a:off x="2185" y="1828"/>
              <a:ext cx="1581" cy="366"/>
            </a:xfrm>
            <a:prstGeom prst="line">
              <a:avLst/>
            </a:prstGeom>
            <a:noFill/>
            <a:ln w="28440" cap="sq">
              <a:solidFill>
                <a:srgbClr val="000099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7062" name="Rectangle 22"/>
            <p:cNvSpPr>
              <a:spLocks noChangeArrowheads="1"/>
            </p:cNvSpPr>
            <p:nvPr/>
          </p:nvSpPr>
          <p:spPr bwMode="auto">
            <a:xfrm>
              <a:off x="2507" y="1912"/>
              <a:ext cx="895" cy="205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63" name="Text Box 23"/>
            <p:cNvSpPr txBox="1">
              <a:spLocks noChangeArrowheads="1"/>
            </p:cNvSpPr>
            <p:nvPr/>
          </p:nvSpPr>
          <p:spPr bwMode="auto">
            <a:xfrm>
              <a:off x="2106" y="1875"/>
              <a:ext cx="1722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ACKbit=1; ACKnum=x+1</a:t>
              </a:r>
            </a:p>
          </p:txBody>
        </p:sp>
        <p:sp>
          <p:nvSpPr>
            <p:cNvPr id="87064" name="Text Box 24"/>
            <p:cNvSpPr txBox="1">
              <a:spLocks noChangeArrowheads="1"/>
            </p:cNvSpPr>
            <p:nvPr/>
          </p:nvSpPr>
          <p:spPr bwMode="auto">
            <a:xfrm>
              <a:off x="1267" y="2066"/>
              <a:ext cx="966" cy="313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 wait for server</a:t>
              </a:r>
            </a:p>
            <a:p>
              <a:pPr algn="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close</a:t>
              </a:r>
            </a:p>
          </p:txBody>
        </p:sp>
        <p:sp>
          <p:nvSpPr>
            <p:cNvPr id="87065" name="Text Box 25"/>
            <p:cNvSpPr txBox="1">
              <a:spLocks noChangeArrowheads="1"/>
            </p:cNvSpPr>
            <p:nvPr/>
          </p:nvSpPr>
          <p:spPr bwMode="auto">
            <a:xfrm>
              <a:off x="3786" y="1979"/>
              <a:ext cx="672" cy="313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can still</a:t>
              </a:r>
            </a:p>
            <a:p>
              <a:pPr algn="l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send data</a:t>
              </a:r>
            </a:p>
          </p:txBody>
        </p:sp>
      </p:grpSp>
      <p:grpSp>
        <p:nvGrpSpPr>
          <p:cNvPr id="87066" name="Group 26"/>
          <p:cNvGrpSpPr>
            <a:grpSpLocks/>
          </p:cNvGrpSpPr>
          <p:nvPr/>
        </p:nvGrpSpPr>
        <p:grpSpPr bwMode="auto">
          <a:xfrm>
            <a:off x="5986463" y="3032125"/>
            <a:ext cx="2616200" cy="1755775"/>
            <a:chOff x="3771" y="1910"/>
            <a:chExt cx="1648" cy="1106"/>
          </a:xfrm>
        </p:grpSpPr>
        <p:sp>
          <p:nvSpPr>
            <p:cNvPr id="87067" name="Text Box 27"/>
            <p:cNvSpPr txBox="1">
              <a:spLocks noChangeArrowheads="1"/>
            </p:cNvSpPr>
            <p:nvPr/>
          </p:nvSpPr>
          <p:spPr bwMode="auto">
            <a:xfrm>
              <a:off x="3771" y="2703"/>
              <a:ext cx="884" cy="313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can no longer</a:t>
              </a:r>
            </a:p>
            <a:p>
              <a:pPr algn="l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send data</a:t>
              </a:r>
            </a:p>
          </p:txBody>
        </p:sp>
        <p:grpSp>
          <p:nvGrpSpPr>
            <p:cNvPr id="87068" name="Group 28"/>
            <p:cNvGrpSpPr>
              <a:grpSpLocks/>
            </p:cNvGrpSpPr>
            <p:nvPr/>
          </p:nvGrpSpPr>
          <p:grpSpPr bwMode="auto">
            <a:xfrm>
              <a:off x="4664" y="1910"/>
              <a:ext cx="754" cy="722"/>
              <a:chOff x="4664" y="1910"/>
              <a:chExt cx="754" cy="722"/>
            </a:xfrm>
          </p:grpSpPr>
          <p:sp>
            <p:nvSpPr>
              <p:cNvPr id="87069" name="Line 29"/>
              <p:cNvSpPr>
                <a:spLocks noChangeShapeType="1"/>
              </p:cNvSpPr>
              <p:nvPr/>
            </p:nvSpPr>
            <p:spPr bwMode="auto">
              <a:xfrm>
                <a:off x="5167" y="1910"/>
                <a:ext cx="0" cy="561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70" name="Text Box 30"/>
              <p:cNvSpPr txBox="1">
                <a:spLocks noChangeArrowheads="1"/>
              </p:cNvSpPr>
              <p:nvPr/>
            </p:nvSpPr>
            <p:spPr bwMode="auto">
              <a:xfrm>
                <a:off x="4664" y="2421"/>
                <a:ext cx="754" cy="211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>
                    <a:solidFill>
                      <a:srgbClr val="000000"/>
                    </a:solidFill>
                  </a:rPr>
                  <a:t>LAST_ACK</a:t>
                </a:r>
              </a:p>
            </p:txBody>
          </p:sp>
        </p:grpSp>
      </p:grpSp>
      <p:grpSp>
        <p:nvGrpSpPr>
          <p:cNvPr id="87071" name="Group 31"/>
          <p:cNvGrpSpPr>
            <a:grpSpLocks/>
          </p:cNvGrpSpPr>
          <p:nvPr/>
        </p:nvGrpSpPr>
        <p:grpSpPr bwMode="auto">
          <a:xfrm>
            <a:off x="7600950" y="4213225"/>
            <a:ext cx="996950" cy="1222375"/>
            <a:chOff x="4788" y="2654"/>
            <a:chExt cx="628" cy="770"/>
          </a:xfrm>
        </p:grpSpPr>
        <p:sp>
          <p:nvSpPr>
            <p:cNvPr id="87072" name="Text Box 32"/>
            <p:cNvSpPr txBox="1">
              <a:spLocks noChangeArrowheads="1"/>
            </p:cNvSpPr>
            <p:nvPr/>
          </p:nvSpPr>
          <p:spPr bwMode="auto">
            <a:xfrm>
              <a:off x="4788" y="3213"/>
              <a:ext cx="628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CLOSED</a:t>
              </a:r>
            </a:p>
          </p:txBody>
        </p:sp>
        <p:sp>
          <p:nvSpPr>
            <p:cNvPr id="87073" name="Line 33"/>
            <p:cNvSpPr>
              <a:spLocks noChangeShapeType="1"/>
            </p:cNvSpPr>
            <p:nvPr/>
          </p:nvSpPr>
          <p:spPr bwMode="auto">
            <a:xfrm>
              <a:off x="5173" y="2654"/>
              <a:ext cx="0" cy="57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7074" name="Group 34"/>
          <p:cNvGrpSpPr>
            <a:grpSpLocks/>
          </p:cNvGrpSpPr>
          <p:nvPr/>
        </p:nvGrpSpPr>
        <p:grpSpPr bwMode="auto">
          <a:xfrm>
            <a:off x="568325" y="3605213"/>
            <a:ext cx="1433513" cy="1044575"/>
            <a:chOff x="358" y="2271"/>
            <a:chExt cx="903" cy="658"/>
          </a:xfrm>
        </p:grpSpPr>
        <p:sp>
          <p:nvSpPr>
            <p:cNvPr id="87075" name="Text Box 35"/>
            <p:cNvSpPr txBox="1">
              <a:spLocks noChangeArrowheads="1"/>
            </p:cNvSpPr>
            <p:nvPr/>
          </p:nvSpPr>
          <p:spPr bwMode="auto">
            <a:xfrm>
              <a:off x="358" y="2717"/>
              <a:ext cx="903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TIMED_WAIT</a:t>
              </a:r>
            </a:p>
          </p:txBody>
        </p:sp>
        <p:sp>
          <p:nvSpPr>
            <p:cNvPr id="87076" name="Line 36"/>
            <p:cNvSpPr>
              <a:spLocks noChangeShapeType="1"/>
            </p:cNvSpPr>
            <p:nvPr/>
          </p:nvSpPr>
          <p:spPr bwMode="auto">
            <a:xfrm>
              <a:off x="638" y="2271"/>
              <a:ext cx="0" cy="482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7077" name="Group 37"/>
          <p:cNvGrpSpPr>
            <a:grpSpLocks/>
          </p:cNvGrpSpPr>
          <p:nvPr/>
        </p:nvGrpSpPr>
        <p:grpSpPr bwMode="auto">
          <a:xfrm>
            <a:off x="633413" y="4486275"/>
            <a:ext cx="2886075" cy="1766888"/>
            <a:chOff x="399" y="2826"/>
            <a:chExt cx="1818" cy="1113"/>
          </a:xfrm>
        </p:grpSpPr>
        <p:sp>
          <p:nvSpPr>
            <p:cNvPr id="87078" name="Line 38"/>
            <p:cNvSpPr>
              <a:spLocks noChangeShapeType="1"/>
            </p:cNvSpPr>
            <p:nvPr/>
          </p:nvSpPr>
          <p:spPr bwMode="auto">
            <a:xfrm>
              <a:off x="1820" y="2833"/>
              <a:ext cx="6" cy="105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7079" name="Text Box 39"/>
            <p:cNvSpPr txBox="1">
              <a:spLocks noChangeArrowheads="1"/>
            </p:cNvSpPr>
            <p:nvPr/>
          </p:nvSpPr>
          <p:spPr bwMode="auto">
            <a:xfrm>
              <a:off x="1150" y="3093"/>
              <a:ext cx="1067" cy="434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 timed wait </a:t>
              </a:r>
            </a:p>
            <a:p>
              <a:pPr algn="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for 2*max </a:t>
              </a:r>
            </a:p>
            <a:p>
              <a:pPr algn="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segment lifetime</a:t>
              </a:r>
            </a:p>
          </p:txBody>
        </p:sp>
        <p:sp>
          <p:nvSpPr>
            <p:cNvPr id="87080" name="Line 40"/>
            <p:cNvSpPr>
              <a:spLocks noChangeShapeType="1"/>
            </p:cNvSpPr>
            <p:nvPr/>
          </p:nvSpPr>
          <p:spPr bwMode="auto">
            <a:xfrm>
              <a:off x="1742" y="2826"/>
              <a:ext cx="141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7081" name="Line 41"/>
            <p:cNvSpPr>
              <a:spLocks noChangeShapeType="1"/>
            </p:cNvSpPr>
            <p:nvPr/>
          </p:nvSpPr>
          <p:spPr bwMode="auto">
            <a:xfrm>
              <a:off x="1759" y="3889"/>
              <a:ext cx="141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7082" name="Text Box 42"/>
            <p:cNvSpPr txBox="1">
              <a:spLocks noChangeArrowheads="1"/>
            </p:cNvSpPr>
            <p:nvPr/>
          </p:nvSpPr>
          <p:spPr bwMode="auto">
            <a:xfrm>
              <a:off x="399" y="3728"/>
              <a:ext cx="628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CLOSED</a:t>
              </a:r>
            </a:p>
          </p:txBody>
        </p:sp>
        <p:sp>
          <p:nvSpPr>
            <p:cNvPr id="87083" name="Line 43"/>
            <p:cNvSpPr>
              <a:spLocks noChangeShapeType="1"/>
            </p:cNvSpPr>
            <p:nvPr/>
          </p:nvSpPr>
          <p:spPr bwMode="auto">
            <a:xfrm>
              <a:off x="631" y="2918"/>
              <a:ext cx="0" cy="83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7084" name="Text Box 44"/>
          <p:cNvSpPr txBox="1">
            <a:spLocks noChangeArrowheads="1"/>
          </p:cNvSpPr>
          <p:nvPr/>
        </p:nvSpPr>
        <p:spPr bwMode="auto">
          <a:xfrm>
            <a:off x="433388" y="241300"/>
            <a:ext cx="7772400" cy="7270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TCP: closing a connection</a:t>
            </a:r>
            <a:endParaRPr lang="en-US" sz="3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7085" name="Group 45"/>
          <p:cNvGrpSpPr>
            <a:grpSpLocks/>
          </p:cNvGrpSpPr>
          <p:nvPr/>
        </p:nvGrpSpPr>
        <p:grpSpPr bwMode="auto">
          <a:xfrm>
            <a:off x="542925" y="2046288"/>
            <a:ext cx="1350963" cy="700087"/>
            <a:chOff x="342" y="1289"/>
            <a:chExt cx="851" cy="441"/>
          </a:xfrm>
        </p:grpSpPr>
        <p:sp>
          <p:nvSpPr>
            <p:cNvPr id="87086" name="Text Box 46"/>
            <p:cNvSpPr txBox="1">
              <a:spLocks noChangeArrowheads="1"/>
            </p:cNvSpPr>
            <p:nvPr/>
          </p:nvSpPr>
          <p:spPr bwMode="auto">
            <a:xfrm>
              <a:off x="342" y="1518"/>
              <a:ext cx="851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FIN_WAIT_1</a:t>
              </a:r>
            </a:p>
          </p:txBody>
        </p:sp>
        <p:sp>
          <p:nvSpPr>
            <p:cNvPr id="87087" name="Line 47"/>
            <p:cNvSpPr>
              <a:spLocks noChangeShapeType="1"/>
            </p:cNvSpPr>
            <p:nvPr/>
          </p:nvSpPr>
          <p:spPr bwMode="auto">
            <a:xfrm>
              <a:off x="630" y="1289"/>
              <a:ext cx="0" cy="276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7088" name="Group 48"/>
          <p:cNvGrpSpPr>
            <a:grpSpLocks/>
          </p:cNvGrpSpPr>
          <p:nvPr/>
        </p:nvGrpSpPr>
        <p:grpSpPr bwMode="auto">
          <a:xfrm>
            <a:off x="1203325" y="2100263"/>
            <a:ext cx="4775200" cy="1035050"/>
            <a:chOff x="758" y="1323"/>
            <a:chExt cx="3008" cy="652"/>
          </a:xfrm>
        </p:grpSpPr>
        <p:sp>
          <p:nvSpPr>
            <p:cNvPr id="87089" name="Line 49"/>
            <p:cNvSpPr>
              <a:spLocks noChangeShapeType="1"/>
            </p:cNvSpPr>
            <p:nvPr/>
          </p:nvSpPr>
          <p:spPr bwMode="auto">
            <a:xfrm>
              <a:off x="2195" y="1442"/>
              <a:ext cx="1571" cy="319"/>
            </a:xfrm>
            <a:prstGeom prst="line">
              <a:avLst/>
            </a:prstGeom>
            <a:noFill/>
            <a:ln w="28440" cap="sq">
              <a:solidFill>
                <a:srgbClr val="000099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7090" name="Rectangle 50"/>
            <p:cNvSpPr>
              <a:spLocks noChangeArrowheads="1"/>
            </p:cNvSpPr>
            <p:nvPr/>
          </p:nvSpPr>
          <p:spPr bwMode="auto">
            <a:xfrm>
              <a:off x="2644" y="1369"/>
              <a:ext cx="589" cy="362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91" name="Text Box 51"/>
            <p:cNvSpPr txBox="1">
              <a:spLocks noChangeArrowheads="1"/>
            </p:cNvSpPr>
            <p:nvPr/>
          </p:nvSpPr>
          <p:spPr bwMode="auto">
            <a:xfrm>
              <a:off x="2375" y="1493"/>
              <a:ext cx="1162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000000"/>
                  </a:solidFill>
                </a:rPr>
                <a:t>FINbit=1, seq=x</a:t>
              </a:r>
            </a:p>
          </p:txBody>
        </p:sp>
        <p:sp>
          <p:nvSpPr>
            <p:cNvPr id="87092" name="Text Box 52"/>
            <p:cNvSpPr txBox="1">
              <a:spLocks noChangeArrowheads="1"/>
            </p:cNvSpPr>
            <p:nvPr/>
          </p:nvSpPr>
          <p:spPr bwMode="auto">
            <a:xfrm>
              <a:off x="1209" y="1541"/>
              <a:ext cx="912" cy="43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can no longer</a:t>
              </a:r>
            </a:p>
            <a:p>
              <a:pPr algn="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send but can</a:t>
              </a:r>
            </a:p>
            <a:p>
              <a:pPr algn="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 receive data</a:t>
              </a:r>
            </a:p>
          </p:txBody>
        </p:sp>
        <p:sp>
          <p:nvSpPr>
            <p:cNvPr id="87093" name="Text Box 53"/>
            <p:cNvSpPr txBox="1">
              <a:spLocks noChangeArrowheads="1"/>
            </p:cNvSpPr>
            <p:nvPr/>
          </p:nvSpPr>
          <p:spPr bwMode="auto">
            <a:xfrm>
              <a:off x="758" y="1323"/>
              <a:ext cx="1457" cy="19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Courier New" charset="0"/>
                </a:rPr>
                <a:t>clientSocket.close()</a:t>
              </a:r>
            </a:p>
          </p:txBody>
        </p:sp>
      </p:grpSp>
      <p:sp>
        <p:nvSpPr>
          <p:cNvPr id="87094" name="Text Box 54"/>
          <p:cNvSpPr txBox="1">
            <a:spLocks noChangeArrowheads="1"/>
          </p:cNvSpPr>
          <p:nvPr/>
        </p:nvSpPr>
        <p:spPr bwMode="auto">
          <a:xfrm>
            <a:off x="422275" y="1368425"/>
            <a:ext cx="1314450" cy="5810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i="1">
                <a:solidFill>
                  <a:srgbClr val="000099"/>
                </a:solidFill>
              </a:rPr>
              <a:t>client state</a:t>
            </a:r>
          </a:p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i="1">
              <a:solidFill>
                <a:srgbClr val="000099"/>
              </a:solidFill>
            </a:endParaRPr>
          </a:p>
        </p:txBody>
      </p:sp>
      <p:sp>
        <p:nvSpPr>
          <p:cNvPr id="87095" name="Text Box 55"/>
          <p:cNvSpPr txBox="1">
            <a:spLocks noChangeArrowheads="1"/>
          </p:cNvSpPr>
          <p:nvPr/>
        </p:nvSpPr>
        <p:spPr bwMode="auto">
          <a:xfrm>
            <a:off x="7272338" y="1385888"/>
            <a:ext cx="1401762" cy="5810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i="1">
                <a:solidFill>
                  <a:srgbClr val="000099"/>
                </a:solidFill>
              </a:rPr>
              <a:t>server state</a:t>
            </a:r>
          </a:p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i="1">
              <a:solidFill>
                <a:srgbClr val="000099"/>
              </a:solidFill>
            </a:endParaRPr>
          </a:p>
        </p:txBody>
      </p:sp>
      <p:sp>
        <p:nvSpPr>
          <p:cNvPr id="87096" name="Text Box 56"/>
          <p:cNvSpPr txBox="1">
            <a:spLocks noChangeArrowheads="1"/>
          </p:cNvSpPr>
          <p:nvPr/>
        </p:nvSpPr>
        <p:spPr bwMode="auto">
          <a:xfrm>
            <a:off x="7745413" y="1768475"/>
            <a:ext cx="820737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</a:rPr>
              <a:t>ESTAB</a:t>
            </a:r>
          </a:p>
        </p:txBody>
      </p:sp>
      <p:sp>
        <p:nvSpPr>
          <p:cNvPr id="87097" name="Text Box 57"/>
          <p:cNvSpPr txBox="1">
            <a:spLocks noChangeArrowheads="1"/>
          </p:cNvSpPr>
          <p:nvPr/>
        </p:nvSpPr>
        <p:spPr bwMode="auto">
          <a:xfrm>
            <a:off x="509588" y="1751013"/>
            <a:ext cx="820737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</a:rPr>
              <a:t>ESTAB</a:t>
            </a:r>
          </a:p>
        </p:txBody>
      </p:sp>
      <p:grpSp>
        <p:nvGrpSpPr>
          <p:cNvPr id="87098" name="Group 58"/>
          <p:cNvGrpSpPr>
            <a:grpSpLocks/>
          </p:cNvGrpSpPr>
          <p:nvPr/>
        </p:nvGrpSpPr>
        <p:grpSpPr bwMode="auto">
          <a:xfrm>
            <a:off x="3140075" y="1443038"/>
            <a:ext cx="641350" cy="598487"/>
            <a:chOff x="1978" y="909"/>
            <a:chExt cx="404" cy="377"/>
          </a:xfrm>
        </p:grpSpPr>
        <p:pic>
          <p:nvPicPr>
            <p:cNvPr id="87099" name="Picture 5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978" y="909"/>
              <a:ext cx="404" cy="377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87100" name="Freeform 60"/>
            <p:cNvSpPr>
              <a:spLocks noChangeArrowheads="1"/>
            </p:cNvSpPr>
            <p:nvPr/>
          </p:nvSpPr>
          <p:spPr bwMode="auto">
            <a:xfrm flipH="1">
              <a:off x="2150" y="945"/>
              <a:ext cx="196" cy="172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7101" name="Group 61"/>
          <p:cNvGrpSpPr>
            <a:grpSpLocks/>
          </p:cNvGrpSpPr>
          <p:nvPr/>
        </p:nvGrpSpPr>
        <p:grpSpPr bwMode="auto">
          <a:xfrm>
            <a:off x="5772150" y="1446213"/>
            <a:ext cx="334963" cy="511175"/>
            <a:chOff x="3636" y="911"/>
            <a:chExt cx="211" cy="322"/>
          </a:xfrm>
        </p:grpSpPr>
        <p:sp>
          <p:nvSpPr>
            <p:cNvPr id="87102" name="Freeform 62"/>
            <p:cNvSpPr>
              <a:spLocks noChangeArrowheads="1"/>
            </p:cNvSpPr>
            <p:nvPr/>
          </p:nvSpPr>
          <p:spPr bwMode="auto">
            <a:xfrm>
              <a:off x="3804" y="911"/>
              <a:ext cx="41" cy="307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2742 0 0"/>
                <a:gd name="G4" fmla="+- 1 0 0"/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0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03" name="Rectangle 63"/>
            <p:cNvSpPr>
              <a:spLocks noChangeArrowheads="1"/>
            </p:cNvSpPr>
            <p:nvPr/>
          </p:nvSpPr>
          <p:spPr bwMode="auto">
            <a:xfrm>
              <a:off x="3646" y="911"/>
              <a:ext cx="155" cy="307"/>
            </a:xfrm>
            <a:prstGeom prst="rect">
              <a:avLst/>
            </a:pr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04" name="Freeform 64"/>
            <p:cNvSpPr>
              <a:spLocks noChangeArrowheads="1"/>
            </p:cNvSpPr>
            <p:nvPr/>
          </p:nvSpPr>
          <p:spPr bwMode="auto">
            <a:xfrm>
              <a:off x="3812" y="930"/>
              <a:ext cx="24" cy="284"/>
            </a:xfrm>
            <a:custGeom>
              <a:avLst/>
              <a:gdLst>
                <a:gd name="G0" fmla="+- 0 0 0"/>
                <a:gd name="G1" fmla="+- 0 0 0"/>
                <a:gd name="G2" fmla="+- 1 0 0"/>
                <a:gd name="G3" fmla="+- 1 0 0"/>
                <a:gd name="G4" fmla="+- 1229 0 0"/>
                <a:gd name="G5" fmla="+- 1 0 0"/>
                <a:gd name="G6" fmla="+- 2501 0 0"/>
                <a:gd name="G7" fmla="+- 0 0 0"/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0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05" name="Freeform 65"/>
            <p:cNvSpPr>
              <a:spLocks noChangeArrowheads="1"/>
            </p:cNvSpPr>
            <p:nvPr/>
          </p:nvSpPr>
          <p:spPr bwMode="auto">
            <a:xfrm>
              <a:off x="3806" y="1074"/>
              <a:ext cx="38" cy="24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06" name="Rectangle 66"/>
            <p:cNvSpPr>
              <a:spLocks noChangeArrowheads="1"/>
            </p:cNvSpPr>
            <p:nvPr/>
          </p:nvSpPr>
          <p:spPr bwMode="auto">
            <a:xfrm>
              <a:off x="3647" y="947"/>
              <a:ext cx="87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7107" name="Group 67"/>
            <p:cNvGrpSpPr>
              <a:grpSpLocks/>
            </p:cNvGrpSpPr>
            <p:nvPr/>
          </p:nvGrpSpPr>
          <p:grpSpPr bwMode="auto">
            <a:xfrm>
              <a:off x="3727" y="943"/>
              <a:ext cx="85" cy="19"/>
              <a:chOff x="3727" y="943"/>
              <a:chExt cx="85" cy="19"/>
            </a:xfrm>
          </p:grpSpPr>
          <p:sp>
            <p:nvSpPr>
              <p:cNvPr id="87108" name="AutoShape 68"/>
              <p:cNvSpPr>
                <a:spLocks noChangeArrowheads="1"/>
              </p:cNvSpPr>
              <p:nvPr/>
            </p:nvSpPr>
            <p:spPr bwMode="auto">
              <a:xfrm>
                <a:off x="3727" y="943"/>
                <a:ext cx="85" cy="1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09" name="AutoShape 69"/>
              <p:cNvSpPr>
                <a:spLocks noChangeArrowheads="1"/>
              </p:cNvSpPr>
              <p:nvPr/>
            </p:nvSpPr>
            <p:spPr bwMode="auto">
              <a:xfrm>
                <a:off x="3729" y="945"/>
                <a:ext cx="82" cy="15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7110" name="Rectangle 70"/>
            <p:cNvSpPr>
              <a:spLocks noChangeArrowheads="1"/>
            </p:cNvSpPr>
            <p:nvPr/>
          </p:nvSpPr>
          <p:spPr bwMode="auto">
            <a:xfrm>
              <a:off x="3648" y="991"/>
              <a:ext cx="88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7111" name="Group 71"/>
            <p:cNvGrpSpPr>
              <a:grpSpLocks/>
            </p:cNvGrpSpPr>
            <p:nvPr/>
          </p:nvGrpSpPr>
          <p:grpSpPr bwMode="auto">
            <a:xfrm>
              <a:off x="3726" y="987"/>
              <a:ext cx="85" cy="17"/>
              <a:chOff x="3726" y="987"/>
              <a:chExt cx="85" cy="17"/>
            </a:xfrm>
          </p:grpSpPr>
          <p:sp>
            <p:nvSpPr>
              <p:cNvPr id="87112" name="AutoShape 72"/>
              <p:cNvSpPr>
                <a:spLocks noChangeArrowheads="1"/>
              </p:cNvSpPr>
              <p:nvPr/>
            </p:nvSpPr>
            <p:spPr bwMode="auto">
              <a:xfrm>
                <a:off x="3726" y="987"/>
                <a:ext cx="85" cy="1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13" name="AutoShape 73"/>
              <p:cNvSpPr>
                <a:spLocks noChangeArrowheads="1"/>
              </p:cNvSpPr>
              <p:nvPr/>
            </p:nvSpPr>
            <p:spPr bwMode="auto">
              <a:xfrm>
                <a:off x="3728" y="989"/>
                <a:ext cx="82" cy="13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7114" name="Rectangle 74"/>
            <p:cNvSpPr>
              <a:spLocks noChangeArrowheads="1"/>
            </p:cNvSpPr>
            <p:nvPr/>
          </p:nvSpPr>
          <p:spPr bwMode="auto">
            <a:xfrm>
              <a:off x="3647" y="1036"/>
              <a:ext cx="88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15" name="Rectangle 75"/>
            <p:cNvSpPr>
              <a:spLocks noChangeArrowheads="1"/>
            </p:cNvSpPr>
            <p:nvPr/>
          </p:nvSpPr>
          <p:spPr bwMode="auto">
            <a:xfrm>
              <a:off x="3649" y="1076"/>
              <a:ext cx="88" cy="6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7116" name="Group 76"/>
            <p:cNvGrpSpPr>
              <a:grpSpLocks/>
            </p:cNvGrpSpPr>
            <p:nvPr/>
          </p:nvGrpSpPr>
          <p:grpSpPr bwMode="auto">
            <a:xfrm>
              <a:off x="3724" y="1073"/>
              <a:ext cx="86" cy="19"/>
              <a:chOff x="3724" y="1073"/>
              <a:chExt cx="86" cy="19"/>
            </a:xfrm>
          </p:grpSpPr>
          <p:sp>
            <p:nvSpPr>
              <p:cNvPr id="87117" name="AutoShape 77"/>
              <p:cNvSpPr>
                <a:spLocks noChangeArrowheads="1"/>
              </p:cNvSpPr>
              <p:nvPr/>
            </p:nvSpPr>
            <p:spPr bwMode="auto">
              <a:xfrm>
                <a:off x="3724" y="1073"/>
                <a:ext cx="86" cy="1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18" name="AutoShape 78"/>
              <p:cNvSpPr>
                <a:spLocks noChangeArrowheads="1"/>
              </p:cNvSpPr>
              <p:nvPr/>
            </p:nvSpPr>
            <p:spPr bwMode="auto">
              <a:xfrm>
                <a:off x="3727" y="1075"/>
                <a:ext cx="82" cy="15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7119" name="Freeform 79"/>
            <p:cNvSpPr>
              <a:spLocks noChangeArrowheads="1"/>
            </p:cNvSpPr>
            <p:nvPr/>
          </p:nvSpPr>
          <p:spPr bwMode="auto">
            <a:xfrm>
              <a:off x="3807" y="1036"/>
              <a:ext cx="38" cy="24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7120" name="Group 80"/>
            <p:cNvGrpSpPr>
              <a:grpSpLocks/>
            </p:cNvGrpSpPr>
            <p:nvPr/>
          </p:nvGrpSpPr>
          <p:grpSpPr bwMode="auto">
            <a:xfrm>
              <a:off x="3725" y="1032"/>
              <a:ext cx="86" cy="18"/>
              <a:chOff x="3725" y="1032"/>
              <a:chExt cx="86" cy="18"/>
            </a:xfrm>
          </p:grpSpPr>
          <p:sp>
            <p:nvSpPr>
              <p:cNvPr id="87121" name="AutoShape 81"/>
              <p:cNvSpPr>
                <a:spLocks noChangeArrowheads="1"/>
              </p:cNvSpPr>
              <p:nvPr/>
            </p:nvSpPr>
            <p:spPr bwMode="auto">
              <a:xfrm>
                <a:off x="3725" y="1032"/>
                <a:ext cx="86" cy="1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22" name="AutoShape 82"/>
              <p:cNvSpPr>
                <a:spLocks noChangeArrowheads="1"/>
              </p:cNvSpPr>
              <p:nvPr/>
            </p:nvSpPr>
            <p:spPr bwMode="auto">
              <a:xfrm>
                <a:off x="3727" y="1034"/>
                <a:ext cx="82" cy="14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7123" name="Rectangle 83"/>
            <p:cNvSpPr>
              <a:spLocks noChangeArrowheads="1"/>
            </p:cNvSpPr>
            <p:nvPr/>
          </p:nvSpPr>
          <p:spPr bwMode="auto">
            <a:xfrm>
              <a:off x="3801" y="911"/>
              <a:ext cx="9" cy="308"/>
            </a:xfrm>
            <a:prstGeom prst="rect">
              <a:avLst/>
            </a:prstGeom>
            <a:gradFill rotWithShape="0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24" name="Freeform 84"/>
            <p:cNvSpPr>
              <a:spLocks noChangeArrowheads="1"/>
            </p:cNvSpPr>
            <p:nvPr/>
          </p:nvSpPr>
          <p:spPr bwMode="auto">
            <a:xfrm>
              <a:off x="3810" y="989"/>
              <a:ext cx="34" cy="28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25" name="Freeform 85"/>
            <p:cNvSpPr>
              <a:spLocks noChangeArrowheads="1"/>
            </p:cNvSpPr>
            <p:nvPr/>
          </p:nvSpPr>
          <p:spPr bwMode="auto">
            <a:xfrm>
              <a:off x="3811" y="945"/>
              <a:ext cx="35" cy="31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*/ 1 35987 45568"/>
                <a:gd name="G10" fmla="*/ 1 35987 55552"/>
                <a:gd name="G11" fmla="*/ G10 1 180"/>
                <a:gd name="G12" fmla="*/ G9 1 G11"/>
                <a:gd name="G13" fmla="*/ 1 35987 45568"/>
                <a:gd name="G14" fmla="*/ 1 35987 55552"/>
                <a:gd name="G15" fmla="*/ G14 1 180"/>
                <a:gd name="G16" fmla="*/ G13 1 G15"/>
                <a:gd name="G17" fmla="+- 17 0 0"/>
                <a:gd name="G18" fmla="+- 1 0 0"/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26" name="Oval 86"/>
            <p:cNvSpPr>
              <a:spLocks noChangeArrowheads="1"/>
            </p:cNvSpPr>
            <p:nvPr/>
          </p:nvSpPr>
          <p:spPr bwMode="auto">
            <a:xfrm>
              <a:off x="3841" y="1205"/>
              <a:ext cx="6" cy="12"/>
            </a:xfrm>
            <a:prstGeom prst="ellipse">
              <a:avLst/>
            </a:pr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27" name="Freeform 87"/>
            <p:cNvSpPr>
              <a:spLocks noChangeArrowheads="1"/>
            </p:cNvSpPr>
            <p:nvPr/>
          </p:nvSpPr>
          <p:spPr bwMode="auto">
            <a:xfrm>
              <a:off x="3809" y="1206"/>
              <a:ext cx="35" cy="26"/>
            </a:xfrm>
            <a:custGeom>
              <a:avLst/>
              <a:gdLst>
                <a:gd name="G0" fmla="+- 106 0 0"/>
                <a:gd name="G1" fmla="+- 120 0 0"/>
                <a:gd name="G2" fmla="+- 1 0 0"/>
                <a:gd name="G3" fmla="+- 1 0 0"/>
                <a:gd name="G4" fmla="+- 106 0 0"/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28" name="AutoShape 88"/>
            <p:cNvSpPr>
              <a:spLocks noChangeArrowheads="1"/>
            </p:cNvSpPr>
            <p:nvPr/>
          </p:nvSpPr>
          <p:spPr bwMode="auto">
            <a:xfrm>
              <a:off x="3636" y="1214"/>
              <a:ext cx="177" cy="1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29" name="AutoShape 89"/>
            <p:cNvSpPr>
              <a:spLocks noChangeArrowheads="1"/>
            </p:cNvSpPr>
            <p:nvPr/>
          </p:nvSpPr>
          <p:spPr bwMode="auto">
            <a:xfrm>
              <a:off x="3646" y="1219"/>
              <a:ext cx="158" cy="10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30" name="Oval 90"/>
            <p:cNvSpPr>
              <a:spLocks noChangeArrowheads="1"/>
            </p:cNvSpPr>
            <p:nvPr/>
          </p:nvSpPr>
          <p:spPr bwMode="auto">
            <a:xfrm>
              <a:off x="3661" y="1174"/>
              <a:ext cx="22" cy="19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31" name="Oval 91"/>
            <p:cNvSpPr>
              <a:spLocks noChangeArrowheads="1"/>
            </p:cNvSpPr>
            <p:nvPr/>
          </p:nvSpPr>
          <p:spPr bwMode="auto">
            <a:xfrm>
              <a:off x="3687" y="1175"/>
              <a:ext cx="23" cy="18"/>
            </a:xfrm>
            <a:prstGeom prst="ellipse">
              <a:avLst/>
            </a:prstGeom>
            <a:solidFill>
              <a:srgbClr val="FF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32" name="Oval 92"/>
            <p:cNvSpPr>
              <a:spLocks noChangeArrowheads="1"/>
            </p:cNvSpPr>
            <p:nvPr/>
          </p:nvSpPr>
          <p:spPr bwMode="auto">
            <a:xfrm>
              <a:off x="3714" y="1174"/>
              <a:ext cx="22" cy="18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33" name="Rectangle 93"/>
            <p:cNvSpPr>
              <a:spLocks noChangeArrowheads="1"/>
            </p:cNvSpPr>
            <p:nvPr/>
          </p:nvSpPr>
          <p:spPr bwMode="auto">
            <a:xfrm>
              <a:off x="3773" y="1101"/>
              <a:ext cx="12" cy="101"/>
            </a:xfrm>
            <a:prstGeom prst="rect">
              <a:avLst/>
            </a:prstGeom>
            <a:solidFill>
              <a:srgbClr val="29292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500"/>
                                        <p:tgtEl>
                                          <p:spTgt spid="87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10" dur="500"/>
                                        <p:tgtEl>
                                          <p:spTgt spid="87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15" dur="500"/>
                                        <p:tgtEl>
                                          <p:spTgt spid="87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18" dur="500"/>
                                        <p:tgtEl>
                                          <p:spTgt spid="87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21" dur="500"/>
                                        <p:tgtEl>
                                          <p:spTgt spid="87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Effect">
                      <p:stCondLst>
                        <p:cond delay="indefinite"/>
                      </p:stCondLst>
                      <p:childTnLst>
                        <p:par>
                          <p:cTn id="23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repl">
                                        <p:cTn id="26" dur="500"/>
                                        <p:tgtEl>
                                          <p:spTgt spid="87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29" dur="500"/>
                                        <p:tgtEl>
                                          <p:spTgt spid="87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32" dur="500"/>
                                        <p:tgtEl>
                                          <p:spTgt spid="87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Effect">
                      <p:stCondLst>
                        <p:cond delay="indefinite"/>
                      </p:stCondLst>
                      <p:childTnLst>
                        <p:par>
                          <p:cTn id="3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37" dur="500"/>
                                        <p:tgtEl>
                                          <p:spTgt spid="87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40" dur="500"/>
                                        <p:tgtEl>
                                          <p:spTgt spid="87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43" dur="500"/>
                                        <p:tgtEl>
                                          <p:spTgt spid="87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Text Box 3"/>
          <p:cNvSpPr txBox="1">
            <a:spLocks noChangeArrowheads="1"/>
          </p:cNvSpPr>
          <p:nvPr/>
        </p:nvSpPr>
        <p:spPr bwMode="auto">
          <a:xfrm>
            <a:off x="533400" y="1600200"/>
            <a:ext cx="7762875" cy="4648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algn="just">
              <a:lnSpc>
                <a:spcPct val="85000"/>
              </a:lnSpc>
              <a:spcBef>
                <a:spcPts val="8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3200" i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Congestion</a:t>
            </a:r>
            <a:r>
              <a:rPr lang="en-US" sz="32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1313" indent="-339725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Informally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ja-JP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too many sources sending too much data too fast for </a:t>
            </a:r>
            <a:r>
              <a:rPr lang="en-US" sz="28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network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to handle</a:t>
            </a:r>
            <a:r>
              <a:rPr lang="ja-JP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marL="341313" indent="-339725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Different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from flow control!</a:t>
            </a:r>
          </a:p>
          <a:p>
            <a:pPr marL="341313" indent="-339725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Manifestations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87388" lvl="1" indent="-230188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lost packets (buffer overflow at routers)</a:t>
            </a:r>
          </a:p>
          <a:p>
            <a:pPr marL="687388" lvl="1" indent="-230188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long delays (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queueing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in router buffers)</a:t>
            </a:r>
          </a:p>
          <a:p>
            <a:pPr marL="341313" indent="-339725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566738" y="352425"/>
            <a:ext cx="7772400" cy="10302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Principles of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Congestion </a:t>
            </a: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ontrol</a:t>
            </a:r>
            <a:endParaRPr lang="en-US" sz="3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Freeform 3"/>
          <p:cNvSpPr>
            <a:spLocks noChangeArrowheads="1"/>
          </p:cNvSpPr>
          <p:nvPr/>
        </p:nvSpPr>
        <p:spPr bwMode="auto">
          <a:xfrm flipH="1">
            <a:off x="4230688" y="1647825"/>
            <a:ext cx="250825" cy="930275"/>
          </a:xfrm>
          <a:custGeom>
            <a:avLst/>
            <a:gdLst>
              <a:gd name="G0" fmla="+- 1 0 0"/>
              <a:gd name="G1" fmla="+- 0 0 0"/>
              <a:gd name="G2" fmla="+- 1224 0 0"/>
              <a:gd name="G3" fmla="+- 1 0 0"/>
              <a:gd name="G4" fmla="+- 1 0 0"/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0116" name="Group 4"/>
          <p:cNvGrpSpPr>
            <a:grpSpLocks/>
          </p:cNvGrpSpPr>
          <p:nvPr/>
        </p:nvGrpSpPr>
        <p:grpSpPr bwMode="auto">
          <a:xfrm>
            <a:off x="3898900" y="2344738"/>
            <a:ext cx="523875" cy="433387"/>
            <a:chOff x="2456" y="1477"/>
            <a:chExt cx="330" cy="273"/>
          </a:xfrm>
        </p:grpSpPr>
        <p:pic>
          <p:nvPicPr>
            <p:cNvPr id="90117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56" y="1477"/>
              <a:ext cx="330" cy="273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90118" name="Freeform 6"/>
            <p:cNvSpPr>
              <a:spLocks noChangeArrowheads="1"/>
            </p:cNvSpPr>
            <p:nvPr/>
          </p:nvSpPr>
          <p:spPr bwMode="auto">
            <a:xfrm flipH="1">
              <a:off x="2597" y="1503"/>
              <a:ext cx="160" cy="12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0120" name="Freeform 8"/>
          <p:cNvSpPr>
            <a:spLocks noChangeArrowheads="1"/>
          </p:cNvSpPr>
          <p:nvPr/>
        </p:nvSpPr>
        <p:spPr bwMode="auto">
          <a:xfrm>
            <a:off x="8216900" y="2840038"/>
            <a:ext cx="250825" cy="930275"/>
          </a:xfrm>
          <a:custGeom>
            <a:avLst/>
            <a:gdLst>
              <a:gd name="G0" fmla="+- 1 0 0"/>
              <a:gd name="G1" fmla="+- 0 0 0"/>
              <a:gd name="G2" fmla="+- 1224 0 0"/>
              <a:gd name="G3" fmla="+- 1 0 0"/>
              <a:gd name="G4" fmla="+- 1 0 0"/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21" name="Freeform 9"/>
          <p:cNvSpPr>
            <a:spLocks noChangeArrowheads="1"/>
          </p:cNvSpPr>
          <p:nvPr/>
        </p:nvSpPr>
        <p:spPr bwMode="auto">
          <a:xfrm>
            <a:off x="8593138" y="1858963"/>
            <a:ext cx="250825" cy="930275"/>
          </a:xfrm>
          <a:custGeom>
            <a:avLst/>
            <a:gdLst>
              <a:gd name="G0" fmla="+- 1 0 0"/>
              <a:gd name="G1" fmla="+- 0 0 0"/>
              <a:gd name="G2" fmla="+- 1224 0 0"/>
              <a:gd name="G3" fmla="+- 1 0 0"/>
              <a:gd name="G4" fmla="+- 1 0 0"/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22" name="Freeform 10"/>
          <p:cNvSpPr>
            <a:spLocks noChangeArrowheads="1"/>
          </p:cNvSpPr>
          <p:nvPr/>
        </p:nvSpPr>
        <p:spPr bwMode="auto">
          <a:xfrm flipH="1">
            <a:off x="3357563" y="2589213"/>
            <a:ext cx="250825" cy="930275"/>
          </a:xfrm>
          <a:custGeom>
            <a:avLst/>
            <a:gdLst>
              <a:gd name="G0" fmla="+- 1 0 0"/>
              <a:gd name="G1" fmla="+- 0 0 0"/>
              <a:gd name="G2" fmla="+- 1224 0 0"/>
              <a:gd name="G3" fmla="+- 1 0 0"/>
              <a:gd name="G4" fmla="+- 1 0 0"/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23" name="Text Box 11"/>
          <p:cNvSpPr txBox="1">
            <a:spLocks noChangeArrowheads="1"/>
          </p:cNvSpPr>
          <p:nvPr/>
        </p:nvSpPr>
        <p:spPr bwMode="auto">
          <a:xfrm>
            <a:off x="330200" y="115888"/>
            <a:ext cx="7772400" cy="873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Causes/costs of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Congestion</a:t>
            </a: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scenario 1 </a:t>
            </a:r>
          </a:p>
        </p:txBody>
      </p:sp>
      <p:sp>
        <p:nvSpPr>
          <p:cNvPr id="90124" name="Text Box 12"/>
          <p:cNvSpPr txBox="1">
            <a:spLocks noChangeArrowheads="1"/>
          </p:cNvSpPr>
          <p:nvPr/>
        </p:nvSpPr>
        <p:spPr bwMode="auto">
          <a:xfrm>
            <a:off x="247650" y="1514475"/>
            <a:ext cx="3152775" cy="19383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algn="l">
              <a:lnSpc>
                <a:spcPct val="85000"/>
              </a:lnSpc>
              <a:spcBef>
                <a:spcPts val="5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two senders, two receivers</a:t>
            </a:r>
          </a:p>
          <a:p>
            <a:pPr marL="341313" indent="-341313" algn="l">
              <a:lnSpc>
                <a:spcPct val="85000"/>
              </a:lnSpc>
              <a:spcBef>
                <a:spcPts val="5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one router, infinite buffers </a:t>
            </a:r>
          </a:p>
          <a:p>
            <a:pPr marL="341313" indent="-341313" algn="l">
              <a:lnSpc>
                <a:spcPct val="85000"/>
              </a:lnSpc>
              <a:spcBef>
                <a:spcPts val="5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output link capacity: R</a:t>
            </a:r>
          </a:p>
          <a:p>
            <a:pPr marL="341313" indent="-341313" algn="l">
              <a:lnSpc>
                <a:spcPct val="85000"/>
              </a:lnSpc>
              <a:spcBef>
                <a:spcPts val="5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 retransmission</a:t>
            </a:r>
          </a:p>
          <a:p>
            <a:pPr marL="341313" indent="-341313" algn="l">
              <a:lnSpc>
                <a:spcPct val="85000"/>
              </a:lnSpc>
              <a:spcBef>
                <a:spcPts val="5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125" name="Text Box 13"/>
          <p:cNvSpPr txBox="1">
            <a:spLocks noChangeArrowheads="1"/>
          </p:cNvSpPr>
          <p:nvPr/>
        </p:nvSpPr>
        <p:spPr bwMode="auto">
          <a:xfrm>
            <a:off x="1430338" y="5802313"/>
            <a:ext cx="3297237" cy="784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algn="l">
              <a:lnSpc>
                <a:spcPct val="85000"/>
              </a:lnSpc>
              <a:spcBef>
                <a:spcPts val="5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solidFill>
                  <a:srgbClr val="000000"/>
                </a:solidFill>
                <a:latin typeface="Gill Sans MT" charset="0"/>
              </a:rPr>
              <a:t>maximum per-connection throughput: R/2</a:t>
            </a:r>
          </a:p>
        </p:txBody>
      </p:sp>
      <p:sp>
        <p:nvSpPr>
          <p:cNvPr id="90126" name="Oval 14"/>
          <p:cNvSpPr>
            <a:spLocks noChangeArrowheads="1"/>
          </p:cNvSpPr>
          <p:nvPr/>
        </p:nvSpPr>
        <p:spPr bwMode="auto">
          <a:xfrm>
            <a:off x="5635625" y="3087688"/>
            <a:ext cx="1063625" cy="234950"/>
          </a:xfrm>
          <a:prstGeom prst="ellipse">
            <a:avLst/>
          </a:prstGeom>
          <a:solidFill>
            <a:srgbClr val="C0C0C0"/>
          </a:solidFill>
          <a:ln w="1260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27" name="Line 15"/>
          <p:cNvSpPr>
            <a:spLocks noChangeShapeType="1"/>
          </p:cNvSpPr>
          <p:nvPr/>
        </p:nvSpPr>
        <p:spPr bwMode="auto">
          <a:xfrm>
            <a:off x="5635625" y="3068638"/>
            <a:ext cx="1588" cy="146050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28" name="Line 16"/>
          <p:cNvSpPr>
            <a:spLocks noChangeShapeType="1"/>
          </p:cNvSpPr>
          <p:nvPr/>
        </p:nvSpPr>
        <p:spPr bwMode="auto">
          <a:xfrm>
            <a:off x="6699250" y="3068638"/>
            <a:ext cx="1588" cy="146050"/>
          </a:xfrm>
          <a:prstGeom prst="line">
            <a:avLst/>
          </a:prstGeom>
          <a:noFill/>
          <a:ln w="1260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29" name="Rectangle 17"/>
          <p:cNvSpPr>
            <a:spLocks noChangeArrowheads="1"/>
          </p:cNvSpPr>
          <p:nvPr/>
        </p:nvSpPr>
        <p:spPr bwMode="auto">
          <a:xfrm>
            <a:off x="5635625" y="3068638"/>
            <a:ext cx="252413" cy="142875"/>
          </a:xfrm>
          <a:prstGeom prst="rect">
            <a:avLst/>
          </a:prstGeom>
          <a:solidFill>
            <a:srgbClr val="C0C0C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30" name="Rectangle 18"/>
          <p:cNvSpPr>
            <a:spLocks noChangeArrowheads="1"/>
          </p:cNvSpPr>
          <p:nvPr/>
        </p:nvSpPr>
        <p:spPr bwMode="auto">
          <a:xfrm>
            <a:off x="6376988" y="3059113"/>
            <a:ext cx="322262" cy="142875"/>
          </a:xfrm>
          <a:prstGeom prst="rect">
            <a:avLst/>
          </a:prstGeom>
          <a:solidFill>
            <a:srgbClr val="C0C0C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31" name="Oval 19"/>
          <p:cNvSpPr>
            <a:spLocks noChangeArrowheads="1"/>
          </p:cNvSpPr>
          <p:nvPr/>
        </p:nvSpPr>
        <p:spPr bwMode="auto">
          <a:xfrm>
            <a:off x="5624513" y="2900363"/>
            <a:ext cx="1063625" cy="273050"/>
          </a:xfrm>
          <a:prstGeom prst="ellipse">
            <a:avLst/>
          </a:prstGeom>
          <a:solidFill>
            <a:srgbClr val="C0C0C0"/>
          </a:solidFill>
          <a:ln w="1260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0132" name="Group 20"/>
          <p:cNvGrpSpPr>
            <a:grpSpLocks/>
          </p:cNvGrpSpPr>
          <p:nvPr/>
        </p:nvGrpSpPr>
        <p:grpSpPr bwMode="auto">
          <a:xfrm>
            <a:off x="5881688" y="2959100"/>
            <a:ext cx="523875" cy="158750"/>
            <a:chOff x="3705" y="1864"/>
            <a:chExt cx="330" cy="100"/>
          </a:xfrm>
        </p:grpSpPr>
        <p:sp>
          <p:nvSpPr>
            <p:cNvPr id="90133" name="Line 21"/>
            <p:cNvSpPr>
              <a:spLocks noChangeShapeType="1"/>
            </p:cNvSpPr>
            <p:nvPr/>
          </p:nvSpPr>
          <p:spPr bwMode="auto">
            <a:xfrm flipV="1">
              <a:off x="3705" y="1863"/>
              <a:ext cx="117" cy="3"/>
            </a:xfrm>
            <a:prstGeom prst="line">
              <a:avLst/>
            </a:prstGeom>
            <a:noFill/>
            <a:ln w="2844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134" name="Line 22"/>
            <p:cNvSpPr>
              <a:spLocks noChangeShapeType="1"/>
            </p:cNvSpPr>
            <p:nvPr/>
          </p:nvSpPr>
          <p:spPr bwMode="auto">
            <a:xfrm>
              <a:off x="3932" y="1965"/>
              <a:ext cx="103" cy="0"/>
            </a:xfrm>
            <a:prstGeom prst="line">
              <a:avLst/>
            </a:prstGeom>
            <a:noFill/>
            <a:ln w="2844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135" name="Line 23"/>
            <p:cNvSpPr>
              <a:spLocks noChangeShapeType="1"/>
            </p:cNvSpPr>
            <p:nvPr/>
          </p:nvSpPr>
          <p:spPr bwMode="auto">
            <a:xfrm>
              <a:off x="3814" y="1866"/>
              <a:ext cx="122" cy="98"/>
            </a:xfrm>
            <a:prstGeom prst="line">
              <a:avLst/>
            </a:prstGeom>
            <a:noFill/>
            <a:ln w="2844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0136" name="Group 24"/>
          <p:cNvGrpSpPr>
            <a:grpSpLocks/>
          </p:cNvGrpSpPr>
          <p:nvPr/>
        </p:nvGrpSpPr>
        <p:grpSpPr bwMode="auto">
          <a:xfrm>
            <a:off x="5881688" y="2957513"/>
            <a:ext cx="523875" cy="157162"/>
            <a:chOff x="3705" y="1863"/>
            <a:chExt cx="330" cy="99"/>
          </a:xfrm>
        </p:grpSpPr>
        <p:sp>
          <p:nvSpPr>
            <p:cNvPr id="90137" name="Line 25"/>
            <p:cNvSpPr>
              <a:spLocks noChangeShapeType="1"/>
            </p:cNvSpPr>
            <p:nvPr/>
          </p:nvSpPr>
          <p:spPr bwMode="auto">
            <a:xfrm>
              <a:off x="3705" y="1961"/>
              <a:ext cx="117" cy="1"/>
            </a:xfrm>
            <a:prstGeom prst="line">
              <a:avLst/>
            </a:prstGeom>
            <a:noFill/>
            <a:ln w="28440" cap="sq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138" name="Line 26"/>
            <p:cNvSpPr>
              <a:spLocks noChangeShapeType="1"/>
            </p:cNvSpPr>
            <p:nvPr/>
          </p:nvSpPr>
          <p:spPr bwMode="auto">
            <a:xfrm>
              <a:off x="3932" y="1863"/>
              <a:ext cx="103" cy="0"/>
            </a:xfrm>
            <a:prstGeom prst="line">
              <a:avLst/>
            </a:prstGeom>
            <a:noFill/>
            <a:ln w="28440" cap="sq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139" name="Line 27"/>
            <p:cNvSpPr>
              <a:spLocks noChangeShapeType="1"/>
            </p:cNvSpPr>
            <p:nvPr/>
          </p:nvSpPr>
          <p:spPr bwMode="auto">
            <a:xfrm flipV="1">
              <a:off x="3814" y="1862"/>
              <a:ext cx="122" cy="99"/>
            </a:xfrm>
            <a:prstGeom prst="line">
              <a:avLst/>
            </a:prstGeom>
            <a:noFill/>
            <a:ln w="28440" cap="sq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0140" name="Text Box 28"/>
          <p:cNvSpPr txBox="1">
            <a:spLocks noChangeArrowheads="1"/>
          </p:cNvSpPr>
          <p:nvPr/>
        </p:nvSpPr>
        <p:spPr bwMode="auto">
          <a:xfrm>
            <a:off x="5881688" y="2178050"/>
            <a:ext cx="1423987" cy="3952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unlimited shared output link buffers</a:t>
            </a:r>
          </a:p>
        </p:txBody>
      </p:sp>
      <p:sp>
        <p:nvSpPr>
          <p:cNvPr id="90141" name="Line 29"/>
          <p:cNvSpPr>
            <a:spLocks noChangeShapeType="1"/>
          </p:cNvSpPr>
          <p:nvPr/>
        </p:nvSpPr>
        <p:spPr bwMode="auto">
          <a:xfrm flipH="1">
            <a:off x="4518025" y="2722563"/>
            <a:ext cx="927100" cy="8667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42" name="Line 30"/>
          <p:cNvSpPr>
            <a:spLocks noChangeShapeType="1"/>
          </p:cNvSpPr>
          <p:nvPr/>
        </p:nvSpPr>
        <p:spPr bwMode="auto">
          <a:xfrm flipH="1">
            <a:off x="5003800" y="2722563"/>
            <a:ext cx="441325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0143" name="Group 31"/>
          <p:cNvGrpSpPr>
            <a:grpSpLocks/>
          </p:cNvGrpSpPr>
          <p:nvPr/>
        </p:nvGrpSpPr>
        <p:grpSpPr bwMode="auto">
          <a:xfrm>
            <a:off x="4459288" y="1703388"/>
            <a:ext cx="649287" cy="903287"/>
            <a:chOff x="2809" y="1073"/>
            <a:chExt cx="409" cy="569"/>
          </a:xfrm>
        </p:grpSpPr>
        <p:sp>
          <p:nvSpPr>
            <p:cNvPr id="90144" name="Rectangle 32"/>
            <p:cNvSpPr>
              <a:spLocks noChangeArrowheads="1"/>
            </p:cNvSpPr>
            <p:nvPr/>
          </p:nvSpPr>
          <p:spPr bwMode="auto">
            <a:xfrm>
              <a:off x="2834" y="1092"/>
              <a:ext cx="384" cy="549"/>
            </a:xfrm>
            <a:prstGeom prst="rect">
              <a:avLst/>
            </a:prstGeom>
            <a:solidFill>
              <a:srgbClr val="969696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45" name="Rectangle 33"/>
            <p:cNvSpPr>
              <a:spLocks noChangeArrowheads="1"/>
            </p:cNvSpPr>
            <p:nvPr/>
          </p:nvSpPr>
          <p:spPr bwMode="auto">
            <a:xfrm>
              <a:off x="2811" y="1073"/>
              <a:ext cx="384" cy="550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46" name="Line 34"/>
            <p:cNvSpPr>
              <a:spLocks noChangeShapeType="1"/>
            </p:cNvSpPr>
            <p:nvPr/>
          </p:nvSpPr>
          <p:spPr bwMode="auto">
            <a:xfrm>
              <a:off x="2811" y="1189"/>
              <a:ext cx="384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147" name="Line 35"/>
            <p:cNvSpPr>
              <a:spLocks noChangeShapeType="1"/>
            </p:cNvSpPr>
            <p:nvPr/>
          </p:nvSpPr>
          <p:spPr bwMode="auto">
            <a:xfrm>
              <a:off x="2816" y="1310"/>
              <a:ext cx="390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148" name="Line 36"/>
            <p:cNvSpPr>
              <a:spLocks noChangeShapeType="1"/>
            </p:cNvSpPr>
            <p:nvPr/>
          </p:nvSpPr>
          <p:spPr bwMode="auto">
            <a:xfrm>
              <a:off x="2810" y="1421"/>
              <a:ext cx="390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149" name="Line 37"/>
            <p:cNvSpPr>
              <a:spLocks noChangeShapeType="1"/>
            </p:cNvSpPr>
            <p:nvPr/>
          </p:nvSpPr>
          <p:spPr bwMode="auto">
            <a:xfrm>
              <a:off x="2809" y="1522"/>
              <a:ext cx="385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0150" name="Text Box 38"/>
          <p:cNvSpPr txBox="1">
            <a:spLocks noChangeArrowheads="1"/>
          </p:cNvSpPr>
          <p:nvPr/>
        </p:nvSpPr>
        <p:spPr bwMode="auto">
          <a:xfrm>
            <a:off x="3784600" y="1863725"/>
            <a:ext cx="633413" cy="2428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000">
                <a:solidFill>
                  <a:srgbClr val="000000"/>
                </a:solidFill>
                <a:latin typeface="Arial" charset="0"/>
              </a:rPr>
              <a:t>Host A</a:t>
            </a:r>
          </a:p>
        </p:txBody>
      </p:sp>
      <p:sp>
        <p:nvSpPr>
          <p:cNvPr id="90151" name="Text Box 39"/>
          <p:cNvSpPr txBox="1">
            <a:spLocks noChangeArrowheads="1"/>
          </p:cNvSpPr>
          <p:nvPr/>
        </p:nvSpPr>
        <p:spPr bwMode="auto">
          <a:xfrm>
            <a:off x="3054350" y="1136650"/>
            <a:ext cx="2132013" cy="3667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original data: </a:t>
            </a:r>
            <a:r>
              <a:rPr lang="en-US" sz="2400">
                <a:solidFill>
                  <a:srgbClr val="CC0000"/>
                </a:solidFill>
                <a:latin typeface="Symbol" charset="2"/>
              </a:rPr>
              <a:t></a:t>
            </a:r>
            <a:r>
              <a:rPr lang="en-US" sz="2400" baseline="-25000">
                <a:solidFill>
                  <a:srgbClr val="CC0000"/>
                </a:solidFill>
                <a:latin typeface="Arial" charset="0"/>
              </a:rPr>
              <a:t>in</a:t>
            </a:r>
            <a:r>
              <a:rPr lang="en-US" baseline="-25000">
                <a:solidFill>
                  <a:srgbClr val="CC0000"/>
                </a:solidFill>
                <a:latin typeface="Arial" charset="0"/>
              </a:rPr>
              <a:t> </a:t>
            </a:r>
          </a:p>
        </p:txBody>
      </p:sp>
      <p:sp>
        <p:nvSpPr>
          <p:cNvPr id="90152" name="Line 40"/>
          <p:cNvSpPr>
            <a:spLocks noChangeShapeType="1"/>
          </p:cNvSpPr>
          <p:nvPr/>
        </p:nvSpPr>
        <p:spPr bwMode="auto">
          <a:xfrm flipH="1">
            <a:off x="4079875" y="3579813"/>
            <a:ext cx="441325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0153" name="Group 41"/>
          <p:cNvGrpSpPr>
            <a:grpSpLocks/>
          </p:cNvGrpSpPr>
          <p:nvPr/>
        </p:nvGrpSpPr>
        <p:grpSpPr bwMode="auto">
          <a:xfrm>
            <a:off x="3602038" y="2598738"/>
            <a:ext cx="649287" cy="903287"/>
            <a:chOff x="2269" y="1637"/>
            <a:chExt cx="409" cy="569"/>
          </a:xfrm>
        </p:grpSpPr>
        <p:sp>
          <p:nvSpPr>
            <p:cNvPr id="90154" name="Rectangle 42"/>
            <p:cNvSpPr>
              <a:spLocks noChangeArrowheads="1"/>
            </p:cNvSpPr>
            <p:nvPr/>
          </p:nvSpPr>
          <p:spPr bwMode="auto">
            <a:xfrm>
              <a:off x="2294" y="1656"/>
              <a:ext cx="384" cy="549"/>
            </a:xfrm>
            <a:prstGeom prst="rect">
              <a:avLst/>
            </a:prstGeom>
            <a:solidFill>
              <a:srgbClr val="969696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55" name="Rectangle 43"/>
            <p:cNvSpPr>
              <a:spLocks noChangeArrowheads="1"/>
            </p:cNvSpPr>
            <p:nvPr/>
          </p:nvSpPr>
          <p:spPr bwMode="auto">
            <a:xfrm>
              <a:off x="2271" y="1637"/>
              <a:ext cx="384" cy="550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56" name="Line 44"/>
            <p:cNvSpPr>
              <a:spLocks noChangeShapeType="1"/>
            </p:cNvSpPr>
            <p:nvPr/>
          </p:nvSpPr>
          <p:spPr bwMode="auto">
            <a:xfrm>
              <a:off x="2271" y="1753"/>
              <a:ext cx="384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157" name="Line 45"/>
            <p:cNvSpPr>
              <a:spLocks noChangeShapeType="1"/>
            </p:cNvSpPr>
            <p:nvPr/>
          </p:nvSpPr>
          <p:spPr bwMode="auto">
            <a:xfrm>
              <a:off x="2276" y="1874"/>
              <a:ext cx="390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158" name="Line 46"/>
            <p:cNvSpPr>
              <a:spLocks noChangeShapeType="1"/>
            </p:cNvSpPr>
            <p:nvPr/>
          </p:nvSpPr>
          <p:spPr bwMode="auto">
            <a:xfrm>
              <a:off x="2270" y="1985"/>
              <a:ext cx="390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159" name="Line 47"/>
            <p:cNvSpPr>
              <a:spLocks noChangeShapeType="1"/>
            </p:cNvSpPr>
            <p:nvPr/>
          </p:nvSpPr>
          <p:spPr bwMode="auto">
            <a:xfrm>
              <a:off x="2269" y="2086"/>
              <a:ext cx="385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0160" name="Text Box 48"/>
          <p:cNvSpPr txBox="1">
            <a:spLocks noChangeArrowheads="1"/>
          </p:cNvSpPr>
          <p:nvPr/>
        </p:nvSpPr>
        <p:spPr bwMode="auto">
          <a:xfrm>
            <a:off x="2701925" y="3413125"/>
            <a:ext cx="633413" cy="2428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000">
                <a:solidFill>
                  <a:srgbClr val="000000"/>
                </a:solidFill>
                <a:latin typeface="Arial" charset="0"/>
              </a:rPr>
              <a:t>Host B</a:t>
            </a:r>
          </a:p>
        </p:txBody>
      </p:sp>
      <p:sp>
        <p:nvSpPr>
          <p:cNvPr id="90161" name="Line 49"/>
          <p:cNvSpPr>
            <a:spLocks noChangeShapeType="1"/>
          </p:cNvSpPr>
          <p:nvPr/>
        </p:nvSpPr>
        <p:spPr bwMode="auto">
          <a:xfrm flipH="1">
            <a:off x="5003800" y="3122613"/>
            <a:ext cx="612775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62" name="Line 50"/>
          <p:cNvSpPr>
            <a:spLocks noChangeShapeType="1"/>
          </p:cNvSpPr>
          <p:nvPr/>
        </p:nvSpPr>
        <p:spPr bwMode="auto">
          <a:xfrm flipH="1">
            <a:off x="6623050" y="3122613"/>
            <a:ext cx="612775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63" name="Line 51"/>
          <p:cNvSpPr>
            <a:spLocks noChangeShapeType="1"/>
          </p:cNvSpPr>
          <p:nvPr/>
        </p:nvSpPr>
        <p:spPr bwMode="auto">
          <a:xfrm flipH="1">
            <a:off x="6746875" y="2722563"/>
            <a:ext cx="927100" cy="8667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64" name="Line 52"/>
          <p:cNvSpPr>
            <a:spLocks noChangeShapeType="1"/>
          </p:cNvSpPr>
          <p:nvPr/>
        </p:nvSpPr>
        <p:spPr bwMode="auto">
          <a:xfrm flipH="1">
            <a:off x="7640638" y="2732088"/>
            <a:ext cx="442912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0165" name="Group 53"/>
          <p:cNvGrpSpPr>
            <a:grpSpLocks/>
          </p:cNvGrpSpPr>
          <p:nvPr/>
        </p:nvGrpSpPr>
        <p:grpSpPr bwMode="auto">
          <a:xfrm>
            <a:off x="7954963" y="1808163"/>
            <a:ext cx="649287" cy="903287"/>
            <a:chOff x="5011" y="1139"/>
            <a:chExt cx="409" cy="569"/>
          </a:xfrm>
        </p:grpSpPr>
        <p:sp>
          <p:nvSpPr>
            <p:cNvPr id="90166" name="Rectangle 54"/>
            <p:cNvSpPr>
              <a:spLocks noChangeArrowheads="1"/>
            </p:cNvSpPr>
            <p:nvPr/>
          </p:nvSpPr>
          <p:spPr bwMode="auto">
            <a:xfrm>
              <a:off x="5036" y="1158"/>
              <a:ext cx="384" cy="549"/>
            </a:xfrm>
            <a:prstGeom prst="rect">
              <a:avLst/>
            </a:prstGeom>
            <a:solidFill>
              <a:srgbClr val="969696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67" name="Rectangle 55"/>
            <p:cNvSpPr>
              <a:spLocks noChangeArrowheads="1"/>
            </p:cNvSpPr>
            <p:nvPr/>
          </p:nvSpPr>
          <p:spPr bwMode="auto">
            <a:xfrm>
              <a:off x="5013" y="1139"/>
              <a:ext cx="384" cy="550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68" name="Line 56"/>
            <p:cNvSpPr>
              <a:spLocks noChangeShapeType="1"/>
            </p:cNvSpPr>
            <p:nvPr/>
          </p:nvSpPr>
          <p:spPr bwMode="auto">
            <a:xfrm>
              <a:off x="5013" y="1255"/>
              <a:ext cx="384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169" name="Line 57"/>
            <p:cNvSpPr>
              <a:spLocks noChangeShapeType="1"/>
            </p:cNvSpPr>
            <p:nvPr/>
          </p:nvSpPr>
          <p:spPr bwMode="auto">
            <a:xfrm>
              <a:off x="5018" y="1376"/>
              <a:ext cx="390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170" name="Line 58"/>
            <p:cNvSpPr>
              <a:spLocks noChangeShapeType="1"/>
            </p:cNvSpPr>
            <p:nvPr/>
          </p:nvSpPr>
          <p:spPr bwMode="auto">
            <a:xfrm>
              <a:off x="5012" y="1487"/>
              <a:ext cx="390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171" name="Line 59"/>
            <p:cNvSpPr>
              <a:spLocks noChangeShapeType="1"/>
            </p:cNvSpPr>
            <p:nvPr/>
          </p:nvSpPr>
          <p:spPr bwMode="auto">
            <a:xfrm>
              <a:off x="5011" y="1588"/>
              <a:ext cx="385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0172" name="Group 60"/>
          <p:cNvGrpSpPr>
            <a:grpSpLocks/>
          </p:cNvGrpSpPr>
          <p:nvPr/>
        </p:nvGrpSpPr>
        <p:grpSpPr bwMode="auto">
          <a:xfrm>
            <a:off x="7573963" y="2825750"/>
            <a:ext cx="649287" cy="904875"/>
            <a:chOff x="4771" y="1780"/>
            <a:chExt cx="409" cy="570"/>
          </a:xfrm>
        </p:grpSpPr>
        <p:sp>
          <p:nvSpPr>
            <p:cNvPr id="90173" name="Rectangle 61"/>
            <p:cNvSpPr>
              <a:spLocks noChangeArrowheads="1"/>
            </p:cNvSpPr>
            <p:nvPr/>
          </p:nvSpPr>
          <p:spPr bwMode="auto">
            <a:xfrm>
              <a:off x="4796" y="1799"/>
              <a:ext cx="384" cy="551"/>
            </a:xfrm>
            <a:prstGeom prst="rect">
              <a:avLst/>
            </a:prstGeom>
            <a:solidFill>
              <a:srgbClr val="969696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74" name="Rectangle 62"/>
            <p:cNvSpPr>
              <a:spLocks noChangeArrowheads="1"/>
            </p:cNvSpPr>
            <p:nvPr/>
          </p:nvSpPr>
          <p:spPr bwMode="auto">
            <a:xfrm>
              <a:off x="4773" y="1780"/>
              <a:ext cx="384" cy="551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75" name="Line 63"/>
            <p:cNvSpPr>
              <a:spLocks noChangeShapeType="1"/>
            </p:cNvSpPr>
            <p:nvPr/>
          </p:nvSpPr>
          <p:spPr bwMode="auto">
            <a:xfrm>
              <a:off x="4773" y="1896"/>
              <a:ext cx="384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176" name="Line 64"/>
            <p:cNvSpPr>
              <a:spLocks noChangeShapeType="1"/>
            </p:cNvSpPr>
            <p:nvPr/>
          </p:nvSpPr>
          <p:spPr bwMode="auto">
            <a:xfrm>
              <a:off x="4778" y="2017"/>
              <a:ext cx="390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177" name="Line 65"/>
            <p:cNvSpPr>
              <a:spLocks noChangeShapeType="1"/>
            </p:cNvSpPr>
            <p:nvPr/>
          </p:nvSpPr>
          <p:spPr bwMode="auto">
            <a:xfrm>
              <a:off x="4772" y="2128"/>
              <a:ext cx="390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178" name="Line 66"/>
            <p:cNvSpPr>
              <a:spLocks noChangeShapeType="1"/>
            </p:cNvSpPr>
            <p:nvPr/>
          </p:nvSpPr>
          <p:spPr bwMode="auto">
            <a:xfrm>
              <a:off x="4771" y="2230"/>
              <a:ext cx="385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0179" name="Oval 67"/>
          <p:cNvSpPr>
            <a:spLocks noChangeArrowheads="1"/>
          </p:cNvSpPr>
          <p:nvPr/>
        </p:nvSpPr>
        <p:spPr bwMode="auto">
          <a:xfrm>
            <a:off x="4795838" y="1760538"/>
            <a:ext cx="92075" cy="90487"/>
          </a:xfrm>
          <a:prstGeom prst="ellipse">
            <a:avLst/>
          </a:prstGeom>
          <a:solidFill>
            <a:srgbClr val="FF0000"/>
          </a:solidFill>
          <a:ln w="9360" cap="sq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80" name="Oval 68"/>
          <p:cNvSpPr>
            <a:spLocks noChangeArrowheads="1"/>
          </p:cNvSpPr>
          <p:nvPr/>
        </p:nvSpPr>
        <p:spPr bwMode="auto">
          <a:xfrm>
            <a:off x="3852863" y="2636838"/>
            <a:ext cx="92075" cy="90487"/>
          </a:xfrm>
          <a:prstGeom prst="ellipse">
            <a:avLst/>
          </a:prstGeom>
          <a:solidFill>
            <a:srgbClr val="FF0000"/>
          </a:solidFill>
          <a:ln w="9360" cap="sq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81" name="Line 69"/>
          <p:cNvSpPr>
            <a:spLocks noChangeShapeType="1"/>
          </p:cNvSpPr>
          <p:nvPr/>
        </p:nvSpPr>
        <p:spPr bwMode="auto">
          <a:xfrm>
            <a:off x="4370388" y="1539875"/>
            <a:ext cx="369887" cy="252413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82" name="Text Box 70"/>
          <p:cNvSpPr txBox="1">
            <a:spLocks noChangeArrowheads="1"/>
          </p:cNvSpPr>
          <p:nvPr/>
        </p:nvSpPr>
        <p:spPr bwMode="auto">
          <a:xfrm>
            <a:off x="6827838" y="1217613"/>
            <a:ext cx="1790700" cy="366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throughput:</a:t>
            </a:r>
            <a:r>
              <a:rPr lang="en-US" sz="2400">
                <a:solidFill>
                  <a:srgbClr val="FF0000"/>
                </a:solidFill>
                <a:latin typeface="Symbol" charset="2"/>
              </a:rPr>
              <a:t></a:t>
            </a:r>
            <a:r>
              <a:rPr lang="en-US" sz="2400">
                <a:solidFill>
                  <a:srgbClr val="CC0000"/>
                </a:solidFill>
                <a:latin typeface="Symbol" charset="2"/>
              </a:rPr>
              <a:t></a:t>
            </a:r>
            <a:r>
              <a:rPr lang="en-US" sz="2400" baseline="-25000">
                <a:solidFill>
                  <a:srgbClr val="CC0000"/>
                </a:solidFill>
                <a:latin typeface="Arial" charset="0"/>
              </a:rPr>
              <a:t>out</a:t>
            </a:r>
          </a:p>
        </p:txBody>
      </p:sp>
      <p:sp>
        <p:nvSpPr>
          <p:cNvPr id="90183" name="Line 71"/>
          <p:cNvSpPr>
            <a:spLocks noChangeShapeType="1"/>
          </p:cNvSpPr>
          <p:nvPr/>
        </p:nvSpPr>
        <p:spPr bwMode="auto">
          <a:xfrm>
            <a:off x="7672388" y="1627188"/>
            <a:ext cx="528637" cy="2413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84" name="Line 72"/>
          <p:cNvSpPr>
            <a:spLocks noChangeShapeType="1"/>
          </p:cNvSpPr>
          <p:nvPr/>
        </p:nvSpPr>
        <p:spPr bwMode="auto">
          <a:xfrm flipH="1">
            <a:off x="6423025" y="2598738"/>
            <a:ext cx="336550" cy="32385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0185" name="Group 73"/>
          <p:cNvGrpSpPr>
            <a:grpSpLocks/>
          </p:cNvGrpSpPr>
          <p:nvPr/>
        </p:nvGrpSpPr>
        <p:grpSpPr bwMode="auto">
          <a:xfrm>
            <a:off x="5995988" y="2989263"/>
            <a:ext cx="671512" cy="265112"/>
            <a:chOff x="3777" y="1883"/>
            <a:chExt cx="423" cy="167"/>
          </a:xfrm>
        </p:grpSpPr>
        <p:sp>
          <p:nvSpPr>
            <p:cNvPr id="90186" name="Rectangle 74"/>
            <p:cNvSpPr>
              <a:spLocks noChangeArrowheads="1"/>
            </p:cNvSpPr>
            <p:nvPr/>
          </p:nvSpPr>
          <p:spPr bwMode="auto">
            <a:xfrm>
              <a:off x="3787" y="1883"/>
              <a:ext cx="413" cy="167"/>
            </a:xfrm>
            <a:prstGeom prst="rect">
              <a:avLst/>
            </a:prstGeom>
            <a:gradFill rotWithShape="0">
              <a:gsLst>
                <a:gs pos="0">
                  <a:srgbClr val="969696"/>
                </a:gs>
                <a:gs pos="100000">
                  <a:srgbClr val="FFFFFF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87" name="Freeform 75"/>
            <p:cNvSpPr>
              <a:spLocks noChangeArrowheads="1"/>
            </p:cNvSpPr>
            <p:nvPr/>
          </p:nvSpPr>
          <p:spPr bwMode="auto">
            <a:xfrm>
              <a:off x="3939" y="1892"/>
              <a:ext cx="253" cy="155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T0" fmla="*/ 0 w 855"/>
                <a:gd name="T1" fmla="*/ 0 h 390"/>
                <a:gd name="T2" fmla="*/ 113 w 855"/>
                <a:gd name="T3" fmla="*/ 0 h 390"/>
                <a:gd name="T4" fmla="*/ 113 w 855"/>
                <a:gd name="T5" fmla="*/ 303 h 390"/>
                <a:gd name="T6" fmla="*/ 6 w 855"/>
                <a:gd name="T7" fmla="*/ 303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5" h="390">
                  <a:moveTo>
                    <a:pt x="0" y="0"/>
                  </a:moveTo>
                  <a:lnTo>
                    <a:pt x="855" y="0"/>
                  </a:lnTo>
                  <a:lnTo>
                    <a:pt x="855" y="390"/>
                  </a:lnTo>
                  <a:lnTo>
                    <a:pt x="45" y="390"/>
                  </a:lnTo>
                </a:path>
              </a:pathLst>
            </a:custGeom>
            <a:noFill/>
            <a:ln w="9360" cap="sq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88" name="Line 76"/>
            <p:cNvSpPr>
              <a:spLocks noChangeShapeType="1"/>
            </p:cNvSpPr>
            <p:nvPr/>
          </p:nvSpPr>
          <p:spPr bwMode="auto">
            <a:xfrm>
              <a:off x="3777" y="1892"/>
              <a:ext cx="161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189" name="Line 77"/>
            <p:cNvSpPr>
              <a:spLocks noChangeShapeType="1"/>
            </p:cNvSpPr>
            <p:nvPr/>
          </p:nvSpPr>
          <p:spPr bwMode="auto">
            <a:xfrm>
              <a:off x="3786" y="2048"/>
              <a:ext cx="160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190" name="Line 78"/>
            <p:cNvSpPr>
              <a:spLocks noChangeShapeType="1"/>
            </p:cNvSpPr>
            <p:nvPr/>
          </p:nvSpPr>
          <p:spPr bwMode="auto">
            <a:xfrm>
              <a:off x="4167" y="1916"/>
              <a:ext cx="0" cy="9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191" name="Line 79"/>
            <p:cNvSpPr>
              <a:spLocks noChangeShapeType="1"/>
            </p:cNvSpPr>
            <p:nvPr/>
          </p:nvSpPr>
          <p:spPr bwMode="auto">
            <a:xfrm>
              <a:off x="4140" y="1916"/>
              <a:ext cx="0" cy="9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192" name="Line 80"/>
            <p:cNvSpPr>
              <a:spLocks noChangeShapeType="1"/>
            </p:cNvSpPr>
            <p:nvPr/>
          </p:nvSpPr>
          <p:spPr bwMode="auto">
            <a:xfrm>
              <a:off x="4113" y="1916"/>
              <a:ext cx="0" cy="9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193" name="Line 81"/>
            <p:cNvSpPr>
              <a:spLocks noChangeShapeType="1"/>
            </p:cNvSpPr>
            <p:nvPr/>
          </p:nvSpPr>
          <p:spPr bwMode="auto">
            <a:xfrm>
              <a:off x="4086" y="1913"/>
              <a:ext cx="0" cy="9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194" name="Line 82"/>
            <p:cNvSpPr>
              <a:spLocks noChangeShapeType="1"/>
            </p:cNvSpPr>
            <p:nvPr/>
          </p:nvSpPr>
          <p:spPr bwMode="auto">
            <a:xfrm>
              <a:off x="4059" y="1913"/>
              <a:ext cx="0" cy="9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195" name="Line 83"/>
            <p:cNvSpPr>
              <a:spLocks noChangeShapeType="1"/>
            </p:cNvSpPr>
            <p:nvPr/>
          </p:nvSpPr>
          <p:spPr bwMode="auto">
            <a:xfrm>
              <a:off x="4031" y="1913"/>
              <a:ext cx="0" cy="9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196" name="Line 84"/>
            <p:cNvSpPr>
              <a:spLocks noChangeShapeType="1"/>
            </p:cNvSpPr>
            <p:nvPr/>
          </p:nvSpPr>
          <p:spPr bwMode="auto">
            <a:xfrm>
              <a:off x="3819" y="1967"/>
              <a:ext cx="172" cy="0"/>
            </a:xfrm>
            <a:prstGeom prst="line">
              <a:avLst/>
            </a:prstGeom>
            <a:noFill/>
            <a:ln w="38160" cap="sq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0197" name="Freeform 85"/>
          <p:cNvSpPr>
            <a:spLocks/>
          </p:cNvSpPr>
          <p:nvPr/>
        </p:nvSpPr>
        <p:spPr bwMode="auto">
          <a:xfrm>
            <a:off x="3900488" y="2713038"/>
            <a:ext cx="3952875" cy="952500"/>
          </a:xfrm>
          <a:custGeom>
            <a:avLst/>
            <a:gdLst>
              <a:gd name="G0" fmla="+- 1 0 0"/>
              <a:gd name="G1" fmla="+- 1486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1 0 0"/>
              <a:gd name="T0" fmla="*/ 0 w 6225"/>
              <a:gd name="T1" fmla="*/ 0 h 1501"/>
              <a:gd name="T2" fmla="*/ 0 w 6225"/>
              <a:gd name="T3" fmla="*/ 2147483647 h 1501"/>
              <a:gd name="T4" fmla="*/ 2147483647 w 6225"/>
              <a:gd name="T5" fmla="*/ 2147483647 h 1501"/>
              <a:gd name="T6" fmla="*/ 2147483647 w 6225"/>
              <a:gd name="T7" fmla="*/ 2147483647 h 1501"/>
              <a:gd name="T8" fmla="*/ 2147483647 w 6225"/>
              <a:gd name="T9" fmla="*/ 2147483647 h 1501"/>
              <a:gd name="T10" fmla="*/ 2147483647 w 6225"/>
              <a:gd name="T11" fmla="*/ 2147483647 h 1501"/>
              <a:gd name="T12" fmla="*/ 2147483647 w 6225"/>
              <a:gd name="T13" fmla="*/ 2147483647 h 1501"/>
              <a:gd name="T14" fmla="*/ 2147483647 w 6225"/>
              <a:gd name="T15" fmla="*/ 2147483647 h 15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225" h="1501">
                <a:moveTo>
                  <a:pt x="0" y="0"/>
                </a:moveTo>
                <a:lnTo>
                  <a:pt x="0" y="1486"/>
                </a:lnTo>
                <a:lnTo>
                  <a:pt x="1005" y="1501"/>
                </a:lnTo>
                <a:lnTo>
                  <a:pt x="1860" y="706"/>
                </a:lnTo>
                <a:lnTo>
                  <a:pt x="5085" y="721"/>
                </a:lnTo>
                <a:lnTo>
                  <a:pt x="4305" y="1456"/>
                </a:lnTo>
                <a:lnTo>
                  <a:pt x="6225" y="1456"/>
                </a:lnTo>
                <a:lnTo>
                  <a:pt x="6220" y="391"/>
                </a:lnTo>
              </a:path>
            </a:pathLst>
          </a:custGeom>
          <a:noFill/>
          <a:ln w="38160" cap="sq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98" name="Freeform 86"/>
          <p:cNvSpPr>
            <a:spLocks/>
          </p:cNvSpPr>
          <p:nvPr/>
        </p:nvSpPr>
        <p:spPr bwMode="auto">
          <a:xfrm>
            <a:off x="4843463" y="1808163"/>
            <a:ext cx="3429000" cy="1276350"/>
          </a:xfrm>
          <a:custGeom>
            <a:avLst/>
            <a:gdLst>
              <a:gd name="G0" fmla="+- 1 0 0"/>
              <a:gd name="G1" fmla="+- 594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1 0 0"/>
              <a:gd name="T0" fmla="*/ 0 w 2160"/>
              <a:gd name="T1" fmla="*/ 0 h 804"/>
              <a:gd name="T2" fmla="*/ 0 w 2160"/>
              <a:gd name="T3" fmla="*/ 2147483647 h 804"/>
              <a:gd name="T4" fmla="*/ 2147483647 w 2160"/>
              <a:gd name="T5" fmla="*/ 2147483647 h 804"/>
              <a:gd name="T6" fmla="*/ 2147483647 w 2160"/>
              <a:gd name="T7" fmla="*/ 2147483647 h 804"/>
              <a:gd name="T8" fmla="*/ 2147483647 w 2160"/>
              <a:gd name="T9" fmla="*/ 2147483647 h 804"/>
              <a:gd name="T10" fmla="*/ 2147483647 w 2160"/>
              <a:gd name="T11" fmla="*/ 2147483647 h 804"/>
              <a:gd name="T12" fmla="*/ 2147483647 w 2160"/>
              <a:gd name="T13" fmla="*/ 2147483647 h 804"/>
              <a:gd name="T14" fmla="*/ 2147483647 w 2160"/>
              <a:gd name="T15" fmla="*/ 2147483647 h 8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60" h="804">
                <a:moveTo>
                  <a:pt x="0" y="0"/>
                </a:moveTo>
                <a:lnTo>
                  <a:pt x="0" y="594"/>
                </a:lnTo>
                <a:lnTo>
                  <a:pt x="402" y="600"/>
                </a:lnTo>
                <a:lnTo>
                  <a:pt x="216" y="804"/>
                </a:lnTo>
                <a:lnTo>
                  <a:pt x="1446" y="804"/>
                </a:lnTo>
                <a:lnTo>
                  <a:pt x="1770" y="524"/>
                </a:lnTo>
                <a:lnTo>
                  <a:pt x="2160" y="516"/>
                </a:lnTo>
                <a:lnTo>
                  <a:pt x="2160" y="48"/>
                </a:lnTo>
              </a:path>
            </a:pathLst>
          </a:custGeom>
          <a:noFill/>
          <a:ln w="38160" cap="sq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0199" name="Group 87"/>
          <p:cNvGrpSpPr>
            <a:grpSpLocks/>
          </p:cNvGrpSpPr>
          <p:nvPr/>
        </p:nvGrpSpPr>
        <p:grpSpPr bwMode="auto">
          <a:xfrm>
            <a:off x="1620838" y="4102100"/>
            <a:ext cx="2339975" cy="1744663"/>
            <a:chOff x="1021" y="2584"/>
            <a:chExt cx="1474" cy="1099"/>
          </a:xfrm>
        </p:grpSpPr>
        <p:sp>
          <p:nvSpPr>
            <p:cNvPr id="90200" name="Line 88"/>
            <p:cNvSpPr>
              <a:spLocks noChangeShapeType="1"/>
            </p:cNvSpPr>
            <p:nvPr/>
          </p:nvSpPr>
          <p:spPr bwMode="auto">
            <a:xfrm>
              <a:off x="1330" y="2626"/>
              <a:ext cx="0" cy="803"/>
            </a:xfrm>
            <a:prstGeom prst="line">
              <a:avLst/>
            </a:prstGeom>
            <a:noFill/>
            <a:ln w="1908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201" name="Line 89"/>
            <p:cNvSpPr>
              <a:spLocks noChangeShapeType="1"/>
            </p:cNvSpPr>
            <p:nvPr/>
          </p:nvSpPr>
          <p:spPr bwMode="auto">
            <a:xfrm flipV="1">
              <a:off x="1324" y="3425"/>
              <a:ext cx="921" cy="3"/>
            </a:xfrm>
            <a:prstGeom prst="line">
              <a:avLst/>
            </a:prstGeom>
            <a:noFill/>
            <a:ln w="1908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202" name="Line 90"/>
            <p:cNvSpPr>
              <a:spLocks noChangeShapeType="1"/>
            </p:cNvSpPr>
            <p:nvPr/>
          </p:nvSpPr>
          <p:spPr bwMode="auto">
            <a:xfrm>
              <a:off x="2044" y="2714"/>
              <a:ext cx="0" cy="695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203" name="Freeform 91"/>
            <p:cNvSpPr>
              <a:spLocks noChangeArrowheads="1"/>
            </p:cNvSpPr>
            <p:nvPr/>
          </p:nvSpPr>
          <p:spPr bwMode="auto">
            <a:xfrm>
              <a:off x="1326" y="2692"/>
              <a:ext cx="1169" cy="731"/>
            </a:xfrm>
            <a:custGeom>
              <a:avLst/>
              <a:gdLst>
                <a:gd name="G0" fmla="+- 732 0 0"/>
                <a:gd name="G1" fmla="+- 1 0 0"/>
                <a:gd name="G2" fmla="+- 1 0 0"/>
                <a:gd name="T0" fmla="*/ 0 w 1170"/>
                <a:gd name="T1" fmla="*/ 732 h 732"/>
                <a:gd name="T2" fmla="*/ 720 w 1170"/>
                <a:gd name="T3" fmla="*/ 0 h 732"/>
                <a:gd name="T4" fmla="*/ 1170 w 1170"/>
                <a:gd name="T5" fmla="*/ 0 h 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0" h="732">
                  <a:moveTo>
                    <a:pt x="0" y="732"/>
                  </a:moveTo>
                  <a:lnTo>
                    <a:pt x="720" y="0"/>
                  </a:lnTo>
                  <a:lnTo>
                    <a:pt x="1170" y="0"/>
                  </a:lnTo>
                </a:path>
              </a:pathLst>
            </a:custGeom>
            <a:noFill/>
            <a:ln w="28440" cap="flat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04" name="Line 92"/>
            <p:cNvSpPr>
              <a:spLocks noChangeShapeType="1"/>
            </p:cNvSpPr>
            <p:nvPr/>
          </p:nvSpPr>
          <p:spPr bwMode="auto">
            <a:xfrm>
              <a:off x="1278" y="2692"/>
              <a:ext cx="49" cy="0"/>
            </a:xfrm>
            <a:prstGeom prst="line">
              <a:avLst/>
            </a:prstGeom>
            <a:noFill/>
            <a:ln w="1908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205" name="Line 93"/>
            <p:cNvSpPr>
              <a:spLocks noChangeShapeType="1"/>
            </p:cNvSpPr>
            <p:nvPr/>
          </p:nvSpPr>
          <p:spPr bwMode="auto">
            <a:xfrm>
              <a:off x="2042" y="3430"/>
              <a:ext cx="0" cy="57"/>
            </a:xfrm>
            <a:prstGeom prst="line">
              <a:avLst/>
            </a:prstGeom>
            <a:noFill/>
            <a:ln w="1908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206" name="Text Box 94"/>
            <p:cNvSpPr txBox="1">
              <a:spLocks noChangeArrowheads="1"/>
            </p:cNvSpPr>
            <p:nvPr/>
          </p:nvSpPr>
          <p:spPr bwMode="auto">
            <a:xfrm>
              <a:off x="1021" y="2584"/>
              <a:ext cx="299" cy="19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R/2</a:t>
              </a:r>
            </a:p>
          </p:txBody>
        </p:sp>
        <p:sp>
          <p:nvSpPr>
            <p:cNvPr id="90207" name="Text Box 95"/>
            <p:cNvSpPr txBox="1">
              <a:spLocks noChangeArrowheads="1"/>
            </p:cNvSpPr>
            <p:nvPr/>
          </p:nvSpPr>
          <p:spPr bwMode="auto">
            <a:xfrm>
              <a:off x="1905" y="3452"/>
              <a:ext cx="299" cy="19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R/2</a:t>
              </a:r>
            </a:p>
          </p:txBody>
        </p:sp>
        <p:sp>
          <p:nvSpPr>
            <p:cNvPr id="90208" name="Text Box 96"/>
            <p:cNvSpPr txBox="1">
              <a:spLocks noChangeArrowheads="1"/>
            </p:cNvSpPr>
            <p:nvPr/>
          </p:nvSpPr>
          <p:spPr bwMode="auto">
            <a:xfrm rot="16200000">
              <a:off x="1041" y="2944"/>
              <a:ext cx="331" cy="277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>
                  <a:solidFill>
                    <a:srgbClr val="000000"/>
                  </a:solidFill>
                  <a:latin typeface="Symbol" charset="2"/>
                </a:rPr>
                <a:t></a:t>
              </a:r>
              <a:r>
                <a:rPr lang="en-US" sz="2000" baseline="-25000">
                  <a:solidFill>
                    <a:srgbClr val="000000"/>
                  </a:solidFill>
                  <a:latin typeface="Arial" charset="0"/>
                </a:rPr>
                <a:t>out</a:t>
              </a:r>
            </a:p>
          </p:txBody>
        </p:sp>
        <p:sp>
          <p:nvSpPr>
            <p:cNvPr id="90209" name="Text Box 97"/>
            <p:cNvSpPr txBox="1">
              <a:spLocks noChangeArrowheads="1"/>
            </p:cNvSpPr>
            <p:nvPr/>
          </p:nvSpPr>
          <p:spPr bwMode="auto">
            <a:xfrm>
              <a:off x="1586" y="3406"/>
              <a:ext cx="274" cy="277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>
                  <a:solidFill>
                    <a:srgbClr val="000000"/>
                  </a:solidFill>
                  <a:latin typeface="Symbol" charset="2"/>
                </a:rPr>
                <a:t></a:t>
              </a:r>
              <a:r>
                <a:rPr lang="en-US" sz="2000" baseline="-25000">
                  <a:solidFill>
                    <a:srgbClr val="000000"/>
                  </a:solidFill>
                  <a:latin typeface="Arial" charset="0"/>
                </a:rPr>
                <a:t>in</a:t>
              </a:r>
            </a:p>
          </p:txBody>
        </p:sp>
        <p:sp>
          <p:nvSpPr>
            <p:cNvPr id="90210" name="Line 98"/>
            <p:cNvSpPr>
              <a:spLocks noChangeShapeType="1"/>
            </p:cNvSpPr>
            <p:nvPr/>
          </p:nvSpPr>
          <p:spPr bwMode="auto">
            <a:xfrm>
              <a:off x="1342" y="2693"/>
              <a:ext cx="654" cy="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0211" name="Group 99"/>
          <p:cNvGrpSpPr>
            <a:grpSpLocks/>
          </p:cNvGrpSpPr>
          <p:nvPr/>
        </p:nvGrpSpPr>
        <p:grpSpPr bwMode="auto">
          <a:xfrm>
            <a:off x="5373688" y="4000500"/>
            <a:ext cx="1870075" cy="1846263"/>
            <a:chOff x="3385" y="2520"/>
            <a:chExt cx="1178" cy="1163"/>
          </a:xfrm>
        </p:grpSpPr>
        <p:sp>
          <p:nvSpPr>
            <p:cNvPr id="90212" name="Line 100"/>
            <p:cNvSpPr>
              <a:spLocks noChangeShapeType="1"/>
            </p:cNvSpPr>
            <p:nvPr/>
          </p:nvSpPr>
          <p:spPr bwMode="auto">
            <a:xfrm>
              <a:off x="3646" y="2627"/>
              <a:ext cx="0" cy="803"/>
            </a:xfrm>
            <a:prstGeom prst="line">
              <a:avLst/>
            </a:prstGeom>
            <a:noFill/>
            <a:ln w="1908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213" name="Line 101"/>
            <p:cNvSpPr>
              <a:spLocks noChangeShapeType="1"/>
            </p:cNvSpPr>
            <p:nvPr/>
          </p:nvSpPr>
          <p:spPr bwMode="auto">
            <a:xfrm flipV="1">
              <a:off x="3640" y="3426"/>
              <a:ext cx="923" cy="3"/>
            </a:xfrm>
            <a:prstGeom prst="line">
              <a:avLst/>
            </a:prstGeom>
            <a:noFill/>
            <a:ln w="1908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214" name="Line 102"/>
            <p:cNvSpPr>
              <a:spLocks noChangeShapeType="1"/>
            </p:cNvSpPr>
            <p:nvPr/>
          </p:nvSpPr>
          <p:spPr bwMode="auto">
            <a:xfrm>
              <a:off x="4361" y="2715"/>
              <a:ext cx="0" cy="695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215" name="Freeform 103"/>
            <p:cNvSpPr>
              <a:spLocks noChangeArrowheads="1"/>
            </p:cNvSpPr>
            <p:nvPr/>
          </p:nvSpPr>
          <p:spPr bwMode="auto">
            <a:xfrm>
              <a:off x="3642" y="2520"/>
              <a:ext cx="723" cy="904"/>
            </a:xfrm>
            <a:custGeom>
              <a:avLst/>
              <a:gdLst>
                <a:gd name="G0" fmla="+- 905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T0" fmla="*/ 0 w 723"/>
                <a:gd name="T1" fmla="*/ 905 h 905"/>
                <a:gd name="T2" fmla="*/ 573 w 723"/>
                <a:gd name="T3" fmla="*/ 732 h 905"/>
                <a:gd name="T4" fmla="*/ 680 w 723"/>
                <a:gd name="T5" fmla="*/ 0 h 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3" h="905">
                  <a:moveTo>
                    <a:pt x="0" y="905"/>
                  </a:moveTo>
                  <a:cubicBezTo>
                    <a:pt x="95" y="876"/>
                    <a:pt x="460" y="883"/>
                    <a:pt x="573" y="732"/>
                  </a:cubicBezTo>
                  <a:cubicBezTo>
                    <a:pt x="723" y="490"/>
                    <a:pt x="658" y="152"/>
                    <a:pt x="680" y="0"/>
                  </a:cubicBezTo>
                </a:path>
              </a:pathLst>
            </a:custGeom>
            <a:noFill/>
            <a:ln w="28440" cap="flat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16" name="Line 104"/>
            <p:cNvSpPr>
              <a:spLocks noChangeShapeType="1"/>
            </p:cNvSpPr>
            <p:nvPr/>
          </p:nvSpPr>
          <p:spPr bwMode="auto">
            <a:xfrm>
              <a:off x="4359" y="3431"/>
              <a:ext cx="0" cy="57"/>
            </a:xfrm>
            <a:prstGeom prst="line">
              <a:avLst/>
            </a:prstGeom>
            <a:noFill/>
            <a:ln w="1908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217" name="Text Box 105"/>
            <p:cNvSpPr txBox="1">
              <a:spLocks noChangeArrowheads="1"/>
            </p:cNvSpPr>
            <p:nvPr/>
          </p:nvSpPr>
          <p:spPr bwMode="auto">
            <a:xfrm>
              <a:off x="4222" y="3453"/>
              <a:ext cx="299" cy="19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R/2</a:t>
              </a:r>
            </a:p>
          </p:txBody>
        </p:sp>
        <p:sp>
          <p:nvSpPr>
            <p:cNvPr id="90218" name="Text Box 106"/>
            <p:cNvSpPr txBox="1">
              <a:spLocks noChangeArrowheads="1"/>
            </p:cNvSpPr>
            <p:nvPr/>
          </p:nvSpPr>
          <p:spPr bwMode="auto">
            <a:xfrm rot="16200000">
              <a:off x="3261" y="2956"/>
              <a:ext cx="497" cy="250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delay</a:t>
              </a:r>
            </a:p>
          </p:txBody>
        </p:sp>
        <p:sp>
          <p:nvSpPr>
            <p:cNvPr id="90219" name="Text Box 107"/>
            <p:cNvSpPr txBox="1">
              <a:spLocks noChangeArrowheads="1"/>
            </p:cNvSpPr>
            <p:nvPr/>
          </p:nvSpPr>
          <p:spPr bwMode="auto">
            <a:xfrm>
              <a:off x="3903" y="3407"/>
              <a:ext cx="274" cy="277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>
                  <a:solidFill>
                    <a:srgbClr val="000000"/>
                  </a:solidFill>
                  <a:latin typeface="Symbol" charset="2"/>
                </a:rPr>
                <a:t></a:t>
              </a:r>
              <a:r>
                <a:rPr lang="en-US" sz="2000" baseline="-25000">
                  <a:solidFill>
                    <a:srgbClr val="000000"/>
                  </a:solidFill>
                  <a:latin typeface="Arial" charset="0"/>
                </a:rPr>
                <a:t>in</a:t>
              </a:r>
            </a:p>
          </p:txBody>
        </p:sp>
      </p:grpSp>
      <p:sp>
        <p:nvSpPr>
          <p:cNvPr id="90220" name="Rectangle 108"/>
          <p:cNvSpPr>
            <a:spLocks noChangeArrowheads="1"/>
          </p:cNvSpPr>
          <p:nvPr/>
        </p:nvSpPr>
        <p:spPr bwMode="auto">
          <a:xfrm>
            <a:off x="4814888" y="5786438"/>
            <a:ext cx="3603625" cy="784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 algn="l">
              <a:lnSpc>
                <a:spcPct val="85000"/>
              </a:lnSpc>
              <a:spcBef>
                <a:spcPts val="5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US" sz="2000" dirty="0">
                <a:solidFill>
                  <a:srgbClr val="000000"/>
                </a:solidFill>
                <a:latin typeface="Gill Sans MT" charset="0"/>
              </a:rPr>
              <a:t>large delays as arrival rate, </a:t>
            </a:r>
            <a:r>
              <a:rPr lang="en-US" sz="2000" dirty="0">
                <a:solidFill>
                  <a:srgbClr val="000000"/>
                </a:solidFill>
                <a:latin typeface="Symbol" charset="2"/>
              </a:rPr>
              <a:t></a:t>
            </a:r>
            <a:r>
              <a:rPr lang="en-US" sz="2000" baseline="-25000" dirty="0">
                <a:solidFill>
                  <a:srgbClr val="000000"/>
                </a:solidFill>
                <a:latin typeface="Gill Sans MT" charset="0"/>
              </a:rPr>
              <a:t>in</a:t>
            </a:r>
            <a:r>
              <a:rPr lang="en-US" sz="2000" dirty="0">
                <a:solidFill>
                  <a:srgbClr val="000000"/>
                </a:solidFill>
                <a:latin typeface="Gill Sans MT" charset="0"/>
              </a:rPr>
              <a:t>, approaches capacity</a:t>
            </a:r>
          </a:p>
        </p:txBody>
      </p:sp>
      <p:grpSp>
        <p:nvGrpSpPr>
          <p:cNvPr id="90221" name="Group 109"/>
          <p:cNvGrpSpPr>
            <a:grpSpLocks/>
          </p:cNvGrpSpPr>
          <p:nvPr/>
        </p:nvGrpSpPr>
        <p:grpSpPr bwMode="auto">
          <a:xfrm>
            <a:off x="8693150" y="2430463"/>
            <a:ext cx="230188" cy="439737"/>
            <a:chOff x="5476" y="1531"/>
            <a:chExt cx="145" cy="277"/>
          </a:xfrm>
        </p:grpSpPr>
        <p:sp>
          <p:nvSpPr>
            <p:cNvPr id="90222" name="Freeform 110"/>
            <p:cNvSpPr>
              <a:spLocks noChangeArrowheads="1"/>
            </p:cNvSpPr>
            <p:nvPr/>
          </p:nvSpPr>
          <p:spPr bwMode="auto">
            <a:xfrm>
              <a:off x="5592" y="1531"/>
              <a:ext cx="28" cy="26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2742 0 0"/>
                <a:gd name="G4" fmla="+- 1 0 0"/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0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23" name="Rectangle 111"/>
            <p:cNvSpPr>
              <a:spLocks noChangeArrowheads="1"/>
            </p:cNvSpPr>
            <p:nvPr/>
          </p:nvSpPr>
          <p:spPr bwMode="auto">
            <a:xfrm>
              <a:off x="5483" y="1531"/>
              <a:ext cx="106" cy="264"/>
            </a:xfrm>
            <a:prstGeom prst="rect">
              <a:avLst/>
            </a:pr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24" name="Freeform 112"/>
            <p:cNvSpPr>
              <a:spLocks noChangeArrowheads="1"/>
            </p:cNvSpPr>
            <p:nvPr/>
          </p:nvSpPr>
          <p:spPr bwMode="auto">
            <a:xfrm>
              <a:off x="5597" y="1547"/>
              <a:ext cx="16" cy="245"/>
            </a:xfrm>
            <a:custGeom>
              <a:avLst/>
              <a:gdLst>
                <a:gd name="G0" fmla="+- 0 0 0"/>
                <a:gd name="G1" fmla="+- 0 0 0"/>
                <a:gd name="G2" fmla="+- 1 0 0"/>
                <a:gd name="G3" fmla="+- 1 0 0"/>
                <a:gd name="G4" fmla="+- 1229 0 0"/>
                <a:gd name="G5" fmla="+- 1 0 0"/>
                <a:gd name="G6" fmla="+- 2501 0 0"/>
                <a:gd name="G7" fmla="+- 0 0 0"/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0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25" name="Freeform 113"/>
            <p:cNvSpPr>
              <a:spLocks noChangeArrowheads="1"/>
            </p:cNvSpPr>
            <p:nvPr/>
          </p:nvSpPr>
          <p:spPr bwMode="auto">
            <a:xfrm>
              <a:off x="5593" y="1672"/>
              <a:ext cx="26" cy="21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26" name="Rectangle 114"/>
            <p:cNvSpPr>
              <a:spLocks noChangeArrowheads="1"/>
            </p:cNvSpPr>
            <p:nvPr/>
          </p:nvSpPr>
          <p:spPr bwMode="auto">
            <a:xfrm>
              <a:off x="5483" y="1562"/>
              <a:ext cx="60" cy="4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0227" name="Group 115"/>
            <p:cNvGrpSpPr>
              <a:grpSpLocks/>
            </p:cNvGrpSpPr>
            <p:nvPr/>
          </p:nvGrpSpPr>
          <p:grpSpPr bwMode="auto">
            <a:xfrm>
              <a:off x="5538" y="1559"/>
              <a:ext cx="58" cy="16"/>
              <a:chOff x="5538" y="1559"/>
              <a:chExt cx="58" cy="16"/>
            </a:xfrm>
          </p:grpSpPr>
          <p:sp>
            <p:nvSpPr>
              <p:cNvPr id="90228" name="AutoShape 116"/>
              <p:cNvSpPr>
                <a:spLocks noChangeArrowheads="1"/>
              </p:cNvSpPr>
              <p:nvPr/>
            </p:nvSpPr>
            <p:spPr bwMode="auto">
              <a:xfrm>
                <a:off x="5538" y="1559"/>
                <a:ext cx="58" cy="1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29" name="AutoShape 117"/>
              <p:cNvSpPr>
                <a:spLocks noChangeArrowheads="1"/>
              </p:cNvSpPr>
              <p:nvPr/>
            </p:nvSpPr>
            <p:spPr bwMode="auto">
              <a:xfrm>
                <a:off x="5539" y="1561"/>
                <a:ext cx="57" cy="12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0230" name="Rectangle 118"/>
            <p:cNvSpPr>
              <a:spLocks noChangeArrowheads="1"/>
            </p:cNvSpPr>
            <p:nvPr/>
          </p:nvSpPr>
          <p:spPr bwMode="auto">
            <a:xfrm>
              <a:off x="5485" y="1599"/>
              <a:ext cx="60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0231" name="Group 119"/>
            <p:cNvGrpSpPr>
              <a:grpSpLocks/>
            </p:cNvGrpSpPr>
            <p:nvPr/>
          </p:nvGrpSpPr>
          <p:grpSpPr bwMode="auto">
            <a:xfrm>
              <a:off x="5538" y="1596"/>
              <a:ext cx="58" cy="14"/>
              <a:chOff x="5538" y="1596"/>
              <a:chExt cx="58" cy="14"/>
            </a:xfrm>
          </p:grpSpPr>
          <p:sp>
            <p:nvSpPr>
              <p:cNvPr id="90232" name="AutoShape 120"/>
              <p:cNvSpPr>
                <a:spLocks noChangeArrowheads="1"/>
              </p:cNvSpPr>
              <p:nvPr/>
            </p:nvSpPr>
            <p:spPr bwMode="auto">
              <a:xfrm>
                <a:off x="5538" y="1596"/>
                <a:ext cx="58" cy="1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33" name="AutoShape 121"/>
              <p:cNvSpPr>
                <a:spLocks noChangeArrowheads="1"/>
              </p:cNvSpPr>
              <p:nvPr/>
            </p:nvSpPr>
            <p:spPr bwMode="auto">
              <a:xfrm>
                <a:off x="5539" y="1599"/>
                <a:ext cx="56" cy="10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0234" name="Rectangle 122"/>
            <p:cNvSpPr>
              <a:spLocks noChangeArrowheads="1"/>
            </p:cNvSpPr>
            <p:nvPr/>
          </p:nvSpPr>
          <p:spPr bwMode="auto">
            <a:xfrm>
              <a:off x="5484" y="1639"/>
              <a:ext cx="60" cy="4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35" name="Rectangle 123"/>
            <p:cNvSpPr>
              <a:spLocks noChangeArrowheads="1"/>
            </p:cNvSpPr>
            <p:nvPr/>
          </p:nvSpPr>
          <p:spPr bwMode="auto">
            <a:xfrm>
              <a:off x="5485" y="1673"/>
              <a:ext cx="60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0236" name="Group 124"/>
            <p:cNvGrpSpPr>
              <a:grpSpLocks/>
            </p:cNvGrpSpPr>
            <p:nvPr/>
          </p:nvGrpSpPr>
          <p:grpSpPr bwMode="auto">
            <a:xfrm>
              <a:off x="5537" y="1670"/>
              <a:ext cx="58" cy="16"/>
              <a:chOff x="5537" y="1670"/>
              <a:chExt cx="58" cy="16"/>
            </a:xfrm>
          </p:grpSpPr>
          <p:sp>
            <p:nvSpPr>
              <p:cNvPr id="90237" name="AutoShape 125"/>
              <p:cNvSpPr>
                <a:spLocks noChangeArrowheads="1"/>
              </p:cNvSpPr>
              <p:nvPr/>
            </p:nvSpPr>
            <p:spPr bwMode="auto">
              <a:xfrm>
                <a:off x="5537" y="1670"/>
                <a:ext cx="58" cy="1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38" name="AutoShape 126"/>
              <p:cNvSpPr>
                <a:spLocks noChangeArrowheads="1"/>
              </p:cNvSpPr>
              <p:nvPr/>
            </p:nvSpPr>
            <p:spPr bwMode="auto">
              <a:xfrm>
                <a:off x="5538" y="1672"/>
                <a:ext cx="56" cy="11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0239" name="Freeform 127"/>
            <p:cNvSpPr>
              <a:spLocks noChangeArrowheads="1"/>
            </p:cNvSpPr>
            <p:nvPr/>
          </p:nvSpPr>
          <p:spPr bwMode="auto">
            <a:xfrm>
              <a:off x="5594" y="1638"/>
              <a:ext cx="26" cy="21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0240" name="Group 128"/>
            <p:cNvGrpSpPr>
              <a:grpSpLocks/>
            </p:cNvGrpSpPr>
            <p:nvPr/>
          </p:nvGrpSpPr>
          <p:grpSpPr bwMode="auto">
            <a:xfrm>
              <a:off x="5537" y="1635"/>
              <a:ext cx="58" cy="15"/>
              <a:chOff x="5537" y="1635"/>
              <a:chExt cx="58" cy="15"/>
            </a:xfrm>
          </p:grpSpPr>
          <p:sp>
            <p:nvSpPr>
              <p:cNvPr id="90241" name="AutoShape 129"/>
              <p:cNvSpPr>
                <a:spLocks noChangeArrowheads="1"/>
              </p:cNvSpPr>
              <p:nvPr/>
            </p:nvSpPr>
            <p:spPr bwMode="auto">
              <a:xfrm>
                <a:off x="5537" y="1635"/>
                <a:ext cx="58" cy="15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42" name="AutoShape 130"/>
              <p:cNvSpPr>
                <a:spLocks noChangeArrowheads="1"/>
              </p:cNvSpPr>
              <p:nvPr/>
            </p:nvSpPr>
            <p:spPr bwMode="auto">
              <a:xfrm>
                <a:off x="5538" y="1637"/>
                <a:ext cx="56" cy="11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0243" name="Rectangle 131"/>
            <p:cNvSpPr>
              <a:spLocks noChangeArrowheads="1"/>
            </p:cNvSpPr>
            <p:nvPr/>
          </p:nvSpPr>
          <p:spPr bwMode="auto">
            <a:xfrm>
              <a:off x="5590" y="1531"/>
              <a:ext cx="6" cy="265"/>
            </a:xfrm>
            <a:prstGeom prst="rect">
              <a:avLst/>
            </a:prstGeom>
            <a:gradFill rotWithShape="0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44" name="Freeform 132"/>
            <p:cNvSpPr>
              <a:spLocks noChangeArrowheads="1"/>
            </p:cNvSpPr>
            <p:nvPr/>
          </p:nvSpPr>
          <p:spPr bwMode="auto">
            <a:xfrm>
              <a:off x="5596" y="1598"/>
              <a:ext cx="23" cy="24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45" name="Freeform 133"/>
            <p:cNvSpPr>
              <a:spLocks noChangeArrowheads="1"/>
            </p:cNvSpPr>
            <p:nvPr/>
          </p:nvSpPr>
          <p:spPr bwMode="auto">
            <a:xfrm>
              <a:off x="5596" y="1560"/>
              <a:ext cx="24" cy="27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*/ 1 35987 45568"/>
                <a:gd name="G10" fmla="*/ 1 35987 55552"/>
                <a:gd name="G11" fmla="*/ G10 1 180"/>
                <a:gd name="G12" fmla="*/ G9 1 G11"/>
                <a:gd name="G13" fmla="*/ 1 35987 45568"/>
                <a:gd name="G14" fmla="*/ 1 35987 55552"/>
                <a:gd name="G15" fmla="*/ G14 1 180"/>
                <a:gd name="G16" fmla="*/ G13 1 G15"/>
                <a:gd name="G17" fmla="+- 17 0 0"/>
                <a:gd name="G18" fmla="+- 1 0 0"/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46" name="Oval 134"/>
            <p:cNvSpPr>
              <a:spLocks noChangeArrowheads="1"/>
            </p:cNvSpPr>
            <p:nvPr/>
          </p:nvSpPr>
          <p:spPr bwMode="auto">
            <a:xfrm>
              <a:off x="5617" y="1784"/>
              <a:ext cx="4" cy="10"/>
            </a:xfrm>
            <a:prstGeom prst="ellipse">
              <a:avLst/>
            </a:pr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47" name="Freeform 135"/>
            <p:cNvSpPr>
              <a:spLocks noChangeArrowheads="1"/>
            </p:cNvSpPr>
            <p:nvPr/>
          </p:nvSpPr>
          <p:spPr bwMode="auto">
            <a:xfrm>
              <a:off x="5595" y="1784"/>
              <a:ext cx="24" cy="22"/>
            </a:xfrm>
            <a:custGeom>
              <a:avLst/>
              <a:gdLst>
                <a:gd name="G0" fmla="+- 106 0 0"/>
                <a:gd name="G1" fmla="+- 120 0 0"/>
                <a:gd name="G2" fmla="+- 1 0 0"/>
                <a:gd name="G3" fmla="+- 1 0 0"/>
                <a:gd name="G4" fmla="+- 106 0 0"/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48" name="AutoShape 136"/>
            <p:cNvSpPr>
              <a:spLocks noChangeArrowheads="1"/>
            </p:cNvSpPr>
            <p:nvPr/>
          </p:nvSpPr>
          <p:spPr bwMode="auto">
            <a:xfrm>
              <a:off x="5476" y="1792"/>
              <a:ext cx="122" cy="1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49" name="AutoShape 137"/>
            <p:cNvSpPr>
              <a:spLocks noChangeArrowheads="1"/>
            </p:cNvSpPr>
            <p:nvPr/>
          </p:nvSpPr>
          <p:spPr bwMode="auto">
            <a:xfrm>
              <a:off x="5483" y="1796"/>
              <a:ext cx="108" cy="8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50" name="Oval 138"/>
            <p:cNvSpPr>
              <a:spLocks noChangeArrowheads="1"/>
            </p:cNvSpPr>
            <p:nvPr/>
          </p:nvSpPr>
          <p:spPr bwMode="auto">
            <a:xfrm>
              <a:off x="5493" y="1758"/>
              <a:ext cx="15" cy="15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51" name="Oval 139"/>
            <p:cNvSpPr>
              <a:spLocks noChangeArrowheads="1"/>
            </p:cNvSpPr>
            <p:nvPr/>
          </p:nvSpPr>
          <p:spPr bwMode="auto">
            <a:xfrm>
              <a:off x="5511" y="1758"/>
              <a:ext cx="16" cy="15"/>
            </a:xfrm>
            <a:prstGeom prst="ellipse">
              <a:avLst/>
            </a:prstGeom>
            <a:solidFill>
              <a:srgbClr val="FF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52" name="Oval 140"/>
            <p:cNvSpPr>
              <a:spLocks noChangeArrowheads="1"/>
            </p:cNvSpPr>
            <p:nvPr/>
          </p:nvSpPr>
          <p:spPr bwMode="auto">
            <a:xfrm>
              <a:off x="5529" y="1757"/>
              <a:ext cx="16" cy="16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53" name="Rectangle 141"/>
            <p:cNvSpPr>
              <a:spLocks noChangeArrowheads="1"/>
            </p:cNvSpPr>
            <p:nvPr/>
          </p:nvSpPr>
          <p:spPr bwMode="auto">
            <a:xfrm>
              <a:off x="5570" y="1694"/>
              <a:ext cx="8" cy="87"/>
            </a:xfrm>
            <a:prstGeom prst="rect">
              <a:avLst/>
            </a:prstGeom>
            <a:solidFill>
              <a:srgbClr val="29292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0254" name="Group 142"/>
          <p:cNvGrpSpPr>
            <a:grpSpLocks/>
          </p:cNvGrpSpPr>
          <p:nvPr/>
        </p:nvGrpSpPr>
        <p:grpSpPr bwMode="auto">
          <a:xfrm>
            <a:off x="3013075" y="3321050"/>
            <a:ext cx="523875" cy="433388"/>
            <a:chOff x="1898" y="2092"/>
            <a:chExt cx="330" cy="273"/>
          </a:xfrm>
        </p:grpSpPr>
        <p:pic>
          <p:nvPicPr>
            <p:cNvPr id="90255" name="Picture 14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898" y="2092"/>
              <a:ext cx="330" cy="273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90256" name="Freeform 144"/>
            <p:cNvSpPr>
              <a:spLocks noChangeArrowheads="1"/>
            </p:cNvSpPr>
            <p:nvPr/>
          </p:nvSpPr>
          <p:spPr bwMode="auto">
            <a:xfrm flipH="1">
              <a:off x="2038" y="2118"/>
              <a:ext cx="160" cy="12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0257" name="Group 145"/>
          <p:cNvGrpSpPr>
            <a:grpSpLocks/>
          </p:cNvGrpSpPr>
          <p:nvPr/>
        </p:nvGrpSpPr>
        <p:grpSpPr bwMode="auto">
          <a:xfrm>
            <a:off x="8375650" y="3395663"/>
            <a:ext cx="230188" cy="439737"/>
            <a:chOff x="5276" y="2139"/>
            <a:chExt cx="145" cy="277"/>
          </a:xfrm>
        </p:grpSpPr>
        <p:sp>
          <p:nvSpPr>
            <p:cNvPr id="90258" name="Freeform 146"/>
            <p:cNvSpPr>
              <a:spLocks noChangeArrowheads="1"/>
            </p:cNvSpPr>
            <p:nvPr/>
          </p:nvSpPr>
          <p:spPr bwMode="auto">
            <a:xfrm>
              <a:off x="5392" y="2139"/>
              <a:ext cx="28" cy="26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2742 0 0"/>
                <a:gd name="G4" fmla="+- 1 0 0"/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0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59" name="Rectangle 147"/>
            <p:cNvSpPr>
              <a:spLocks noChangeArrowheads="1"/>
            </p:cNvSpPr>
            <p:nvPr/>
          </p:nvSpPr>
          <p:spPr bwMode="auto">
            <a:xfrm>
              <a:off x="5283" y="2139"/>
              <a:ext cx="106" cy="264"/>
            </a:xfrm>
            <a:prstGeom prst="rect">
              <a:avLst/>
            </a:pr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60" name="Freeform 148"/>
            <p:cNvSpPr>
              <a:spLocks noChangeArrowheads="1"/>
            </p:cNvSpPr>
            <p:nvPr/>
          </p:nvSpPr>
          <p:spPr bwMode="auto">
            <a:xfrm>
              <a:off x="5397" y="2155"/>
              <a:ext cx="16" cy="245"/>
            </a:xfrm>
            <a:custGeom>
              <a:avLst/>
              <a:gdLst>
                <a:gd name="G0" fmla="+- 0 0 0"/>
                <a:gd name="G1" fmla="+- 0 0 0"/>
                <a:gd name="G2" fmla="+- 1 0 0"/>
                <a:gd name="G3" fmla="+- 1 0 0"/>
                <a:gd name="G4" fmla="+- 1229 0 0"/>
                <a:gd name="G5" fmla="+- 1 0 0"/>
                <a:gd name="G6" fmla="+- 2501 0 0"/>
                <a:gd name="G7" fmla="+- 0 0 0"/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0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61" name="Freeform 149"/>
            <p:cNvSpPr>
              <a:spLocks noChangeArrowheads="1"/>
            </p:cNvSpPr>
            <p:nvPr/>
          </p:nvSpPr>
          <p:spPr bwMode="auto">
            <a:xfrm>
              <a:off x="5393" y="2280"/>
              <a:ext cx="26" cy="21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62" name="Rectangle 150"/>
            <p:cNvSpPr>
              <a:spLocks noChangeArrowheads="1"/>
            </p:cNvSpPr>
            <p:nvPr/>
          </p:nvSpPr>
          <p:spPr bwMode="auto">
            <a:xfrm>
              <a:off x="5283" y="2170"/>
              <a:ext cx="60" cy="4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0263" name="Group 151"/>
            <p:cNvGrpSpPr>
              <a:grpSpLocks/>
            </p:cNvGrpSpPr>
            <p:nvPr/>
          </p:nvGrpSpPr>
          <p:grpSpPr bwMode="auto">
            <a:xfrm>
              <a:off x="5338" y="2167"/>
              <a:ext cx="58" cy="16"/>
              <a:chOff x="5338" y="2167"/>
              <a:chExt cx="58" cy="16"/>
            </a:xfrm>
          </p:grpSpPr>
          <p:sp>
            <p:nvSpPr>
              <p:cNvPr id="90264" name="AutoShape 152"/>
              <p:cNvSpPr>
                <a:spLocks noChangeArrowheads="1"/>
              </p:cNvSpPr>
              <p:nvPr/>
            </p:nvSpPr>
            <p:spPr bwMode="auto">
              <a:xfrm>
                <a:off x="5338" y="2167"/>
                <a:ext cx="58" cy="1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65" name="AutoShape 153"/>
              <p:cNvSpPr>
                <a:spLocks noChangeArrowheads="1"/>
              </p:cNvSpPr>
              <p:nvPr/>
            </p:nvSpPr>
            <p:spPr bwMode="auto">
              <a:xfrm>
                <a:off x="5339" y="2169"/>
                <a:ext cx="57" cy="12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0266" name="Rectangle 154"/>
            <p:cNvSpPr>
              <a:spLocks noChangeArrowheads="1"/>
            </p:cNvSpPr>
            <p:nvPr/>
          </p:nvSpPr>
          <p:spPr bwMode="auto">
            <a:xfrm>
              <a:off x="5285" y="2207"/>
              <a:ext cx="60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0267" name="Group 155"/>
            <p:cNvGrpSpPr>
              <a:grpSpLocks/>
            </p:cNvGrpSpPr>
            <p:nvPr/>
          </p:nvGrpSpPr>
          <p:grpSpPr bwMode="auto">
            <a:xfrm>
              <a:off x="5338" y="2204"/>
              <a:ext cx="58" cy="14"/>
              <a:chOff x="5338" y="2204"/>
              <a:chExt cx="58" cy="14"/>
            </a:xfrm>
          </p:grpSpPr>
          <p:sp>
            <p:nvSpPr>
              <p:cNvPr id="90268" name="AutoShape 156"/>
              <p:cNvSpPr>
                <a:spLocks noChangeArrowheads="1"/>
              </p:cNvSpPr>
              <p:nvPr/>
            </p:nvSpPr>
            <p:spPr bwMode="auto">
              <a:xfrm>
                <a:off x="5338" y="2204"/>
                <a:ext cx="58" cy="1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69" name="AutoShape 157"/>
              <p:cNvSpPr>
                <a:spLocks noChangeArrowheads="1"/>
              </p:cNvSpPr>
              <p:nvPr/>
            </p:nvSpPr>
            <p:spPr bwMode="auto">
              <a:xfrm>
                <a:off x="5339" y="2206"/>
                <a:ext cx="56" cy="10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0270" name="Rectangle 158"/>
            <p:cNvSpPr>
              <a:spLocks noChangeArrowheads="1"/>
            </p:cNvSpPr>
            <p:nvPr/>
          </p:nvSpPr>
          <p:spPr bwMode="auto">
            <a:xfrm>
              <a:off x="5284" y="2247"/>
              <a:ext cx="60" cy="4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71" name="Rectangle 159"/>
            <p:cNvSpPr>
              <a:spLocks noChangeArrowheads="1"/>
            </p:cNvSpPr>
            <p:nvPr/>
          </p:nvSpPr>
          <p:spPr bwMode="auto">
            <a:xfrm>
              <a:off x="5285" y="2281"/>
              <a:ext cx="60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0272" name="Group 160"/>
            <p:cNvGrpSpPr>
              <a:grpSpLocks/>
            </p:cNvGrpSpPr>
            <p:nvPr/>
          </p:nvGrpSpPr>
          <p:grpSpPr bwMode="auto">
            <a:xfrm>
              <a:off x="5337" y="2278"/>
              <a:ext cx="59" cy="16"/>
              <a:chOff x="5337" y="2278"/>
              <a:chExt cx="59" cy="16"/>
            </a:xfrm>
          </p:grpSpPr>
          <p:sp>
            <p:nvSpPr>
              <p:cNvPr id="90273" name="AutoShape 161"/>
              <p:cNvSpPr>
                <a:spLocks noChangeArrowheads="1"/>
              </p:cNvSpPr>
              <p:nvPr/>
            </p:nvSpPr>
            <p:spPr bwMode="auto">
              <a:xfrm>
                <a:off x="5337" y="2278"/>
                <a:ext cx="59" cy="1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74" name="AutoShape 162"/>
              <p:cNvSpPr>
                <a:spLocks noChangeArrowheads="1"/>
              </p:cNvSpPr>
              <p:nvPr/>
            </p:nvSpPr>
            <p:spPr bwMode="auto">
              <a:xfrm>
                <a:off x="5338" y="2280"/>
                <a:ext cx="57" cy="11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0275" name="Freeform 163"/>
            <p:cNvSpPr>
              <a:spLocks noChangeArrowheads="1"/>
            </p:cNvSpPr>
            <p:nvPr/>
          </p:nvSpPr>
          <p:spPr bwMode="auto">
            <a:xfrm>
              <a:off x="5394" y="2246"/>
              <a:ext cx="26" cy="21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0276" name="Group 164"/>
            <p:cNvGrpSpPr>
              <a:grpSpLocks/>
            </p:cNvGrpSpPr>
            <p:nvPr/>
          </p:nvGrpSpPr>
          <p:grpSpPr bwMode="auto">
            <a:xfrm>
              <a:off x="5338" y="2243"/>
              <a:ext cx="59" cy="15"/>
              <a:chOff x="5338" y="2243"/>
              <a:chExt cx="59" cy="15"/>
            </a:xfrm>
          </p:grpSpPr>
          <p:sp>
            <p:nvSpPr>
              <p:cNvPr id="90277" name="AutoShape 165"/>
              <p:cNvSpPr>
                <a:spLocks noChangeArrowheads="1"/>
              </p:cNvSpPr>
              <p:nvPr/>
            </p:nvSpPr>
            <p:spPr bwMode="auto">
              <a:xfrm>
                <a:off x="5338" y="2243"/>
                <a:ext cx="59" cy="15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278" name="AutoShape 166"/>
              <p:cNvSpPr>
                <a:spLocks noChangeArrowheads="1"/>
              </p:cNvSpPr>
              <p:nvPr/>
            </p:nvSpPr>
            <p:spPr bwMode="auto">
              <a:xfrm>
                <a:off x="5338" y="2245"/>
                <a:ext cx="57" cy="11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0279" name="Rectangle 167"/>
            <p:cNvSpPr>
              <a:spLocks noChangeArrowheads="1"/>
            </p:cNvSpPr>
            <p:nvPr/>
          </p:nvSpPr>
          <p:spPr bwMode="auto">
            <a:xfrm>
              <a:off x="5390" y="2139"/>
              <a:ext cx="6" cy="265"/>
            </a:xfrm>
            <a:prstGeom prst="rect">
              <a:avLst/>
            </a:prstGeom>
            <a:gradFill rotWithShape="0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80" name="Freeform 168"/>
            <p:cNvSpPr>
              <a:spLocks noChangeArrowheads="1"/>
            </p:cNvSpPr>
            <p:nvPr/>
          </p:nvSpPr>
          <p:spPr bwMode="auto">
            <a:xfrm>
              <a:off x="5396" y="2206"/>
              <a:ext cx="23" cy="24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81" name="Freeform 169"/>
            <p:cNvSpPr>
              <a:spLocks noChangeArrowheads="1"/>
            </p:cNvSpPr>
            <p:nvPr/>
          </p:nvSpPr>
          <p:spPr bwMode="auto">
            <a:xfrm>
              <a:off x="5396" y="2168"/>
              <a:ext cx="24" cy="27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*/ 1 35987 45568"/>
                <a:gd name="G10" fmla="*/ 1 35987 55552"/>
                <a:gd name="G11" fmla="*/ G10 1 180"/>
                <a:gd name="G12" fmla="*/ G9 1 G11"/>
                <a:gd name="G13" fmla="*/ 1 35987 45568"/>
                <a:gd name="G14" fmla="*/ 1 35987 55552"/>
                <a:gd name="G15" fmla="*/ G14 1 180"/>
                <a:gd name="G16" fmla="*/ G13 1 G15"/>
                <a:gd name="G17" fmla="+- 17 0 0"/>
                <a:gd name="G18" fmla="+- 1 0 0"/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82" name="Oval 170"/>
            <p:cNvSpPr>
              <a:spLocks noChangeArrowheads="1"/>
            </p:cNvSpPr>
            <p:nvPr/>
          </p:nvSpPr>
          <p:spPr bwMode="auto">
            <a:xfrm>
              <a:off x="5417" y="2392"/>
              <a:ext cx="4" cy="10"/>
            </a:xfrm>
            <a:prstGeom prst="ellipse">
              <a:avLst/>
            </a:pr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83" name="Freeform 171"/>
            <p:cNvSpPr>
              <a:spLocks noChangeArrowheads="1"/>
            </p:cNvSpPr>
            <p:nvPr/>
          </p:nvSpPr>
          <p:spPr bwMode="auto">
            <a:xfrm>
              <a:off x="5395" y="2392"/>
              <a:ext cx="24" cy="22"/>
            </a:xfrm>
            <a:custGeom>
              <a:avLst/>
              <a:gdLst>
                <a:gd name="G0" fmla="+- 106 0 0"/>
                <a:gd name="G1" fmla="+- 120 0 0"/>
                <a:gd name="G2" fmla="+- 1 0 0"/>
                <a:gd name="G3" fmla="+- 1 0 0"/>
                <a:gd name="G4" fmla="+- 106 0 0"/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84" name="AutoShape 172"/>
            <p:cNvSpPr>
              <a:spLocks noChangeArrowheads="1"/>
            </p:cNvSpPr>
            <p:nvPr/>
          </p:nvSpPr>
          <p:spPr bwMode="auto">
            <a:xfrm>
              <a:off x="5276" y="2400"/>
              <a:ext cx="122" cy="1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85" name="AutoShape 173"/>
            <p:cNvSpPr>
              <a:spLocks noChangeArrowheads="1"/>
            </p:cNvSpPr>
            <p:nvPr/>
          </p:nvSpPr>
          <p:spPr bwMode="auto">
            <a:xfrm>
              <a:off x="5283" y="2404"/>
              <a:ext cx="108" cy="8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86" name="Oval 174"/>
            <p:cNvSpPr>
              <a:spLocks noChangeArrowheads="1"/>
            </p:cNvSpPr>
            <p:nvPr/>
          </p:nvSpPr>
          <p:spPr bwMode="auto">
            <a:xfrm>
              <a:off x="5293" y="2366"/>
              <a:ext cx="15" cy="15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87" name="Oval 175"/>
            <p:cNvSpPr>
              <a:spLocks noChangeArrowheads="1"/>
            </p:cNvSpPr>
            <p:nvPr/>
          </p:nvSpPr>
          <p:spPr bwMode="auto">
            <a:xfrm>
              <a:off x="5311" y="2366"/>
              <a:ext cx="16" cy="15"/>
            </a:xfrm>
            <a:prstGeom prst="ellipse">
              <a:avLst/>
            </a:prstGeom>
            <a:solidFill>
              <a:srgbClr val="FF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88" name="Oval 176"/>
            <p:cNvSpPr>
              <a:spLocks noChangeArrowheads="1"/>
            </p:cNvSpPr>
            <p:nvPr/>
          </p:nvSpPr>
          <p:spPr bwMode="auto">
            <a:xfrm>
              <a:off x="5329" y="2365"/>
              <a:ext cx="16" cy="16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289" name="Rectangle 177"/>
            <p:cNvSpPr>
              <a:spLocks noChangeArrowheads="1"/>
            </p:cNvSpPr>
            <p:nvPr/>
          </p:nvSpPr>
          <p:spPr bwMode="auto">
            <a:xfrm>
              <a:off x="5370" y="2302"/>
              <a:ext cx="8" cy="87"/>
            </a:xfrm>
            <a:prstGeom prst="rect">
              <a:avLst/>
            </a:prstGeom>
            <a:solidFill>
              <a:srgbClr val="29292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Freeform 3"/>
          <p:cNvSpPr>
            <a:spLocks noChangeArrowheads="1"/>
          </p:cNvSpPr>
          <p:nvPr/>
        </p:nvSpPr>
        <p:spPr bwMode="auto">
          <a:xfrm flipH="1">
            <a:off x="2111375" y="3465513"/>
            <a:ext cx="250825" cy="1201737"/>
          </a:xfrm>
          <a:custGeom>
            <a:avLst/>
            <a:gdLst>
              <a:gd name="G0" fmla="+- 1 0 0"/>
              <a:gd name="G1" fmla="+- 0 0 0"/>
              <a:gd name="G2" fmla="+- 1224 0 0"/>
              <a:gd name="G3" fmla="+- 1 0 0"/>
              <a:gd name="G4" fmla="+- 1 0 0"/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1140" name="Group 4"/>
          <p:cNvGrpSpPr>
            <a:grpSpLocks/>
          </p:cNvGrpSpPr>
          <p:nvPr/>
        </p:nvGrpSpPr>
        <p:grpSpPr bwMode="auto">
          <a:xfrm>
            <a:off x="1716088" y="4425950"/>
            <a:ext cx="523875" cy="433388"/>
            <a:chOff x="1081" y="2788"/>
            <a:chExt cx="330" cy="273"/>
          </a:xfrm>
        </p:grpSpPr>
        <p:pic>
          <p:nvPicPr>
            <p:cNvPr id="91141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81" y="2788"/>
              <a:ext cx="330" cy="273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91142" name="Freeform 6"/>
            <p:cNvSpPr>
              <a:spLocks noChangeArrowheads="1"/>
            </p:cNvSpPr>
            <p:nvPr/>
          </p:nvSpPr>
          <p:spPr bwMode="auto">
            <a:xfrm flipH="1">
              <a:off x="1222" y="2814"/>
              <a:ext cx="160" cy="12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1143" name="Freeform 7"/>
          <p:cNvSpPr>
            <a:spLocks noChangeArrowheads="1"/>
          </p:cNvSpPr>
          <p:nvPr/>
        </p:nvSpPr>
        <p:spPr bwMode="auto">
          <a:xfrm>
            <a:off x="6959600" y="4970463"/>
            <a:ext cx="250825" cy="1212850"/>
          </a:xfrm>
          <a:custGeom>
            <a:avLst/>
            <a:gdLst>
              <a:gd name="G0" fmla="+- 1 0 0"/>
              <a:gd name="G1" fmla="+- 0 0 0"/>
              <a:gd name="G2" fmla="+- 1224 0 0"/>
              <a:gd name="G3" fmla="+- 1 0 0"/>
              <a:gd name="G4" fmla="+- 1 0 0"/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44" name="Freeform 8"/>
          <p:cNvSpPr>
            <a:spLocks noChangeArrowheads="1"/>
          </p:cNvSpPr>
          <p:nvPr/>
        </p:nvSpPr>
        <p:spPr bwMode="auto">
          <a:xfrm flipH="1">
            <a:off x="1065213" y="4667250"/>
            <a:ext cx="250825" cy="1201738"/>
          </a:xfrm>
          <a:custGeom>
            <a:avLst/>
            <a:gdLst>
              <a:gd name="G0" fmla="+- 1 0 0"/>
              <a:gd name="G1" fmla="+- 0 0 0"/>
              <a:gd name="G2" fmla="+- 1224 0 0"/>
              <a:gd name="G3" fmla="+- 1 0 0"/>
              <a:gd name="G4" fmla="+- 1 0 0"/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549275" y="1135063"/>
            <a:ext cx="7975600" cy="1905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Gill Sans MT" charset="0"/>
              </a:rPr>
              <a:t>One 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router, </a:t>
            </a:r>
            <a:r>
              <a:rPr lang="en-US" sz="2800" i="1" dirty="0">
                <a:solidFill>
                  <a:srgbClr val="000099"/>
                </a:solidFill>
                <a:latin typeface="Gill Sans MT" charset="0"/>
              </a:rPr>
              <a:t>finite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buffers </a:t>
            </a:r>
          </a:p>
          <a:p>
            <a:pPr marL="341313" indent="-341313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Gill Sans MT" charset="0"/>
              </a:rPr>
              <a:t>Sender 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retransmission of timed-out packet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Gill Sans MT" charset="0"/>
              </a:rPr>
              <a:t>Application-layer 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input = application-layer output:</a:t>
            </a:r>
            <a:r>
              <a:rPr lang="en-US" sz="2400" dirty="0">
                <a:solidFill>
                  <a:srgbClr val="000000"/>
                </a:solidFill>
                <a:latin typeface="Symbol" charset="2"/>
              </a:rPr>
              <a:t></a:t>
            </a:r>
            <a:r>
              <a:rPr lang="en-US" sz="2400" baseline="-25000" dirty="0">
                <a:solidFill>
                  <a:srgbClr val="000000"/>
                </a:solidFill>
                <a:latin typeface="Arial" charset="0"/>
              </a:rPr>
              <a:t>in 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= </a:t>
            </a:r>
            <a:r>
              <a:rPr lang="en-US" sz="2400" dirty="0">
                <a:solidFill>
                  <a:srgbClr val="000000"/>
                </a:solidFill>
                <a:latin typeface="Symbol" charset="2"/>
              </a:rPr>
              <a:t></a:t>
            </a:r>
            <a:r>
              <a:rPr lang="en-US" sz="2400" baseline="-25000" dirty="0">
                <a:solidFill>
                  <a:srgbClr val="000000"/>
                </a:solidFill>
                <a:latin typeface="Arial" charset="0"/>
              </a:rPr>
              <a:t>out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Gill Sans MT" charset="0"/>
              </a:rPr>
              <a:t>Transport-layer 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input includes </a:t>
            </a:r>
            <a:r>
              <a:rPr lang="en-US" sz="2400" i="1" dirty="0">
                <a:solidFill>
                  <a:srgbClr val="000000"/>
                </a:solidFill>
                <a:latin typeface="Gill Sans MT" charset="0"/>
              </a:rPr>
              <a:t>retransmissions 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:</a:t>
            </a:r>
            <a:r>
              <a:rPr lang="en-US" sz="2400" dirty="0">
                <a:solidFill>
                  <a:srgbClr val="000000"/>
                </a:solidFill>
                <a:latin typeface="Symbol" charset="2"/>
              </a:rPr>
              <a:t></a:t>
            </a:r>
            <a:r>
              <a:rPr lang="en-US" sz="2400" baseline="-25000" dirty="0">
                <a:solidFill>
                  <a:srgbClr val="000000"/>
                </a:solidFill>
                <a:latin typeface="Arial" charset="0"/>
              </a:rPr>
              <a:t>in 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  </a:t>
            </a:r>
            <a:r>
              <a:rPr lang="en-US" sz="2400" dirty="0">
                <a:solidFill>
                  <a:srgbClr val="000000"/>
                </a:solidFill>
                <a:latin typeface="Symbol" charset="2"/>
              </a:rPr>
              <a:t></a:t>
            </a:r>
            <a:r>
              <a:rPr lang="en-US" sz="2400" baseline="-25000" dirty="0">
                <a:solidFill>
                  <a:srgbClr val="000000"/>
                </a:solidFill>
                <a:latin typeface="Arial" charset="0"/>
              </a:rPr>
              <a:t>in</a:t>
            </a:r>
          </a:p>
          <a:p>
            <a:pPr marL="341313" indent="-341313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>
              <a:solidFill>
                <a:srgbClr val="000000"/>
              </a:solidFill>
              <a:latin typeface="Gill Sans MT" charset="0"/>
            </a:endParaRPr>
          </a:p>
          <a:p>
            <a:pPr marL="341313" indent="-341313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>
              <a:solidFill>
                <a:srgbClr val="000000"/>
              </a:solidFill>
              <a:latin typeface="Gill Sans MT" charset="0"/>
            </a:endParaRPr>
          </a:p>
          <a:p>
            <a:pPr marL="341313" indent="-341313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>
              <a:solidFill>
                <a:srgbClr val="000000"/>
              </a:solidFill>
              <a:latin typeface="Gill Sans MT" charset="0"/>
            </a:endParaRPr>
          </a:p>
        </p:txBody>
      </p:sp>
      <p:sp>
        <p:nvSpPr>
          <p:cNvPr id="91146" name="Oval 10"/>
          <p:cNvSpPr>
            <a:spLocks noChangeArrowheads="1"/>
          </p:cNvSpPr>
          <p:nvPr/>
        </p:nvSpPr>
        <p:spPr bwMode="auto">
          <a:xfrm>
            <a:off x="3795713" y="5326063"/>
            <a:ext cx="1304925" cy="303212"/>
          </a:xfrm>
          <a:prstGeom prst="ellipse">
            <a:avLst/>
          </a:prstGeom>
          <a:solidFill>
            <a:srgbClr val="808080"/>
          </a:solidFill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47" name="Line 11"/>
          <p:cNvSpPr>
            <a:spLocks noChangeShapeType="1"/>
          </p:cNvSpPr>
          <p:nvPr/>
        </p:nvSpPr>
        <p:spPr bwMode="auto">
          <a:xfrm>
            <a:off x="3795713" y="5302250"/>
            <a:ext cx="1587" cy="187325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148" name="Line 12"/>
          <p:cNvSpPr>
            <a:spLocks noChangeShapeType="1"/>
          </p:cNvSpPr>
          <p:nvPr/>
        </p:nvSpPr>
        <p:spPr bwMode="auto">
          <a:xfrm>
            <a:off x="5100638" y="5302250"/>
            <a:ext cx="1587" cy="187325"/>
          </a:xfrm>
          <a:prstGeom prst="line">
            <a:avLst/>
          </a:prstGeom>
          <a:noFill/>
          <a:ln w="1260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149" name="Rectangle 13"/>
          <p:cNvSpPr>
            <a:spLocks noChangeArrowheads="1"/>
          </p:cNvSpPr>
          <p:nvPr/>
        </p:nvSpPr>
        <p:spPr bwMode="auto">
          <a:xfrm>
            <a:off x="3795713" y="5302250"/>
            <a:ext cx="309562" cy="184150"/>
          </a:xfrm>
          <a:prstGeom prst="rect">
            <a:avLst/>
          </a:pr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50" name="Rectangle 14"/>
          <p:cNvSpPr>
            <a:spLocks noChangeArrowheads="1"/>
          </p:cNvSpPr>
          <p:nvPr/>
        </p:nvSpPr>
        <p:spPr bwMode="auto">
          <a:xfrm>
            <a:off x="4705350" y="5289550"/>
            <a:ext cx="395288" cy="184150"/>
          </a:xfrm>
          <a:prstGeom prst="rect">
            <a:avLst/>
          </a:pr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51" name="Oval 15"/>
          <p:cNvSpPr>
            <a:spLocks noChangeArrowheads="1"/>
          </p:cNvSpPr>
          <p:nvPr/>
        </p:nvSpPr>
        <p:spPr bwMode="auto">
          <a:xfrm>
            <a:off x="3790950" y="5103813"/>
            <a:ext cx="1306513" cy="352425"/>
          </a:xfrm>
          <a:prstGeom prst="ellipse">
            <a:avLst/>
          </a:prstGeom>
          <a:solidFill>
            <a:srgbClr val="808080"/>
          </a:solidFill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1152" name="Group 16"/>
          <p:cNvGrpSpPr>
            <a:grpSpLocks/>
          </p:cNvGrpSpPr>
          <p:nvPr/>
        </p:nvGrpSpPr>
        <p:grpSpPr bwMode="auto">
          <a:xfrm>
            <a:off x="4097338" y="5160963"/>
            <a:ext cx="646112" cy="204787"/>
            <a:chOff x="2581" y="3251"/>
            <a:chExt cx="407" cy="129"/>
          </a:xfrm>
        </p:grpSpPr>
        <p:sp>
          <p:nvSpPr>
            <p:cNvPr id="91153" name="Line 17"/>
            <p:cNvSpPr>
              <a:spLocks noChangeShapeType="1"/>
            </p:cNvSpPr>
            <p:nvPr/>
          </p:nvSpPr>
          <p:spPr bwMode="auto">
            <a:xfrm flipV="1">
              <a:off x="2581" y="3250"/>
              <a:ext cx="144" cy="3"/>
            </a:xfrm>
            <a:prstGeom prst="line">
              <a:avLst/>
            </a:prstGeom>
            <a:noFill/>
            <a:ln w="2844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54" name="Line 18"/>
            <p:cNvSpPr>
              <a:spLocks noChangeShapeType="1"/>
            </p:cNvSpPr>
            <p:nvPr/>
          </p:nvSpPr>
          <p:spPr bwMode="auto">
            <a:xfrm>
              <a:off x="2860" y="3381"/>
              <a:ext cx="127" cy="0"/>
            </a:xfrm>
            <a:prstGeom prst="line">
              <a:avLst/>
            </a:prstGeom>
            <a:noFill/>
            <a:ln w="2844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55" name="Line 19"/>
            <p:cNvSpPr>
              <a:spLocks noChangeShapeType="1"/>
            </p:cNvSpPr>
            <p:nvPr/>
          </p:nvSpPr>
          <p:spPr bwMode="auto">
            <a:xfrm>
              <a:off x="2715" y="3253"/>
              <a:ext cx="150" cy="126"/>
            </a:xfrm>
            <a:prstGeom prst="line">
              <a:avLst/>
            </a:prstGeom>
            <a:noFill/>
            <a:ln w="2844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1156" name="Line 20"/>
          <p:cNvSpPr>
            <a:spLocks noChangeShapeType="1"/>
          </p:cNvSpPr>
          <p:nvPr/>
        </p:nvSpPr>
        <p:spPr bwMode="auto">
          <a:xfrm>
            <a:off x="4097338" y="5359400"/>
            <a:ext cx="231775" cy="4763"/>
          </a:xfrm>
          <a:prstGeom prst="line">
            <a:avLst/>
          </a:prstGeom>
          <a:noFill/>
          <a:ln w="2844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157" name="Line 21"/>
          <p:cNvSpPr>
            <a:spLocks noChangeShapeType="1"/>
          </p:cNvSpPr>
          <p:nvPr/>
        </p:nvSpPr>
        <p:spPr bwMode="auto">
          <a:xfrm>
            <a:off x="4541838" y="5159375"/>
            <a:ext cx="203200" cy="1588"/>
          </a:xfrm>
          <a:prstGeom prst="line">
            <a:avLst/>
          </a:prstGeom>
          <a:noFill/>
          <a:ln w="2844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158" name="Line 22"/>
          <p:cNvSpPr>
            <a:spLocks noChangeShapeType="1"/>
          </p:cNvSpPr>
          <p:nvPr/>
        </p:nvSpPr>
        <p:spPr bwMode="auto">
          <a:xfrm flipV="1">
            <a:off x="4310063" y="5157788"/>
            <a:ext cx="241300" cy="203200"/>
          </a:xfrm>
          <a:prstGeom prst="line">
            <a:avLst/>
          </a:prstGeom>
          <a:noFill/>
          <a:ln w="2844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159" name="Text Box 23"/>
          <p:cNvSpPr txBox="1">
            <a:spLocks noChangeArrowheads="1"/>
          </p:cNvSpPr>
          <p:nvPr/>
        </p:nvSpPr>
        <p:spPr bwMode="auto">
          <a:xfrm>
            <a:off x="2708275" y="5934075"/>
            <a:ext cx="2136775" cy="5095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finite shared output link buffers</a:t>
            </a:r>
          </a:p>
        </p:txBody>
      </p:sp>
      <p:sp>
        <p:nvSpPr>
          <p:cNvPr id="91160" name="Line 24"/>
          <p:cNvSpPr>
            <a:spLocks noChangeShapeType="1"/>
          </p:cNvSpPr>
          <p:nvPr/>
        </p:nvSpPr>
        <p:spPr bwMode="auto">
          <a:xfrm flipH="1">
            <a:off x="2422525" y="4856163"/>
            <a:ext cx="1138238" cy="11176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161" name="Line 25"/>
          <p:cNvSpPr>
            <a:spLocks noChangeShapeType="1"/>
          </p:cNvSpPr>
          <p:nvPr/>
        </p:nvSpPr>
        <p:spPr bwMode="auto">
          <a:xfrm flipH="1">
            <a:off x="3019425" y="4856163"/>
            <a:ext cx="541338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1162" name="Group 26"/>
          <p:cNvGrpSpPr>
            <a:grpSpLocks/>
          </p:cNvGrpSpPr>
          <p:nvPr/>
        </p:nvGrpSpPr>
        <p:grpSpPr bwMode="auto">
          <a:xfrm>
            <a:off x="2351088" y="3541713"/>
            <a:ext cx="796925" cy="1165225"/>
            <a:chOff x="1481" y="2231"/>
            <a:chExt cx="502" cy="734"/>
          </a:xfrm>
        </p:grpSpPr>
        <p:sp>
          <p:nvSpPr>
            <p:cNvPr id="91163" name="Rectangle 27"/>
            <p:cNvSpPr>
              <a:spLocks noChangeArrowheads="1"/>
            </p:cNvSpPr>
            <p:nvPr/>
          </p:nvSpPr>
          <p:spPr bwMode="auto">
            <a:xfrm>
              <a:off x="1511" y="2256"/>
              <a:ext cx="472" cy="709"/>
            </a:xfrm>
            <a:prstGeom prst="rect">
              <a:avLst/>
            </a:prstGeom>
            <a:solidFill>
              <a:srgbClr val="969696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64" name="Rectangle 28"/>
            <p:cNvSpPr>
              <a:spLocks noChangeArrowheads="1"/>
            </p:cNvSpPr>
            <p:nvPr/>
          </p:nvSpPr>
          <p:spPr bwMode="auto">
            <a:xfrm>
              <a:off x="1483" y="2231"/>
              <a:ext cx="472" cy="709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65" name="Line 29"/>
            <p:cNvSpPr>
              <a:spLocks noChangeShapeType="1"/>
            </p:cNvSpPr>
            <p:nvPr/>
          </p:nvSpPr>
          <p:spPr bwMode="auto">
            <a:xfrm>
              <a:off x="1483" y="2380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66" name="Line 30"/>
            <p:cNvSpPr>
              <a:spLocks noChangeShapeType="1"/>
            </p:cNvSpPr>
            <p:nvPr/>
          </p:nvSpPr>
          <p:spPr bwMode="auto">
            <a:xfrm>
              <a:off x="1490" y="2536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67" name="Line 31"/>
            <p:cNvSpPr>
              <a:spLocks noChangeShapeType="1"/>
            </p:cNvSpPr>
            <p:nvPr/>
          </p:nvSpPr>
          <p:spPr bwMode="auto">
            <a:xfrm>
              <a:off x="1482" y="2680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68" name="Line 32"/>
            <p:cNvSpPr>
              <a:spLocks noChangeShapeType="1"/>
            </p:cNvSpPr>
            <p:nvPr/>
          </p:nvSpPr>
          <p:spPr bwMode="auto">
            <a:xfrm>
              <a:off x="1481" y="2810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1169" name="Text Box 33"/>
          <p:cNvSpPr txBox="1">
            <a:spLocks noChangeArrowheads="1"/>
          </p:cNvSpPr>
          <p:nvPr/>
        </p:nvSpPr>
        <p:spPr bwMode="auto">
          <a:xfrm>
            <a:off x="2287588" y="4654550"/>
            <a:ext cx="852487" cy="3127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Host A</a:t>
            </a:r>
          </a:p>
        </p:txBody>
      </p:sp>
      <p:sp>
        <p:nvSpPr>
          <p:cNvPr id="91170" name="Text Box 34"/>
          <p:cNvSpPr txBox="1">
            <a:spLocks noChangeArrowheads="1"/>
          </p:cNvSpPr>
          <p:nvPr/>
        </p:nvSpPr>
        <p:spPr bwMode="auto">
          <a:xfrm>
            <a:off x="3368675" y="3427413"/>
            <a:ext cx="1881188" cy="4730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FF0000"/>
                </a:solidFill>
                <a:latin typeface="Symbol" charset="2"/>
              </a:rPr>
              <a:t>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in</a:t>
            </a:r>
            <a:r>
              <a:rPr lang="en-US" baseline="-250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: original data</a:t>
            </a:r>
          </a:p>
        </p:txBody>
      </p:sp>
      <p:sp>
        <p:nvSpPr>
          <p:cNvPr id="91171" name="Line 35"/>
          <p:cNvSpPr>
            <a:spLocks noChangeShapeType="1"/>
          </p:cNvSpPr>
          <p:nvPr/>
        </p:nvSpPr>
        <p:spPr bwMode="auto">
          <a:xfrm flipH="1">
            <a:off x="1884363" y="5961063"/>
            <a:ext cx="541337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1172" name="Group 36"/>
          <p:cNvGrpSpPr>
            <a:grpSpLocks/>
          </p:cNvGrpSpPr>
          <p:nvPr/>
        </p:nvGrpSpPr>
        <p:grpSpPr bwMode="auto">
          <a:xfrm>
            <a:off x="1298575" y="4695825"/>
            <a:ext cx="796925" cy="1165225"/>
            <a:chOff x="818" y="2958"/>
            <a:chExt cx="502" cy="734"/>
          </a:xfrm>
        </p:grpSpPr>
        <p:sp>
          <p:nvSpPr>
            <p:cNvPr id="91173" name="Rectangle 37"/>
            <p:cNvSpPr>
              <a:spLocks noChangeArrowheads="1"/>
            </p:cNvSpPr>
            <p:nvPr/>
          </p:nvSpPr>
          <p:spPr bwMode="auto">
            <a:xfrm>
              <a:off x="848" y="2983"/>
              <a:ext cx="472" cy="709"/>
            </a:xfrm>
            <a:prstGeom prst="rect">
              <a:avLst/>
            </a:prstGeom>
            <a:solidFill>
              <a:srgbClr val="969696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74" name="Rectangle 38"/>
            <p:cNvSpPr>
              <a:spLocks noChangeArrowheads="1"/>
            </p:cNvSpPr>
            <p:nvPr/>
          </p:nvSpPr>
          <p:spPr bwMode="auto">
            <a:xfrm>
              <a:off x="820" y="2958"/>
              <a:ext cx="472" cy="709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75" name="Line 39"/>
            <p:cNvSpPr>
              <a:spLocks noChangeShapeType="1"/>
            </p:cNvSpPr>
            <p:nvPr/>
          </p:nvSpPr>
          <p:spPr bwMode="auto">
            <a:xfrm>
              <a:off x="820" y="3107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76" name="Line 40"/>
            <p:cNvSpPr>
              <a:spLocks noChangeShapeType="1"/>
            </p:cNvSpPr>
            <p:nvPr/>
          </p:nvSpPr>
          <p:spPr bwMode="auto">
            <a:xfrm>
              <a:off x="827" y="3263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77" name="Line 41"/>
            <p:cNvSpPr>
              <a:spLocks noChangeShapeType="1"/>
            </p:cNvSpPr>
            <p:nvPr/>
          </p:nvSpPr>
          <p:spPr bwMode="auto">
            <a:xfrm>
              <a:off x="819" y="3407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78" name="Line 42"/>
            <p:cNvSpPr>
              <a:spLocks noChangeShapeType="1"/>
            </p:cNvSpPr>
            <p:nvPr/>
          </p:nvSpPr>
          <p:spPr bwMode="auto">
            <a:xfrm>
              <a:off x="818" y="3537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1179" name="Text Box 43"/>
          <p:cNvSpPr txBox="1">
            <a:spLocks noChangeArrowheads="1"/>
          </p:cNvSpPr>
          <p:nvPr/>
        </p:nvSpPr>
        <p:spPr bwMode="auto">
          <a:xfrm>
            <a:off x="1168400" y="6073775"/>
            <a:ext cx="877888" cy="3127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Host B</a:t>
            </a:r>
          </a:p>
        </p:txBody>
      </p:sp>
      <p:sp>
        <p:nvSpPr>
          <p:cNvPr id="91180" name="Line 44"/>
          <p:cNvSpPr>
            <a:spLocks noChangeShapeType="1"/>
          </p:cNvSpPr>
          <p:nvPr/>
        </p:nvSpPr>
        <p:spPr bwMode="auto">
          <a:xfrm flipH="1">
            <a:off x="3019425" y="5372100"/>
            <a:ext cx="752475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181" name="Line 45"/>
          <p:cNvSpPr>
            <a:spLocks noChangeShapeType="1"/>
          </p:cNvSpPr>
          <p:nvPr/>
        </p:nvSpPr>
        <p:spPr bwMode="auto">
          <a:xfrm flipH="1">
            <a:off x="5008563" y="5372100"/>
            <a:ext cx="750887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182" name="Line 46"/>
          <p:cNvSpPr>
            <a:spLocks noChangeShapeType="1"/>
          </p:cNvSpPr>
          <p:nvPr/>
        </p:nvSpPr>
        <p:spPr bwMode="auto">
          <a:xfrm flipH="1">
            <a:off x="5159375" y="4856163"/>
            <a:ext cx="1138238" cy="11176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183" name="Line 47"/>
          <p:cNvSpPr>
            <a:spLocks noChangeShapeType="1"/>
          </p:cNvSpPr>
          <p:nvPr/>
        </p:nvSpPr>
        <p:spPr bwMode="auto">
          <a:xfrm flipH="1">
            <a:off x="5148263" y="5973763"/>
            <a:ext cx="681037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184" name="Line 48"/>
          <p:cNvSpPr>
            <a:spLocks noChangeShapeType="1"/>
          </p:cNvSpPr>
          <p:nvPr/>
        </p:nvSpPr>
        <p:spPr bwMode="auto">
          <a:xfrm flipH="1">
            <a:off x="6257925" y="4868863"/>
            <a:ext cx="542925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1185" name="Group 49"/>
          <p:cNvGrpSpPr>
            <a:grpSpLocks/>
          </p:cNvGrpSpPr>
          <p:nvPr/>
        </p:nvGrpSpPr>
        <p:grpSpPr bwMode="auto">
          <a:xfrm>
            <a:off x="6643688" y="3676650"/>
            <a:ext cx="796925" cy="1165225"/>
            <a:chOff x="4185" y="2316"/>
            <a:chExt cx="502" cy="734"/>
          </a:xfrm>
        </p:grpSpPr>
        <p:sp>
          <p:nvSpPr>
            <p:cNvPr id="91186" name="Rectangle 50"/>
            <p:cNvSpPr>
              <a:spLocks noChangeArrowheads="1"/>
            </p:cNvSpPr>
            <p:nvPr/>
          </p:nvSpPr>
          <p:spPr bwMode="auto">
            <a:xfrm>
              <a:off x="4215" y="2341"/>
              <a:ext cx="472" cy="709"/>
            </a:xfrm>
            <a:prstGeom prst="rect">
              <a:avLst/>
            </a:prstGeom>
            <a:solidFill>
              <a:srgbClr val="969696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87" name="Rectangle 51"/>
            <p:cNvSpPr>
              <a:spLocks noChangeArrowheads="1"/>
            </p:cNvSpPr>
            <p:nvPr/>
          </p:nvSpPr>
          <p:spPr bwMode="auto">
            <a:xfrm>
              <a:off x="4187" y="2316"/>
              <a:ext cx="472" cy="709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88" name="Line 52"/>
            <p:cNvSpPr>
              <a:spLocks noChangeShapeType="1"/>
            </p:cNvSpPr>
            <p:nvPr/>
          </p:nvSpPr>
          <p:spPr bwMode="auto">
            <a:xfrm>
              <a:off x="4187" y="2465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89" name="Line 53"/>
            <p:cNvSpPr>
              <a:spLocks noChangeShapeType="1"/>
            </p:cNvSpPr>
            <p:nvPr/>
          </p:nvSpPr>
          <p:spPr bwMode="auto">
            <a:xfrm>
              <a:off x="4194" y="2621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90" name="Line 54"/>
            <p:cNvSpPr>
              <a:spLocks noChangeShapeType="1"/>
            </p:cNvSpPr>
            <p:nvPr/>
          </p:nvSpPr>
          <p:spPr bwMode="auto">
            <a:xfrm>
              <a:off x="4186" y="2765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91" name="Line 55"/>
            <p:cNvSpPr>
              <a:spLocks noChangeShapeType="1"/>
            </p:cNvSpPr>
            <p:nvPr/>
          </p:nvSpPr>
          <p:spPr bwMode="auto">
            <a:xfrm>
              <a:off x="4185" y="2895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1192" name="Group 56"/>
          <p:cNvGrpSpPr>
            <a:grpSpLocks/>
          </p:cNvGrpSpPr>
          <p:nvPr/>
        </p:nvGrpSpPr>
        <p:grpSpPr bwMode="auto">
          <a:xfrm>
            <a:off x="6175375" y="4989513"/>
            <a:ext cx="796925" cy="1166812"/>
            <a:chOff x="3890" y="3143"/>
            <a:chExt cx="502" cy="735"/>
          </a:xfrm>
        </p:grpSpPr>
        <p:sp>
          <p:nvSpPr>
            <p:cNvPr id="91193" name="Rectangle 57"/>
            <p:cNvSpPr>
              <a:spLocks noChangeArrowheads="1"/>
            </p:cNvSpPr>
            <p:nvPr/>
          </p:nvSpPr>
          <p:spPr bwMode="auto">
            <a:xfrm>
              <a:off x="3920" y="3168"/>
              <a:ext cx="472" cy="710"/>
            </a:xfrm>
            <a:prstGeom prst="rect">
              <a:avLst/>
            </a:prstGeom>
            <a:solidFill>
              <a:srgbClr val="969696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94" name="Rectangle 58"/>
            <p:cNvSpPr>
              <a:spLocks noChangeArrowheads="1"/>
            </p:cNvSpPr>
            <p:nvPr/>
          </p:nvSpPr>
          <p:spPr bwMode="auto">
            <a:xfrm>
              <a:off x="3892" y="3143"/>
              <a:ext cx="472" cy="710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95" name="Line 59"/>
            <p:cNvSpPr>
              <a:spLocks noChangeShapeType="1"/>
            </p:cNvSpPr>
            <p:nvPr/>
          </p:nvSpPr>
          <p:spPr bwMode="auto">
            <a:xfrm>
              <a:off x="3892" y="3293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96" name="Line 60"/>
            <p:cNvSpPr>
              <a:spLocks noChangeShapeType="1"/>
            </p:cNvSpPr>
            <p:nvPr/>
          </p:nvSpPr>
          <p:spPr bwMode="auto">
            <a:xfrm>
              <a:off x="3899" y="3449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97" name="Line 61"/>
            <p:cNvSpPr>
              <a:spLocks noChangeShapeType="1"/>
            </p:cNvSpPr>
            <p:nvPr/>
          </p:nvSpPr>
          <p:spPr bwMode="auto">
            <a:xfrm>
              <a:off x="3891" y="3592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98" name="Line 62"/>
            <p:cNvSpPr>
              <a:spLocks noChangeShapeType="1"/>
            </p:cNvSpPr>
            <p:nvPr/>
          </p:nvSpPr>
          <p:spPr bwMode="auto">
            <a:xfrm>
              <a:off x="3890" y="3723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1199" name="Oval 63"/>
          <p:cNvSpPr>
            <a:spLocks noChangeArrowheads="1"/>
          </p:cNvSpPr>
          <p:nvPr/>
        </p:nvSpPr>
        <p:spPr bwMode="auto">
          <a:xfrm>
            <a:off x="2763838" y="3616325"/>
            <a:ext cx="112712" cy="115888"/>
          </a:xfrm>
          <a:prstGeom prst="ellipse">
            <a:avLst/>
          </a:prstGeom>
          <a:solidFill>
            <a:srgbClr val="FF0000"/>
          </a:solidFill>
          <a:ln w="9360" cap="sq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200" name="Oval 64"/>
          <p:cNvSpPr>
            <a:spLocks noChangeArrowheads="1"/>
          </p:cNvSpPr>
          <p:nvPr/>
        </p:nvSpPr>
        <p:spPr bwMode="auto">
          <a:xfrm>
            <a:off x="1604963" y="4745038"/>
            <a:ext cx="114300" cy="117475"/>
          </a:xfrm>
          <a:prstGeom prst="ellipse">
            <a:avLst/>
          </a:prstGeom>
          <a:solidFill>
            <a:srgbClr val="808080"/>
          </a:solidFill>
          <a:ln w="936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201" name="Text Box 65"/>
          <p:cNvSpPr txBox="1">
            <a:spLocks noChangeArrowheads="1"/>
          </p:cNvSpPr>
          <p:nvPr/>
        </p:nvSpPr>
        <p:spPr bwMode="auto">
          <a:xfrm>
            <a:off x="7583488" y="3629025"/>
            <a:ext cx="590550" cy="4730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FF0000"/>
                </a:solidFill>
                <a:latin typeface="Symbol" charset="2"/>
              </a:rPr>
              <a:t>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out</a:t>
            </a:r>
          </a:p>
        </p:txBody>
      </p:sp>
      <p:sp>
        <p:nvSpPr>
          <p:cNvPr id="91202" name="Line 66"/>
          <p:cNvSpPr>
            <a:spLocks noChangeShapeType="1"/>
          </p:cNvSpPr>
          <p:nvPr/>
        </p:nvSpPr>
        <p:spPr bwMode="auto">
          <a:xfrm flipH="1" flipV="1">
            <a:off x="4591050" y="5578475"/>
            <a:ext cx="11113" cy="411163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1203" name="Group 67"/>
          <p:cNvGrpSpPr>
            <a:grpSpLocks/>
          </p:cNvGrpSpPr>
          <p:nvPr/>
        </p:nvGrpSpPr>
        <p:grpSpPr bwMode="auto">
          <a:xfrm>
            <a:off x="4587875" y="5211763"/>
            <a:ext cx="384175" cy="317500"/>
            <a:chOff x="2890" y="3283"/>
            <a:chExt cx="242" cy="200"/>
          </a:xfrm>
        </p:grpSpPr>
        <p:sp>
          <p:nvSpPr>
            <p:cNvPr id="91204" name="Rectangle 68"/>
            <p:cNvSpPr>
              <a:spLocks noChangeArrowheads="1"/>
            </p:cNvSpPr>
            <p:nvPr/>
          </p:nvSpPr>
          <p:spPr bwMode="auto">
            <a:xfrm>
              <a:off x="2890" y="3283"/>
              <a:ext cx="242" cy="200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05" name="Line 69"/>
            <p:cNvSpPr>
              <a:spLocks noChangeShapeType="1"/>
            </p:cNvSpPr>
            <p:nvPr/>
          </p:nvSpPr>
          <p:spPr bwMode="auto">
            <a:xfrm>
              <a:off x="3096" y="3325"/>
              <a:ext cx="0" cy="12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206" name="Line 70"/>
            <p:cNvSpPr>
              <a:spLocks noChangeShapeType="1"/>
            </p:cNvSpPr>
            <p:nvPr/>
          </p:nvSpPr>
          <p:spPr bwMode="auto">
            <a:xfrm>
              <a:off x="3063" y="3325"/>
              <a:ext cx="0" cy="12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207" name="Line 71"/>
            <p:cNvSpPr>
              <a:spLocks noChangeShapeType="1"/>
            </p:cNvSpPr>
            <p:nvPr/>
          </p:nvSpPr>
          <p:spPr bwMode="auto">
            <a:xfrm>
              <a:off x="3030" y="3325"/>
              <a:ext cx="0" cy="12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208" name="Line 72"/>
            <p:cNvSpPr>
              <a:spLocks noChangeShapeType="1"/>
            </p:cNvSpPr>
            <p:nvPr/>
          </p:nvSpPr>
          <p:spPr bwMode="auto">
            <a:xfrm>
              <a:off x="2996" y="3322"/>
              <a:ext cx="0" cy="12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209" name="Line 73"/>
            <p:cNvSpPr>
              <a:spLocks noChangeShapeType="1"/>
            </p:cNvSpPr>
            <p:nvPr/>
          </p:nvSpPr>
          <p:spPr bwMode="auto">
            <a:xfrm>
              <a:off x="2963" y="3322"/>
              <a:ext cx="0" cy="12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210" name="Line 74"/>
            <p:cNvSpPr>
              <a:spLocks noChangeShapeType="1"/>
            </p:cNvSpPr>
            <p:nvPr/>
          </p:nvSpPr>
          <p:spPr bwMode="auto">
            <a:xfrm>
              <a:off x="2929" y="3322"/>
              <a:ext cx="1" cy="12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1211" name="Line 75"/>
          <p:cNvSpPr>
            <a:spLocks noChangeShapeType="1"/>
          </p:cNvSpPr>
          <p:nvPr/>
        </p:nvSpPr>
        <p:spPr bwMode="auto">
          <a:xfrm>
            <a:off x="4845050" y="3995738"/>
            <a:ext cx="339725" cy="1587"/>
          </a:xfrm>
          <a:prstGeom prst="line">
            <a:avLst/>
          </a:prstGeom>
          <a:noFill/>
          <a:ln w="38160" cap="sq">
            <a:solidFill>
              <a:srgbClr val="FFFFFF"/>
            </a:solidFill>
            <a:prstDash val="sysDot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212" name="Freeform 76"/>
          <p:cNvSpPr>
            <a:spLocks/>
          </p:cNvSpPr>
          <p:nvPr/>
        </p:nvSpPr>
        <p:spPr bwMode="auto">
          <a:xfrm>
            <a:off x="1663700" y="4843463"/>
            <a:ext cx="4854575" cy="1228725"/>
          </a:xfrm>
          <a:custGeom>
            <a:avLst/>
            <a:gdLst>
              <a:gd name="G0" fmla="+- 1 0 0"/>
              <a:gd name="G1" fmla="+- 1486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1 0 0"/>
              <a:gd name="T0" fmla="*/ 0 w 6225"/>
              <a:gd name="T1" fmla="*/ 0 h 1501"/>
              <a:gd name="T2" fmla="*/ 0 w 6225"/>
              <a:gd name="T3" fmla="*/ 2147483647 h 1501"/>
              <a:gd name="T4" fmla="*/ 2147483647 w 6225"/>
              <a:gd name="T5" fmla="*/ 2147483647 h 1501"/>
              <a:gd name="T6" fmla="*/ 2147483647 w 6225"/>
              <a:gd name="T7" fmla="*/ 2147483647 h 1501"/>
              <a:gd name="T8" fmla="*/ 2147483647 w 6225"/>
              <a:gd name="T9" fmla="*/ 2147483647 h 1501"/>
              <a:gd name="T10" fmla="*/ 2147483647 w 6225"/>
              <a:gd name="T11" fmla="*/ 2147483647 h 1501"/>
              <a:gd name="T12" fmla="*/ 2147483647 w 6225"/>
              <a:gd name="T13" fmla="*/ 2147483647 h 1501"/>
              <a:gd name="T14" fmla="*/ 2147483647 w 6225"/>
              <a:gd name="T15" fmla="*/ 2147483647 h 15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225" h="1501">
                <a:moveTo>
                  <a:pt x="0" y="0"/>
                </a:moveTo>
                <a:lnTo>
                  <a:pt x="0" y="1486"/>
                </a:lnTo>
                <a:lnTo>
                  <a:pt x="1005" y="1501"/>
                </a:lnTo>
                <a:lnTo>
                  <a:pt x="1860" y="706"/>
                </a:lnTo>
                <a:lnTo>
                  <a:pt x="5085" y="721"/>
                </a:lnTo>
                <a:lnTo>
                  <a:pt x="4305" y="1456"/>
                </a:lnTo>
                <a:lnTo>
                  <a:pt x="6225" y="1456"/>
                </a:lnTo>
                <a:lnTo>
                  <a:pt x="6220" y="391"/>
                </a:lnTo>
              </a:path>
            </a:pathLst>
          </a:custGeom>
          <a:noFill/>
          <a:ln w="38160" cap="sq">
            <a:solidFill>
              <a:srgbClr val="80808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213" name="Freeform 77"/>
          <p:cNvSpPr>
            <a:spLocks/>
          </p:cNvSpPr>
          <p:nvPr/>
        </p:nvSpPr>
        <p:spPr bwMode="auto">
          <a:xfrm>
            <a:off x="2822575" y="3676650"/>
            <a:ext cx="4210050" cy="1646238"/>
          </a:xfrm>
          <a:custGeom>
            <a:avLst/>
            <a:gdLst>
              <a:gd name="G0" fmla="+- 1 0 0"/>
              <a:gd name="G1" fmla="+- 1485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1 0 0"/>
              <a:gd name="T0" fmla="*/ 0 w 5400"/>
              <a:gd name="T1" fmla="*/ 0 h 2010"/>
              <a:gd name="T2" fmla="*/ 0 w 5400"/>
              <a:gd name="T3" fmla="*/ 2147483647 h 2010"/>
              <a:gd name="T4" fmla="*/ 2147483647 w 5400"/>
              <a:gd name="T5" fmla="*/ 2147483647 h 2010"/>
              <a:gd name="T6" fmla="*/ 2147483647 w 5400"/>
              <a:gd name="T7" fmla="*/ 2147483647 h 2010"/>
              <a:gd name="T8" fmla="*/ 2147483647 w 5400"/>
              <a:gd name="T9" fmla="*/ 2147483647 h 2010"/>
              <a:gd name="T10" fmla="*/ 2147483647 w 5400"/>
              <a:gd name="T11" fmla="*/ 2147483647 h 2010"/>
              <a:gd name="T12" fmla="*/ 2147483647 w 5400"/>
              <a:gd name="T13" fmla="*/ 2147483647 h 2010"/>
              <a:gd name="T14" fmla="*/ 2147483647 w 5400"/>
              <a:gd name="T15" fmla="*/ 2147483647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400" h="2010">
                <a:moveTo>
                  <a:pt x="0" y="0"/>
                </a:moveTo>
                <a:lnTo>
                  <a:pt x="0" y="1485"/>
                </a:lnTo>
                <a:lnTo>
                  <a:pt x="1005" y="1500"/>
                </a:lnTo>
                <a:lnTo>
                  <a:pt x="540" y="2010"/>
                </a:lnTo>
                <a:lnTo>
                  <a:pt x="3615" y="2010"/>
                </a:lnTo>
                <a:lnTo>
                  <a:pt x="4350" y="1275"/>
                </a:lnTo>
                <a:lnTo>
                  <a:pt x="5400" y="1290"/>
                </a:lnTo>
                <a:lnTo>
                  <a:pt x="5400" y="120"/>
                </a:lnTo>
              </a:path>
            </a:pathLst>
          </a:custGeom>
          <a:noFill/>
          <a:ln w="38160" cap="sq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214" name="Oval 78"/>
          <p:cNvSpPr>
            <a:spLocks noChangeArrowheads="1"/>
          </p:cNvSpPr>
          <p:nvPr/>
        </p:nvSpPr>
        <p:spPr bwMode="auto">
          <a:xfrm>
            <a:off x="2763838" y="3849688"/>
            <a:ext cx="112712" cy="115887"/>
          </a:xfrm>
          <a:prstGeom prst="ellipse">
            <a:avLst/>
          </a:prstGeom>
          <a:solidFill>
            <a:srgbClr val="FF0000"/>
          </a:solidFill>
          <a:ln w="9360" cap="sq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215" name="Text Box 79"/>
          <p:cNvSpPr txBox="1">
            <a:spLocks noChangeArrowheads="1"/>
          </p:cNvSpPr>
          <p:nvPr/>
        </p:nvSpPr>
        <p:spPr bwMode="auto">
          <a:xfrm>
            <a:off x="3251200" y="3756025"/>
            <a:ext cx="2349500" cy="617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FF0000"/>
                </a:solidFill>
                <a:latin typeface="Symbol" charset="2"/>
              </a:rPr>
              <a:t>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'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in</a:t>
            </a:r>
            <a:r>
              <a:rPr lang="en-US" sz="1800">
                <a:solidFill>
                  <a:srgbClr val="FF0000"/>
                </a:solidFill>
                <a:latin typeface="Arial" charset="0"/>
              </a:rPr>
              <a:t>:</a:t>
            </a:r>
            <a:r>
              <a:rPr lang="en-US" sz="14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original data, </a:t>
            </a:r>
            <a:r>
              <a:rPr lang="en-US" i="1">
                <a:solidFill>
                  <a:srgbClr val="FF0000"/>
                </a:solidFill>
                <a:latin typeface="Arial" charset="0"/>
              </a:rPr>
              <a:t>plus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retransmitted data</a:t>
            </a:r>
          </a:p>
        </p:txBody>
      </p:sp>
      <p:sp>
        <p:nvSpPr>
          <p:cNvPr id="91216" name="Line 80"/>
          <p:cNvSpPr>
            <a:spLocks noChangeShapeType="1"/>
          </p:cNvSpPr>
          <p:nvPr/>
        </p:nvSpPr>
        <p:spPr bwMode="auto">
          <a:xfrm>
            <a:off x="2909888" y="3916363"/>
            <a:ext cx="514350" cy="1587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217" name="Line 81"/>
          <p:cNvSpPr>
            <a:spLocks noChangeShapeType="1"/>
          </p:cNvSpPr>
          <p:nvPr/>
        </p:nvSpPr>
        <p:spPr bwMode="auto">
          <a:xfrm>
            <a:off x="2905125" y="3683000"/>
            <a:ext cx="514350" cy="1588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218" name="Line 82"/>
          <p:cNvSpPr>
            <a:spLocks noChangeShapeType="1"/>
          </p:cNvSpPr>
          <p:nvPr/>
        </p:nvSpPr>
        <p:spPr bwMode="auto">
          <a:xfrm>
            <a:off x="7116763" y="3835400"/>
            <a:ext cx="514350" cy="1588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219" name="Text Box 83"/>
          <p:cNvSpPr txBox="1">
            <a:spLocks noChangeArrowheads="1"/>
          </p:cNvSpPr>
          <p:nvPr/>
        </p:nvSpPr>
        <p:spPr bwMode="auto">
          <a:xfrm>
            <a:off x="7075488" y="2657475"/>
            <a:ext cx="279400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sz="2000" i="1">
                <a:solidFill>
                  <a:srgbClr val="000000"/>
                </a:solidFill>
                <a:latin typeface="Comic Sans MS" charset="0"/>
              </a:rPr>
              <a:t>‘</a:t>
            </a:r>
          </a:p>
        </p:txBody>
      </p:sp>
      <p:grpSp>
        <p:nvGrpSpPr>
          <p:cNvPr id="91220" name="Group 84"/>
          <p:cNvGrpSpPr>
            <a:grpSpLocks/>
          </p:cNvGrpSpPr>
          <p:nvPr/>
        </p:nvGrpSpPr>
        <p:grpSpPr bwMode="auto">
          <a:xfrm>
            <a:off x="7421563" y="2886075"/>
            <a:ext cx="158750" cy="141288"/>
            <a:chOff x="4675" y="1818"/>
            <a:chExt cx="100" cy="89"/>
          </a:xfrm>
        </p:grpSpPr>
        <p:sp>
          <p:nvSpPr>
            <p:cNvPr id="91221" name="Freeform 85"/>
            <p:cNvSpPr>
              <a:spLocks noChangeArrowheads="1"/>
            </p:cNvSpPr>
            <p:nvPr/>
          </p:nvSpPr>
          <p:spPr bwMode="auto">
            <a:xfrm>
              <a:off x="4679" y="1818"/>
              <a:ext cx="96" cy="68"/>
            </a:xfrm>
            <a:custGeom>
              <a:avLst/>
              <a:gdLst>
                <a:gd name="G0" fmla="+- 1 0 0"/>
                <a:gd name="G1" fmla="+- 1 0 0"/>
                <a:gd name="G2" fmla="+- 0 0 0"/>
                <a:gd name="T0" fmla="*/ 0 w 49"/>
                <a:gd name="T1" fmla="*/ 0 h 62"/>
                <a:gd name="T2" fmla="*/ 49 w 49"/>
                <a:gd name="T3" fmla="*/ 7 h 62"/>
                <a:gd name="T4" fmla="*/ 4 w 49"/>
                <a:gd name="T5" fmla="*/ 13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9" h="62">
                  <a:moveTo>
                    <a:pt x="0" y="0"/>
                  </a:moveTo>
                  <a:lnTo>
                    <a:pt x="49" y="32"/>
                  </a:lnTo>
                  <a:lnTo>
                    <a:pt x="4" y="62"/>
                  </a:lnTo>
                </a:path>
              </a:pathLst>
            </a:custGeom>
            <a:solidFill>
              <a:srgbClr val="FFFFFF"/>
            </a:solidFill>
            <a:ln w="19080" cap="flat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22" name="Line 86"/>
            <p:cNvSpPr>
              <a:spLocks noChangeShapeType="1"/>
            </p:cNvSpPr>
            <p:nvPr/>
          </p:nvSpPr>
          <p:spPr bwMode="auto">
            <a:xfrm>
              <a:off x="4675" y="1908"/>
              <a:ext cx="90" cy="0"/>
            </a:xfrm>
            <a:prstGeom prst="line">
              <a:avLst/>
            </a:prstGeom>
            <a:noFill/>
            <a:ln w="1908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1224" name="Text Box 88"/>
          <p:cNvSpPr txBox="1">
            <a:spLocks noChangeArrowheads="1"/>
          </p:cNvSpPr>
          <p:nvPr/>
        </p:nvSpPr>
        <p:spPr bwMode="auto">
          <a:xfrm>
            <a:off x="330200" y="115888"/>
            <a:ext cx="7772400" cy="873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Causes/costs of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Congestion</a:t>
            </a: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scenario 2 </a:t>
            </a:r>
          </a:p>
        </p:txBody>
      </p:sp>
      <p:sp>
        <p:nvSpPr>
          <p:cNvPr id="91225" name="Freeform 89"/>
          <p:cNvSpPr>
            <a:spLocks noChangeArrowheads="1"/>
          </p:cNvSpPr>
          <p:nvPr/>
        </p:nvSpPr>
        <p:spPr bwMode="auto">
          <a:xfrm>
            <a:off x="7416800" y="3665538"/>
            <a:ext cx="250825" cy="1212850"/>
          </a:xfrm>
          <a:custGeom>
            <a:avLst/>
            <a:gdLst>
              <a:gd name="G0" fmla="+- 1 0 0"/>
              <a:gd name="G1" fmla="+- 0 0 0"/>
              <a:gd name="G2" fmla="+- 1224 0 0"/>
              <a:gd name="G3" fmla="+- 1 0 0"/>
              <a:gd name="G4" fmla="+- 1 0 0"/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1226" name="Group 90"/>
          <p:cNvGrpSpPr>
            <a:grpSpLocks/>
          </p:cNvGrpSpPr>
          <p:nvPr/>
        </p:nvGrpSpPr>
        <p:grpSpPr bwMode="auto">
          <a:xfrm>
            <a:off x="7553325" y="4564063"/>
            <a:ext cx="230188" cy="439737"/>
            <a:chOff x="4758" y="2875"/>
            <a:chExt cx="145" cy="277"/>
          </a:xfrm>
        </p:grpSpPr>
        <p:sp>
          <p:nvSpPr>
            <p:cNvPr id="91227" name="Freeform 91"/>
            <p:cNvSpPr>
              <a:spLocks noChangeArrowheads="1"/>
            </p:cNvSpPr>
            <p:nvPr/>
          </p:nvSpPr>
          <p:spPr bwMode="auto">
            <a:xfrm>
              <a:off x="4874" y="2875"/>
              <a:ext cx="28" cy="26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2742 0 0"/>
                <a:gd name="G4" fmla="+- 1 0 0"/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0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28" name="Rectangle 92"/>
            <p:cNvSpPr>
              <a:spLocks noChangeArrowheads="1"/>
            </p:cNvSpPr>
            <p:nvPr/>
          </p:nvSpPr>
          <p:spPr bwMode="auto">
            <a:xfrm>
              <a:off x="4765" y="2875"/>
              <a:ext cx="106" cy="264"/>
            </a:xfrm>
            <a:prstGeom prst="rect">
              <a:avLst/>
            </a:pr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29" name="Freeform 93"/>
            <p:cNvSpPr>
              <a:spLocks noChangeArrowheads="1"/>
            </p:cNvSpPr>
            <p:nvPr/>
          </p:nvSpPr>
          <p:spPr bwMode="auto">
            <a:xfrm>
              <a:off x="4879" y="2891"/>
              <a:ext cx="16" cy="245"/>
            </a:xfrm>
            <a:custGeom>
              <a:avLst/>
              <a:gdLst>
                <a:gd name="G0" fmla="+- 0 0 0"/>
                <a:gd name="G1" fmla="+- 0 0 0"/>
                <a:gd name="G2" fmla="+- 1 0 0"/>
                <a:gd name="G3" fmla="+- 1 0 0"/>
                <a:gd name="G4" fmla="+- 1229 0 0"/>
                <a:gd name="G5" fmla="+- 1 0 0"/>
                <a:gd name="G6" fmla="+- 2501 0 0"/>
                <a:gd name="G7" fmla="+- 0 0 0"/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0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30" name="Freeform 94"/>
            <p:cNvSpPr>
              <a:spLocks noChangeArrowheads="1"/>
            </p:cNvSpPr>
            <p:nvPr/>
          </p:nvSpPr>
          <p:spPr bwMode="auto">
            <a:xfrm>
              <a:off x="4875" y="3016"/>
              <a:ext cx="26" cy="21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31" name="Rectangle 95"/>
            <p:cNvSpPr>
              <a:spLocks noChangeArrowheads="1"/>
            </p:cNvSpPr>
            <p:nvPr/>
          </p:nvSpPr>
          <p:spPr bwMode="auto">
            <a:xfrm>
              <a:off x="4765" y="2906"/>
              <a:ext cx="60" cy="4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1232" name="Group 96"/>
            <p:cNvGrpSpPr>
              <a:grpSpLocks/>
            </p:cNvGrpSpPr>
            <p:nvPr/>
          </p:nvGrpSpPr>
          <p:grpSpPr bwMode="auto">
            <a:xfrm>
              <a:off x="4820" y="2903"/>
              <a:ext cx="58" cy="16"/>
              <a:chOff x="4820" y="2903"/>
              <a:chExt cx="58" cy="16"/>
            </a:xfrm>
          </p:grpSpPr>
          <p:sp>
            <p:nvSpPr>
              <p:cNvPr id="91233" name="AutoShape 97"/>
              <p:cNvSpPr>
                <a:spLocks noChangeArrowheads="1"/>
              </p:cNvSpPr>
              <p:nvPr/>
            </p:nvSpPr>
            <p:spPr bwMode="auto">
              <a:xfrm>
                <a:off x="4820" y="2903"/>
                <a:ext cx="58" cy="1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34" name="AutoShape 98"/>
              <p:cNvSpPr>
                <a:spLocks noChangeArrowheads="1"/>
              </p:cNvSpPr>
              <p:nvPr/>
            </p:nvSpPr>
            <p:spPr bwMode="auto">
              <a:xfrm>
                <a:off x="4821" y="2905"/>
                <a:ext cx="57" cy="12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1235" name="Rectangle 99"/>
            <p:cNvSpPr>
              <a:spLocks noChangeArrowheads="1"/>
            </p:cNvSpPr>
            <p:nvPr/>
          </p:nvSpPr>
          <p:spPr bwMode="auto">
            <a:xfrm>
              <a:off x="4767" y="2943"/>
              <a:ext cx="60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1236" name="Group 100"/>
            <p:cNvGrpSpPr>
              <a:grpSpLocks/>
            </p:cNvGrpSpPr>
            <p:nvPr/>
          </p:nvGrpSpPr>
          <p:grpSpPr bwMode="auto">
            <a:xfrm>
              <a:off x="4820" y="2941"/>
              <a:ext cx="58" cy="14"/>
              <a:chOff x="4820" y="2941"/>
              <a:chExt cx="58" cy="14"/>
            </a:xfrm>
          </p:grpSpPr>
          <p:sp>
            <p:nvSpPr>
              <p:cNvPr id="91237" name="AutoShape 101"/>
              <p:cNvSpPr>
                <a:spLocks noChangeArrowheads="1"/>
              </p:cNvSpPr>
              <p:nvPr/>
            </p:nvSpPr>
            <p:spPr bwMode="auto">
              <a:xfrm>
                <a:off x="4820" y="2941"/>
                <a:ext cx="58" cy="1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38" name="AutoShape 102"/>
              <p:cNvSpPr>
                <a:spLocks noChangeArrowheads="1"/>
              </p:cNvSpPr>
              <p:nvPr/>
            </p:nvSpPr>
            <p:spPr bwMode="auto">
              <a:xfrm>
                <a:off x="4821" y="2943"/>
                <a:ext cx="56" cy="10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1239" name="Rectangle 103"/>
            <p:cNvSpPr>
              <a:spLocks noChangeArrowheads="1"/>
            </p:cNvSpPr>
            <p:nvPr/>
          </p:nvSpPr>
          <p:spPr bwMode="auto">
            <a:xfrm>
              <a:off x="4766" y="2983"/>
              <a:ext cx="60" cy="4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40" name="Rectangle 104"/>
            <p:cNvSpPr>
              <a:spLocks noChangeArrowheads="1"/>
            </p:cNvSpPr>
            <p:nvPr/>
          </p:nvSpPr>
          <p:spPr bwMode="auto">
            <a:xfrm>
              <a:off x="4767" y="3017"/>
              <a:ext cx="60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1241" name="Group 105"/>
            <p:cNvGrpSpPr>
              <a:grpSpLocks/>
            </p:cNvGrpSpPr>
            <p:nvPr/>
          </p:nvGrpSpPr>
          <p:grpSpPr bwMode="auto">
            <a:xfrm>
              <a:off x="4819" y="3014"/>
              <a:ext cx="59" cy="16"/>
              <a:chOff x="4819" y="3014"/>
              <a:chExt cx="59" cy="16"/>
            </a:xfrm>
          </p:grpSpPr>
          <p:sp>
            <p:nvSpPr>
              <p:cNvPr id="91242" name="AutoShape 106"/>
              <p:cNvSpPr>
                <a:spLocks noChangeArrowheads="1"/>
              </p:cNvSpPr>
              <p:nvPr/>
            </p:nvSpPr>
            <p:spPr bwMode="auto">
              <a:xfrm>
                <a:off x="4819" y="3014"/>
                <a:ext cx="59" cy="1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43" name="AutoShape 107"/>
              <p:cNvSpPr>
                <a:spLocks noChangeArrowheads="1"/>
              </p:cNvSpPr>
              <p:nvPr/>
            </p:nvSpPr>
            <p:spPr bwMode="auto">
              <a:xfrm>
                <a:off x="4820" y="3016"/>
                <a:ext cx="57" cy="11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1244" name="Freeform 108"/>
            <p:cNvSpPr>
              <a:spLocks noChangeArrowheads="1"/>
            </p:cNvSpPr>
            <p:nvPr/>
          </p:nvSpPr>
          <p:spPr bwMode="auto">
            <a:xfrm>
              <a:off x="4876" y="2982"/>
              <a:ext cx="26" cy="21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1245" name="Group 109"/>
            <p:cNvGrpSpPr>
              <a:grpSpLocks/>
            </p:cNvGrpSpPr>
            <p:nvPr/>
          </p:nvGrpSpPr>
          <p:grpSpPr bwMode="auto">
            <a:xfrm>
              <a:off x="4819" y="2979"/>
              <a:ext cx="59" cy="15"/>
              <a:chOff x="4819" y="2979"/>
              <a:chExt cx="59" cy="15"/>
            </a:xfrm>
          </p:grpSpPr>
          <p:sp>
            <p:nvSpPr>
              <p:cNvPr id="91246" name="AutoShape 110"/>
              <p:cNvSpPr>
                <a:spLocks noChangeArrowheads="1"/>
              </p:cNvSpPr>
              <p:nvPr/>
            </p:nvSpPr>
            <p:spPr bwMode="auto">
              <a:xfrm>
                <a:off x="4819" y="2979"/>
                <a:ext cx="59" cy="15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47" name="AutoShape 111"/>
              <p:cNvSpPr>
                <a:spLocks noChangeArrowheads="1"/>
              </p:cNvSpPr>
              <p:nvPr/>
            </p:nvSpPr>
            <p:spPr bwMode="auto">
              <a:xfrm>
                <a:off x="4820" y="2981"/>
                <a:ext cx="57" cy="11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1248" name="Rectangle 112"/>
            <p:cNvSpPr>
              <a:spLocks noChangeArrowheads="1"/>
            </p:cNvSpPr>
            <p:nvPr/>
          </p:nvSpPr>
          <p:spPr bwMode="auto">
            <a:xfrm>
              <a:off x="4872" y="2875"/>
              <a:ext cx="6" cy="265"/>
            </a:xfrm>
            <a:prstGeom prst="rect">
              <a:avLst/>
            </a:prstGeom>
            <a:gradFill rotWithShape="0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49" name="Freeform 113"/>
            <p:cNvSpPr>
              <a:spLocks noChangeArrowheads="1"/>
            </p:cNvSpPr>
            <p:nvPr/>
          </p:nvSpPr>
          <p:spPr bwMode="auto">
            <a:xfrm>
              <a:off x="4878" y="2942"/>
              <a:ext cx="23" cy="24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50" name="Freeform 114"/>
            <p:cNvSpPr>
              <a:spLocks noChangeArrowheads="1"/>
            </p:cNvSpPr>
            <p:nvPr/>
          </p:nvSpPr>
          <p:spPr bwMode="auto">
            <a:xfrm>
              <a:off x="4878" y="2904"/>
              <a:ext cx="24" cy="27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*/ 1 35987 45568"/>
                <a:gd name="G10" fmla="*/ 1 35987 55552"/>
                <a:gd name="G11" fmla="*/ G10 1 180"/>
                <a:gd name="G12" fmla="*/ G9 1 G11"/>
                <a:gd name="G13" fmla="*/ 1 35987 45568"/>
                <a:gd name="G14" fmla="*/ 1 35987 55552"/>
                <a:gd name="G15" fmla="*/ G14 1 180"/>
                <a:gd name="G16" fmla="*/ G13 1 G15"/>
                <a:gd name="G17" fmla="+- 17 0 0"/>
                <a:gd name="G18" fmla="+- 1 0 0"/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51" name="Oval 115"/>
            <p:cNvSpPr>
              <a:spLocks noChangeArrowheads="1"/>
            </p:cNvSpPr>
            <p:nvPr/>
          </p:nvSpPr>
          <p:spPr bwMode="auto">
            <a:xfrm>
              <a:off x="4899" y="3128"/>
              <a:ext cx="4" cy="10"/>
            </a:xfrm>
            <a:prstGeom prst="ellipse">
              <a:avLst/>
            </a:pr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52" name="Freeform 116"/>
            <p:cNvSpPr>
              <a:spLocks noChangeArrowheads="1"/>
            </p:cNvSpPr>
            <p:nvPr/>
          </p:nvSpPr>
          <p:spPr bwMode="auto">
            <a:xfrm>
              <a:off x="4877" y="3129"/>
              <a:ext cx="24" cy="22"/>
            </a:xfrm>
            <a:custGeom>
              <a:avLst/>
              <a:gdLst>
                <a:gd name="G0" fmla="+- 106 0 0"/>
                <a:gd name="G1" fmla="+- 120 0 0"/>
                <a:gd name="G2" fmla="+- 1 0 0"/>
                <a:gd name="G3" fmla="+- 1 0 0"/>
                <a:gd name="G4" fmla="+- 106 0 0"/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53" name="AutoShape 117"/>
            <p:cNvSpPr>
              <a:spLocks noChangeArrowheads="1"/>
            </p:cNvSpPr>
            <p:nvPr/>
          </p:nvSpPr>
          <p:spPr bwMode="auto">
            <a:xfrm>
              <a:off x="4758" y="3136"/>
              <a:ext cx="122" cy="1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54" name="AutoShape 118"/>
            <p:cNvSpPr>
              <a:spLocks noChangeArrowheads="1"/>
            </p:cNvSpPr>
            <p:nvPr/>
          </p:nvSpPr>
          <p:spPr bwMode="auto">
            <a:xfrm>
              <a:off x="4765" y="3140"/>
              <a:ext cx="108" cy="8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55" name="Oval 119"/>
            <p:cNvSpPr>
              <a:spLocks noChangeArrowheads="1"/>
            </p:cNvSpPr>
            <p:nvPr/>
          </p:nvSpPr>
          <p:spPr bwMode="auto">
            <a:xfrm>
              <a:off x="4775" y="3102"/>
              <a:ext cx="15" cy="15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56" name="Oval 120"/>
            <p:cNvSpPr>
              <a:spLocks noChangeArrowheads="1"/>
            </p:cNvSpPr>
            <p:nvPr/>
          </p:nvSpPr>
          <p:spPr bwMode="auto">
            <a:xfrm>
              <a:off x="4793" y="3102"/>
              <a:ext cx="16" cy="15"/>
            </a:xfrm>
            <a:prstGeom prst="ellipse">
              <a:avLst/>
            </a:prstGeom>
            <a:solidFill>
              <a:srgbClr val="FF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57" name="Oval 121"/>
            <p:cNvSpPr>
              <a:spLocks noChangeArrowheads="1"/>
            </p:cNvSpPr>
            <p:nvPr/>
          </p:nvSpPr>
          <p:spPr bwMode="auto">
            <a:xfrm>
              <a:off x="4811" y="3101"/>
              <a:ext cx="16" cy="16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58" name="Rectangle 122"/>
            <p:cNvSpPr>
              <a:spLocks noChangeArrowheads="1"/>
            </p:cNvSpPr>
            <p:nvPr/>
          </p:nvSpPr>
          <p:spPr bwMode="auto">
            <a:xfrm>
              <a:off x="4852" y="3038"/>
              <a:ext cx="8" cy="87"/>
            </a:xfrm>
            <a:prstGeom prst="rect">
              <a:avLst/>
            </a:prstGeom>
            <a:solidFill>
              <a:srgbClr val="29292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1259" name="Group 123"/>
          <p:cNvGrpSpPr>
            <a:grpSpLocks/>
          </p:cNvGrpSpPr>
          <p:nvPr/>
        </p:nvGrpSpPr>
        <p:grpSpPr bwMode="auto">
          <a:xfrm>
            <a:off x="7135813" y="5867400"/>
            <a:ext cx="230187" cy="439738"/>
            <a:chOff x="4495" y="3696"/>
            <a:chExt cx="145" cy="277"/>
          </a:xfrm>
        </p:grpSpPr>
        <p:sp>
          <p:nvSpPr>
            <p:cNvPr id="91260" name="Freeform 124"/>
            <p:cNvSpPr>
              <a:spLocks noChangeArrowheads="1"/>
            </p:cNvSpPr>
            <p:nvPr/>
          </p:nvSpPr>
          <p:spPr bwMode="auto">
            <a:xfrm>
              <a:off x="4611" y="3696"/>
              <a:ext cx="28" cy="26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2742 0 0"/>
                <a:gd name="G4" fmla="+- 1 0 0"/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0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61" name="Rectangle 125"/>
            <p:cNvSpPr>
              <a:spLocks noChangeArrowheads="1"/>
            </p:cNvSpPr>
            <p:nvPr/>
          </p:nvSpPr>
          <p:spPr bwMode="auto">
            <a:xfrm>
              <a:off x="4502" y="3696"/>
              <a:ext cx="106" cy="264"/>
            </a:xfrm>
            <a:prstGeom prst="rect">
              <a:avLst/>
            </a:pr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62" name="Freeform 126"/>
            <p:cNvSpPr>
              <a:spLocks noChangeArrowheads="1"/>
            </p:cNvSpPr>
            <p:nvPr/>
          </p:nvSpPr>
          <p:spPr bwMode="auto">
            <a:xfrm>
              <a:off x="4616" y="3712"/>
              <a:ext cx="16" cy="245"/>
            </a:xfrm>
            <a:custGeom>
              <a:avLst/>
              <a:gdLst>
                <a:gd name="G0" fmla="+- 0 0 0"/>
                <a:gd name="G1" fmla="+- 0 0 0"/>
                <a:gd name="G2" fmla="+- 1 0 0"/>
                <a:gd name="G3" fmla="+- 1 0 0"/>
                <a:gd name="G4" fmla="+- 1229 0 0"/>
                <a:gd name="G5" fmla="+- 1 0 0"/>
                <a:gd name="G6" fmla="+- 2501 0 0"/>
                <a:gd name="G7" fmla="+- 0 0 0"/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0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63" name="Freeform 127"/>
            <p:cNvSpPr>
              <a:spLocks noChangeArrowheads="1"/>
            </p:cNvSpPr>
            <p:nvPr/>
          </p:nvSpPr>
          <p:spPr bwMode="auto">
            <a:xfrm>
              <a:off x="4612" y="3837"/>
              <a:ext cx="26" cy="21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64" name="Rectangle 128"/>
            <p:cNvSpPr>
              <a:spLocks noChangeArrowheads="1"/>
            </p:cNvSpPr>
            <p:nvPr/>
          </p:nvSpPr>
          <p:spPr bwMode="auto">
            <a:xfrm>
              <a:off x="4502" y="3727"/>
              <a:ext cx="60" cy="4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1265" name="Group 129"/>
            <p:cNvGrpSpPr>
              <a:grpSpLocks/>
            </p:cNvGrpSpPr>
            <p:nvPr/>
          </p:nvGrpSpPr>
          <p:grpSpPr bwMode="auto">
            <a:xfrm>
              <a:off x="4557" y="3724"/>
              <a:ext cx="58" cy="16"/>
              <a:chOff x="4557" y="3724"/>
              <a:chExt cx="58" cy="16"/>
            </a:xfrm>
          </p:grpSpPr>
          <p:sp>
            <p:nvSpPr>
              <p:cNvPr id="91266" name="AutoShape 130"/>
              <p:cNvSpPr>
                <a:spLocks noChangeArrowheads="1"/>
              </p:cNvSpPr>
              <p:nvPr/>
            </p:nvSpPr>
            <p:spPr bwMode="auto">
              <a:xfrm>
                <a:off x="4557" y="3724"/>
                <a:ext cx="58" cy="1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67" name="AutoShape 131"/>
              <p:cNvSpPr>
                <a:spLocks noChangeArrowheads="1"/>
              </p:cNvSpPr>
              <p:nvPr/>
            </p:nvSpPr>
            <p:spPr bwMode="auto">
              <a:xfrm>
                <a:off x="4558" y="3726"/>
                <a:ext cx="57" cy="12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1268" name="Rectangle 132"/>
            <p:cNvSpPr>
              <a:spLocks noChangeArrowheads="1"/>
            </p:cNvSpPr>
            <p:nvPr/>
          </p:nvSpPr>
          <p:spPr bwMode="auto">
            <a:xfrm>
              <a:off x="4504" y="3764"/>
              <a:ext cx="60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1269" name="Group 133"/>
            <p:cNvGrpSpPr>
              <a:grpSpLocks/>
            </p:cNvGrpSpPr>
            <p:nvPr/>
          </p:nvGrpSpPr>
          <p:grpSpPr bwMode="auto">
            <a:xfrm>
              <a:off x="4557" y="3761"/>
              <a:ext cx="58" cy="14"/>
              <a:chOff x="4557" y="3761"/>
              <a:chExt cx="58" cy="14"/>
            </a:xfrm>
          </p:grpSpPr>
          <p:sp>
            <p:nvSpPr>
              <p:cNvPr id="91270" name="AutoShape 134"/>
              <p:cNvSpPr>
                <a:spLocks noChangeArrowheads="1"/>
              </p:cNvSpPr>
              <p:nvPr/>
            </p:nvSpPr>
            <p:spPr bwMode="auto">
              <a:xfrm>
                <a:off x="4557" y="3761"/>
                <a:ext cx="58" cy="1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71" name="AutoShape 135"/>
              <p:cNvSpPr>
                <a:spLocks noChangeArrowheads="1"/>
              </p:cNvSpPr>
              <p:nvPr/>
            </p:nvSpPr>
            <p:spPr bwMode="auto">
              <a:xfrm>
                <a:off x="4558" y="3764"/>
                <a:ext cx="56" cy="10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1272" name="Rectangle 136"/>
            <p:cNvSpPr>
              <a:spLocks noChangeArrowheads="1"/>
            </p:cNvSpPr>
            <p:nvPr/>
          </p:nvSpPr>
          <p:spPr bwMode="auto">
            <a:xfrm>
              <a:off x="4503" y="3804"/>
              <a:ext cx="60" cy="4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73" name="Rectangle 137"/>
            <p:cNvSpPr>
              <a:spLocks noChangeArrowheads="1"/>
            </p:cNvSpPr>
            <p:nvPr/>
          </p:nvSpPr>
          <p:spPr bwMode="auto">
            <a:xfrm>
              <a:off x="4504" y="3838"/>
              <a:ext cx="60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1274" name="Group 138"/>
            <p:cNvGrpSpPr>
              <a:grpSpLocks/>
            </p:cNvGrpSpPr>
            <p:nvPr/>
          </p:nvGrpSpPr>
          <p:grpSpPr bwMode="auto">
            <a:xfrm>
              <a:off x="4556" y="3835"/>
              <a:ext cx="59" cy="16"/>
              <a:chOff x="4556" y="3835"/>
              <a:chExt cx="59" cy="16"/>
            </a:xfrm>
          </p:grpSpPr>
          <p:sp>
            <p:nvSpPr>
              <p:cNvPr id="91275" name="AutoShape 139"/>
              <p:cNvSpPr>
                <a:spLocks noChangeArrowheads="1"/>
              </p:cNvSpPr>
              <p:nvPr/>
            </p:nvSpPr>
            <p:spPr bwMode="auto">
              <a:xfrm>
                <a:off x="4556" y="3835"/>
                <a:ext cx="59" cy="1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76" name="AutoShape 140"/>
              <p:cNvSpPr>
                <a:spLocks noChangeArrowheads="1"/>
              </p:cNvSpPr>
              <p:nvPr/>
            </p:nvSpPr>
            <p:spPr bwMode="auto">
              <a:xfrm>
                <a:off x="4557" y="3837"/>
                <a:ext cx="57" cy="11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1277" name="Freeform 141"/>
            <p:cNvSpPr>
              <a:spLocks noChangeArrowheads="1"/>
            </p:cNvSpPr>
            <p:nvPr/>
          </p:nvSpPr>
          <p:spPr bwMode="auto">
            <a:xfrm>
              <a:off x="4613" y="3803"/>
              <a:ext cx="26" cy="21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1278" name="Group 142"/>
            <p:cNvGrpSpPr>
              <a:grpSpLocks/>
            </p:cNvGrpSpPr>
            <p:nvPr/>
          </p:nvGrpSpPr>
          <p:grpSpPr bwMode="auto">
            <a:xfrm>
              <a:off x="4557" y="3800"/>
              <a:ext cx="59" cy="15"/>
              <a:chOff x="4557" y="3800"/>
              <a:chExt cx="59" cy="15"/>
            </a:xfrm>
          </p:grpSpPr>
          <p:sp>
            <p:nvSpPr>
              <p:cNvPr id="91279" name="AutoShape 143"/>
              <p:cNvSpPr>
                <a:spLocks noChangeArrowheads="1"/>
              </p:cNvSpPr>
              <p:nvPr/>
            </p:nvSpPr>
            <p:spPr bwMode="auto">
              <a:xfrm>
                <a:off x="4557" y="3800"/>
                <a:ext cx="59" cy="15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80" name="AutoShape 144"/>
              <p:cNvSpPr>
                <a:spLocks noChangeArrowheads="1"/>
              </p:cNvSpPr>
              <p:nvPr/>
            </p:nvSpPr>
            <p:spPr bwMode="auto">
              <a:xfrm>
                <a:off x="4557" y="3802"/>
                <a:ext cx="57" cy="11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1281" name="Rectangle 145"/>
            <p:cNvSpPr>
              <a:spLocks noChangeArrowheads="1"/>
            </p:cNvSpPr>
            <p:nvPr/>
          </p:nvSpPr>
          <p:spPr bwMode="auto">
            <a:xfrm>
              <a:off x="4609" y="3696"/>
              <a:ext cx="6" cy="265"/>
            </a:xfrm>
            <a:prstGeom prst="rect">
              <a:avLst/>
            </a:prstGeom>
            <a:gradFill rotWithShape="0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82" name="Freeform 146"/>
            <p:cNvSpPr>
              <a:spLocks noChangeArrowheads="1"/>
            </p:cNvSpPr>
            <p:nvPr/>
          </p:nvSpPr>
          <p:spPr bwMode="auto">
            <a:xfrm>
              <a:off x="4615" y="3763"/>
              <a:ext cx="23" cy="24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83" name="Freeform 147"/>
            <p:cNvSpPr>
              <a:spLocks noChangeArrowheads="1"/>
            </p:cNvSpPr>
            <p:nvPr/>
          </p:nvSpPr>
          <p:spPr bwMode="auto">
            <a:xfrm>
              <a:off x="4615" y="3725"/>
              <a:ext cx="24" cy="27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*/ 1 35987 45568"/>
                <a:gd name="G10" fmla="*/ 1 35987 55552"/>
                <a:gd name="G11" fmla="*/ G10 1 180"/>
                <a:gd name="G12" fmla="*/ G9 1 G11"/>
                <a:gd name="G13" fmla="*/ 1 35987 45568"/>
                <a:gd name="G14" fmla="*/ 1 35987 55552"/>
                <a:gd name="G15" fmla="*/ G14 1 180"/>
                <a:gd name="G16" fmla="*/ G13 1 G15"/>
                <a:gd name="G17" fmla="+- 17 0 0"/>
                <a:gd name="G18" fmla="+- 1 0 0"/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84" name="Oval 148"/>
            <p:cNvSpPr>
              <a:spLocks noChangeArrowheads="1"/>
            </p:cNvSpPr>
            <p:nvPr/>
          </p:nvSpPr>
          <p:spPr bwMode="auto">
            <a:xfrm>
              <a:off x="4636" y="3949"/>
              <a:ext cx="4" cy="10"/>
            </a:xfrm>
            <a:prstGeom prst="ellipse">
              <a:avLst/>
            </a:pr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85" name="Freeform 149"/>
            <p:cNvSpPr>
              <a:spLocks noChangeArrowheads="1"/>
            </p:cNvSpPr>
            <p:nvPr/>
          </p:nvSpPr>
          <p:spPr bwMode="auto">
            <a:xfrm>
              <a:off x="4614" y="3949"/>
              <a:ext cx="24" cy="22"/>
            </a:xfrm>
            <a:custGeom>
              <a:avLst/>
              <a:gdLst>
                <a:gd name="G0" fmla="+- 106 0 0"/>
                <a:gd name="G1" fmla="+- 120 0 0"/>
                <a:gd name="G2" fmla="+- 1 0 0"/>
                <a:gd name="G3" fmla="+- 1 0 0"/>
                <a:gd name="G4" fmla="+- 106 0 0"/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86" name="AutoShape 150"/>
            <p:cNvSpPr>
              <a:spLocks noChangeArrowheads="1"/>
            </p:cNvSpPr>
            <p:nvPr/>
          </p:nvSpPr>
          <p:spPr bwMode="auto">
            <a:xfrm>
              <a:off x="4495" y="3957"/>
              <a:ext cx="122" cy="1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87" name="AutoShape 151"/>
            <p:cNvSpPr>
              <a:spLocks noChangeArrowheads="1"/>
            </p:cNvSpPr>
            <p:nvPr/>
          </p:nvSpPr>
          <p:spPr bwMode="auto">
            <a:xfrm>
              <a:off x="4502" y="3961"/>
              <a:ext cx="108" cy="8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88" name="Oval 152"/>
            <p:cNvSpPr>
              <a:spLocks noChangeArrowheads="1"/>
            </p:cNvSpPr>
            <p:nvPr/>
          </p:nvSpPr>
          <p:spPr bwMode="auto">
            <a:xfrm>
              <a:off x="4512" y="3923"/>
              <a:ext cx="15" cy="15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89" name="Oval 153"/>
            <p:cNvSpPr>
              <a:spLocks noChangeArrowheads="1"/>
            </p:cNvSpPr>
            <p:nvPr/>
          </p:nvSpPr>
          <p:spPr bwMode="auto">
            <a:xfrm>
              <a:off x="4530" y="3923"/>
              <a:ext cx="16" cy="15"/>
            </a:xfrm>
            <a:prstGeom prst="ellipse">
              <a:avLst/>
            </a:prstGeom>
            <a:solidFill>
              <a:srgbClr val="FF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90" name="Oval 154"/>
            <p:cNvSpPr>
              <a:spLocks noChangeArrowheads="1"/>
            </p:cNvSpPr>
            <p:nvPr/>
          </p:nvSpPr>
          <p:spPr bwMode="auto">
            <a:xfrm>
              <a:off x="4548" y="3922"/>
              <a:ext cx="16" cy="16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91" name="Rectangle 155"/>
            <p:cNvSpPr>
              <a:spLocks noChangeArrowheads="1"/>
            </p:cNvSpPr>
            <p:nvPr/>
          </p:nvSpPr>
          <p:spPr bwMode="auto">
            <a:xfrm>
              <a:off x="4589" y="3859"/>
              <a:ext cx="8" cy="87"/>
            </a:xfrm>
            <a:prstGeom prst="rect">
              <a:avLst/>
            </a:prstGeom>
            <a:solidFill>
              <a:srgbClr val="29292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1292" name="Group 156"/>
          <p:cNvGrpSpPr>
            <a:grpSpLocks/>
          </p:cNvGrpSpPr>
          <p:nvPr/>
        </p:nvGrpSpPr>
        <p:grpSpPr bwMode="auto">
          <a:xfrm>
            <a:off x="661988" y="5594350"/>
            <a:ext cx="523875" cy="433388"/>
            <a:chOff x="417" y="3524"/>
            <a:chExt cx="330" cy="273"/>
          </a:xfrm>
        </p:grpSpPr>
        <p:pic>
          <p:nvPicPr>
            <p:cNvPr id="91293" name="Picture 15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7" y="3524"/>
              <a:ext cx="330" cy="273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91294" name="Freeform 158"/>
            <p:cNvSpPr>
              <a:spLocks noChangeArrowheads="1"/>
            </p:cNvSpPr>
            <p:nvPr/>
          </p:nvSpPr>
          <p:spPr bwMode="auto">
            <a:xfrm flipH="1">
              <a:off x="557" y="3550"/>
              <a:ext cx="160" cy="12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Freeform 3"/>
          <p:cNvSpPr>
            <a:spLocks noChangeArrowheads="1"/>
          </p:cNvSpPr>
          <p:nvPr/>
        </p:nvSpPr>
        <p:spPr bwMode="auto">
          <a:xfrm flipH="1">
            <a:off x="2111375" y="3465513"/>
            <a:ext cx="250825" cy="1201737"/>
          </a:xfrm>
          <a:custGeom>
            <a:avLst/>
            <a:gdLst>
              <a:gd name="G0" fmla="+- 1 0 0"/>
              <a:gd name="G1" fmla="+- 0 0 0"/>
              <a:gd name="G2" fmla="+- 1224 0 0"/>
              <a:gd name="G3" fmla="+- 1 0 0"/>
              <a:gd name="G4" fmla="+- 1 0 0"/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164" name="Group 4"/>
          <p:cNvGrpSpPr>
            <a:grpSpLocks/>
          </p:cNvGrpSpPr>
          <p:nvPr/>
        </p:nvGrpSpPr>
        <p:grpSpPr bwMode="auto">
          <a:xfrm>
            <a:off x="1716088" y="4425950"/>
            <a:ext cx="523875" cy="433388"/>
            <a:chOff x="1081" y="2788"/>
            <a:chExt cx="330" cy="273"/>
          </a:xfrm>
        </p:grpSpPr>
        <p:pic>
          <p:nvPicPr>
            <p:cNvPr id="92165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81" y="2788"/>
              <a:ext cx="330" cy="273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92166" name="Freeform 6"/>
            <p:cNvSpPr>
              <a:spLocks noChangeArrowheads="1"/>
            </p:cNvSpPr>
            <p:nvPr/>
          </p:nvSpPr>
          <p:spPr bwMode="auto">
            <a:xfrm flipH="1">
              <a:off x="1222" y="2814"/>
              <a:ext cx="160" cy="12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167" name="Freeform 7"/>
          <p:cNvSpPr>
            <a:spLocks noChangeArrowheads="1"/>
          </p:cNvSpPr>
          <p:nvPr/>
        </p:nvSpPr>
        <p:spPr bwMode="auto">
          <a:xfrm>
            <a:off x="6959600" y="4970463"/>
            <a:ext cx="250825" cy="1212850"/>
          </a:xfrm>
          <a:custGeom>
            <a:avLst/>
            <a:gdLst>
              <a:gd name="G0" fmla="+- 1 0 0"/>
              <a:gd name="G1" fmla="+- 0 0 0"/>
              <a:gd name="G2" fmla="+- 1224 0 0"/>
              <a:gd name="G3" fmla="+- 1 0 0"/>
              <a:gd name="G4" fmla="+- 1 0 0"/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8" name="Freeform 8"/>
          <p:cNvSpPr>
            <a:spLocks noChangeArrowheads="1"/>
          </p:cNvSpPr>
          <p:nvPr/>
        </p:nvSpPr>
        <p:spPr bwMode="auto">
          <a:xfrm flipH="1">
            <a:off x="1065213" y="4667250"/>
            <a:ext cx="250825" cy="1201738"/>
          </a:xfrm>
          <a:custGeom>
            <a:avLst/>
            <a:gdLst>
              <a:gd name="G0" fmla="+- 1 0 0"/>
              <a:gd name="G1" fmla="+- 0 0 0"/>
              <a:gd name="G2" fmla="+- 1224 0 0"/>
              <a:gd name="G3" fmla="+- 1 0 0"/>
              <a:gd name="G4" fmla="+- 1 0 0"/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9" name="Freeform 9"/>
          <p:cNvSpPr>
            <a:spLocks noChangeArrowheads="1"/>
          </p:cNvSpPr>
          <p:nvPr/>
        </p:nvSpPr>
        <p:spPr bwMode="auto">
          <a:xfrm>
            <a:off x="7416800" y="3665538"/>
            <a:ext cx="250825" cy="1212850"/>
          </a:xfrm>
          <a:custGeom>
            <a:avLst/>
            <a:gdLst>
              <a:gd name="G0" fmla="+- 1 0 0"/>
              <a:gd name="G1" fmla="+- 0 0 0"/>
              <a:gd name="G2" fmla="+- 1224 0 0"/>
              <a:gd name="G3" fmla="+- 1 0 0"/>
              <a:gd name="G4" fmla="+- 1 0 0"/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70" name="Text Box 10"/>
          <p:cNvSpPr txBox="1">
            <a:spLocks noChangeArrowheads="1"/>
          </p:cNvSpPr>
          <p:nvPr/>
        </p:nvSpPr>
        <p:spPr bwMode="auto">
          <a:xfrm>
            <a:off x="739775" y="1387475"/>
            <a:ext cx="3743325" cy="14303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algn="l">
              <a:lnSpc>
                <a:spcPct val="80000"/>
              </a:lnSpc>
              <a:spcBef>
                <a:spcPts val="6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Idealization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perfect knowledge</a:t>
            </a:r>
          </a:p>
          <a:p>
            <a:pPr marL="341313" indent="-339725" algn="l">
              <a:lnSpc>
                <a:spcPct val="80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Sender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sends only when router buffers available </a:t>
            </a:r>
          </a:p>
          <a:p>
            <a:pPr marL="341313" indent="-339725" algn="l">
              <a:lnSpc>
                <a:spcPct val="80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1313" indent="-339725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71" name="Oval 11"/>
          <p:cNvSpPr>
            <a:spLocks noChangeArrowheads="1"/>
          </p:cNvSpPr>
          <p:nvPr/>
        </p:nvSpPr>
        <p:spPr bwMode="auto">
          <a:xfrm>
            <a:off x="3795713" y="5326063"/>
            <a:ext cx="1304925" cy="303212"/>
          </a:xfrm>
          <a:prstGeom prst="ellipse">
            <a:avLst/>
          </a:prstGeom>
          <a:solidFill>
            <a:srgbClr val="808080"/>
          </a:solidFill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72" name="Line 12"/>
          <p:cNvSpPr>
            <a:spLocks noChangeShapeType="1"/>
          </p:cNvSpPr>
          <p:nvPr/>
        </p:nvSpPr>
        <p:spPr bwMode="auto">
          <a:xfrm>
            <a:off x="3795713" y="5302250"/>
            <a:ext cx="1587" cy="187325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173" name="Line 13"/>
          <p:cNvSpPr>
            <a:spLocks noChangeShapeType="1"/>
          </p:cNvSpPr>
          <p:nvPr/>
        </p:nvSpPr>
        <p:spPr bwMode="auto">
          <a:xfrm>
            <a:off x="5100638" y="5302250"/>
            <a:ext cx="1587" cy="187325"/>
          </a:xfrm>
          <a:prstGeom prst="line">
            <a:avLst/>
          </a:prstGeom>
          <a:noFill/>
          <a:ln w="1260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174" name="Rectangle 14"/>
          <p:cNvSpPr>
            <a:spLocks noChangeArrowheads="1"/>
          </p:cNvSpPr>
          <p:nvPr/>
        </p:nvSpPr>
        <p:spPr bwMode="auto">
          <a:xfrm>
            <a:off x="3795713" y="5302250"/>
            <a:ext cx="309562" cy="184150"/>
          </a:xfrm>
          <a:prstGeom prst="rect">
            <a:avLst/>
          </a:pr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75" name="Rectangle 15"/>
          <p:cNvSpPr>
            <a:spLocks noChangeArrowheads="1"/>
          </p:cNvSpPr>
          <p:nvPr/>
        </p:nvSpPr>
        <p:spPr bwMode="auto">
          <a:xfrm>
            <a:off x="4705350" y="5289550"/>
            <a:ext cx="395288" cy="184150"/>
          </a:xfrm>
          <a:prstGeom prst="rect">
            <a:avLst/>
          </a:pr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76" name="Oval 16"/>
          <p:cNvSpPr>
            <a:spLocks noChangeArrowheads="1"/>
          </p:cNvSpPr>
          <p:nvPr/>
        </p:nvSpPr>
        <p:spPr bwMode="auto">
          <a:xfrm>
            <a:off x="3790950" y="5103813"/>
            <a:ext cx="1306513" cy="352425"/>
          </a:xfrm>
          <a:prstGeom prst="ellipse">
            <a:avLst/>
          </a:prstGeom>
          <a:solidFill>
            <a:srgbClr val="808080"/>
          </a:solidFill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177" name="Group 17"/>
          <p:cNvGrpSpPr>
            <a:grpSpLocks/>
          </p:cNvGrpSpPr>
          <p:nvPr/>
        </p:nvGrpSpPr>
        <p:grpSpPr bwMode="auto">
          <a:xfrm>
            <a:off x="4097338" y="5160963"/>
            <a:ext cx="646112" cy="204787"/>
            <a:chOff x="2581" y="3251"/>
            <a:chExt cx="407" cy="129"/>
          </a:xfrm>
        </p:grpSpPr>
        <p:sp>
          <p:nvSpPr>
            <p:cNvPr id="92178" name="Line 18"/>
            <p:cNvSpPr>
              <a:spLocks noChangeShapeType="1"/>
            </p:cNvSpPr>
            <p:nvPr/>
          </p:nvSpPr>
          <p:spPr bwMode="auto">
            <a:xfrm flipV="1">
              <a:off x="2581" y="3250"/>
              <a:ext cx="144" cy="3"/>
            </a:xfrm>
            <a:prstGeom prst="line">
              <a:avLst/>
            </a:prstGeom>
            <a:noFill/>
            <a:ln w="2844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179" name="Line 19"/>
            <p:cNvSpPr>
              <a:spLocks noChangeShapeType="1"/>
            </p:cNvSpPr>
            <p:nvPr/>
          </p:nvSpPr>
          <p:spPr bwMode="auto">
            <a:xfrm>
              <a:off x="2860" y="3381"/>
              <a:ext cx="127" cy="0"/>
            </a:xfrm>
            <a:prstGeom prst="line">
              <a:avLst/>
            </a:prstGeom>
            <a:noFill/>
            <a:ln w="2844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180" name="Line 20"/>
            <p:cNvSpPr>
              <a:spLocks noChangeShapeType="1"/>
            </p:cNvSpPr>
            <p:nvPr/>
          </p:nvSpPr>
          <p:spPr bwMode="auto">
            <a:xfrm>
              <a:off x="2715" y="3253"/>
              <a:ext cx="150" cy="126"/>
            </a:xfrm>
            <a:prstGeom prst="line">
              <a:avLst/>
            </a:prstGeom>
            <a:noFill/>
            <a:ln w="2844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181" name="Line 21"/>
          <p:cNvSpPr>
            <a:spLocks noChangeShapeType="1"/>
          </p:cNvSpPr>
          <p:nvPr/>
        </p:nvSpPr>
        <p:spPr bwMode="auto">
          <a:xfrm>
            <a:off x="4097338" y="5359400"/>
            <a:ext cx="231775" cy="4763"/>
          </a:xfrm>
          <a:prstGeom prst="line">
            <a:avLst/>
          </a:prstGeom>
          <a:noFill/>
          <a:ln w="2844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182" name="Line 22"/>
          <p:cNvSpPr>
            <a:spLocks noChangeShapeType="1"/>
          </p:cNvSpPr>
          <p:nvPr/>
        </p:nvSpPr>
        <p:spPr bwMode="auto">
          <a:xfrm>
            <a:off x="4541838" y="5159375"/>
            <a:ext cx="203200" cy="1588"/>
          </a:xfrm>
          <a:prstGeom prst="line">
            <a:avLst/>
          </a:prstGeom>
          <a:noFill/>
          <a:ln w="2844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183" name="Line 23"/>
          <p:cNvSpPr>
            <a:spLocks noChangeShapeType="1"/>
          </p:cNvSpPr>
          <p:nvPr/>
        </p:nvSpPr>
        <p:spPr bwMode="auto">
          <a:xfrm flipV="1">
            <a:off x="4310063" y="5157788"/>
            <a:ext cx="241300" cy="203200"/>
          </a:xfrm>
          <a:prstGeom prst="line">
            <a:avLst/>
          </a:prstGeom>
          <a:noFill/>
          <a:ln w="2844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184" name="Text Box 24"/>
          <p:cNvSpPr txBox="1">
            <a:spLocks noChangeArrowheads="1"/>
          </p:cNvSpPr>
          <p:nvPr/>
        </p:nvSpPr>
        <p:spPr bwMode="auto">
          <a:xfrm>
            <a:off x="2708275" y="5934075"/>
            <a:ext cx="2136775" cy="5095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finite shared output link buffers</a:t>
            </a:r>
          </a:p>
        </p:txBody>
      </p:sp>
      <p:sp>
        <p:nvSpPr>
          <p:cNvPr id="92185" name="Line 25"/>
          <p:cNvSpPr>
            <a:spLocks noChangeShapeType="1"/>
          </p:cNvSpPr>
          <p:nvPr/>
        </p:nvSpPr>
        <p:spPr bwMode="auto">
          <a:xfrm flipH="1">
            <a:off x="2422525" y="4856163"/>
            <a:ext cx="1138238" cy="11176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186" name="Line 26"/>
          <p:cNvSpPr>
            <a:spLocks noChangeShapeType="1"/>
          </p:cNvSpPr>
          <p:nvPr/>
        </p:nvSpPr>
        <p:spPr bwMode="auto">
          <a:xfrm flipH="1">
            <a:off x="3019425" y="4856163"/>
            <a:ext cx="541338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2187" name="Group 27"/>
          <p:cNvGrpSpPr>
            <a:grpSpLocks/>
          </p:cNvGrpSpPr>
          <p:nvPr/>
        </p:nvGrpSpPr>
        <p:grpSpPr bwMode="auto">
          <a:xfrm>
            <a:off x="2351088" y="3541713"/>
            <a:ext cx="796925" cy="1165225"/>
            <a:chOff x="1481" y="2231"/>
            <a:chExt cx="502" cy="734"/>
          </a:xfrm>
        </p:grpSpPr>
        <p:sp>
          <p:nvSpPr>
            <p:cNvPr id="92188" name="Rectangle 28"/>
            <p:cNvSpPr>
              <a:spLocks noChangeArrowheads="1"/>
            </p:cNvSpPr>
            <p:nvPr/>
          </p:nvSpPr>
          <p:spPr bwMode="auto">
            <a:xfrm>
              <a:off x="1511" y="2256"/>
              <a:ext cx="472" cy="709"/>
            </a:xfrm>
            <a:prstGeom prst="rect">
              <a:avLst/>
            </a:prstGeom>
            <a:solidFill>
              <a:srgbClr val="969696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89" name="Rectangle 29"/>
            <p:cNvSpPr>
              <a:spLocks noChangeArrowheads="1"/>
            </p:cNvSpPr>
            <p:nvPr/>
          </p:nvSpPr>
          <p:spPr bwMode="auto">
            <a:xfrm>
              <a:off x="1483" y="2231"/>
              <a:ext cx="472" cy="709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90" name="Line 30"/>
            <p:cNvSpPr>
              <a:spLocks noChangeShapeType="1"/>
            </p:cNvSpPr>
            <p:nvPr/>
          </p:nvSpPr>
          <p:spPr bwMode="auto">
            <a:xfrm>
              <a:off x="1483" y="2380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191" name="Line 31"/>
            <p:cNvSpPr>
              <a:spLocks noChangeShapeType="1"/>
            </p:cNvSpPr>
            <p:nvPr/>
          </p:nvSpPr>
          <p:spPr bwMode="auto">
            <a:xfrm>
              <a:off x="1490" y="2536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192" name="Line 32"/>
            <p:cNvSpPr>
              <a:spLocks noChangeShapeType="1"/>
            </p:cNvSpPr>
            <p:nvPr/>
          </p:nvSpPr>
          <p:spPr bwMode="auto">
            <a:xfrm>
              <a:off x="1482" y="2680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193" name="Line 33"/>
            <p:cNvSpPr>
              <a:spLocks noChangeShapeType="1"/>
            </p:cNvSpPr>
            <p:nvPr/>
          </p:nvSpPr>
          <p:spPr bwMode="auto">
            <a:xfrm>
              <a:off x="1481" y="2810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194" name="Text Box 34"/>
          <p:cNvSpPr txBox="1">
            <a:spLocks noChangeArrowheads="1"/>
          </p:cNvSpPr>
          <p:nvPr/>
        </p:nvSpPr>
        <p:spPr bwMode="auto">
          <a:xfrm>
            <a:off x="3368675" y="3427413"/>
            <a:ext cx="1881188" cy="4730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FF0000"/>
                </a:solidFill>
                <a:latin typeface="Symbol" charset="2"/>
              </a:rPr>
              <a:t>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in</a:t>
            </a:r>
            <a:r>
              <a:rPr lang="en-US" baseline="-250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: original data</a:t>
            </a:r>
          </a:p>
        </p:txBody>
      </p:sp>
      <p:sp>
        <p:nvSpPr>
          <p:cNvPr id="92195" name="Line 35"/>
          <p:cNvSpPr>
            <a:spLocks noChangeShapeType="1"/>
          </p:cNvSpPr>
          <p:nvPr/>
        </p:nvSpPr>
        <p:spPr bwMode="auto">
          <a:xfrm flipH="1">
            <a:off x="1884363" y="5961063"/>
            <a:ext cx="541337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2196" name="Group 36"/>
          <p:cNvGrpSpPr>
            <a:grpSpLocks/>
          </p:cNvGrpSpPr>
          <p:nvPr/>
        </p:nvGrpSpPr>
        <p:grpSpPr bwMode="auto">
          <a:xfrm>
            <a:off x="1298575" y="4695825"/>
            <a:ext cx="796925" cy="1165225"/>
            <a:chOff x="818" y="2958"/>
            <a:chExt cx="502" cy="734"/>
          </a:xfrm>
        </p:grpSpPr>
        <p:sp>
          <p:nvSpPr>
            <p:cNvPr id="92197" name="Rectangle 37"/>
            <p:cNvSpPr>
              <a:spLocks noChangeArrowheads="1"/>
            </p:cNvSpPr>
            <p:nvPr/>
          </p:nvSpPr>
          <p:spPr bwMode="auto">
            <a:xfrm>
              <a:off x="848" y="2983"/>
              <a:ext cx="472" cy="709"/>
            </a:xfrm>
            <a:prstGeom prst="rect">
              <a:avLst/>
            </a:prstGeom>
            <a:solidFill>
              <a:srgbClr val="969696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98" name="Rectangle 38"/>
            <p:cNvSpPr>
              <a:spLocks noChangeArrowheads="1"/>
            </p:cNvSpPr>
            <p:nvPr/>
          </p:nvSpPr>
          <p:spPr bwMode="auto">
            <a:xfrm>
              <a:off x="820" y="2958"/>
              <a:ext cx="472" cy="709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99" name="Line 39"/>
            <p:cNvSpPr>
              <a:spLocks noChangeShapeType="1"/>
            </p:cNvSpPr>
            <p:nvPr/>
          </p:nvSpPr>
          <p:spPr bwMode="auto">
            <a:xfrm>
              <a:off x="820" y="3107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00" name="Line 40"/>
            <p:cNvSpPr>
              <a:spLocks noChangeShapeType="1"/>
            </p:cNvSpPr>
            <p:nvPr/>
          </p:nvSpPr>
          <p:spPr bwMode="auto">
            <a:xfrm>
              <a:off x="827" y="3263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01" name="Line 41"/>
            <p:cNvSpPr>
              <a:spLocks noChangeShapeType="1"/>
            </p:cNvSpPr>
            <p:nvPr/>
          </p:nvSpPr>
          <p:spPr bwMode="auto">
            <a:xfrm>
              <a:off x="819" y="3407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02" name="Line 42"/>
            <p:cNvSpPr>
              <a:spLocks noChangeShapeType="1"/>
            </p:cNvSpPr>
            <p:nvPr/>
          </p:nvSpPr>
          <p:spPr bwMode="auto">
            <a:xfrm>
              <a:off x="818" y="3537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03" name="Line 43"/>
          <p:cNvSpPr>
            <a:spLocks noChangeShapeType="1"/>
          </p:cNvSpPr>
          <p:nvPr/>
        </p:nvSpPr>
        <p:spPr bwMode="auto">
          <a:xfrm flipH="1">
            <a:off x="3019425" y="5372100"/>
            <a:ext cx="752475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04" name="Line 44"/>
          <p:cNvSpPr>
            <a:spLocks noChangeShapeType="1"/>
          </p:cNvSpPr>
          <p:nvPr/>
        </p:nvSpPr>
        <p:spPr bwMode="auto">
          <a:xfrm flipH="1">
            <a:off x="5008563" y="5372100"/>
            <a:ext cx="750887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05" name="Line 45"/>
          <p:cNvSpPr>
            <a:spLocks noChangeShapeType="1"/>
          </p:cNvSpPr>
          <p:nvPr/>
        </p:nvSpPr>
        <p:spPr bwMode="auto">
          <a:xfrm flipH="1">
            <a:off x="5159375" y="4856163"/>
            <a:ext cx="1138238" cy="11176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06" name="Line 46"/>
          <p:cNvSpPr>
            <a:spLocks noChangeShapeType="1"/>
          </p:cNvSpPr>
          <p:nvPr/>
        </p:nvSpPr>
        <p:spPr bwMode="auto">
          <a:xfrm flipH="1">
            <a:off x="5148263" y="5973763"/>
            <a:ext cx="681037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07" name="Line 47"/>
          <p:cNvSpPr>
            <a:spLocks noChangeShapeType="1"/>
          </p:cNvSpPr>
          <p:nvPr/>
        </p:nvSpPr>
        <p:spPr bwMode="auto">
          <a:xfrm flipH="1">
            <a:off x="6257925" y="4868863"/>
            <a:ext cx="542925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2208" name="Group 48"/>
          <p:cNvGrpSpPr>
            <a:grpSpLocks/>
          </p:cNvGrpSpPr>
          <p:nvPr/>
        </p:nvGrpSpPr>
        <p:grpSpPr bwMode="auto">
          <a:xfrm>
            <a:off x="6643688" y="3676650"/>
            <a:ext cx="796925" cy="1165225"/>
            <a:chOff x="4185" y="2316"/>
            <a:chExt cx="502" cy="734"/>
          </a:xfrm>
        </p:grpSpPr>
        <p:sp>
          <p:nvSpPr>
            <p:cNvPr id="92209" name="Rectangle 49"/>
            <p:cNvSpPr>
              <a:spLocks noChangeArrowheads="1"/>
            </p:cNvSpPr>
            <p:nvPr/>
          </p:nvSpPr>
          <p:spPr bwMode="auto">
            <a:xfrm>
              <a:off x="4215" y="2341"/>
              <a:ext cx="472" cy="709"/>
            </a:xfrm>
            <a:prstGeom prst="rect">
              <a:avLst/>
            </a:prstGeom>
            <a:solidFill>
              <a:srgbClr val="969696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10" name="Rectangle 50"/>
            <p:cNvSpPr>
              <a:spLocks noChangeArrowheads="1"/>
            </p:cNvSpPr>
            <p:nvPr/>
          </p:nvSpPr>
          <p:spPr bwMode="auto">
            <a:xfrm>
              <a:off x="4187" y="2316"/>
              <a:ext cx="472" cy="709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11" name="Line 51"/>
            <p:cNvSpPr>
              <a:spLocks noChangeShapeType="1"/>
            </p:cNvSpPr>
            <p:nvPr/>
          </p:nvSpPr>
          <p:spPr bwMode="auto">
            <a:xfrm>
              <a:off x="4187" y="2465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12" name="Line 52"/>
            <p:cNvSpPr>
              <a:spLocks noChangeShapeType="1"/>
            </p:cNvSpPr>
            <p:nvPr/>
          </p:nvSpPr>
          <p:spPr bwMode="auto">
            <a:xfrm>
              <a:off x="4194" y="2621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13" name="Line 53"/>
            <p:cNvSpPr>
              <a:spLocks noChangeShapeType="1"/>
            </p:cNvSpPr>
            <p:nvPr/>
          </p:nvSpPr>
          <p:spPr bwMode="auto">
            <a:xfrm>
              <a:off x="4186" y="2765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14" name="Line 54"/>
            <p:cNvSpPr>
              <a:spLocks noChangeShapeType="1"/>
            </p:cNvSpPr>
            <p:nvPr/>
          </p:nvSpPr>
          <p:spPr bwMode="auto">
            <a:xfrm>
              <a:off x="4185" y="2895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215" name="Group 55"/>
          <p:cNvGrpSpPr>
            <a:grpSpLocks/>
          </p:cNvGrpSpPr>
          <p:nvPr/>
        </p:nvGrpSpPr>
        <p:grpSpPr bwMode="auto">
          <a:xfrm>
            <a:off x="6175375" y="4989513"/>
            <a:ext cx="796925" cy="1166812"/>
            <a:chOff x="3890" y="3143"/>
            <a:chExt cx="502" cy="735"/>
          </a:xfrm>
        </p:grpSpPr>
        <p:sp>
          <p:nvSpPr>
            <p:cNvPr id="92216" name="Rectangle 56"/>
            <p:cNvSpPr>
              <a:spLocks noChangeArrowheads="1"/>
            </p:cNvSpPr>
            <p:nvPr/>
          </p:nvSpPr>
          <p:spPr bwMode="auto">
            <a:xfrm>
              <a:off x="3920" y="3168"/>
              <a:ext cx="472" cy="710"/>
            </a:xfrm>
            <a:prstGeom prst="rect">
              <a:avLst/>
            </a:prstGeom>
            <a:solidFill>
              <a:srgbClr val="969696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17" name="Rectangle 57"/>
            <p:cNvSpPr>
              <a:spLocks noChangeArrowheads="1"/>
            </p:cNvSpPr>
            <p:nvPr/>
          </p:nvSpPr>
          <p:spPr bwMode="auto">
            <a:xfrm>
              <a:off x="3892" y="3143"/>
              <a:ext cx="472" cy="710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18" name="Line 58"/>
            <p:cNvSpPr>
              <a:spLocks noChangeShapeType="1"/>
            </p:cNvSpPr>
            <p:nvPr/>
          </p:nvSpPr>
          <p:spPr bwMode="auto">
            <a:xfrm>
              <a:off x="3892" y="3293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19" name="Line 59"/>
            <p:cNvSpPr>
              <a:spLocks noChangeShapeType="1"/>
            </p:cNvSpPr>
            <p:nvPr/>
          </p:nvSpPr>
          <p:spPr bwMode="auto">
            <a:xfrm>
              <a:off x="3899" y="3449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20" name="Line 60"/>
            <p:cNvSpPr>
              <a:spLocks noChangeShapeType="1"/>
            </p:cNvSpPr>
            <p:nvPr/>
          </p:nvSpPr>
          <p:spPr bwMode="auto">
            <a:xfrm>
              <a:off x="3891" y="3592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21" name="Line 61"/>
            <p:cNvSpPr>
              <a:spLocks noChangeShapeType="1"/>
            </p:cNvSpPr>
            <p:nvPr/>
          </p:nvSpPr>
          <p:spPr bwMode="auto">
            <a:xfrm>
              <a:off x="3890" y="3723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22" name="Oval 62"/>
          <p:cNvSpPr>
            <a:spLocks noChangeArrowheads="1"/>
          </p:cNvSpPr>
          <p:nvPr/>
        </p:nvSpPr>
        <p:spPr bwMode="auto">
          <a:xfrm>
            <a:off x="2763838" y="3616325"/>
            <a:ext cx="112712" cy="115888"/>
          </a:xfrm>
          <a:prstGeom prst="ellipse">
            <a:avLst/>
          </a:prstGeom>
          <a:solidFill>
            <a:srgbClr val="FF0000"/>
          </a:solidFill>
          <a:ln w="9360" cap="sq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23" name="Oval 63"/>
          <p:cNvSpPr>
            <a:spLocks noChangeArrowheads="1"/>
          </p:cNvSpPr>
          <p:nvPr/>
        </p:nvSpPr>
        <p:spPr bwMode="auto">
          <a:xfrm>
            <a:off x="1604963" y="4745038"/>
            <a:ext cx="114300" cy="117475"/>
          </a:xfrm>
          <a:prstGeom prst="ellipse">
            <a:avLst/>
          </a:prstGeom>
          <a:solidFill>
            <a:srgbClr val="808080"/>
          </a:solidFill>
          <a:ln w="936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24" name="Text Box 64"/>
          <p:cNvSpPr txBox="1">
            <a:spLocks noChangeArrowheads="1"/>
          </p:cNvSpPr>
          <p:nvPr/>
        </p:nvSpPr>
        <p:spPr bwMode="auto">
          <a:xfrm>
            <a:off x="7583488" y="3629025"/>
            <a:ext cx="590550" cy="4730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FF0000"/>
                </a:solidFill>
                <a:latin typeface="Symbol" charset="2"/>
              </a:rPr>
              <a:t>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out</a:t>
            </a:r>
          </a:p>
        </p:txBody>
      </p:sp>
      <p:sp>
        <p:nvSpPr>
          <p:cNvPr id="92225" name="Line 65"/>
          <p:cNvSpPr>
            <a:spLocks noChangeShapeType="1"/>
          </p:cNvSpPr>
          <p:nvPr/>
        </p:nvSpPr>
        <p:spPr bwMode="auto">
          <a:xfrm flipH="1" flipV="1">
            <a:off x="4591050" y="5578475"/>
            <a:ext cx="11113" cy="411163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2226" name="Group 66"/>
          <p:cNvGrpSpPr>
            <a:grpSpLocks/>
          </p:cNvGrpSpPr>
          <p:nvPr/>
        </p:nvGrpSpPr>
        <p:grpSpPr bwMode="auto">
          <a:xfrm>
            <a:off x="4587875" y="5211763"/>
            <a:ext cx="384175" cy="317500"/>
            <a:chOff x="2890" y="3283"/>
            <a:chExt cx="242" cy="200"/>
          </a:xfrm>
        </p:grpSpPr>
        <p:sp>
          <p:nvSpPr>
            <p:cNvPr id="92227" name="Rectangle 67"/>
            <p:cNvSpPr>
              <a:spLocks noChangeArrowheads="1"/>
            </p:cNvSpPr>
            <p:nvPr/>
          </p:nvSpPr>
          <p:spPr bwMode="auto">
            <a:xfrm>
              <a:off x="2890" y="3283"/>
              <a:ext cx="242" cy="200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28" name="Line 68"/>
            <p:cNvSpPr>
              <a:spLocks noChangeShapeType="1"/>
            </p:cNvSpPr>
            <p:nvPr/>
          </p:nvSpPr>
          <p:spPr bwMode="auto">
            <a:xfrm>
              <a:off x="3096" y="3325"/>
              <a:ext cx="0" cy="12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29" name="Line 69"/>
            <p:cNvSpPr>
              <a:spLocks noChangeShapeType="1"/>
            </p:cNvSpPr>
            <p:nvPr/>
          </p:nvSpPr>
          <p:spPr bwMode="auto">
            <a:xfrm>
              <a:off x="3063" y="3325"/>
              <a:ext cx="0" cy="12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30" name="Line 70"/>
            <p:cNvSpPr>
              <a:spLocks noChangeShapeType="1"/>
            </p:cNvSpPr>
            <p:nvPr/>
          </p:nvSpPr>
          <p:spPr bwMode="auto">
            <a:xfrm>
              <a:off x="3030" y="3325"/>
              <a:ext cx="0" cy="12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31" name="Line 71"/>
            <p:cNvSpPr>
              <a:spLocks noChangeShapeType="1"/>
            </p:cNvSpPr>
            <p:nvPr/>
          </p:nvSpPr>
          <p:spPr bwMode="auto">
            <a:xfrm>
              <a:off x="2996" y="3322"/>
              <a:ext cx="0" cy="12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32" name="Line 72"/>
            <p:cNvSpPr>
              <a:spLocks noChangeShapeType="1"/>
            </p:cNvSpPr>
            <p:nvPr/>
          </p:nvSpPr>
          <p:spPr bwMode="auto">
            <a:xfrm>
              <a:off x="2963" y="3322"/>
              <a:ext cx="0" cy="12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33" name="Line 73"/>
            <p:cNvSpPr>
              <a:spLocks noChangeShapeType="1"/>
            </p:cNvSpPr>
            <p:nvPr/>
          </p:nvSpPr>
          <p:spPr bwMode="auto">
            <a:xfrm>
              <a:off x="2929" y="3322"/>
              <a:ext cx="1" cy="12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34" name="Line 74"/>
          <p:cNvSpPr>
            <a:spLocks noChangeShapeType="1"/>
          </p:cNvSpPr>
          <p:nvPr/>
        </p:nvSpPr>
        <p:spPr bwMode="auto">
          <a:xfrm>
            <a:off x="4845050" y="3995738"/>
            <a:ext cx="339725" cy="1587"/>
          </a:xfrm>
          <a:prstGeom prst="line">
            <a:avLst/>
          </a:prstGeom>
          <a:noFill/>
          <a:ln w="38160" cap="sq">
            <a:solidFill>
              <a:srgbClr val="FFFFFF"/>
            </a:solidFill>
            <a:prstDash val="sysDot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35" name="Freeform 75"/>
          <p:cNvSpPr>
            <a:spLocks/>
          </p:cNvSpPr>
          <p:nvPr/>
        </p:nvSpPr>
        <p:spPr bwMode="auto">
          <a:xfrm>
            <a:off x="1663700" y="4843463"/>
            <a:ext cx="4854575" cy="1228725"/>
          </a:xfrm>
          <a:custGeom>
            <a:avLst/>
            <a:gdLst>
              <a:gd name="G0" fmla="+- 1 0 0"/>
              <a:gd name="G1" fmla="+- 1486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1 0 0"/>
              <a:gd name="T0" fmla="*/ 0 w 6225"/>
              <a:gd name="T1" fmla="*/ 0 h 1501"/>
              <a:gd name="T2" fmla="*/ 0 w 6225"/>
              <a:gd name="T3" fmla="*/ 2147483647 h 1501"/>
              <a:gd name="T4" fmla="*/ 2147483647 w 6225"/>
              <a:gd name="T5" fmla="*/ 2147483647 h 1501"/>
              <a:gd name="T6" fmla="*/ 2147483647 w 6225"/>
              <a:gd name="T7" fmla="*/ 2147483647 h 1501"/>
              <a:gd name="T8" fmla="*/ 2147483647 w 6225"/>
              <a:gd name="T9" fmla="*/ 2147483647 h 1501"/>
              <a:gd name="T10" fmla="*/ 2147483647 w 6225"/>
              <a:gd name="T11" fmla="*/ 2147483647 h 1501"/>
              <a:gd name="T12" fmla="*/ 2147483647 w 6225"/>
              <a:gd name="T13" fmla="*/ 2147483647 h 1501"/>
              <a:gd name="T14" fmla="*/ 2147483647 w 6225"/>
              <a:gd name="T15" fmla="*/ 2147483647 h 15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225" h="1501">
                <a:moveTo>
                  <a:pt x="0" y="0"/>
                </a:moveTo>
                <a:lnTo>
                  <a:pt x="0" y="1486"/>
                </a:lnTo>
                <a:lnTo>
                  <a:pt x="1005" y="1501"/>
                </a:lnTo>
                <a:lnTo>
                  <a:pt x="1860" y="706"/>
                </a:lnTo>
                <a:lnTo>
                  <a:pt x="5085" y="721"/>
                </a:lnTo>
                <a:lnTo>
                  <a:pt x="4305" y="1456"/>
                </a:lnTo>
                <a:lnTo>
                  <a:pt x="6225" y="1456"/>
                </a:lnTo>
                <a:lnTo>
                  <a:pt x="6220" y="391"/>
                </a:lnTo>
              </a:path>
            </a:pathLst>
          </a:custGeom>
          <a:noFill/>
          <a:ln w="38160" cap="sq">
            <a:solidFill>
              <a:srgbClr val="80808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36" name="Freeform 76"/>
          <p:cNvSpPr>
            <a:spLocks/>
          </p:cNvSpPr>
          <p:nvPr/>
        </p:nvSpPr>
        <p:spPr bwMode="auto">
          <a:xfrm>
            <a:off x="2822575" y="3676650"/>
            <a:ext cx="4210050" cy="1646238"/>
          </a:xfrm>
          <a:custGeom>
            <a:avLst/>
            <a:gdLst>
              <a:gd name="G0" fmla="+- 1 0 0"/>
              <a:gd name="G1" fmla="+- 1485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1 0 0"/>
              <a:gd name="T0" fmla="*/ 0 w 5400"/>
              <a:gd name="T1" fmla="*/ 0 h 2010"/>
              <a:gd name="T2" fmla="*/ 0 w 5400"/>
              <a:gd name="T3" fmla="*/ 2147483647 h 2010"/>
              <a:gd name="T4" fmla="*/ 2147483647 w 5400"/>
              <a:gd name="T5" fmla="*/ 2147483647 h 2010"/>
              <a:gd name="T6" fmla="*/ 2147483647 w 5400"/>
              <a:gd name="T7" fmla="*/ 2147483647 h 2010"/>
              <a:gd name="T8" fmla="*/ 2147483647 w 5400"/>
              <a:gd name="T9" fmla="*/ 2147483647 h 2010"/>
              <a:gd name="T10" fmla="*/ 2147483647 w 5400"/>
              <a:gd name="T11" fmla="*/ 2147483647 h 2010"/>
              <a:gd name="T12" fmla="*/ 2147483647 w 5400"/>
              <a:gd name="T13" fmla="*/ 2147483647 h 2010"/>
              <a:gd name="T14" fmla="*/ 2147483647 w 5400"/>
              <a:gd name="T15" fmla="*/ 2147483647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400" h="2010">
                <a:moveTo>
                  <a:pt x="0" y="0"/>
                </a:moveTo>
                <a:lnTo>
                  <a:pt x="0" y="1485"/>
                </a:lnTo>
                <a:lnTo>
                  <a:pt x="1005" y="1500"/>
                </a:lnTo>
                <a:lnTo>
                  <a:pt x="540" y="2010"/>
                </a:lnTo>
                <a:lnTo>
                  <a:pt x="3615" y="2010"/>
                </a:lnTo>
                <a:lnTo>
                  <a:pt x="4350" y="1275"/>
                </a:lnTo>
                <a:lnTo>
                  <a:pt x="5400" y="1290"/>
                </a:lnTo>
                <a:lnTo>
                  <a:pt x="5400" y="120"/>
                </a:lnTo>
              </a:path>
            </a:pathLst>
          </a:custGeom>
          <a:noFill/>
          <a:ln w="38160" cap="sq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37" name="Oval 77"/>
          <p:cNvSpPr>
            <a:spLocks noChangeArrowheads="1"/>
          </p:cNvSpPr>
          <p:nvPr/>
        </p:nvSpPr>
        <p:spPr bwMode="auto">
          <a:xfrm>
            <a:off x="2763838" y="3849688"/>
            <a:ext cx="112712" cy="115887"/>
          </a:xfrm>
          <a:prstGeom prst="ellipse">
            <a:avLst/>
          </a:prstGeom>
          <a:solidFill>
            <a:srgbClr val="FF0000"/>
          </a:solidFill>
          <a:ln w="9360" cap="sq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38" name="Text Box 78"/>
          <p:cNvSpPr txBox="1">
            <a:spLocks noChangeArrowheads="1"/>
          </p:cNvSpPr>
          <p:nvPr/>
        </p:nvSpPr>
        <p:spPr bwMode="auto">
          <a:xfrm>
            <a:off x="3251200" y="3756025"/>
            <a:ext cx="2349500" cy="617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FF0000"/>
                </a:solidFill>
                <a:latin typeface="Symbol" charset="2"/>
              </a:rPr>
              <a:t>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'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in</a:t>
            </a:r>
            <a:r>
              <a:rPr lang="en-US" sz="1800">
                <a:solidFill>
                  <a:srgbClr val="FF0000"/>
                </a:solidFill>
                <a:latin typeface="Arial" charset="0"/>
              </a:rPr>
              <a:t>:</a:t>
            </a:r>
            <a:r>
              <a:rPr lang="en-US" sz="14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original data, </a:t>
            </a:r>
            <a:r>
              <a:rPr lang="en-US" i="1">
                <a:solidFill>
                  <a:srgbClr val="FF0000"/>
                </a:solidFill>
                <a:latin typeface="Arial" charset="0"/>
              </a:rPr>
              <a:t>plus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retransmitted data</a:t>
            </a:r>
          </a:p>
        </p:txBody>
      </p:sp>
      <p:sp>
        <p:nvSpPr>
          <p:cNvPr id="92239" name="Line 79"/>
          <p:cNvSpPr>
            <a:spLocks noChangeShapeType="1"/>
          </p:cNvSpPr>
          <p:nvPr/>
        </p:nvSpPr>
        <p:spPr bwMode="auto">
          <a:xfrm>
            <a:off x="2909888" y="3916363"/>
            <a:ext cx="514350" cy="1587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40" name="Line 80"/>
          <p:cNvSpPr>
            <a:spLocks noChangeShapeType="1"/>
          </p:cNvSpPr>
          <p:nvPr/>
        </p:nvSpPr>
        <p:spPr bwMode="auto">
          <a:xfrm>
            <a:off x="2905125" y="3683000"/>
            <a:ext cx="514350" cy="1588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41" name="Line 81"/>
          <p:cNvSpPr>
            <a:spLocks noChangeShapeType="1"/>
          </p:cNvSpPr>
          <p:nvPr/>
        </p:nvSpPr>
        <p:spPr bwMode="auto">
          <a:xfrm>
            <a:off x="7116763" y="3835400"/>
            <a:ext cx="514350" cy="1588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42" name="Rectangle 82"/>
          <p:cNvSpPr>
            <a:spLocks noChangeArrowheads="1"/>
          </p:cNvSpPr>
          <p:nvPr/>
        </p:nvSpPr>
        <p:spPr bwMode="auto">
          <a:xfrm>
            <a:off x="2711450" y="3590925"/>
            <a:ext cx="244475" cy="155575"/>
          </a:xfrm>
          <a:prstGeom prst="rect">
            <a:avLst/>
          </a:prstGeom>
          <a:solidFill>
            <a:srgbClr val="00CC99"/>
          </a:solidFill>
          <a:ln w="9360" cap="sq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43" name="Rectangle 83"/>
          <p:cNvSpPr>
            <a:spLocks noChangeArrowheads="1"/>
          </p:cNvSpPr>
          <p:nvPr/>
        </p:nvSpPr>
        <p:spPr bwMode="auto">
          <a:xfrm>
            <a:off x="2381250" y="3824288"/>
            <a:ext cx="244475" cy="155575"/>
          </a:xfrm>
          <a:prstGeom prst="rect">
            <a:avLst/>
          </a:prstGeom>
          <a:solidFill>
            <a:srgbClr val="00CC99"/>
          </a:solidFill>
          <a:ln w="9360" cap="sq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44" name="Text Box 84"/>
          <p:cNvSpPr txBox="1">
            <a:spLocks noChangeArrowheads="1"/>
          </p:cNvSpPr>
          <p:nvPr/>
        </p:nvSpPr>
        <p:spPr bwMode="auto">
          <a:xfrm>
            <a:off x="1758950" y="3714750"/>
            <a:ext cx="611188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6600"/>
                </a:solidFill>
                <a:latin typeface="Arial" charset="0"/>
              </a:rPr>
              <a:t>copy</a:t>
            </a:r>
          </a:p>
        </p:txBody>
      </p:sp>
      <p:sp>
        <p:nvSpPr>
          <p:cNvPr id="92245" name="Text Box 85"/>
          <p:cNvSpPr txBox="1">
            <a:spLocks noChangeArrowheads="1"/>
          </p:cNvSpPr>
          <p:nvPr/>
        </p:nvSpPr>
        <p:spPr bwMode="auto">
          <a:xfrm>
            <a:off x="3727450" y="4783138"/>
            <a:ext cx="1758950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i="1">
                <a:solidFill>
                  <a:srgbClr val="006600"/>
                </a:solidFill>
                <a:latin typeface="Arial" charset="0"/>
              </a:rPr>
              <a:t>free buffer space!</a:t>
            </a:r>
          </a:p>
        </p:txBody>
      </p:sp>
      <p:grpSp>
        <p:nvGrpSpPr>
          <p:cNvPr id="92246" name="Group 86"/>
          <p:cNvGrpSpPr>
            <a:grpSpLocks/>
          </p:cNvGrpSpPr>
          <p:nvPr/>
        </p:nvGrpSpPr>
        <p:grpSpPr bwMode="auto">
          <a:xfrm>
            <a:off x="4962525" y="1201738"/>
            <a:ext cx="1943100" cy="1744662"/>
            <a:chOff x="3126" y="757"/>
            <a:chExt cx="1224" cy="1099"/>
          </a:xfrm>
        </p:grpSpPr>
        <p:sp>
          <p:nvSpPr>
            <p:cNvPr id="92247" name="Line 87"/>
            <p:cNvSpPr>
              <a:spLocks noChangeShapeType="1"/>
            </p:cNvSpPr>
            <p:nvPr/>
          </p:nvSpPr>
          <p:spPr bwMode="auto">
            <a:xfrm>
              <a:off x="3435" y="799"/>
              <a:ext cx="0" cy="803"/>
            </a:xfrm>
            <a:prstGeom prst="line">
              <a:avLst/>
            </a:prstGeom>
            <a:noFill/>
            <a:ln w="1908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48" name="Line 88"/>
            <p:cNvSpPr>
              <a:spLocks noChangeShapeType="1"/>
            </p:cNvSpPr>
            <p:nvPr/>
          </p:nvSpPr>
          <p:spPr bwMode="auto">
            <a:xfrm flipV="1">
              <a:off x="3429" y="1598"/>
              <a:ext cx="921" cy="3"/>
            </a:xfrm>
            <a:prstGeom prst="line">
              <a:avLst/>
            </a:prstGeom>
            <a:noFill/>
            <a:ln w="1908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49" name="Line 89"/>
            <p:cNvSpPr>
              <a:spLocks noChangeShapeType="1"/>
            </p:cNvSpPr>
            <p:nvPr/>
          </p:nvSpPr>
          <p:spPr bwMode="auto">
            <a:xfrm>
              <a:off x="4149" y="887"/>
              <a:ext cx="0" cy="695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50" name="Freeform 90"/>
            <p:cNvSpPr>
              <a:spLocks noChangeArrowheads="1"/>
            </p:cNvSpPr>
            <p:nvPr/>
          </p:nvSpPr>
          <p:spPr bwMode="auto">
            <a:xfrm>
              <a:off x="3431" y="865"/>
              <a:ext cx="719" cy="731"/>
            </a:xfrm>
            <a:custGeom>
              <a:avLst/>
              <a:gdLst>
                <a:gd name="G0" fmla="+- 732 0 0"/>
                <a:gd name="G1" fmla="+- 1 0 0"/>
                <a:gd name="T0" fmla="*/ 0 w 720"/>
                <a:gd name="T1" fmla="*/ 732 h 732"/>
                <a:gd name="T2" fmla="*/ 720 w 720"/>
                <a:gd name="T3" fmla="*/ 0 h 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732">
                  <a:moveTo>
                    <a:pt x="0" y="732"/>
                  </a:moveTo>
                  <a:lnTo>
                    <a:pt x="720" y="0"/>
                  </a:lnTo>
                </a:path>
              </a:pathLst>
            </a:custGeom>
            <a:noFill/>
            <a:ln w="28440" cap="flat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51" name="Line 91"/>
            <p:cNvSpPr>
              <a:spLocks noChangeShapeType="1"/>
            </p:cNvSpPr>
            <p:nvPr/>
          </p:nvSpPr>
          <p:spPr bwMode="auto">
            <a:xfrm>
              <a:off x="3383" y="865"/>
              <a:ext cx="49" cy="0"/>
            </a:xfrm>
            <a:prstGeom prst="line">
              <a:avLst/>
            </a:prstGeom>
            <a:noFill/>
            <a:ln w="1908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52" name="Line 92"/>
            <p:cNvSpPr>
              <a:spLocks noChangeShapeType="1"/>
            </p:cNvSpPr>
            <p:nvPr/>
          </p:nvSpPr>
          <p:spPr bwMode="auto">
            <a:xfrm>
              <a:off x="4147" y="1603"/>
              <a:ext cx="0" cy="57"/>
            </a:xfrm>
            <a:prstGeom prst="line">
              <a:avLst/>
            </a:prstGeom>
            <a:noFill/>
            <a:ln w="1908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53" name="Text Box 93"/>
            <p:cNvSpPr txBox="1">
              <a:spLocks noChangeArrowheads="1"/>
            </p:cNvSpPr>
            <p:nvPr/>
          </p:nvSpPr>
          <p:spPr bwMode="auto">
            <a:xfrm>
              <a:off x="3126" y="757"/>
              <a:ext cx="299" cy="19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R/2</a:t>
              </a:r>
            </a:p>
          </p:txBody>
        </p:sp>
        <p:sp>
          <p:nvSpPr>
            <p:cNvPr id="92254" name="Text Box 94"/>
            <p:cNvSpPr txBox="1">
              <a:spLocks noChangeArrowheads="1"/>
            </p:cNvSpPr>
            <p:nvPr/>
          </p:nvSpPr>
          <p:spPr bwMode="auto">
            <a:xfrm>
              <a:off x="4010" y="1625"/>
              <a:ext cx="299" cy="19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R/2</a:t>
              </a:r>
            </a:p>
          </p:txBody>
        </p:sp>
        <p:sp>
          <p:nvSpPr>
            <p:cNvPr id="92255" name="Text Box 95"/>
            <p:cNvSpPr txBox="1">
              <a:spLocks noChangeArrowheads="1"/>
            </p:cNvSpPr>
            <p:nvPr/>
          </p:nvSpPr>
          <p:spPr bwMode="auto">
            <a:xfrm rot="16200000">
              <a:off x="3143" y="1114"/>
              <a:ext cx="331" cy="277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>
                  <a:solidFill>
                    <a:srgbClr val="000000"/>
                  </a:solidFill>
                  <a:latin typeface="Symbol" charset="2"/>
                </a:rPr>
                <a:t></a:t>
              </a:r>
              <a:r>
                <a:rPr lang="en-US" sz="2000" baseline="-25000">
                  <a:solidFill>
                    <a:srgbClr val="000000"/>
                  </a:solidFill>
                  <a:latin typeface="Arial" charset="0"/>
                </a:rPr>
                <a:t>out</a:t>
              </a:r>
            </a:p>
          </p:txBody>
        </p:sp>
        <p:sp>
          <p:nvSpPr>
            <p:cNvPr id="92256" name="Text Box 96"/>
            <p:cNvSpPr txBox="1">
              <a:spLocks noChangeArrowheads="1"/>
            </p:cNvSpPr>
            <p:nvPr/>
          </p:nvSpPr>
          <p:spPr bwMode="auto">
            <a:xfrm>
              <a:off x="3691" y="1579"/>
              <a:ext cx="274" cy="277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>
                  <a:solidFill>
                    <a:srgbClr val="000000"/>
                  </a:solidFill>
                  <a:latin typeface="Symbol" charset="2"/>
                </a:rPr>
                <a:t></a:t>
              </a:r>
              <a:r>
                <a:rPr lang="en-US" sz="2000" baseline="-25000">
                  <a:solidFill>
                    <a:srgbClr val="000000"/>
                  </a:solidFill>
                  <a:latin typeface="Arial" charset="0"/>
                </a:rPr>
                <a:t>in</a:t>
              </a:r>
            </a:p>
          </p:txBody>
        </p:sp>
        <p:sp>
          <p:nvSpPr>
            <p:cNvPr id="92257" name="Line 97"/>
            <p:cNvSpPr>
              <a:spLocks noChangeShapeType="1"/>
            </p:cNvSpPr>
            <p:nvPr/>
          </p:nvSpPr>
          <p:spPr bwMode="auto">
            <a:xfrm>
              <a:off x="3447" y="866"/>
              <a:ext cx="654" cy="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59" name="Text Box 99"/>
          <p:cNvSpPr txBox="1">
            <a:spLocks noChangeArrowheads="1"/>
          </p:cNvSpPr>
          <p:nvPr/>
        </p:nvSpPr>
        <p:spPr bwMode="auto">
          <a:xfrm>
            <a:off x="330200" y="115888"/>
            <a:ext cx="8128000" cy="873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Causes/costs of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Congestion</a:t>
            </a: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scenario 2 </a:t>
            </a:r>
          </a:p>
        </p:txBody>
      </p:sp>
      <p:sp>
        <p:nvSpPr>
          <p:cNvPr id="92260" name="Text Box 100"/>
          <p:cNvSpPr txBox="1">
            <a:spLocks noChangeArrowheads="1"/>
          </p:cNvSpPr>
          <p:nvPr/>
        </p:nvSpPr>
        <p:spPr bwMode="auto">
          <a:xfrm>
            <a:off x="1168400" y="6073775"/>
            <a:ext cx="877888" cy="3127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Host B</a:t>
            </a:r>
          </a:p>
        </p:txBody>
      </p:sp>
      <p:sp>
        <p:nvSpPr>
          <p:cNvPr id="92261" name="Text Box 101"/>
          <p:cNvSpPr txBox="1">
            <a:spLocks noChangeArrowheads="1"/>
          </p:cNvSpPr>
          <p:nvPr/>
        </p:nvSpPr>
        <p:spPr bwMode="auto">
          <a:xfrm>
            <a:off x="2298700" y="4705350"/>
            <a:ext cx="852488" cy="3127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grpSp>
        <p:nvGrpSpPr>
          <p:cNvPr id="92262" name="Group 102"/>
          <p:cNvGrpSpPr>
            <a:grpSpLocks/>
          </p:cNvGrpSpPr>
          <p:nvPr/>
        </p:nvGrpSpPr>
        <p:grpSpPr bwMode="auto">
          <a:xfrm>
            <a:off x="7553325" y="4564063"/>
            <a:ext cx="230188" cy="439737"/>
            <a:chOff x="4758" y="2875"/>
            <a:chExt cx="145" cy="277"/>
          </a:xfrm>
        </p:grpSpPr>
        <p:sp>
          <p:nvSpPr>
            <p:cNvPr id="92263" name="Freeform 103"/>
            <p:cNvSpPr>
              <a:spLocks noChangeArrowheads="1"/>
            </p:cNvSpPr>
            <p:nvPr/>
          </p:nvSpPr>
          <p:spPr bwMode="auto">
            <a:xfrm>
              <a:off x="4874" y="2875"/>
              <a:ext cx="28" cy="26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2742 0 0"/>
                <a:gd name="G4" fmla="+- 1 0 0"/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0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64" name="Rectangle 104"/>
            <p:cNvSpPr>
              <a:spLocks noChangeArrowheads="1"/>
            </p:cNvSpPr>
            <p:nvPr/>
          </p:nvSpPr>
          <p:spPr bwMode="auto">
            <a:xfrm>
              <a:off x="4765" y="2875"/>
              <a:ext cx="106" cy="264"/>
            </a:xfrm>
            <a:prstGeom prst="rect">
              <a:avLst/>
            </a:pr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65" name="Freeform 105"/>
            <p:cNvSpPr>
              <a:spLocks noChangeArrowheads="1"/>
            </p:cNvSpPr>
            <p:nvPr/>
          </p:nvSpPr>
          <p:spPr bwMode="auto">
            <a:xfrm>
              <a:off x="4879" y="2891"/>
              <a:ext cx="16" cy="245"/>
            </a:xfrm>
            <a:custGeom>
              <a:avLst/>
              <a:gdLst>
                <a:gd name="G0" fmla="+- 0 0 0"/>
                <a:gd name="G1" fmla="+- 0 0 0"/>
                <a:gd name="G2" fmla="+- 1 0 0"/>
                <a:gd name="G3" fmla="+- 1 0 0"/>
                <a:gd name="G4" fmla="+- 1229 0 0"/>
                <a:gd name="G5" fmla="+- 1 0 0"/>
                <a:gd name="G6" fmla="+- 2501 0 0"/>
                <a:gd name="G7" fmla="+- 0 0 0"/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0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66" name="Freeform 106"/>
            <p:cNvSpPr>
              <a:spLocks noChangeArrowheads="1"/>
            </p:cNvSpPr>
            <p:nvPr/>
          </p:nvSpPr>
          <p:spPr bwMode="auto">
            <a:xfrm>
              <a:off x="4875" y="3016"/>
              <a:ext cx="26" cy="21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67" name="Rectangle 107"/>
            <p:cNvSpPr>
              <a:spLocks noChangeArrowheads="1"/>
            </p:cNvSpPr>
            <p:nvPr/>
          </p:nvSpPr>
          <p:spPr bwMode="auto">
            <a:xfrm>
              <a:off x="4765" y="2906"/>
              <a:ext cx="60" cy="4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2268" name="Group 108"/>
            <p:cNvGrpSpPr>
              <a:grpSpLocks/>
            </p:cNvGrpSpPr>
            <p:nvPr/>
          </p:nvGrpSpPr>
          <p:grpSpPr bwMode="auto">
            <a:xfrm>
              <a:off x="4820" y="2903"/>
              <a:ext cx="58" cy="16"/>
              <a:chOff x="4820" y="2903"/>
              <a:chExt cx="58" cy="16"/>
            </a:xfrm>
          </p:grpSpPr>
          <p:sp>
            <p:nvSpPr>
              <p:cNvPr id="92269" name="AutoShape 109"/>
              <p:cNvSpPr>
                <a:spLocks noChangeArrowheads="1"/>
              </p:cNvSpPr>
              <p:nvPr/>
            </p:nvSpPr>
            <p:spPr bwMode="auto">
              <a:xfrm>
                <a:off x="4820" y="2903"/>
                <a:ext cx="58" cy="1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70" name="AutoShape 110"/>
              <p:cNvSpPr>
                <a:spLocks noChangeArrowheads="1"/>
              </p:cNvSpPr>
              <p:nvPr/>
            </p:nvSpPr>
            <p:spPr bwMode="auto">
              <a:xfrm>
                <a:off x="4821" y="2905"/>
                <a:ext cx="57" cy="12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271" name="Rectangle 111"/>
            <p:cNvSpPr>
              <a:spLocks noChangeArrowheads="1"/>
            </p:cNvSpPr>
            <p:nvPr/>
          </p:nvSpPr>
          <p:spPr bwMode="auto">
            <a:xfrm>
              <a:off x="4767" y="2943"/>
              <a:ext cx="60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2272" name="Group 112"/>
            <p:cNvGrpSpPr>
              <a:grpSpLocks/>
            </p:cNvGrpSpPr>
            <p:nvPr/>
          </p:nvGrpSpPr>
          <p:grpSpPr bwMode="auto">
            <a:xfrm>
              <a:off x="4820" y="2941"/>
              <a:ext cx="58" cy="14"/>
              <a:chOff x="4820" y="2941"/>
              <a:chExt cx="58" cy="14"/>
            </a:xfrm>
          </p:grpSpPr>
          <p:sp>
            <p:nvSpPr>
              <p:cNvPr id="92273" name="AutoShape 113"/>
              <p:cNvSpPr>
                <a:spLocks noChangeArrowheads="1"/>
              </p:cNvSpPr>
              <p:nvPr/>
            </p:nvSpPr>
            <p:spPr bwMode="auto">
              <a:xfrm>
                <a:off x="4820" y="2941"/>
                <a:ext cx="58" cy="1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74" name="AutoShape 114"/>
              <p:cNvSpPr>
                <a:spLocks noChangeArrowheads="1"/>
              </p:cNvSpPr>
              <p:nvPr/>
            </p:nvSpPr>
            <p:spPr bwMode="auto">
              <a:xfrm>
                <a:off x="4821" y="2943"/>
                <a:ext cx="56" cy="10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275" name="Rectangle 115"/>
            <p:cNvSpPr>
              <a:spLocks noChangeArrowheads="1"/>
            </p:cNvSpPr>
            <p:nvPr/>
          </p:nvSpPr>
          <p:spPr bwMode="auto">
            <a:xfrm>
              <a:off x="4766" y="2983"/>
              <a:ext cx="60" cy="4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76" name="Rectangle 116"/>
            <p:cNvSpPr>
              <a:spLocks noChangeArrowheads="1"/>
            </p:cNvSpPr>
            <p:nvPr/>
          </p:nvSpPr>
          <p:spPr bwMode="auto">
            <a:xfrm>
              <a:off x="4767" y="3017"/>
              <a:ext cx="60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2277" name="Group 117"/>
            <p:cNvGrpSpPr>
              <a:grpSpLocks/>
            </p:cNvGrpSpPr>
            <p:nvPr/>
          </p:nvGrpSpPr>
          <p:grpSpPr bwMode="auto">
            <a:xfrm>
              <a:off x="4819" y="3014"/>
              <a:ext cx="59" cy="16"/>
              <a:chOff x="4819" y="3014"/>
              <a:chExt cx="59" cy="16"/>
            </a:xfrm>
          </p:grpSpPr>
          <p:sp>
            <p:nvSpPr>
              <p:cNvPr id="92278" name="AutoShape 118"/>
              <p:cNvSpPr>
                <a:spLocks noChangeArrowheads="1"/>
              </p:cNvSpPr>
              <p:nvPr/>
            </p:nvSpPr>
            <p:spPr bwMode="auto">
              <a:xfrm>
                <a:off x="4819" y="3014"/>
                <a:ext cx="59" cy="1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79" name="AutoShape 119"/>
              <p:cNvSpPr>
                <a:spLocks noChangeArrowheads="1"/>
              </p:cNvSpPr>
              <p:nvPr/>
            </p:nvSpPr>
            <p:spPr bwMode="auto">
              <a:xfrm>
                <a:off x="4820" y="3016"/>
                <a:ext cx="57" cy="11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280" name="Freeform 120"/>
            <p:cNvSpPr>
              <a:spLocks noChangeArrowheads="1"/>
            </p:cNvSpPr>
            <p:nvPr/>
          </p:nvSpPr>
          <p:spPr bwMode="auto">
            <a:xfrm>
              <a:off x="4876" y="2982"/>
              <a:ext cx="26" cy="21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2281" name="Group 121"/>
            <p:cNvGrpSpPr>
              <a:grpSpLocks/>
            </p:cNvGrpSpPr>
            <p:nvPr/>
          </p:nvGrpSpPr>
          <p:grpSpPr bwMode="auto">
            <a:xfrm>
              <a:off x="4819" y="2979"/>
              <a:ext cx="59" cy="15"/>
              <a:chOff x="4819" y="2979"/>
              <a:chExt cx="59" cy="15"/>
            </a:xfrm>
          </p:grpSpPr>
          <p:sp>
            <p:nvSpPr>
              <p:cNvPr id="92282" name="AutoShape 122"/>
              <p:cNvSpPr>
                <a:spLocks noChangeArrowheads="1"/>
              </p:cNvSpPr>
              <p:nvPr/>
            </p:nvSpPr>
            <p:spPr bwMode="auto">
              <a:xfrm>
                <a:off x="4819" y="2979"/>
                <a:ext cx="59" cy="15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83" name="AutoShape 123"/>
              <p:cNvSpPr>
                <a:spLocks noChangeArrowheads="1"/>
              </p:cNvSpPr>
              <p:nvPr/>
            </p:nvSpPr>
            <p:spPr bwMode="auto">
              <a:xfrm>
                <a:off x="4820" y="2981"/>
                <a:ext cx="57" cy="11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284" name="Rectangle 124"/>
            <p:cNvSpPr>
              <a:spLocks noChangeArrowheads="1"/>
            </p:cNvSpPr>
            <p:nvPr/>
          </p:nvSpPr>
          <p:spPr bwMode="auto">
            <a:xfrm>
              <a:off x="4872" y="2875"/>
              <a:ext cx="6" cy="265"/>
            </a:xfrm>
            <a:prstGeom prst="rect">
              <a:avLst/>
            </a:prstGeom>
            <a:gradFill rotWithShape="0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85" name="Freeform 125"/>
            <p:cNvSpPr>
              <a:spLocks noChangeArrowheads="1"/>
            </p:cNvSpPr>
            <p:nvPr/>
          </p:nvSpPr>
          <p:spPr bwMode="auto">
            <a:xfrm>
              <a:off x="4878" y="2942"/>
              <a:ext cx="23" cy="24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86" name="Freeform 126"/>
            <p:cNvSpPr>
              <a:spLocks noChangeArrowheads="1"/>
            </p:cNvSpPr>
            <p:nvPr/>
          </p:nvSpPr>
          <p:spPr bwMode="auto">
            <a:xfrm>
              <a:off x="4878" y="2904"/>
              <a:ext cx="24" cy="27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*/ 1 35987 45568"/>
                <a:gd name="G10" fmla="*/ 1 35987 55552"/>
                <a:gd name="G11" fmla="*/ G10 1 180"/>
                <a:gd name="G12" fmla="*/ G9 1 G11"/>
                <a:gd name="G13" fmla="*/ 1 35987 45568"/>
                <a:gd name="G14" fmla="*/ 1 35987 55552"/>
                <a:gd name="G15" fmla="*/ G14 1 180"/>
                <a:gd name="G16" fmla="*/ G13 1 G15"/>
                <a:gd name="G17" fmla="+- 17 0 0"/>
                <a:gd name="G18" fmla="+- 1 0 0"/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87" name="Oval 127"/>
            <p:cNvSpPr>
              <a:spLocks noChangeArrowheads="1"/>
            </p:cNvSpPr>
            <p:nvPr/>
          </p:nvSpPr>
          <p:spPr bwMode="auto">
            <a:xfrm>
              <a:off x="4899" y="3128"/>
              <a:ext cx="4" cy="10"/>
            </a:xfrm>
            <a:prstGeom prst="ellipse">
              <a:avLst/>
            </a:pr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88" name="Freeform 128"/>
            <p:cNvSpPr>
              <a:spLocks noChangeArrowheads="1"/>
            </p:cNvSpPr>
            <p:nvPr/>
          </p:nvSpPr>
          <p:spPr bwMode="auto">
            <a:xfrm>
              <a:off x="4877" y="3129"/>
              <a:ext cx="24" cy="22"/>
            </a:xfrm>
            <a:custGeom>
              <a:avLst/>
              <a:gdLst>
                <a:gd name="G0" fmla="+- 106 0 0"/>
                <a:gd name="G1" fmla="+- 120 0 0"/>
                <a:gd name="G2" fmla="+- 1 0 0"/>
                <a:gd name="G3" fmla="+- 1 0 0"/>
                <a:gd name="G4" fmla="+- 106 0 0"/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89" name="AutoShape 129"/>
            <p:cNvSpPr>
              <a:spLocks noChangeArrowheads="1"/>
            </p:cNvSpPr>
            <p:nvPr/>
          </p:nvSpPr>
          <p:spPr bwMode="auto">
            <a:xfrm>
              <a:off x="4758" y="3136"/>
              <a:ext cx="122" cy="1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90" name="AutoShape 130"/>
            <p:cNvSpPr>
              <a:spLocks noChangeArrowheads="1"/>
            </p:cNvSpPr>
            <p:nvPr/>
          </p:nvSpPr>
          <p:spPr bwMode="auto">
            <a:xfrm>
              <a:off x="4765" y="3140"/>
              <a:ext cx="108" cy="8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91" name="Oval 131"/>
            <p:cNvSpPr>
              <a:spLocks noChangeArrowheads="1"/>
            </p:cNvSpPr>
            <p:nvPr/>
          </p:nvSpPr>
          <p:spPr bwMode="auto">
            <a:xfrm>
              <a:off x="4775" y="3102"/>
              <a:ext cx="15" cy="15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92" name="Oval 132"/>
            <p:cNvSpPr>
              <a:spLocks noChangeArrowheads="1"/>
            </p:cNvSpPr>
            <p:nvPr/>
          </p:nvSpPr>
          <p:spPr bwMode="auto">
            <a:xfrm>
              <a:off x="4793" y="3102"/>
              <a:ext cx="16" cy="15"/>
            </a:xfrm>
            <a:prstGeom prst="ellipse">
              <a:avLst/>
            </a:prstGeom>
            <a:solidFill>
              <a:srgbClr val="FF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93" name="Oval 133"/>
            <p:cNvSpPr>
              <a:spLocks noChangeArrowheads="1"/>
            </p:cNvSpPr>
            <p:nvPr/>
          </p:nvSpPr>
          <p:spPr bwMode="auto">
            <a:xfrm>
              <a:off x="4811" y="3101"/>
              <a:ext cx="16" cy="16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94" name="Rectangle 134"/>
            <p:cNvSpPr>
              <a:spLocks noChangeArrowheads="1"/>
            </p:cNvSpPr>
            <p:nvPr/>
          </p:nvSpPr>
          <p:spPr bwMode="auto">
            <a:xfrm>
              <a:off x="4852" y="3038"/>
              <a:ext cx="8" cy="87"/>
            </a:xfrm>
            <a:prstGeom prst="rect">
              <a:avLst/>
            </a:prstGeom>
            <a:solidFill>
              <a:srgbClr val="29292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295" name="Group 135"/>
          <p:cNvGrpSpPr>
            <a:grpSpLocks/>
          </p:cNvGrpSpPr>
          <p:nvPr/>
        </p:nvGrpSpPr>
        <p:grpSpPr bwMode="auto">
          <a:xfrm>
            <a:off x="7135813" y="5867400"/>
            <a:ext cx="230187" cy="439738"/>
            <a:chOff x="4495" y="3696"/>
            <a:chExt cx="145" cy="277"/>
          </a:xfrm>
        </p:grpSpPr>
        <p:sp>
          <p:nvSpPr>
            <p:cNvPr id="92296" name="Freeform 136"/>
            <p:cNvSpPr>
              <a:spLocks noChangeArrowheads="1"/>
            </p:cNvSpPr>
            <p:nvPr/>
          </p:nvSpPr>
          <p:spPr bwMode="auto">
            <a:xfrm>
              <a:off x="4611" y="3696"/>
              <a:ext cx="28" cy="26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2742 0 0"/>
                <a:gd name="G4" fmla="+- 1 0 0"/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0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97" name="Rectangle 137"/>
            <p:cNvSpPr>
              <a:spLocks noChangeArrowheads="1"/>
            </p:cNvSpPr>
            <p:nvPr/>
          </p:nvSpPr>
          <p:spPr bwMode="auto">
            <a:xfrm>
              <a:off x="4502" y="3696"/>
              <a:ext cx="106" cy="264"/>
            </a:xfrm>
            <a:prstGeom prst="rect">
              <a:avLst/>
            </a:pr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98" name="Freeform 138"/>
            <p:cNvSpPr>
              <a:spLocks noChangeArrowheads="1"/>
            </p:cNvSpPr>
            <p:nvPr/>
          </p:nvSpPr>
          <p:spPr bwMode="auto">
            <a:xfrm>
              <a:off x="4616" y="3712"/>
              <a:ext cx="16" cy="245"/>
            </a:xfrm>
            <a:custGeom>
              <a:avLst/>
              <a:gdLst>
                <a:gd name="G0" fmla="+- 0 0 0"/>
                <a:gd name="G1" fmla="+- 0 0 0"/>
                <a:gd name="G2" fmla="+- 1 0 0"/>
                <a:gd name="G3" fmla="+- 1 0 0"/>
                <a:gd name="G4" fmla="+- 1229 0 0"/>
                <a:gd name="G5" fmla="+- 1 0 0"/>
                <a:gd name="G6" fmla="+- 2501 0 0"/>
                <a:gd name="G7" fmla="+- 0 0 0"/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0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99" name="Freeform 139"/>
            <p:cNvSpPr>
              <a:spLocks noChangeArrowheads="1"/>
            </p:cNvSpPr>
            <p:nvPr/>
          </p:nvSpPr>
          <p:spPr bwMode="auto">
            <a:xfrm>
              <a:off x="4612" y="3837"/>
              <a:ext cx="26" cy="21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00" name="Rectangle 140"/>
            <p:cNvSpPr>
              <a:spLocks noChangeArrowheads="1"/>
            </p:cNvSpPr>
            <p:nvPr/>
          </p:nvSpPr>
          <p:spPr bwMode="auto">
            <a:xfrm>
              <a:off x="4502" y="3727"/>
              <a:ext cx="60" cy="4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2301" name="Group 141"/>
            <p:cNvGrpSpPr>
              <a:grpSpLocks/>
            </p:cNvGrpSpPr>
            <p:nvPr/>
          </p:nvGrpSpPr>
          <p:grpSpPr bwMode="auto">
            <a:xfrm>
              <a:off x="4557" y="3724"/>
              <a:ext cx="58" cy="16"/>
              <a:chOff x="4557" y="3724"/>
              <a:chExt cx="58" cy="16"/>
            </a:xfrm>
          </p:grpSpPr>
          <p:sp>
            <p:nvSpPr>
              <p:cNvPr id="92302" name="AutoShape 142"/>
              <p:cNvSpPr>
                <a:spLocks noChangeArrowheads="1"/>
              </p:cNvSpPr>
              <p:nvPr/>
            </p:nvSpPr>
            <p:spPr bwMode="auto">
              <a:xfrm>
                <a:off x="4557" y="3724"/>
                <a:ext cx="58" cy="1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03" name="AutoShape 143"/>
              <p:cNvSpPr>
                <a:spLocks noChangeArrowheads="1"/>
              </p:cNvSpPr>
              <p:nvPr/>
            </p:nvSpPr>
            <p:spPr bwMode="auto">
              <a:xfrm>
                <a:off x="4558" y="3726"/>
                <a:ext cx="57" cy="12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304" name="Rectangle 144"/>
            <p:cNvSpPr>
              <a:spLocks noChangeArrowheads="1"/>
            </p:cNvSpPr>
            <p:nvPr/>
          </p:nvSpPr>
          <p:spPr bwMode="auto">
            <a:xfrm>
              <a:off x="4504" y="3764"/>
              <a:ext cx="60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2305" name="Group 145"/>
            <p:cNvGrpSpPr>
              <a:grpSpLocks/>
            </p:cNvGrpSpPr>
            <p:nvPr/>
          </p:nvGrpSpPr>
          <p:grpSpPr bwMode="auto">
            <a:xfrm>
              <a:off x="4557" y="3761"/>
              <a:ext cx="58" cy="14"/>
              <a:chOff x="4557" y="3761"/>
              <a:chExt cx="58" cy="14"/>
            </a:xfrm>
          </p:grpSpPr>
          <p:sp>
            <p:nvSpPr>
              <p:cNvPr id="92306" name="AutoShape 146"/>
              <p:cNvSpPr>
                <a:spLocks noChangeArrowheads="1"/>
              </p:cNvSpPr>
              <p:nvPr/>
            </p:nvSpPr>
            <p:spPr bwMode="auto">
              <a:xfrm>
                <a:off x="4557" y="3761"/>
                <a:ext cx="58" cy="1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07" name="AutoShape 147"/>
              <p:cNvSpPr>
                <a:spLocks noChangeArrowheads="1"/>
              </p:cNvSpPr>
              <p:nvPr/>
            </p:nvSpPr>
            <p:spPr bwMode="auto">
              <a:xfrm>
                <a:off x="4558" y="3764"/>
                <a:ext cx="56" cy="10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308" name="Rectangle 148"/>
            <p:cNvSpPr>
              <a:spLocks noChangeArrowheads="1"/>
            </p:cNvSpPr>
            <p:nvPr/>
          </p:nvSpPr>
          <p:spPr bwMode="auto">
            <a:xfrm>
              <a:off x="4503" y="3804"/>
              <a:ext cx="60" cy="4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09" name="Rectangle 149"/>
            <p:cNvSpPr>
              <a:spLocks noChangeArrowheads="1"/>
            </p:cNvSpPr>
            <p:nvPr/>
          </p:nvSpPr>
          <p:spPr bwMode="auto">
            <a:xfrm>
              <a:off x="4504" y="3838"/>
              <a:ext cx="60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2310" name="Group 150"/>
            <p:cNvGrpSpPr>
              <a:grpSpLocks/>
            </p:cNvGrpSpPr>
            <p:nvPr/>
          </p:nvGrpSpPr>
          <p:grpSpPr bwMode="auto">
            <a:xfrm>
              <a:off x="4556" y="3835"/>
              <a:ext cx="59" cy="16"/>
              <a:chOff x="4556" y="3835"/>
              <a:chExt cx="59" cy="16"/>
            </a:xfrm>
          </p:grpSpPr>
          <p:sp>
            <p:nvSpPr>
              <p:cNvPr id="92311" name="AutoShape 151"/>
              <p:cNvSpPr>
                <a:spLocks noChangeArrowheads="1"/>
              </p:cNvSpPr>
              <p:nvPr/>
            </p:nvSpPr>
            <p:spPr bwMode="auto">
              <a:xfrm>
                <a:off x="4556" y="3835"/>
                <a:ext cx="59" cy="1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12" name="AutoShape 152"/>
              <p:cNvSpPr>
                <a:spLocks noChangeArrowheads="1"/>
              </p:cNvSpPr>
              <p:nvPr/>
            </p:nvSpPr>
            <p:spPr bwMode="auto">
              <a:xfrm>
                <a:off x="4557" y="3837"/>
                <a:ext cx="57" cy="11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313" name="Freeform 153"/>
            <p:cNvSpPr>
              <a:spLocks noChangeArrowheads="1"/>
            </p:cNvSpPr>
            <p:nvPr/>
          </p:nvSpPr>
          <p:spPr bwMode="auto">
            <a:xfrm>
              <a:off x="4613" y="3803"/>
              <a:ext cx="26" cy="21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2314" name="Group 154"/>
            <p:cNvGrpSpPr>
              <a:grpSpLocks/>
            </p:cNvGrpSpPr>
            <p:nvPr/>
          </p:nvGrpSpPr>
          <p:grpSpPr bwMode="auto">
            <a:xfrm>
              <a:off x="4557" y="3800"/>
              <a:ext cx="59" cy="15"/>
              <a:chOff x="4557" y="3800"/>
              <a:chExt cx="59" cy="15"/>
            </a:xfrm>
          </p:grpSpPr>
          <p:sp>
            <p:nvSpPr>
              <p:cNvPr id="92315" name="AutoShape 155"/>
              <p:cNvSpPr>
                <a:spLocks noChangeArrowheads="1"/>
              </p:cNvSpPr>
              <p:nvPr/>
            </p:nvSpPr>
            <p:spPr bwMode="auto">
              <a:xfrm>
                <a:off x="4557" y="3800"/>
                <a:ext cx="59" cy="15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16" name="AutoShape 156"/>
              <p:cNvSpPr>
                <a:spLocks noChangeArrowheads="1"/>
              </p:cNvSpPr>
              <p:nvPr/>
            </p:nvSpPr>
            <p:spPr bwMode="auto">
              <a:xfrm>
                <a:off x="4557" y="3802"/>
                <a:ext cx="57" cy="11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317" name="Rectangle 157"/>
            <p:cNvSpPr>
              <a:spLocks noChangeArrowheads="1"/>
            </p:cNvSpPr>
            <p:nvPr/>
          </p:nvSpPr>
          <p:spPr bwMode="auto">
            <a:xfrm>
              <a:off x="4609" y="3696"/>
              <a:ext cx="6" cy="265"/>
            </a:xfrm>
            <a:prstGeom prst="rect">
              <a:avLst/>
            </a:prstGeom>
            <a:gradFill rotWithShape="0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18" name="Freeform 158"/>
            <p:cNvSpPr>
              <a:spLocks noChangeArrowheads="1"/>
            </p:cNvSpPr>
            <p:nvPr/>
          </p:nvSpPr>
          <p:spPr bwMode="auto">
            <a:xfrm>
              <a:off x="4615" y="3763"/>
              <a:ext cx="23" cy="24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19" name="Freeform 159"/>
            <p:cNvSpPr>
              <a:spLocks noChangeArrowheads="1"/>
            </p:cNvSpPr>
            <p:nvPr/>
          </p:nvSpPr>
          <p:spPr bwMode="auto">
            <a:xfrm>
              <a:off x="4615" y="3725"/>
              <a:ext cx="24" cy="27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*/ 1 35987 45568"/>
                <a:gd name="G10" fmla="*/ 1 35987 55552"/>
                <a:gd name="G11" fmla="*/ G10 1 180"/>
                <a:gd name="G12" fmla="*/ G9 1 G11"/>
                <a:gd name="G13" fmla="*/ 1 35987 45568"/>
                <a:gd name="G14" fmla="*/ 1 35987 55552"/>
                <a:gd name="G15" fmla="*/ G14 1 180"/>
                <a:gd name="G16" fmla="*/ G13 1 G15"/>
                <a:gd name="G17" fmla="+- 17 0 0"/>
                <a:gd name="G18" fmla="+- 1 0 0"/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20" name="Oval 160"/>
            <p:cNvSpPr>
              <a:spLocks noChangeArrowheads="1"/>
            </p:cNvSpPr>
            <p:nvPr/>
          </p:nvSpPr>
          <p:spPr bwMode="auto">
            <a:xfrm>
              <a:off x="4636" y="3949"/>
              <a:ext cx="4" cy="10"/>
            </a:xfrm>
            <a:prstGeom prst="ellipse">
              <a:avLst/>
            </a:pr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21" name="Freeform 161"/>
            <p:cNvSpPr>
              <a:spLocks noChangeArrowheads="1"/>
            </p:cNvSpPr>
            <p:nvPr/>
          </p:nvSpPr>
          <p:spPr bwMode="auto">
            <a:xfrm>
              <a:off x="4614" y="3949"/>
              <a:ext cx="24" cy="22"/>
            </a:xfrm>
            <a:custGeom>
              <a:avLst/>
              <a:gdLst>
                <a:gd name="G0" fmla="+- 106 0 0"/>
                <a:gd name="G1" fmla="+- 120 0 0"/>
                <a:gd name="G2" fmla="+- 1 0 0"/>
                <a:gd name="G3" fmla="+- 1 0 0"/>
                <a:gd name="G4" fmla="+- 106 0 0"/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22" name="AutoShape 162"/>
            <p:cNvSpPr>
              <a:spLocks noChangeArrowheads="1"/>
            </p:cNvSpPr>
            <p:nvPr/>
          </p:nvSpPr>
          <p:spPr bwMode="auto">
            <a:xfrm>
              <a:off x="4495" y="3957"/>
              <a:ext cx="122" cy="1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23" name="AutoShape 163"/>
            <p:cNvSpPr>
              <a:spLocks noChangeArrowheads="1"/>
            </p:cNvSpPr>
            <p:nvPr/>
          </p:nvSpPr>
          <p:spPr bwMode="auto">
            <a:xfrm>
              <a:off x="4502" y="3961"/>
              <a:ext cx="108" cy="8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24" name="Oval 164"/>
            <p:cNvSpPr>
              <a:spLocks noChangeArrowheads="1"/>
            </p:cNvSpPr>
            <p:nvPr/>
          </p:nvSpPr>
          <p:spPr bwMode="auto">
            <a:xfrm>
              <a:off x="4512" y="3923"/>
              <a:ext cx="15" cy="15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25" name="Oval 165"/>
            <p:cNvSpPr>
              <a:spLocks noChangeArrowheads="1"/>
            </p:cNvSpPr>
            <p:nvPr/>
          </p:nvSpPr>
          <p:spPr bwMode="auto">
            <a:xfrm>
              <a:off x="4530" y="3923"/>
              <a:ext cx="16" cy="15"/>
            </a:xfrm>
            <a:prstGeom prst="ellipse">
              <a:avLst/>
            </a:prstGeom>
            <a:solidFill>
              <a:srgbClr val="FF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26" name="Oval 166"/>
            <p:cNvSpPr>
              <a:spLocks noChangeArrowheads="1"/>
            </p:cNvSpPr>
            <p:nvPr/>
          </p:nvSpPr>
          <p:spPr bwMode="auto">
            <a:xfrm>
              <a:off x="4548" y="3922"/>
              <a:ext cx="16" cy="16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27" name="Rectangle 167"/>
            <p:cNvSpPr>
              <a:spLocks noChangeArrowheads="1"/>
            </p:cNvSpPr>
            <p:nvPr/>
          </p:nvSpPr>
          <p:spPr bwMode="auto">
            <a:xfrm>
              <a:off x="4589" y="3859"/>
              <a:ext cx="8" cy="87"/>
            </a:xfrm>
            <a:prstGeom prst="rect">
              <a:avLst/>
            </a:prstGeom>
            <a:solidFill>
              <a:srgbClr val="29292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328" name="Group 168"/>
          <p:cNvGrpSpPr>
            <a:grpSpLocks/>
          </p:cNvGrpSpPr>
          <p:nvPr/>
        </p:nvGrpSpPr>
        <p:grpSpPr bwMode="auto">
          <a:xfrm>
            <a:off x="661988" y="5605463"/>
            <a:ext cx="523875" cy="433387"/>
            <a:chOff x="417" y="3531"/>
            <a:chExt cx="330" cy="273"/>
          </a:xfrm>
        </p:grpSpPr>
        <p:pic>
          <p:nvPicPr>
            <p:cNvPr id="92329" name="Picture 16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7" y="3531"/>
              <a:ext cx="330" cy="273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92330" name="Freeform 170"/>
            <p:cNvSpPr>
              <a:spLocks noChangeArrowheads="1"/>
            </p:cNvSpPr>
            <p:nvPr/>
          </p:nvSpPr>
          <p:spPr bwMode="auto">
            <a:xfrm flipH="1">
              <a:off x="557" y="3557"/>
              <a:ext cx="160" cy="12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92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clickEffect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00255 L -5.55556E-7 0.03542">
                                      <p:cBhvr additive="repl">
                                        <p:cTn id="10" dur="2000" fill="hold"/>
                                        <p:tgtEl>
                                          <p:spTgt spid="92242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clickEffect">
                            <p:stCondLst>
                              <p:cond delay="2500"/>
                            </p:stCondLst>
                            <p:childTnLst>
                              <p:par>
                                <p:cTn id="12" presetID="9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4" dur="500"/>
                                        <p:tgtEl>
                                          <p:spTgt spid="92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7" dur="500"/>
                                        <p:tgtEl>
                                          <p:spTgt spid="92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clickEffect">
                            <p:stCondLst>
                              <p:cond delay="3000"/>
                            </p:stCondLst>
                            <p:childTnLst>
                              <p:par>
                                <p:cTn id="19" presetID="0" presetClass="path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3542 L 0.0007 0.17802 L 0.08681 0.17894 L 0.04723 0.24191 L 0.19584 0.24191">
                                      <p:cBhvr additive="repl">
                                        <p:cTn id="20" dur="2000" fill="hold"/>
                                        <p:tgtEl>
                                          <p:spTgt spid="92242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9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 additive="repl">
                                        <p:cTn id="22" dur="500"/>
                                        <p:tgtEl>
                                          <p:spTgt spid="92244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clickEffect">
                            <p:stCondLst>
                              <p:cond delay="5000"/>
                            </p:stCondLst>
                            <p:childTnLst>
                              <p:par>
                                <p:cTn id="25" presetID="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7" dur="500"/>
                                        <p:tgtEl>
                                          <p:spTgt spid="92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clickEffect">
                            <p:stCondLst>
                              <p:cond delay="5500"/>
                            </p:stCondLst>
                            <p:childTnLst>
                              <p:par>
                                <p:cTn id="29" presetID="0" presetClass="path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583 0.2419 L 0.23889 0.24214">
                                      <p:cBhvr additive="repl">
                                        <p:cTn id="30" dur="3000" fill="hold"/>
                                        <p:tgtEl>
                                          <p:spTgt spid="92242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clickEffect">
                            <p:stCondLst>
                              <p:cond delay="8500"/>
                            </p:stCondLst>
                            <p:childTnLst>
                              <p:par>
                                <p:cTn id="32" presetID="9" presetClass="exit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 additive="repl">
                                        <p:cTn id="33" dur="500"/>
                                        <p:tgtEl>
                                          <p:spTgt spid="92245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clickEffect">
                            <p:stCondLst>
                              <p:cond delay="9000"/>
                            </p:stCondLst>
                            <p:childTnLst>
                              <p:par>
                                <p:cTn id="36" presetID="0" presetClass="path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888 0.24213 L 0.30624 0.24213 L 0.37083 0.15324 L 0.46041 0.15324 L 0.45902 0.01343">
                                      <p:cBhvr additive="repl">
                                        <p:cTn id="37" dur="2000" fill="hold"/>
                                        <p:tgtEl>
                                          <p:spTgt spid="92242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clickEffect">
                            <p:stCondLst>
                              <p:cond delay="11000"/>
                            </p:stCondLst>
                            <p:childTnLst>
                              <p:par>
                                <p:cTn id="39" presetID="9" presetClass="exit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 additive="repl">
                                        <p:cTn id="40" dur="500"/>
                                        <p:tgtEl>
                                          <p:spTgt spid="92242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 additive="repl">
                                        <p:cTn id="43" dur="500"/>
                                        <p:tgtEl>
                                          <p:spTgt spid="92243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Effect">
                      <p:stCondLst>
                        <p:cond delay="indefinite"/>
                      </p:stCondLst>
                      <p:childTnLst>
                        <p:par>
                          <p:cTn id="4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2" grpId="0" animBg="1"/>
      <p:bldP spid="92242" grpId="1" animBg="1"/>
      <p:bldP spid="92242" grpId="2" animBg="1"/>
      <p:bldP spid="92242" grpId="3" animBg="1"/>
      <p:bldP spid="92242" grpId="4" animBg="1"/>
      <p:bldP spid="92242" grpId="5" animBg="1"/>
      <p:bldP spid="92243" grpId="0" animBg="1"/>
      <p:bldP spid="92243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7" name="Group 3"/>
          <p:cNvGrpSpPr>
            <a:grpSpLocks/>
          </p:cNvGrpSpPr>
          <p:nvPr/>
        </p:nvGrpSpPr>
        <p:grpSpPr bwMode="auto">
          <a:xfrm>
            <a:off x="5102225" y="1601788"/>
            <a:ext cx="3538538" cy="4543425"/>
            <a:chOff x="3214" y="1009"/>
            <a:chExt cx="2229" cy="2862"/>
          </a:xfrm>
        </p:grpSpPr>
        <p:sp>
          <p:nvSpPr>
            <p:cNvPr id="6148" name="Freeform 4"/>
            <p:cNvSpPr>
              <a:spLocks noChangeArrowheads="1"/>
            </p:cNvSpPr>
            <p:nvPr/>
          </p:nvSpPr>
          <p:spPr bwMode="auto">
            <a:xfrm>
              <a:off x="3214" y="1114"/>
              <a:ext cx="1093" cy="67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 0 0"/>
                <a:gd name="G10" fmla="+- 1 0 0"/>
                <a:gd name="G11" fmla="+- 1 0 0"/>
                <a:gd name="G12" fmla="+- 1 0 0"/>
                <a:gd name="G13" fmla="+- 335 0 0"/>
                <a:gd name="G14" fmla="+- 427 0 0"/>
                <a:gd name="G15" fmla="+- 1 0 0"/>
                <a:gd name="G16" fmla="+- 1 0 0"/>
                <a:gd name="G17" fmla="+- 1 0 0"/>
                <a:gd name="G18" fmla="+- 1 0 0"/>
                <a:gd name="G19" fmla="+- 1 0 0"/>
                <a:gd name="G20" fmla="+- 1 0 0"/>
                <a:gd name="G21" fmla="+- 1 0 0"/>
                <a:gd name="G22" fmla="+- 1 0 0"/>
                <a:gd name="G23" fmla="+- 1 0 0"/>
                <a:gd name="G24" fmla="+- 1 0 0"/>
                <a:gd name="G25" fmla="+- 1 0 0"/>
                <a:gd name="G26" fmla="+- 1 0 0"/>
                <a:gd name="G27" fmla="+- 1 0 0"/>
                <a:gd name="G28" fmla="+- 1 0 0"/>
                <a:gd name="G29" fmla="+- 1 0 0"/>
                <a:gd name="G30" fmla="+- 1 0 0"/>
                <a:gd name="G31" fmla="+- 1 0 0"/>
                <a:gd name="G32" fmla="+- 1 0 0"/>
                <a:gd name="G33" fmla="+- 1 0 0"/>
                <a:gd name="G34" fmla="+- 1 0 0"/>
                <a:gd name="G35" fmla="+- 1 0 0"/>
                <a:gd name="G36" fmla="+- 1 0 0"/>
                <a:gd name="G37" fmla="+- 1 0 0"/>
                <a:gd name="G38" fmla="+- 1 0 0"/>
                <a:gd name="G39" fmla="+- 1 0 0"/>
                <a:gd name="G40" fmla="+- 1 0 0"/>
                <a:gd name="G41" fmla="+- 0 0 0"/>
                <a:gd name="G42" fmla="+- 1 0 0"/>
                <a:gd name="G43" fmla="+- 1 0 0"/>
                <a:gd name="G44" fmla="+- 1 0 0"/>
                <a:gd name="G45" fmla="+- 1 0 0"/>
                <a:gd name="G46" fmla="+- 1 0 0"/>
                <a:gd name="G47" fmla="+- 1 0 0"/>
                <a:gd name="G48" fmla="*/ 1 35987 45568"/>
                <a:gd name="G49" fmla="*/ 1 35987 55552"/>
                <a:gd name="G50" fmla="*/ G49 1 180"/>
                <a:gd name="G51" fmla="*/ G48 1 G50"/>
                <a:gd name="G52" fmla="+- 1 0 0"/>
                <a:gd name="G53" fmla="+- 1 0 0"/>
                <a:gd name="G54" fmla="+- 1 0 0"/>
                <a:gd name="T0" fmla="*/ 898 w 1036"/>
                <a:gd name="T1" fmla="*/ 11 h 675"/>
                <a:gd name="T2" fmla="*/ 541 w 1036"/>
                <a:gd name="T3" fmla="*/ 53 h 675"/>
                <a:gd name="T4" fmla="*/ 286 w 1036"/>
                <a:gd name="T5" fmla="*/ 129 h 675"/>
                <a:gd name="T6" fmla="*/ 212 w 1036"/>
                <a:gd name="T7" fmla="*/ 229 h 675"/>
                <a:gd name="T8" fmla="*/ 29 w 1036"/>
                <a:gd name="T9" fmla="*/ 297 h 675"/>
                <a:gd name="T10" fmla="*/ 24 w 1036"/>
                <a:gd name="T11" fmla="*/ 459 h 675"/>
                <a:gd name="T12" fmla="*/ 183 w 1036"/>
                <a:gd name="T13" fmla="*/ 489 h 675"/>
                <a:gd name="T14" fmla="*/ 636 w 1036"/>
                <a:gd name="T15" fmla="*/ 489 h 675"/>
                <a:gd name="T16" fmla="*/ 828 w 1036"/>
                <a:gd name="T17" fmla="*/ 555 h 675"/>
                <a:gd name="T18" fmla="*/ 1042 w 1036"/>
                <a:gd name="T19" fmla="*/ 657 h 675"/>
                <a:gd name="T20" fmla="*/ 1206 w 1036"/>
                <a:gd name="T21" fmla="*/ 661 h 675"/>
                <a:gd name="T22" fmla="*/ 1319 w 1036"/>
                <a:gd name="T23" fmla="*/ 603 h 675"/>
                <a:gd name="T24" fmla="*/ 1376 w 1036"/>
                <a:gd name="T25" fmla="*/ 445 h 675"/>
                <a:gd name="T26" fmla="*/ 1412 w 1036"/>
                <a:gd name="T27" fmla="*/ 291 h 675"/>
                <a:gd name="T28" fmla="*/ 1416 w 1036"/>
                <a:gd name="T29" fmla="*/ 107 h 675"/>
                <a:gd name="T30" fmla="*/ 1295 w 1036"/>
                <a:gd name="T31" fmla="*/ 17 h 675"/>
                <a:gd name="T32" fmla="*/ 1075 w 1036"/>
                <a:gd name="T33" fmla="*/ 3 h 675"/>
                <a:gd name="T34" fmla="*/ 898 w 1036"/>
                <a:gd name="T35" fmla="*/ 11 h 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DDDDDD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149" name="Group 5"/>
            <p:cNvGrpSpPr>
              <a:grpSpLocks/>
            </p:cNvGrpSpPr>
            <p:nvPr/>
          </p:nvGrpSpPr>
          <p:grpSpPr bwMode="auto">
            <a:xfrm>
              <a:off x="3320" y="1955"/>
              <a:ext cx="918" cy="587"/>
              <a:chOff x="3320" y="1955"/>
              <a:chExt cx="918" cy="587"/>
            </a:xfrm>
          </p:grpSpPr>
          <p:sp>
            <p:nvSpPr>
              <p:cNvPr id="6150" name="Rectangle 6"/>
              <p:cNvSpPr>
                <a:spLocks noChangeArrowheads="1"/>
              </p:cNvSpPr>
              <p:nvPr/>
            </p:nvSpPr>
            <p:spPr bwMode="auto">
              <a:xfrm>
                <a:off x="3467" y="2121"/>
                <a:ext cx="621" cy="421"/>
              </a:xfrm>
              <a:prstGeom prst="rect">
                <a:avLst/>
              </a:prstGeom>
              <a:solidFill>
                <a:srgbClr val="DDDDDD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1" name="AutoShape 7"/>
              <p:cNvSpPr>
                <a:spLocks noChangeArrowheads="1"/>
              </p:cNvSpPr>
              <p:nvPr/>
            </p:nvSpPr>
            <p:spPr bwMode="auto">
              <a:xfrm>
                <a:off x="3320" y="1955"/>
                <a:ext cx="918" cy="199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152" name="Freeform 8"/>
            <p:cNvSpPr>
              <a:spLocks noChangeArrowheads="1"/>
            </p:cNvSpPr>
            <p:nvPr/>
          </p:nvSpPr>
          <p:spPr bwMode="auto">
            <a:xfrm>
              <a:off x="3316" y="2823"/>
              <a:ext cx="2031" cy="1048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66 0 0"/>
                <a:gd name="G5" fmla="+- 1 0 0"/>
                <a:gd name="G6" fmla="+- 1 0 0"/>
                <a:gd name="G7" fmla="+- 1 0 0"/>
                <a:gd name="G8" fmla="+- 1 0 0"/>
                <a:gd name="G9" fmla="+- 1 0 0"/>
                <a:gd name="G10" fmla="+- 1 0 0"/>
                <a:gd name="G11" fmla="+- 1 0 0"/>
                <a:gd name="G12" fmla="+- 1 0 0"/>
                <a:gd name="G13" fmla="+- 1 0 0"/>
                <a:gd name="G14" fmla="+- 618 0 0"/>
                <a:gd name="G15" fmla="+- 1 0 0"/>
                <a:gd name="G16" fmla="+- 1 0 0"/>
                <a:gd name="G17" fmla="+- 1 0 0"/>
                <a:gd name="G18" fmla="+- 1 0 0"/>
                <a:gd name="G19" fmla="+- 1 0 0"/>
                <a:gd name="G20" fmla="+- 0 0 0"/>
                <a:gd name="G21" fmla="+- 1 0 0"/>
                <a:gd name="G22" fmla="+- 1 0 0"/>
                <a:gd name="G23" fmla="+- 1 0 0"/>
                <a:gd name="G24" fmla="+- 1 0 0"/>
                <a:gd name="G25" fmla="+- 1 0 0"/>
                <a:gd name="G26" fmla="+- 1 0 0"/>
                <a:gd name="G27" fmla="+- 1 0 0"/>
                <a:gd name="G28" fmla="+- 1 0 0"/>
                <a:gd name="G29" fmla="+- 1 0 0"/>
                <a:gd name="G30" fmla="+- 1 0 0"/>
                <a:gd name="G31" fmla="+- 1 0 0"/>
                <a:gd name="G32" fmla="+- 1 0 0"/>
                <a:gd name="G33" fmla="+- 1 0 0"/>
                <a:gd name="G34" fmla="+- 1 0 0"/>
                <a:gd name="G35" fmla="+- 1 0 0"/>
                <a:gd name="G36" fmla="+- 1 0 0"/>
                <a:gd name="G37" fmla="+- 1 0 0"/>
                <a:gd name="G38" fmla="+- 1 0 0"/>
                <a:gd name="G39" fmla="+- 1 0 0"/>
                <a:gd name="G40" fmla="+- 1 0 0"/>
                <a:gd name="G41" fmla="+- 1 0 0"/>
                <a:gd name="G42" fmla="+- 1 0 0"/>
                <a:gd name="G43" fmla="+- 1 0 0"/>
                <a:gd name="G44" fmla="+- 1 0 0"/>
                <a:gd name="G45" fmla="+- 1 0 0"/>
                <a:gd name="T0" fmla="*/ 1044 w 2032"/>
                <a:gd name="T1" fmla="*/ 26 h 1049"/>
                <a:gd name="T2" fmla="*/ 847 w 2032"/>
                <a:gd name="T3" fmla="*/ 125 h 1049"/>
                <a:gd name="T4" fmla="*/ 580 w 2032"/>
                <a:gd name="T5" fmla="*/ 68 h 1049"/>
                <a:gd name="T6" fmla="*/ 143 w 2032"/>
                <a:gd name="T7" fmla="*/ 170 h 1049"/>
                <a:gd name="T8" fmla="*/ 48 w 2032"/>
                <a:gd name="T9" fmla="*/ 374 h 1049"/>
                <a:gd name="T10" fmla="*/ 41 w 2032"/>
                <a:gd name="T11" fmla="*/ 680 h 1049"/>
                <a:gd name="T12" fmla="*/ 294 w 2032"/>
                <a:gd name="T13" fmla="*/ 744 h 1049"/>
                <a:gd name="T14" fmla="*/ 660 w 2032"/>
                <a:gd name="T15" fmla="*/ 893 h 1049"/>
                <a:gd name="T16" fmla="*/ 1088 w 2032"/>
                <a:gd name="T17" fmla="*/ 1014 h 1049"/>
                <a:gd name="T18" fmla="*/ 1525 w 2032"/>
                <a:gd name="T19" fmla="*/ 1031 h 1049"/>
                <a:gd name="T20" fmla="*/ 1831 w 2032"/>
                <a:gd name="T21" fmla="*/ 907 h 1049"/>
                <a:gd name="T22" fmla="*/ 2015 w 2032"/>
                <a:gd name="T23" fmla="*/ 714 h 1049"/>
                <a:gd name="T24" fmla="*/ 1931 w 2032"/>
                <a:gd name="T25" fmla="*/ 251 h 1049"/>
                <a:gd name="T26" fmla="*/ 1658 w 2032"/>
                <a:gd name="T27" fmla="*/ 114 h 1049"/>
                <a:gd name="T28" fmla="*/ 1355 w 2032"/>
                <a:gd name="T29" fmla="*/ 15 h 1049"/>
                <a:gd name="T30" fmla="*/ 1044 w 2032"/>
                <a:gd name="T31" fmla="*/ 26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032" h="1049">
                  <a:moveTo>
                    <a:pt x="1044" y="26"/>
                  </a:moveTo>
                  <a:cubicBezTo>
                    <a:pt x="959" y="45"/>
                    <a:pt x="924" y="118"/>
                    <a:pt x="847" y="125"/>
                  </a:cubicBezTo>
                  <a:cubicBezTo>
                    <a:pt x="770" y="132"/>
                    <a:pt x="697" y="61"/>
                    <a:pt x="580" y="68"/>
                  </a:cubicBezTo>
                  <a:cubicBezTo>
                    <a:pt x="463" y="75"/>
                    <a:pt x="232" y="119"/>
                    <a:pt x="143" y="170"/>
                  </a:cubicBezTo>
                  <a:cubicBezTo>
                    <a:pt x="54" y="221"/>
                    <a:pt x="65" y="289"/>
                    <a:pt x="48" y="374"/>
                  </a:cubicBezTo>
                  <a:cubicBezTo>
                    <a:pt x="31" y="459"/>
                    <a:pt x="0" y="618"/>
                    <a:pt x="41" y="680"/>
                  </a:cubicBezTo>
                  <a:cubicBezTo>
                    <a:pt x="82" y="742"/>
                    <a:pt x="191" y="709"/>
                    <a:pt x="294" y="744"/>
                  </a:cubicBezTo>
                  <a:cubicBezTo>
                    <a:pt x="397" y="779"/>
                    <a:pt x="527" y="849"/>
                    <a:pt x="660" y="893"/>
                  </a:cubicBezTo>
                  <a:cubicBezTo>
                    <a:pt x="793" y="938"/>
                    <a:pt x="944" y="991"/>
                    <a:pt x="1088" y="1014"/>
                  </a:cubicBezTo>
                  <a:cubicBezTo>
                    <a:pt x="1232" y="1036"/>
                    <a:pt x="1401" y="1049"/>
                    <a:pt x="1525" y="1031"/>
                  </a:cubicBezTo>
                  <a:cubicBezTo>
                    <a:pt x="1649" y="1012"/>
                    <a:pt x="1749" y="960"/>
                    <a:pt x="1831" y="907"/>
                  </a:cubicBezTo>
                  <a:cubicBezTo>
                    <a:pt x="1913" y="855"/>
                    <a:pt x="1998" y="824"/>
                    <a:pt x="2015" y="714"/>
                  </a:cubicBezTo>
                  <a:cubicBezTo>
                    <a:pt x="2032" y="604"/>
                    <a:pt x="1990" y="350"/>
                    <a:pt x="1931" y="251"/>
                  </a:cubicBezTo>
                  <a:cubicBezTo>
                    <a:pt x="1872" y="151"/>
                    <a:pt x="1754" y="153"/>
                    <a:pt x="1658" y="114"/>
                  </a:cubicBezTo>
                  <a:cubicBezTo>
                    <a:pt x="1562" y="76"/>
                    <a:pt x="1457" y="30"/>
                    <a:pt x="1355" y="15"/>
                  </a:cubicBezTo>
                  <a:cubicBezTo>
                    <a:pt x="1253" y="0"/>
                    <a:pt x="1129" y="8"/>
                    <a:pt x="1044" y="26"/>
                  </a:cubicBezTo>
                  <a:close/>
                </a:path>
              </a:pathLst>
            </a:custGeom>
            <a:solidFill>
              <a:srgbClr val="DDDDDD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3" name="Line 9"/>
            <p:cNvSpPr>
              <a:spLocks noChangeShapeType="1"/>
            </p:cNvSpPr>
            <p:nvPr/>
          </p:nvSpPr>
          <p:spPr bwMode="auto">
            <a:xfrm flipV="1">
              <a:off x="5000" y="3165"/>
              <a:ext cx="87" cy="331"/>
            </a:xfrm>
            <a:prstGeom prst="line">
              <a:avLst/>
            </a:prstGeom>
            <a:noFill/>
            <a:ln w="1260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Line 10"/>
            <p:cNvSpPr>
              <a:spLocks noChangeShapeType="1"/>
            </p:cNvSpPr>
            <p:nvPr/>
          </p:nvSpPr>
          <p:spPr bwMode="auto">
            <a:xfrm>
              <a:off x="4945" y="3490"/>
              <a:ext cx="53" cy="1"/>
            </a:xfrm>
            <a:prstGeom prst="line">
              <a:avLst/>
            </a:prstGeom>
            <a:noFill/>
            <a:ln w="1260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5" name="Line 11"/>
            <p:cNvSpPr>
              <a:spLocks noChangeShapeType="1"/>
            </p:cNvSpPr>
            <p:nvPr/>
          </p:nvSpPr>
          <p:spPr bwMode="auto">
            <a:xfrm>
              <a:off x="5052" y="3296"/>
              <a:ext cx="71" cy="0"/>
            </a:xfrm>
            <a:prstGeom prst="line">
              <a:avLst/>
            </a:prstGeom>
            <a:noFill/>
            <a:ln w="1260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Line 12"/>
            <p:cNvSpPr>
              <a:spLocks noChangeShapeType="1"/>
            </p:cNvSpPr>
            <p:nvPr/>
          </p:nvSpPr>
          <p:spPr bwMode="auto">
            <a:xfrm flipH="1">
              <a:off x="3763" y="3012"/>
              <a:ext cx="161" cy="295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Line 13"/>
            <p:cNvSpPr>
              <a:spLocks noChangeShapeType="1"/>
            </p:cNvSpPr>
            <p:nvPr/>
          </p:nvSpPr>
          <p:spPr bwMode="auto">
            <a:xfrm>
              <a:off x="3780" y="3044"/>
              <a:ext cx="123" cy="0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Line 14"/>
            <p:cNvSpPr>
              <a:spLocks noChangeShapeType="1"/>
            </p:cNvSpPr>
            <p:nvPr/>
          </p:nvSpPr>
          <p:spPr bwMode="auto">
            <a:xfrm>
              <a:off x="3617" y="3256"/>
              <a:ext cx="171" cy="0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Line 15"/>
            <p:cNvSpPr>
              <a:spLocks noChangeShapeType="1"/>
            </p:cNvSpPr>
            <p:nvPr/>
          </p:nvSpPr>
          <p:spPr bwMode="auto">
            <a:xfrm>
              <a:off x="3851" y="3306"/>
              <a:ext cx="308" cy="0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Line 16"/>
            <p:cNvSpPr>
              <a:spLocks noChangeShapeType="1"/>
            </p:cNvSpPr>
            <p:nvPr/>
          </p:nvSpPr>
          <p:spPr bwMode="auto">
            <a:xfrm flipH="1">
              <a:off x="4001" y="3248"/>
              <a:ext cx="35" cy="53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Line 17"/>
            <p:cNvSpPr>
              <a:spLocks noChangeShapeType="1"/>
            </p:cNvSpPr>
            <p:nvPr/>
          </p:nvSpPr>
          <p:spPr bwMode="auto">
            <a:xfrm>
              <a:off x="3884" y="3304"/>
              <a:ext cx="0" cy="51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Line 18"/>
            <p:cNvSpPr>
              <a:spLocks noChangeShapeType="1"/>
            </p:cNvSpPr>
            <p:nvPr/>
          </p:nvSpPr>
          <p:spPr bwMode="auto">
            <a:xfrm flipV="1">
              <a:off x="4134" y="3308"/>
              <a:ext cx="0" cy="49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Line 19"/>
            <p:cNvSpPr>
              <a:spLocks noChangeShapeType="1"/>
            </p:cNvSpPr>
            <p:nvPr/>
          </p:nvSpPr>
          <p:spPr bwMode="auto">
            <a:xfrm>
              <a:off x="4185" y="3220"/>
              <a:ext cx="316" cy="169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Line 20"/>
            <p:cNvSpPr>
              <a:spLocks noChangeShapeType="1"/>
            </p:cNvSpPr>
            <p:nvPr/>
          </p:nvSpPr>
          <p:spPr bwMode="auto">
            <a:xfrm>
              <a:off x="3838" y="3179"/>
              <a:ext cx="50" cy="0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Line 21"/>
            <p:cNvSpPr>
              <a:spLocks noChangeShapeType="1"/>
            </p:cNvSpPr>
            <p:nvPr/>
          </p:nvSpPr>
          <p:spPr bwMode="auto">
            <a:xfrm>
              <a:off x="3746" y="2292"/>
              <a:ext cx="147" cy="46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Line 22"/>
            <p:cNvSpPr>
              <a:spLocks noChangeShapeType="1"/>
            </p:cNvSpPr>
            <p:nvPr/>
          </p:nvSpPr>
          <p:spPr bwMode="auto">
            <a:xfrm flipV="1">
              <a:off x="3648" y="2388"/>
              <a:ext cx="105" cy="3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67" name="Group 23"/>
            <p:cNvGrpSpPr>
              <a:grpSpLocks/>
            </p:cNvGrpSpPr>
            <p:nvPr/>
          </p:nvGrpSpPr>
          <p:grpSpPr bwMode="auto">
            <a:xfrm>
              <a:off x="3472" y="2242"/>
              <a:ext cx="318" cy="221"/>
              <a:chOff x="3472" y="2242"/>
              <a:chExt cx="318" cy="221"/>
            </a:xfrm>
          </p:grpSpPr>
          <p:pic>
            <p:nvPicPr>
              <p:cNvPr id="6168" name="Picture 24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490" y="2270"/>
                <a:ext cx="232" cy="192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pic>
            <p:nvPicPr>
              <p:cNvPr id="6169" name="Picture 25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3472" y="2242"/>
                <a:ext cx="318" cy="66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</p:grpSp>
        <p:sp>
          <p:nvSpPr>
            <p:cNvPr id="6170" name="Freeform 26"/>
            <p:cNvSpPr>
              <a:spLocks noChangeArrowheads="1"/>
            </p:cNvSpPr>
            <p:nvPr/>
          </p:nvSpPr>
          <p:spPr bwMode="auto">
            <a:xfrm>
              <a:off x="4356" y="2259"/>
              <a:ext cx="827" cy="42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0 0 0"/>
                <a:gd name="G9" fmla="+- 0 0 0"/>
                <a:gd name="G10" fmla="+- 166 0 0"/>
                <a:gd name="G11" fmla="+- 1 0 0"/>
                <a:gd name="G12" fmla="+- 1 0 0"/>
                <a:gd name="G13" fmla="+- 1 0 0"/>
                <a:gd name="G14" fmla="+- 1 0 0"/>
                <a:gd name="G15" fmla="+- 1 0 0"/>
                <a:gd name="G16" fmla="+- 1 0 0"/>
                <a:gd name="G17" fmla="+- 1 0 0"/>
                <a:gd name="G18" fmla="+- 1 0 0"/>
                <a:gd name="G19" fmla="+- 1 0 0"/>
                <a:gd name="G20" fmla="+- 1 0 0"/>
                <a:gd name="G21" fmla="+- 1 0 0"/>
                <a:gd name="G22" fmla="+- 1 0 0"/>
                <a:gd name="G23" fmla="+- 1 0 0"/>
                <a:gd name="G24" fmla="*/ 1 35987 45568"/>
                <a:gd name="G25" fmla="*/ 1 35987 55552"/>
                <a:gd name="G26" fmla="*/ G25 1 180"/>
                <a:gd name="G27" fmla="*/ G24 1 G26"/>
                <a:gd name="G28" fmla="+- 1 0 0"/>
                <a:gd name="G29" fmla="+- 1 0 0"/>
                <a:gd name="G30" fmla="+- 1 0 0"/>
                <a:gd name="G31" fmla="+- 1 0 0"/>
                <a:gd name="G32" fmla="+- 1 0 0"/>
                <a:gd name="G33" fmla="+- 1 0 0"/>
                <a:gd name="G34" fmla="+- 1 0 0"/>
                <a:gd name="G35" fmla="+- 1 0 0"/>
                <a:gd name="G36" fmla="+- 1 0 0"/>
                <a:gd name="T0" fmla="*/ 382 w 828"/>
                <a:gd name="T1" fmla="*/ 30 h 425"/>
                <a:gd name="T2" fmla="*/ 370 w 828"/>
                <a:gd name="T3" fmla="*/ 30 h 425"/>
                <a:gd name="T4" fmla="*/ 126 w 828"/>
                <a:gd name="T5" fmla="*/ 32 h 425"/>
                <a:gd name="T6" fmla="*/ 6 w 828"/>
                <a:gd name="T7" fmla="*/ 126 h 425"/>
                <a:gd name="T8" fmla="*/ 92 w 828"/>
                <a:gd name="T9" fmla="*/ 274 h 425"/>
                <a:gd name="T10" fmla="*/ 292 w 828"/>
                <a:gd name="T11" fmla="*/ 384 h 425"/>
                <a:gd name="T12" fmla="*/ 540 w 828"/>
                <a:gd name="T13" fmla="*/ 416 h 425"/>
                <a:gd name="T14" fmla="*/ 698 w 828"/>
                <a:gd name="T15" fmla="*/ 330 h 425"/>
                <a:gd name="T16" fmla="*/ 776 w 828"/>
                <a:gd name="T17" fmla="*/ 170 h 425"/>
                <a:gd name="T18" fmla="*/ 792 w 828"/>
                <a:gd name="T19" fmla="*/ 22 h 425"/>
                <a:gd name="T20" fmla="*/ 560 w 828"/>
                <a:gd name="T21" fmla="*/ 38 h 425"/>
                <a:gd name="T22" fmla="*/ 382 w 828"/>
                <a:gd name="T23" fmla="*/ 30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28" h="425">
                  <a:moveTo>
                    <a:pt x="382" y="30"/>
                  </a:moveTo>
                  <a:cubicBezTo>
                    <a:pt x="350" y="29"/>
                    <a:pt x="413" y="30"/>
                    <a:pt x="370" y="30"/>
                  </a:cubicBezTo>
                  <a:cubicBezTo>
                    <a:pt x="327" y="30"/>
                    <a:pt x="187" y="16"/>
                    <a:pt x="126" y="32"/>
                  </a:cubicBezTo>
                  <a:cubicBezTo>
                    <a:pt x="65" y="48"/>
                    <a:pt x="12" y="86"/>
                    <a:pt x="6" y="126"/>
                  </a:cubicBezTo>
                  <a:cubicBezTo>
                    <a:pt x="0" y="166"/>
                    <a:pt x="44" y="231"/>
                    <a:pt x="92" y="274"/>
                  </a:cubicBezTo>
                  <a:cubicBezTo>
                    <a:pt x="140" y="317"/>
                    <a:pt x="217" y="360"/>
                    <a:pt x="292" y="384"/>
                  </a:cubicBezTo>
                  <a:cubicBezTo>
                    <a:pt x="367" y="408"/>
                    <a:pt x="472" y="425"/>
                    <a:pt x="540" y="416"/>
                  </a:cubicBezTo>
                  <a:cubicBezTo>
                    <a:pt x="608" y="407"/>
                    <a:pt x="659" y="371"/>
                    <a:pt x="698" y="330"/>
                  </a:cubicBezTo>
                  <a:cubicBezTo>
                    <a:pt x="737" y="289"/>
                    <a:pt x="760" y="221"/>
                    <a:pt x="776" y="170"/>
                  </a:cubicBezTo>
                  <a:cubicBezTo>
                    <a:pt x="792" y="119"/>
                    <a:pt x="828" y="44"/>
                    <a:pt x="792" y="22"/>
                  </a:cubicBezTo>
                  <a:cubicBezTo>
                    <a:pt x="756" y="0"/>
                    <a:pt x="630" y="37"/>
                    <a:pt x="560" y="38"/>
                  </a:cubicBezTo>
                  <a:cubicBezTo>
                    <a:pt x="490" y="39"/>
                    <a:pt x="414" y="31"/>
                    <a:pt x="382" y="30"/>
                  </a:cubicBezTo>
                  <a:close/>
                </a:path>
              </a:pathLst>
            </a:custGeom>
            <a:solidFill>
              <a:srgbClr val="DDDDDD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1" name="Freeform 27"/>
            <p:cNvSpPr>
              <a:spLocks noChangeArrowheads="1"/>
            </p:cNvSpPr>
            <p:nvPr/>
          </p:nvSpPr>
          <p:spPr bwMode="auto">
            <a:xfrm>
              <a:off x="4354" y="1298"/>
              <a:ext cx="1089" cy="708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279 0 0"/>
                <a:gd name="G9" fmla="+- 336 0 0"/>
                <a:gd name="G10" fmla="+- 1 0 0"/>
                <a:gd name="G11" fmla="+- 1 0 0"/>
                <a:gd name="G12" fmla="+- 1 0 0"/>
                <a:gd name="G13" fmla="+- 1 0 0"/>
                <a:gd name="G14" fmla="+- 1 0 0"/>
                <a:gd name="G15" fmla="+- 1 0 0"/>
                <a:gd name="G16" fmla="+- 1 0 0"/>
                <a:gd name="G17" fmla="+- 0 0 0"/>
                <a:gd name="G18" fmla="+- 1 0 0"/>
                <a:gd name="G19" fmla="+- 1 0 0"/>
                <a:gd name="G20" fmla="+- 1 0 0"/>
                <a:gd name="G21" fmla="+- 1 0 0"/>
                <a:gd name="G22" fmla="+- 1 0 0"/>
                <a:gd name="G23" fmla="+- 1 0 0"/>
                <a:gd name="G24" fmla="+- 1 0 0"/>
                <a:gd name="G25" fmla="+- 1 0 0"/>
                <a:gd name="G26" fmla="+- 1 0 0"/>
                <a:gd name="G27" fmla="+- 1 0 0"/>
                <a:gd name="G28" fmla="+- 1 0 0"/>
                <a:gd name="G29" fmla="+- 1 0 0"/>
                <a:gd name="G30" fmla="+- 1 0 0"/>
                <a:gd name="G31" fmla="+- 1 0 0"/>
                <a:gd name="G32" fmla="+- 1 0 0"/>
                <a:gd name="G33" fmla="+- 1 0 0"/>
                <a:gd name="T0" fmla="*/ 3549 w 765"/>
                <a:gd name="T1" fmla="*/ 134 h 459"/>
                <a:gd name="T2" fmla="*/ 2405 w 765"/>
                <a:gd name="T3" fmla="*/ 952 h 459"/>
                <a:gd name="T4" fmla="*/ 804 w 765"/>
                <a:gd name="T5" fmla="*/ 1355 h 459"/>
                <a:gd name="T6" fmla="*/ 115 w 765"/>
                <a:gd name="T7" fmla="*/ 4566 h 459"/>
                <a:gd name="T8" fmla="*/ 1505 w 765"/>
                <a:gd name="T9" fmla="*/ 6033 h 459"/>
                <a:gd name="T10" fmla="*/ 2892 w 765"/>
                <a:gd name="T11" fmla="*/ 5783 h 459"/>
                <a:gd name="T12" fmla="*/ 4883 w 765"/>
                <a:gd name="T13" fmla="*/ 6033 h 459"/>
                <a:gd name="T14" fmla="*/ 5843 w 765"/>
                <a:gd name="T15" fmla="*/ 5893 h 459"/>
                <a:gd name="T16" fmla="*/ 6289 w 765"/>
                <a:gd name="T17" fmla="*/ 5056 h 459"/>
                <a:gd name="T18" fmla="*/ 6278 w 765"/>
                <a:gd name="T19" fmla="*/ 2146 h 459"/>
                <a:gd name="T20" fmla="*/ 5540 w 765"/>
                <a:gd name="T21" fmla="*/ 468 h 459"/>
                <a:gd name="T22" fmla="*/ 3549 w 765"/>
                <a:gd name="T23" fmla="*/ 134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5" h="459">
                  <a:moveTo>
                    <a:pt x="424" y="10"/>
                  </a:moveTo>
                  <a:cubicBezTo>
                    <a:pt x="362" y="16"/>
                    <a:pt x="343" y="55"/>
                    <a:pt x="288" y="70"/>
                  </a:cubicBezTo>
                  <a:cubicBezTo>
                    <a:pt x="233" y="85"/>
                    <a:pt x="142" y="56"/>
                    <a:pt x="96" y="100"/>
                  </a:cubicBezTo>
                  <a:cubicBezTo>
                    <a:pt x="50" y="144"/>
                    <a:pt x="0" y="279"/>
                    <a:pt x="14" y="336"/>
                  </a:cubicBezTo>
                  <a:cubicBezTo>
                    <a:pt x="28" y="393"/>
                    <a:pt x="125" y="429"/>
                    <a:pt x="180" y="444"/>
                  </a:cubicBezTo>
                  <a:cubicBezTo>
                    <a:pt x="235" y="459"/>
                    <a:pt x="279" y="426"/>
                    <a:pt x="346" y="426"/>
                  </a:cubicBezTo>
                  <a:cubicBezTo>
                    <a:pt x="413" y="426"/>
                    <a:pt x="525" y="443"/>
                    <a:pt x="584" y="444"/>
                  </a:cubicBezTo>
                  <a:cubicBezTo>
                    <a:pt x="643" y="445"/>
                    <a:pt x="670" y="446"/>
                    <a:pt x="698" y="434"/>
                  </a:cubicBezTo>
                  <a:cubicBezTo>
                    <a:pt x="726" y="422"/>
                    <a:pt x="743" y="418"/>
                    <a:pt x="752" y="372"/>
                  </a:cubicBezTo>
                  <a:cubicBezTo>
                    <a:pt x="761" y="326"/>
                    <a:pt x="765" y="214"/>
                    <a:pt x="750" y="158"/>
                  </a:cubicBezTo>
                  <a:cubicBezTo>
                    <a:pt x="735" y="102"/>
                    <a:pt x="716" y="58"/>
                    <a:pt x="662" y="34"/>
                  </a:cubicBezTo>
                  <a:cubicBezTo>
                    <a:pt x="608" y="10"/>
                    <a:pt x="505" y="0"/>
                    <a:pt x="424" y="10"/>
                  </a:cubicBezTo>
                  <a:close/>
                </a:path>
              </a:pathLst>
            </a:custGeom>
            <a:gradFill rotWithShape="0">
              <a:gsLst>
                <a:gs pos="0">
                  <a:srgbClr val="B2B2B2"/>
                </a:gs>
                <a:gs pos="100000">
                  <a:srgbClr val="FFFFFF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2" name="Line 28"/>
            <p:cNvSpPr>
              <a:spLocks noChangeShapeType="1"/>
            </p:cNvSpPr>
            <p:nvPr/>
          </p:nvSpPr>
          <p:spPr bwMode="auto">
            <a:xfrm>
              <a:off x="4596" y="2439"/>
              <a:ext cx="102" cy="75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3" name="Line 29"/>
            <p:cNvSpPr>
              <a:spLocks noChangeShapeType="1"/>
            </p:cNvSpPr>
            <p:nvPr/>
          </p:nvSpPr>
          <p:spPr bwMode="auto">
            <a:xfrm>
              <a:off x="4657" y="2389"/>
              <a:ext cx="175" cy="0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4" name="Line 30"/>
            <p:cNvSpPr>
              <a:spLocks noChangeShapeType="1"/>
            </p:cNvSpPr>
            <p:nvPr/>
          </p:nvSpPr>
          <p:spPr bwMode="auto">
            <a:xfrm flipV="1">
              <a:off x="4806" y="2442"/>
              <a:ext cx="84" cy="67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5" name="Line 31"/>
            <p:cNvSpPr>
              <a:spLocks noChangeShapeType="1"/>
            </p:cNvSpPr>
            <p:nvPr/>
          </p:nvSpPr>
          <p:spPr bwMode="auto">
            <a:xfrm>
              <a:off x="4172" y="1667"/>
              <a:ext cx="320" cy="1"/>
            </a:xfrm>
            <a:prstGeom prst="line">
              <a:avLst/>
            </a:prstGeom>
            <a:noFill/>
            <a:ln w="9360" cap="sq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6" name="Line 32"/>
            <p:cNvSpPr>
              <a:spLocks noChangeShapeType="1"/>
            </p:cNvSpPr>
            <p:nvPr/>
          </p:nvSpPr>
          <p:spPr bwMode="auto">
            <a:xfrm>
              <a:off x="4572" y="2996"/>
              <a:ext cx="245" cy="115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7" name="Line 33"/>
            <p:cNvSpPr>
              <a:spLocks noChangeShapeType="1"/>
            </p:cNvSpPr>
            <p:nvPr/>
          </p:nvSpPr>
          <p:spPr bwMode="auto">
            <a:xfrm flipV="1">
              <a:off x="4181" y="2987"/>
              <a:ext cx="202" cy="126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8" name="Line 34"/>
            <p:cNvSpPr>
              <a:spLocks noChangeShapeType="1"/>
            </p:cNvSpPr>
            <p:nvPr/>
          </p:nvSpPr>
          <p:spPr bwMode="auto">
            <a:xfrm>
              <a:off x="4208" y="3172"/>
              <a:ext cx="611" cy="0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9" name="Line 35"/>
            <p:cNvSpPr>
              <a:spLocks noChangeShapeType="1"/>
            </p:cNvSpPr>
            <p:nvPr/>
          </p:nvSpPr>
          <p:spPr bwMode="auto">
            <a:xfrm flipV="1">
              <a:off x="4710" y="1606"/>
              <a:ext cx="77" cy="56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80" name="Line 36"/>
            <p:cNvSpPr>
              <a:spLocks noChangeShapeType="1"/>
            </p:cNvSpPr>
            <p:nvPr/>
          </p:nvSpPr>
          <p:spPr bwMode="auto">
            <a:xfrm>
              <a:off x="4602" y="1716"/>
              <a:ext cx="0" cy="51"/>
            </a:xfrm>
            <a:prstGeom prst="line">
              <a:avLst/>
            </a:prstGeom>
            <a:noFill/>
            <a:ln w="9360" cap="sq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81" name="Line 37"/>
            <p:cNvSpPr>
              <a:spLocks noChangeShapeType="1"/>
            </p:cNvSpPr>
            <p:nvPr/>
          </p:nvSpPr>
          <p:spPr bwMode="auto">
            <a:xfrm flipV="1">
              <a:off x="4710" y="1650"/>
              <a:ext cx="165" cy="183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82" name="Line 38"/>
            <p:cNvSpPr>
              <a:spLocks noChangeShapeType="1"/>
            </p:cNvSpPr>
            <p:nvPr/>
          </p:nvSpPr>
          <p:spPr bwMode="auto">
            <a:xfrm>
              <a:off x="4940" y="1650"/>
              <a:ext cx="0" cy="123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83" name="Line 39"/>
            <p:cNvSpPr>
              <a:spLocks noChangeShapeType="1"/>
            </p:cNvSpPr>
            <p:nvPr/>
          </p:nvSpPr>
          <p:spPr bwMode="auto">
            <a:xfrm>
              <a:off x="4722" y="1843"/>
              <a:ext cx="118" cy="0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84" name="Line 40"/>
            <p:cNvSpPr>
              <a:spLocks noChangeShapeType="1"/>
            </p:cNvSpPr>
            <p:nvPr/>
          </p:nvSpPr>
          <p:spPr bwMode="auto">
            <a:xfrm>
              <a:off x="5071" y="1837"/>
              <a:ext cx="111" cy="0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85" name="Line 41"/>
            <p:cNvSpPr>
              <a:spLocks noChangeShapeType="1"/>
            </p:cNvSpPr>
            <p:nvPr/>
          </p:nvSpPr>
          <p:spPr bwMode="auto">
            <a:xfrm flipH="1">
              <a:off x="4532" y="1885"/>
              <a:ext cx="63" cy="443"/>
            </a:xfrm>
            <a:prstGeom prst="line">
              <a:avLst/>
            </a:prstGeom>
            <a:noFill/>
            <a:ln w="9360" cap="sq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86" name="Line 42"/>
            <p:cNvSpPr>
              <a:spLocks noChangeShapeType="1"/>
            </p:cNvSpPr>
            <p:nvPr/>
          </p:nvSpPr>
          <p:spPr bwMode="auto">
            <a:xfrm flipH="1">
              <a:off x="4905" y="1885"/>
              <a:ext cx="71" cy="457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87" name="Line 43"/>
            <p:cNvSpPr>
              <a:spLocks noChangeShapeType="1"/>
            </p:cNvSpPr>
            <p:nvPr/>
          </p:nvSpPr>
          <p:spPr bwMode="auto">
            <a:xfrm flipV="1">
              <a:off x="4518" y="2603"/>
              <a:ext cx="142" cy="276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88" name="Line 44"/>
            <p:cNvSpPr>
              <a:spLocks noChangeShapeType="1"/>
            </p:cNvSpPr>
            <p:nvPr/>
          </p:nvSpPr>
          <p:spPr bwMode="auto">
            <a:xfrm>
              <a:off x="5194" y="1836"/>
              <a:ext cx="111" cy="0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prstDash val="dash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89" name="Group 45"/>
            <p:cNvGrpSpPr>
              <a:grpSpLocks/>
            </p:cNvGrpSpPr>
            <p:nvPr/>
          </p:nvGrpSpPr>
          <p:grpSpPr bwMode="auto">
            <a:xfrm>
              <a:off x="3750" y="1198"/>
              <a:ext cx="294" cy="390"/>
              <a:chOff x="3750" y="1198"/>
              <a:chExt cx="294" cy="390"/>
            </a:xfrm>
          </p:grpSpPr>
          <p:sp>
            <p:nvSpPr>
              <p:cNvPr id="6190" name="Line 46"/>
              <p:cNvSpPr>
                <a:spLocks noChangeShapeType="1"/>
              </p:cNvSpPr>
              <p:nvPr/>
            </p:nvSpPr>
            <p:spPr bwMode="auto">
              <a:xfrm flipH="1">
                <a:off x="3802" y="1311"/>
                <a:ext cx="90" cy="250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1" name="Line 47"/>
              <p:cNvSpPr>
                <a:spLocks noChangeShapeType="1"/>
              </p:cNvSpPr>
              <p:nvPr/>
            </p:nvSpPr>
            <p:spPr bwMode="auto">
              <a:xfrm>
                <a:off x="3893" y="1311"/>
                <a:ext cx="88" cy="249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2" name="Line 48"/>
              <p:cNvSpPr>
                <a:spLocks noChangeShapeType="1"/>
              </p:cNvSpPr>
              <p:nvPr/>
            </p:nvSpPr>
            <p:spPr bwMode="auto">
              <a:xfrm>
                <a:off x="3803" y="1562"/>
                <a:ext cx="88" cy="26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3" name="Line 49"/>
              <p:cNvSpPr>
                <a:spLocks noChangeShapeType="1"/>
              </p:cNvSpPr>
              <p:nvPr/>
            </p:nvSpPr>
            <p:spPr bwMode="auto">
              <a:xfrm flipH="1">
                <a:off x="3892" y="1562"/>
                <a:ext cx="90" cy="26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4" name="Line 50"/>
              <p:cNvSpPr>
                <a:spLocks noChangeShapeType="1"/>
              </p:cNvSpPr>
              <p:nvPr/>
            </p:nvSpPr>
            <p:spPr bwMode="auto">
              <a:xfrm>
                <a:off x="3893" y="1317"/>
                <a:ext cx="0" cy="271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5" name="Line 51"/>
              <p:cNvSpPr>
                <a:spLocks noChangeShapeType="1"/>
              </p:cNvSpPr>
              <p:nvPr/>
            </p:nvSpPr>
            <p:spPr bwMode="auto">
              <a:xfrm flipV="1">
                <a:off x="3803" y="1534"/>
                <a:ext cx="88" cy="28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6" name="Line 52"/>
              <p:cNvSpPr>
                <a:spLocks noChangeShapeType="1"/>
              </p:cNvSpPr>
              <p:nvPr/>
            </p:nvSpPr>
            <p:spPr bwMode="auto">
              <a:xfrm flipH="1" flipV="1">
                <a:off x="3892" y="1534"/>
                <a:ext cx="90" cy="27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7" name="Line 53"/>
              <p:cNvSpPr>
                <a:spLocks noChangeShapeType="1"/>
              </p:cNvSpPr>
              <p:nvPr/>
            </p:nvSpPr>
            <p:spPr bwMode="auto">
              <a:xfrm>
                <a:off x="3841" y="1453"/>
                <a:ext cx="50" cy="20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8" name="Line 54"/>
              <p:cNvSpPr>
                <a:spLocks noChangeShapeType="1"/>
              </p:cNvSpPr>
              <p:nvPr/>
            </p:nvSpPr>
            <p:spPr bwMode="auto">
              <a:xfrm flipV="1">
                <a:off x="3893" y="1452"/>
                <a:ext cx="53" cy="22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9" name="Line 55"/>
              <p:cNvSpPr>
                <a:spLocks noChangeShapeType="1"/>
              </p:cNvSpPr>
              <p:nvPr/>
            </p:nvSpPr>
            <p:spPr bwMode="auto">
              <a:xfrm>
                <a:off x="3824" y="1490"/>
                <a:ext cx="65" cy="27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0" name="Line 56"/>
              <p:cNvSpPr>
                <a:spLocks noChangeShapeType="1"/>
              </p:cNvSpPr>
              <p:nvPr/>
            </p:nvSpPr>
            <p:spPr bwMode="auto">
              <a:xfrm flipV="1">
                <a:off x="3893" y="1495"/>
                <a:ext cx="65" cy="25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1" name="Line 57"/>
              <p:cNvSpPr>
                <a:spLocks noChangeShapeType="1"/>
              </p:cNvSpPr>
              <p:nvPr/>
            </p:nvSpPr>
            <p:spPr bwMode="auto">
              <a:xfrm flipV="1">
                <a:off x="3893" y="1414"/>
                <a:ext cx="33" cy="11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2" name="Line 58"/>
              <p:cNvSpPr>
                <a:spLocks noChangeShapeType="1"/>
              </p:cNvSpPr>
              <p:nvPr/>
            </p:nvSpPr>
            <p:spPr bwMode="auto">
              <a:xfrm flipV="1">
                <a:off x="3893" y="1363"/>
                <a:ext cx="20" cy="8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3" name="Line 59"/>
              <p:cNvSpPr>
                <a:spLocks noChangeShapeType="1"/>
              </p:cNvSpPr>
              <p:nvPr/>
            </p:nvSpPr>
            <p:spPr bwMode="auto">
              <a:xfrm>
                <a:off x="3854" y="1412"/>
                <a:ext cx="40" cy="13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4" name="Line 60"/>
              <p:cNvSpPr>
                <a:spLocks noChangeShapeType="1"/>
              </p:cNvSpPr>
              <p:nvPr/>
            </p:nvSpPr>
            <p:spPr bwMode="auto">
              <a:xfrm>
                <a:off x="3873" y="1362"/>
                <a:ext cx="23" cy="12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5" name="Oval 61"/>
              <p:cNvSpPr>
                <a:spLocks noChangeArrowheads="1"/>
              </p:cNvSpPr>
              <p:nvPr/>
            </p:nvSpPr>
            <p:spPr bwMode="auto">
              <a:xfrm>
                <a:off x="3877" y="1288"/>
                <a:ext cx="29" cy="28"/>
              </a:xfrm>
              <a:prstGeom prst="ellipse">
                <a:avLst/>
              </a:prstGeom>
              <a:solidFill>
                <a:srgbClr val="808080"/>
              </a:soli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6206" name="Picture 62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3750" y="1198"/>
                <a:ext cx="294" cy="215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</p:grpSp>
        <p:grpSp>
          <p:nvGrpSpPr>
            <p:cNvPr id="6207" name="Group 63"/>
            <p:cNvGrpSpPr>
              <a:grpSpLocks/>
            </p:cNvGrpSpPr>
            <p:nvPr/>
          </p:nvGrpSpPr>
          <p:grpSpPr bwMode="auto">
            <a:xfrm>
              <a:off x="3899" y="1551"/>
              <a:ext cx="285" cy="159"/>
              <a:chOff x="3899" y="1551"/>
              <a:chExt cx="285" cy="159"/>
            </a:xfrm>
          </p:grpSpPr>
          <p:sp>
            <p:nvSpPr>
              <p:cNvPr id="6208" name="Line 64"/>
              <p:cNvSpPr>
                <a:spLocks noChangeShapeType="1"/>
              </p:cNvSpPr>
              <p:nvPr/>
            </p:nvSpPr>
            <p:spPr bwMode="auto">
              <a:xfrm>
                <a:off x="3899" y="1551"/>
                <a:ext cx="95" cy="59"/>
              </a:xfrm>
              <a:prstGeom prst="line">
                <a:avLst/>
              </a:prstGeom>
              <a:noFill/>
              <a:ln w="9360" cap="sq">
                <a:solidFill>
                  <a:srgbClr val="969696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9" name="Oval 65"/>
              <p:cNvSpPr>
                <a:spLocks noChangeArrowheads="1"/>
              </p:cNvSpPr>
              <p:nvPr/>
            </p:nvSpPr>
            <p:spPr bwMode="auto">
              <a:xfrm>
                <a:off x="3940" y="1651"/>
                <a:ext cx="243" cy="59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10" name="Rectangle 66"/>
              <p:cNvSpPr>
                <a:spLocks noChangeArrowheads="1"/>
              </p:cNvSpPr>
              <p:nvPr/>
            </p:nvSpPr>
            <p:spPr bwMode="auto">
              <a:xfrm>
                <a:off x="3940" y="1645"/>
                <a:ext cx="244" cy="36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11" name="Oval 67"/>
              <p:cNvSpPr>
                <a:spLocks noChangeArrowheads="1"/>
              </p:cNvSpPr>
              <p:nvPr/>
            </p:nvSpPr>
            <p:spPr bwMode="auto">
              <a:xfrm>
                <a:off x="3939" y="1604"/>
                <a:ext cx="243" cy="69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12" name="Group 68"/>
              <p:cNvGrpSpPr>
                <a:grpSpLocks/>
              </p:cNvGrpSpPr>
              <p:nvPr/>
            </p:nvGrpSpPr>
            <p:grpSpPr bwMode="auto">
              <a:xfrm>
                <a:off x="3988" y="1622"/>
                <a:ext cx="137" cy="32"/>
                <a:chOff x="3988" y="1622"/>
                <a:chExt cx="137" cy="32"/>
              </a:xfrm>
            </p:grpSpPr>
            <p:sp>
              <p:nvSpPr>
                <p:cNvPr id="6213" name="Freeform 69"/>
                <p:cNvSpPr>
                  <a:spLocks noChangeArrowheads="1"/>
                </p:cNvSpPr>
                <p:nvPr/>
              </p:nvSpPr>
              <p:spPr bwMode="auto">
                <a:xfrm>
                  <a:off x="3988" y="1622"/>
                  <a:ext cx="137" cy="32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14" name="Freeform 70"/>
                <p:cNvSpPr>
                  <a:spLocks noChangeArrowheads="1"/>
                </p:cNvSpPr>
                <p:nvPr/>
              </p:nvSpPr>
              <p:spPr bwMode="auto">
                <a:xfrm>
                  <a:off x="3994" y="1622"/>
                  <a:ext cx="125" cy="32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215" name="Line 71"/>
              <p:cNvSpPr>
                <a:spLocks noChangeShapeType="1"/>
              </p:cNvSpPr>
              <p:nvPr/>
            </p:nvSpPr>
            <p:spPr bwMode="auto">
              <a:xfrm>
                <a:off x="3940" y="1637"/>
                <a:ext cx="0" cy="4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6" name="Line 72"/>
              <p:cNvSpPr>
                <a:spLocks noChangeShapeType="1"/>
              </p:cNvSpPr>
              <p:nvPr/>
            </p:nvSpPr>
            <p:spPr bwMode="auto">
              <a:xfrm>
                <a:off x="4183" y="1639"/>
                <a:ext cx="0" cy="45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17" name="Group 73"/>
            <p:cNvGrpSpPr>
              <a:grpSpLocks/>
            </p:cNvGrpSpPr>
            <p:nvPr/>
          </p:nvGrpSpPr>
          <p:grpSpPr bwMode="auto">
            <a:xfrm>
              <a:off x="4474" y="1606"/>
              <a:ext cx="245" cy="109"/>
              <a:chOff x="4474" y="1606"/>
              <a:chExt cx="245" cy="109"/>
            </a:xfrm>
          </p:grpSpPr>
          <p:sp>
            <p:nvSpPr>
              <p:cNvPr id="6218" name="Oval 74"/>
              <p:cNvSpPr>
                <a:spLocks noChangeArrowheads="1"/>
              </p:cNvSpPr>
              <p:nvPr/>
            </p:nvSpPr>
            <p:spPr bwMode="auto">
              <a:xfrm>
                <a:off x="4475" y="1654"/>
                <a:ext cx="243" cy="60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19" name="Rectangle 75"/>
              <p:cNvSpPr>
                <a:spLocks noChangeArrowheads="1"/>
              </p:cNvSpPr>
              <p:nvPr/>
            </p:nvSpPr>
            <p:spPr bwMode="auto">
              <a:xfrm>
                <a:off x="4475" y="1648"/>
                <a:ext cx="244" cy="37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0" name="Oval 76"/>
              <p:cNvSpPr>
                <a:spLocks noChangeArrowheads="1"/>
              </p:cNvSpPr>
              <p:nvPr/>
            </p:nvSpPr>
            <p:spPr bwMode="auto">
              <a:xfrm>
                <a:off x="4474" y="1606"/>
                <a:ext cx="243" cy="71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21" name="Group 77"/>
              <p:cNvGrpSpPr>
                <a:grpSpLocks/>
              </p:cNvGrpSpPr>
              <p:nvPr/>
            </p:nvGrpSpPr>
            <p:grpSpPr bwMode="auto">
              <a:xfrm>
                <a:off x="4523" y="1625"/>
                <a:ext cx="137" cy="33"/>
                <a:chOff x="4523" y="1625"/>
                <a:chExt cx="137" cy="33"/>
              </a:xfrm>
            </p:grpSpPr>
            <p:sp>
              <p:nvSpPr>
                <p:cNvPr id="6222" name="Freeform 78"/>
                <p:cNvSpPr>
                  <a:spLocks noChangeArrowheads="1"/>
                </p:cNvSpPr>
                <p:nvPr/>
              </p:nvSpPr>
              <p:spPr bwMode="auto">
                <a:xfrm>
                  <a:off x="4523" y="1625"/>
                  <a:ext cx="137" cy="33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23" name="Freeform 79"/>
                <p:cNvSpPr>
                  <a:spLocks noChangeArrowheads="1"/>
                </p:cNvSpPr>
                <p:nvPr/>
              </p:nvSpPr>
              <p:spPr bwMode="auto">
                <a:xfrm>
                  <a:off x="4529" y="1625"/>
                  <a:ext cx="124" cy="33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224" name="Line 80"/>
              <p:cNvSpPr>
                <a:spLocks noChangeShapeType="1"/>
              </p:cNvSpPr>
              <p:nvPr/>
            </p:nvSpPr>
            <p:spPr bwMode="auto">
              <a:xfrm>
                <a:off x="4475" y="1640"/>
                <a:ext cx="0" cy="47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5" name="Line 81"/>
              <p:cNvSpPr>
                <a:spLocks noChangeShapeType="1"/>
              </p:cNvSpPr>
              <p:nvPr/>
            </p:nvSpPr>
            <p:spPr bwMode="auto">
              <a:xfrm>
                <a:off x="4718" y="1642"/>
                <a:ext cx="0" cy="4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26" name="Group 82"/>
            <p:cNvGrpSpPr>
              <a:grpSpLocks/>
            </p:cNvGrpSpPr>
            <p:nvPr/>
          </p:nvGrpSpPr>
          <p:grpSpPr bwMode="auto">
            <a:xfrm>
              <a:off x="4481" y="1772"/>
              <a:ext cx="245" cy="109"/>
              <a:chOff x="4481" y="1772"/>
              <a:chExt cx="245" cy="109"/>
            </a:xfrm>
          </p:grpSpPr>
          <p:sp>
            <p:nvSpPr>
              <p:cNvPr id="6227" name="Oval 83"/>
              <p:cNvSpPr>
                <a:spLocks noChangeArrowheads="1"/>
              </p:cNvSpPr>
              <p:nvPr/>
            </p:nvSpPr>
            <p:spPr bwMode="auto">
              <a:xfrm>
                <a:off x="4482" y="1820"/>
                <a:ext cx="243" cy="60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8" name="Rectangle 84"/>
              <p:cNvSpPr>
                <a:spLocks noChangeArrowheads="1"/>
              </p:cNvSpPr>
              <p:nvPr/>
            </p:nvSpPr>
            <p:spPr bwMode="auto">
              <a:xfrm>
                <a:off x="4482" y="1814"/>
                <a:ext cx="244" cy="37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9" name="Oval 85"/>
              <p:cNvSpPr>
                <a:spLocks noChangeArrowheads="1"/>
              </p:cNvSpPr>
              <p:nvPr/>
            </p:nvSpPr>
            <p:spPr bwMode="auto">
              <a:xfrm>
                <a:off x="4481" y="1772"/>
                <a:ext cx="243" cy="71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30" name="Group 86"/>
              <p:cNvGrpSpPr>
                <a:grpSpLocks/>
              </p:cNvGrpSpPr>
              <p:nvPr/>
            </p:nvGrpSpPr>
            <p:grpSpPr bwMode="auto">
              <a:xfrm>
                <a:off x="4530" y="1791"/>
                <a:ext cx="137" cy="33"/>
                <a:chOff x="4530" y="1791"/>
                <a:chExt cx="137" cy="33"/>
              </a:xfrm>
            </p:grpSpPr>
            <p:sp>
              <p:nvSpPr>
                <p:cNvPr id="6231" name="Freeform 87"/>
                <p:cNvSpPr>
                  <a:spLocks noChangeArrowheads="1"/>
                </p:cNvSpPr>
                <p:nvPr/>
              </p:nvSpPr>
              <p:spPr bwMode="auto">
                <a:xfrm>
                  <a:off x="4530" y="1791"/>
                  <a:ext cx="137" cy="33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32" name="Freeform 88"/>
                <p:cNvSpPr>
                  <a:spLocks noChangeArrowheads="1"/>
                </p:cNvSpPr>
                <p:nvPr/>
              </p:nvSpPr>
              <p:spPr bwMode="auto">
                <a:xfrm>
                  <a:off x="4536" y="1791"/>
                  <a:ext cx="124" cy="33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233" name="Line 89"/>
              <p:cNvSpPr>
                <a:spLocks noChangeShapeType="1"/>
              </p:cNvSpPr>
              <p:nvPr/>
            </p:nvSpPr>
            <p:spPr bwMode="auto">
              <a:xfrm>
                <a:off x="4482" y="1806"/>
                <a:ext cx="0" cy="47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4" name="Line 90"/>
              <p:cNvSpPr>
                <a:spLocks noChangeShapeType="1"/>
              </p:cNvSpPr>
              <p:nvPr/>
            </p:nvSpPr>
            <p:spPr bwMode="auto">
              <a:xfrm>
                <a:off x="4725" y="1808"/>
                <a:ext cx="0" cy="4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35" name="Group 91"/>
            <p:cNvGrpSpPr>
              <a:grpSpLocks/>
            </p:cNvGrpSpPr>
            <p:nvPr/>
          </p:nvGrpSpPr>
          <p:grpSpPr bwMode="auto">
            <a:xfrm>
              <a:off x="4827" y="1773"/>
              <a:ext cx="245" cy="109"/>
              <a:chOff x="4827" y="1773"/>
              <a:chExt cx="245" cy="109"/>
            </a:xfrm>
          </p:grpSpPr>
          <p:sp>
            <p:nvSpPr>
              <p:cNvPr id="6236" name="Oval 92"/>
              <p:cNvSpPr>
                <a:spLocks noChangeArrowheads="1"/>
              </p:cNvSpPr>
              <p:nvPr/>
            </p:nvSpPr>
            <p:spPr bwMode="auto">
              <a:xfrm>
                <a:off x="4828" y="1821"/>
                <a:ext cx="243" cy="60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7" name="Rectangle 93"/>
              <p:cNvSpPr>
                <a:spLocks noChangeArrowheads="1"/>
              </p:cNvSpPr>
              <p:nvPr/>
            </p:nvSpPr>
            <p:spPr bwMode="auto">
              <a:xfrm>
                <a:off x="4828" y="1815"/>
                <a:ext cx="244" cy="37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8" name="Oval 94"/>
              <p:cNvSpPr>
                <a:spLocks noChangeArrowheads="1"/>
              </p:cNvSpPr>
              <p:nvPr/>
            </p:nvSpPr>
            <p:spPr bwMode="auto">
              <a:xfrm>
                <a:off x="4827" y="1773"/>
                <a:ext cx="243" cy="71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39" name="Group 95"/>
              <p:cNvGrpSpPr>
                <a:grpSpLocks/>
              </p:cNvGrpSpPr>
              <p:nvPr/>
            </p:nvGrpSpPr>
            <p:grpSpPr bwMode="auto">
              <a:xfrm>
                <a:off x="4876" y="1791"/>
                <a:ext cx="137" cy="33"/>
                <a:chOff x="4876" y="1791"/>
                <a:chExt cx="137" cy="33"/>
              </a:xfrm>
            </p:grpSpPr>
            <p:sp>
              <p:nvSpPr>
                <p:cNvPr id="6240" name="Freeform 96"/>
                <p:cNvSpPr>
                  <a:spLocks noChangeArrowheads="1"/>
                </p:cNvSpPr>
                <p:nvPr/>
              </p:nvSpPr>
              <p:spPr bwMode="auto">
                <a:xfrm>
                  <a:off x="4876" y="1791"/>
                  <a:ext cx="137" cy="33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41" name="Freeform 97"/>
                <p:cNvSpPr>
                  <a:spLocks noChangeArrowheads="1"/>
                </p:cNvSpPr>
                <p:nvPr/>
              </p:nvSpPr>
              <p:spPr bwMode="auto">
                <a:xfrm>
                  <a:off x="4882" y="1791"/>
                  <a:ext cx="124" cy="33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242" name="Line 98"/>
              <p:cNvSpPr>
                <a:spLocks noChangeShapeType="1"/>
              </p:cNvSpPr>
              <p:nvPr/>
            </p:nvSpPr>
            <p:spPr bwMode="auto">
              <a:xfrm>
                <a:off x="4828" y="1807"/>
                <a:ext cx="0" cy="47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3" name="Line 99"/>
              <p:cNvSpPr>
                <a:spLocks noChangeShapeType="1"/>
              </p:cNvSpPr>
              <p:nvPr/>
            </p:nvSpPr>
            <p:spPr bwMode="auto">
              <a:xfrm>
                <a:off x="5071" y="1809"/>
                <a:ext cx="0" cy="4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44" name="Group 100"/>
            <p:cNvGrpSpPr>
              <a:grpSpLocks/>
            </p:cNvGrpSpPr>
            <p:nvPr/>
          </p:nvGrpSpPr>
          <p:grpSpPr bwMode="auto">
            <a:xfrm>
              <a:off x="4781" y="1543"/>
              <a:ext cx="245" cy="109"/>
              <a:chOff x="4781" y="1543"/>
              <a:chExt cx="245" cy="109"/>
            </a:xfrm>
          </p:grpSpPr>
          <p:sp>
            <p:nvSpPr>
              <p:cNvPr id="6245" name="Oval 101"/>
              <p:cNvSpPr>
                <a:spLocks noChangeArrowheads="1"/>
              </p:cNvSpPr>
              <p:nvPr/>
            </p:nvSpPr>
            <p:spPr bwMode="auto">
              <a:xfrm>
                <a:off x="4782" y="1591"/>
                <a:ext cx="243" cy="60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6" name="Rectangle 102"/>
              <p:cNvSpPr>
                <a:spLocks noChangeArrowheads="1"/>
              </p:cNvSpPr>
              <p:nvPr/>
            </p:nvSpPr>
            <p:spPr bwMode="auto">
              <a:xfrm>
                <a:off x="4782" y="1585"/>
                <a:ext cx="244" cy="37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7" name="Oval 103"/>
              <p:cNvSpPr>
                <a:spLocks noChangeArrowheads="1"/>
              </p:cNvSpPr>
              <p:nvPr/>
            </p:nvSpPr>
            <p:spPr bwMode="auto">
              <a:xfrm>
                <a:off x="4781" y="1543"/>
                <a:ext cx="243" cy="71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48" name="Group 104"/>
              <p:cNvGrpSpPr>
                <a:grpSpLocks/>
              </p:cNvGrpSpPr>
              <p:nvPr/>
            </p:nvGrpSpPr>
            <p:grpSpPr bwMode="auto">
              <a:xfrm>
                <a:off x="4830" y="1562"/>
                <a:ext cx="137" cy="33"/>
                <a:chOff x="4830" y="1562"/>
                <a:chExt cx="137" cy="33"/>
              </a:xfrm>
            </p:grpSpPr>
            <p:sp>
              <p:nvSpPr>
                <p:cNvPr id="6249" name="Freeform 105"/>
                <p:cNvSpPr>
                  <a:spLocks noChangeArrowheads="1"/>
                </p:cNvSpPr>
                <p:nvPr/>
              </p:nvSpPr>
              <p:spPr bwMode="auto">
                <a:xfrm>
                  <a:off x="4830" y="1562"/>
                  <a:ext cx="137" cy="33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50" name="Freeform 106"/>
                <p:cNvSpPr>
                  <a:spLocks noChangeArrowheads="1"/>
                </p:cNvSpPr>
                <p:nvPr/>
              </p:nvSpPr>
              <p:spPr bwMode="auto">
                <a:xfrm>
                  <a:off x="4836" y="1562"/>
                  <a:ext cx="124" cy="33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251" name="Line 107"/>
              <p:cNvSpPr>
                <a:spLocks noChangeShapeType="1"/>
              </p:cNvSpPr>
              <p:nvPr/>
            </p:nvSpPr>
            <p:spPr bwMode="auto">
              <a:xfrm>
                <a:off x="4782" y="1577"/>
                <a:ext cx="0" cy="47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2" name="Line 108"/>
              <p:cNvSpPr>
                <a:spLocks noChangeShapeType="1"/>
              </p:cNvSpPr>
              <p:nvPr/>
            </p:nvSpPr>
            <p:spPr bwMode="auto">
              <a:xfrm>
                <a:off x="5025" y="1579"/>
                <a:ext cx="0" cy="4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53" name="Group 109"/>
            <p:cNvGrpSpPr>
              <a:grpSpLocks/>
            </p:cNvGrpSpPr>
            <p:nvPr/>
          </p:nvGrpSpPr>
          <p:grpSpPr bwMode="auto">
            <a:xfrm>
              <a:off x="4811" y="2331"/>
              <a:ext cx="309" cy="129"/>
              <a:chOff x="4811" y="2331"/>
              <a:chExt cx="309" cy="129"/>
            </a:xfrm>
          </p:grpSpPr>
          <p:sp>
            <p:nvSpPr>
              <p:cNvPr id="6254" name="Oval 110"/>
              <p:cNvSpPr>
                <a:spLocks noChangeArrowheads="1"/>
              </p:cNvSpPr>
              <p:nvPr/>
            </p:nvSpPr>
            <p:spPr bwMode="auto">
              <a:xfrm>
                <a:off x="4812" y="2388"/>
                <a:ext cx="306" cy="72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5" name="Rectangle 111"/>
              <p:cNvSpPr>
                <a:spLocks noChangeArrowheads="1"/>
              </p:cNvSpPr>
              <p:nvPr/>
            </p:nvSpPr>
            <p:spPr bwMode="auto">
              <a:xfrm>
                <a:off x="4812" y="2381"/>
                <a:ext cx="308" cy="44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6" name="Oval 112"/>
              <p:cNvSpPr>
                <a:spLocks noChangeArrowheads="1"/>
              </p:cNvSpPr>
              <p:nvPr/>
            </p:nvSpPr>
            <p:spPr bwMode="auto">
              <a:xfrm>
                <a:off x="4811" y="2331"/>
                <a:ext cx="306" cy="84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57" name="Group 113"/>
              <p:cNvGrpSpPr>
                <a:grpSpLocks/>
              </p:cNvGrpSpPr>
              <p:nvPr/>
            </p:nvGrpSpPr>
            <p:grpSpPr bwMode="auto">
              <a:xfrm>
                <a:off x="4873" y="2353"/>
                <a:ext cx="172" cy="39"/>
                <a:chOff x="4873" y="2353"/>
                <a:chExt cx="172" cy="39"/>
              </a:xfrm>
            </p:grpSpPr>
            <p:sp>
              <p:nvSpPr>
                <p:cNvPr id="6258" name="Freeform 114"/>
                <p:cNvSpPr>
                  <a:spLocks noChangeArrowheads="1"/>
                </p:cNvSpPr>
                <p:nvPr/>
              </p:nvSpPr>
              <p:spPr bwMode="auto">
                <a:xfrm>
                  <a:off x="4873" y="2353"/>
                  <a:ext cx="172" cy="39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59" name="Freeform 115"/>
                <p:cNvSpPr>
                  <a:spLocks noChangeArrowheads="1"/>
                </p:cNvSpPr>
                <p:nvPr/>
              </p:nvSpPr>
              <p:spPr bwMode="auto">
                <a:xfrm>
                  <a:off x="4880" y="2353"/>
                  <a:ext cx="157" cy="39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260" name="Line 116"/>
              <p:cNvSpPr>
                <a:spLocks noChangeShapeType="1"/>
              </p:cNvSpPr>
              <p:nvPr/>
            </p:nvSpPr>
            <p:spPr bwMode="auto">
              <a:xfrm>
                <a:off x="4812" y="2371"/>
                <a:ext cx="0" cy="5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1" name="Line 117"/>
              <p:cNvSpPr>
                <a:spLocks noChangeShapeType="1"/>
              </p:cNvSpPr>
              <p:nvPr/>
            </p:nvSpPr>
            <p:spPr bwMode="auto">
              <a:xfrm>
                <a:off x="5118" y="2374"/>
                <a:ext cx="0" cy="52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62" name="Line 118"/>
            <p:cNvSpPr>
              <a:spLocks noChangeShapeType="1"/>
            </p:cNvSpPr>
            <p:nvPr/>
          </p:nvSpPr>
          <p:spPr bwMode="auto">
            <a:xfrm>
              <a:off x="3986" y="2393"/>
              <a:ext cx="427" cy="0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6263" name="Group 119"/>
            <p:cNvGrpSpPr>
              <a:grpSpLocks/>
            </p:cNvGrpSpPr>
            <p:nvPr/>
          </p:nvGrpSpPr>
          <p:grpSpPr bwMode="auto">
            <a:xfrm>
              <a:off x="4401" y="2323"/>
              <a:ext cx="309" cy="129"/>
              <a:chOff x="4401" y="2323"/>
              <a:chExt cx="309" cy="129"/>
            </a:xfrm>
          </p:grpSpPr>
          <p:sp>
            <p:nvSpPr>
              <p:cNvPr id="6264" name="Oval 120"/>
              <p:cNvSpPr>
                <a:spLocks noChangeArrowheads="1"/>
              </p:cNvSpPr>
              <p:nvPr/>
            </p:nvSpPr>
            <p:spPr bwMode="auto">
              <a:xfrm>
                <a:off x="4402" y="2380"/>
                <a:ext cx="306" cy="72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5" name="Rectangle 121"/>
              <p:cNvSpPr>
                <a:spLocks noChangeArrowheads="1"/>
              </p:cNvSpPr>
              <p:nvPr/>
            </p:nvSpPr>
            <p:spPr bwMode="auto">
              <a:xfrm>
                <a:off x="4402" y="2373"/>
                <a:ext cx="308" cy="44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6" name="Oval 122"/>
              <p:cNvSpPr>
                <a:spLocks noChangeArrowheads="1"/>
              </p:cNvSpPr>
              <p:nvPr/>
            </p:nvSpPr>
            <p:spPr bwMode="auto">
              <a:xfrm>
                <a:off x="4401" y="2323"/>
                <a:ext cx="306" cy="84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67" name="Group 123"/>
              <p:cNvGrpSpPr>
                <a:grpSpLocks/>
              </p:cNvGrpSpPr>
              <p:nvPr/>
            </p:nvGrpSpPr>
            <p:grpSpPr bwMode="auto">
              <a:xfrm>
                <a:off x="4463" y="2345"/>
                <a:ext cx="172" cy="39"/>
                <a:chOff x="4463" y="2345"/>
                <a:chExt cx="172" cy="39"/>
              </a:xfrm>
            </p:grpSpPr>
            <p:sp>
              <p:nvSpPr>
                <p:cNvPr id="6268" name="Freeform 124"/>
                <p:cNvSpPr>
                  <a:spLocks noChangeArrowheads="1"/>
                </p:cNvSpPr>
                <p:nvPr/>
              </p:nvSpPr>
              <p:spPr bwMode="auto">
                <a:xfrm>
                  <a:off x="4463" y="2345"/>
                  <a:ext cx="172" cy="39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69" name="Freeform 125"/>
                <p:cNvSpPr>
                  <a:spLocks noChangeArrowheads="1"/>
                </p:cNvSpPr>
                <p:nvPr/>
              </p:nvSpPr>
              <p:spPr bwMode="auto">
                <a:xfrm>
                  <a:off x="4470" y="2345"/>
                  <a:ext cx="157" cy="39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270" name="Line 126"/>
              <p:cNvSpPr>
                <a:spLocks noChangeShapeType="1"/>
              </p:cNvSpPr>
              <p:nvPr/>
            </p:nvSpPr>
            <p:spPr bwMode="auto">
              <a:xfrm>
                <a:off x="4402" y="2363"/>
                <a:ext cx="0" cy="5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71" name="Line 127"/>
              <p:cNvSpPr>
                <a:spLocks noChangeShapeType="1"/>
              </p:cNvSpPr>
              <p:nvPr/>
            </p:nvSpPr>
            <p:spPr bwMode="auto">
              <a:xfrm>
                <a:off x="4708" y="2365"/>
                <a:ext cx="0" cy="52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72" name="Group 128"/>
            <p:cNvGrpSpPr>
              <a:grpSpLocks/>
            </p:cNvGrpSpPr>
            <p:nvPr/>
          </p:nvGrpSpPr>
          <p:grpSpPr bwMode="auto">
            <a:xfrm>
              <a:off x="4597" y="2499"/>
              <a:ext cx="309" cy="129"/>
              <a:chOff x="4597" y="2499"/>
              <a:chExt cx="309" cy="129"/>
            </a:xfrm>
          </p:grpSpPr>
          <p:sp>
            <p:nvSpPr>
              <p:cNvPr id="6273" name="Oval 129"/>
              <p:cNvSpPr>
                <a:spLocks noChangeArrowheads="1"/>
              </p:cNvSpPr>
              <p:nvPr/>
            </p:nvSpPr>
            <p:spPr bwMode="auto">
              <a:xfrm>
                <a:off x="4598" y="2556"/>
                <a:ext cx="306" cy="72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74" name="Rectangle 130"/>
              <p:cNvSpPr>
                <a:spLocks noChangeArrowheads="1"/>
              </p:cNvSpPr>
              <p:nvPr/>
            </p:nvSpPr>
            <p:spPr bwMode="auto">
              <a:xfrm>
                <a:off x="4598" y="2549"/>
                <a:ext cx="308" cy="44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75" name="Oval 131"/>
              <p:cNvSpPr>
                <a:spLocks noChangeArrowheads="1"/>
              </p:cNvSpPr>
              <p:nvPr/>
            </p:nvSpPr>
            <p:spPr bwMode="auto">
              <a:xfrm>
                <a:off x="4597" y="2499"/>
                <a:ext cx="306" cy="84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76" name="Group 132"/>
              <p:cNvGrpSpPr>
                <a:grpSpLocks/>
              </p:cNvGrpSpPr>
              <p:nvPr/>
            </p:nvGrpSpPr>
            <p:grpSpPr bwMode="auto">
              <a:xfrm>
                <a:off x="4659" y="2521"/>
                <a:ext cx="172" cy="39"/>
                <a:chOff x="4659" y="2521"/>
                <a:chExt cx="172" cy="39"/>
              </a:xfrm>
            </p:grpSpPr>
            <p:sp>
              <p:nvSpPr>
                <p:cNvPr id="6277" name="Freeform 133"/>
                <p:cNvSpPr>
                  <a:spLocks noChangeArrowheads="1"/>
                </p:cNvSpPr>
                <p:nvPr/>
              </p:nvSpPr>
              <p:spPr bwMode="auto">
                <a:xfrm>
                  <a:off x="4659" y="2521"/>
                  <a:ext cx="172" cy="39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78" name="Freeform 134"/>
                <p:cNvSpPr>
                  <a:spLocks noChangeArrowheads="1"/>
                </p:cNvSpPr>
                <p:nvPr/>
              </p:nvSpPr>
              <p:spPr bwMode="auto">
                <a:xfrm>
                  <a:off x="4666" y="2521"/>
                  <a:ext cx="157" cy="39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279" name="Line 135"/>
              <p:cNvSpPr>
                <a:spLocks noChangeShapeType="1"/>
              </p:cNvSpPr>
              <p:nvPr/>
            </p:nvSpPr>
            <p:spPr bwMode="auto">
              <a:xfrm>
                <a:off x="4598" y="2539"/>
                <a:ext cx="0" cy="5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80" name="Line 136"/>
              <p:cNvSpPr>
                <a:spLocks noChangeShapeType="1"/>
              </p:cNvSpPr>
              <p:nvPr/>
            </p:nvSpPr>
            <p:spPr bwMode="auto">
              <a:xfrm>
                <a:off x="4904" y="2542"/>
                <a:ext cx="0" cy="52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81" name="Group 137"/>
            <p:cNvGrpSpPr>
              <a:grpSpLocks/>
            </p:cNvGrpSpPr>
            <p:nvPr/>
          </p:nvGrpSpPr>
          <p:grpSpPr bwMode="auto">
            <a:xfrm>
              <a:off x="4719" y="3063"/>
              <a:ext cx="391" cy="153"/>
              <a:chOff x="4719" y="3063"/>
              <a:chExt cx="391" cy="153"/>
            </a:xfrm>
          </p:grpSpPr>
          <p:sp>
            <p:nvSpPr>
              <p:cNvPr id="6282" name="Oval 138"/>
              <p:cNvSpPr>
                <a:spLocks noChangeArrowheads="1"/>
              </p:cNvSpPr>
              <p:nvPr/>
            </p:nvSpPr>
            <p:spPr bwMode="auto">
              <a:xfrm>
                <a:off x="4720" y="3131"/>
                <a:ext cx="388" cy="85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83" name="Rectangle 139"/>
              <p:cNvSpPr>
                <a:spLocks noChangeArrowheads="1"/>
              </p:cNvSpPr>
              <p:nvPr/>
            </p:nvSpPr>
            <p:spPr bwMode="auto">
              <a:xfrm>
                <a:off x="4720" y="3122"/>
                <a:ext cx="390" cy="52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84" name="Oval 140"/>
              <p:cNvSpPr>
                <a:spLocks noChangeArrowheads="1"/>
              </p:cNvSpPr>
              <p:nvPr/>
            </p:nvSpPr>
            <p:spPr bwMode="auto">
              <a:xfrm>
                <a:off x="4719" y="3063"/>
                <a:ext cx="388" cy="100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85" name="Group 141"/>
              <p:cNvGrpSpPr>
                <a:grpSpLocks/>
              </p:cNvGrpSpPr>
              <p:nvPr/>
            </p:nvGrpSpPr>
            <p:grpSpPr bwMode="auto">
              <a:xfrm>
                <a:off x="4797" y="3089"/>
                <a:ext cx="219" cy="46"/>
                <a:chOff x="4797" y="3089"/>
                <a:chExt cx="219" cy="46"/>
              </a:xfrm>
            </p:grpSpPr>
            <p:sp>
              <p:nvSpPr>
                <p:cNvPr id="6286" name="Freeform 142"/>
                <p:cNvSpPr>
                  <a:spLocks noChangeArrowheads="1"/>
                </p:cNvSpPr>
                <p:nvPr/>
              </p:nvSpPr>
              <p:spPr bwMode="auto">
                <a:xfrm>
                  <a:off x="4797" y="3089"/>
                  <a:ext cx="219" cy="46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87" name="Freeform 143"/>
                <p:cNvSpPr>
                  <a:spLocks noChangeArrowheads="1"/>
                </p:cNvSpPr>
                <p:nvPr/>
              </p:nvSpPr>
              <p:spPr bwMode="auto">
                <a:xfrm>
                  <a:off x="4807" y="3089"/>
                  <a:ext cx="199" cy="46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288" name="Line 144"/>
              <p:cNvSpPr>
                <a:spLocks noChangeShapeType="1"/>
              </p:cNvSpPr>
              <p:nvPr/>
            </p:nvSpPr>
            <p:spPr bwMode="auto">
              <a:xfrm>
                <a:off x="4720" y="3110"/>
                <a:ext cx="0" cy="6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89" name="Line 145"/>
              <p:cNvSpPr>
                <a:spLocks noChangeShapeType="1"/>
              </p:cNvSpPr>
              <p:nvPr/>
            </p:nvSpPr>
            <p:spPr bwMode="auto">
              <a:xfrm>
                <a:off x="5108" y="3113"/>
                <a:ext cx="0" cy="6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90" name="Group 146"/>
            <p:cNvGrpSpPr>
              <a:grpSpLocks/>
            </p:cNvGrpSpPr>
            <p:nvPr/>
          </p:nvGrpSpPr>
          <p:grpSpPr bwMode="auto">
            <a:xfrm>
              <a:off x="4325" y="2875"/>
              <a:ext cx="391" cy="153"/>
              <a:chOff x="4325" y="2875"/>
              <a:chExt cx="391" cy="153"/>
            </a:xfrm>
          </p:grpSpPr>
          <p:sp>
            <p:nvSpPr>
              <p:cNvPr id="6291" name="Oval 147"/>
              <p:cNvSpPr>
                <a:spLocks noChangeArrowheads="1"/>
              </p:cNvSpPr>
              <p:nvPr/>
            </p:nvSpPr>
            <p:spPr bwMode="auto">
              <a:xfrm>
                <a:off x="4326" y="2943"/>
                <a:ext cx="387" cy="85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92" name="Rectangle 148"/>
              <p:cNvSpPr>
                <a:spLocks noChangeArrowheads="1"/>
              </p:cNvSpPr>
              <p:nvPr/>
            </p:nvSpPr>
            <p:spPr bwMode="auto">
              <a:xfrm>
                <a:off x="4326" y="2934"/>
                <a:ext cx="389" cy="52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93" name="Oval 149"/>
              <p:cNvSpPr>
                <a:spLocks noChangeArrowheads="1"/>
              </p:cNvSpPr>
              <p:nvPr/>
            </p:nvSpPr>
            <p:spPr bwMode="auto">
              <a:xfrm>
                <a:off x="4325" y="2875"/>
                <a:ext cx="387" cy="100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94" name="Group 150"/>
              <p:cNvGrpSpPr>
                <a:grpSpLocks/>
              </p:cNvGrpSpPr>
              <p:nvPr/>
            </p:nvGrpSpPr>
            <p:grpSpPr bwMode="auto">
              <a:xfrm>
                <a:off x="4403" y="2901"/>
                <a:ext cx="218" cy="46"/>
                <a:chOff x="4403" y="2901"/>
                <a:chExt cx="218" cy="46"/>
              </a:xfrm>
            </p:grpSpPr>
            <p:sp>
              <p:nvSpPr>
                <p:cNvPr id="6295" name="Freeform 151"/>
                <p:cNvSpPr>
                  <a:spLocks noChangeArrowheads="1"/>
                </p:cNvSpPr>
                <p:nvPr/>
              </p:nvSpPr>
              <p:spPr bwMode="auto">
                <a:xfrm>
                  <a:off x="4403" y="2901"/>
                  <a:ext cx="218" cy="46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96" name="Freeform 152"/>
                <p:cNvSpPr>
                  <a:spLocks noChangeArrowheads="1"/>
                </p:cNvSpPr>
                <p:nvPr/>
              </p:nvSpPr>
              <p:spPr bwMode="auto">
                <a:xfrm>
                  <a:off x="4413" y="2901"/>
                  <a:ext cx="198" cy="46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297" name="Line 153"/>
              <p:cNvSpPr>
                <a:spLocks noChangeShapeType="1"/>
              </p:cNvSpPr>
              <p:nvPr/>
            </p:nvSpPr>
            <p:spPr bwMode="auto">
              <a:xfrm>
                <a:off x="4326" y="2922"/>
                <a:ext cx="0" cy="6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98" name="Line 154"/>
              <p:cNvSpPr>
                <a:spLocks noChangeShapeType="1"/>
              </p:cNvSpPr>
              <p:nvPr/>
            </p:nvSpPr>
            <p:spPr bwMode="auto">
              <a:xfrm>
                <a:off x="4713" y="2925"/>
                <a:ext cx="0" cy="6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99" name="Group 155"/>
            <p:cNvGrpSpPr>
              <a:grpSpLocks/>
            </p:cNvGrpSpPr>
            <p:nvPr/>
          </p:nvGrpSpPr>
          <p:grpSpPr bwMode="auto">
            <a:xfrm>
              <a:off x="3869" y="3091"/>
              <a:ext cx="391" cy="153"/>
              <a:chOff x="3869" y="3091"/>
              <a:chExt cx="391" cy="153"/>
            </a:xfrm>
          </p:grpSpPr>
          <p:sp>
            <p:nvSpPr>
              <p:cNvPr id="6300" name="Oval 156"/>
              <p:cNvSpPr>
                <a:spLocks noChangeArrowheads="1"/>
              </p:cNvSpPr>
              <p:nvPr/>
            </p:nvSpPr>
            <p:spPr bwMode="auto">
              <a:xfrm>
                <a:off x="3870" y="3159"/>
                <a:ext cx="388" cy="85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01" name="Rectangle 157"/>
              <p:cNvSpPr>
                <a:spLocks noChangeArrowheads="1"/>
              </p:cNvSpPr>
              <p:nvPr/>
            </p:nvSpPr>
            <p:spPr bwMode="auto">
              <a:xfrm>
                <a:off x="3870" y="3150"/>
                <a:ext cx="390" cy="52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02" name="Oval 158"/>
              <p:cNvSpPr>
                <a:spLocks noChangeArrowheads="1"/>
              </p:cNvSpPr>
              <p:nvPr/>
            </p:nvSpPr>
            <p:spPr bwMode="auto">
              <a:xfrm>
                <a:off x="3869" y="3091"/>
                <a:ext cx="388" cy="100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303" name="Group 159"/>
              <p:cNvGrpSpPr>
                <a:grpSpLocks/>
              </p:cNvGrpSpPr>
              <p:nvPr/>
            </p:nvGrpSpPr>
            <p:grpSpPr bwMode="auto">
              <a:xfrm>
                <a:off x="3947" y="3117"/>
                <a:ext cx="219" cy="46"/>
                <a:chOff x="3947" y="3117"/>
                <a:chExt cx="219" cy="46"/>
              </a:xfrm>
            </p:grpSpPr>
            <p:sp>
              <p:nvSpPr>
                <p:cNvPr id="6304" name="Freeform 160"/>
                <p:cNvSpPr>
                  <a:spLocks noChangeArrowheads="1"/>
                </p:cNvSpPr>
                <p:nvPr/>
              </p:nvSpPr>
              <p:spPr bwMode="auto">
                <a:xfrm>
                  <a:off x="3947" y="3117"/>
                  <a:ext cx="219" cy="46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05" name="Freeform 161"/>
                <p:cNvSpPr>
                  <a:spLocks noChangeArrowheads="1"/>
                </p:cNvSpPr>
                <p:nvPr/>
              </p:nvSpPr>
              <p:spPr bwMode="auto">
                <a:xfrm>
                  <a:off x="3957" y="3117"/>
                  <a:ext cx="199" cy="46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306" name="Line 162"/>
              <p:cNvSpPr>
                <a:spLocks noChangeShapeType="1"/>
              </p:cNvSpPr>
              <p:nvPr/>
            </p:nvSpPr>
            <p:spPr bwMode="auto">
              <a:xfrm>
                <a:off x="3870" y="3138"/>
                <a:ext cx="0" cy="6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07" name="Line 163"/>
              <p:cNvSpPr>
                <a:spLocks noChangeShapeType="1"/>
              </p:cNvSpPr>
              <p:nvPr/>
            </p:nvSpPr>
            <p:spPr bwMode="auto">
              <a:xfrm>
                <a:off x="4258" y="3141"/>
                <a:ext cx="0" cy="6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308" name="Group 164"/>
            <p:cNvGrpSpPr>
              <a:grpSpLocks/>
            </p:cNvGrpSpPr>
            <p:nvPr/>
          </p:nvGrpSpPr>
          <p:grpSpPr bwMode="auto">
            <a:xfrm>
              <a:off x="3749" y="2331"/>
              <a:ext cx="245" cy="107"/>
              <a:chOff x="3749" y="2331"/>
              <a:chExt cx="245" cy="107"/>
            </a:xfrm>
          </p:grpSpPr>
          <p:sp>
            <p:nvSpPr>
              <p:cNvPr id="6309" name="Oval 165"/>
              <p:cNvSpPr>
                <a:spLocks noChangeArrowheads="1"/>
              </p:cNvSpPr>
              <p:nvPr/>
            </p:nvSpPr>
            <p:spPr bwMode="auto">
              <a:xfrm>
                <a:off x="3750" y="2378"/>
                <a:ext cx="243" cy="59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10" name="Rectangle 166"/>
              <p:cNvSpPr>
                <a:spLocks noChangeArrowheads="1"/>
              </p:cNvSpPr>
              <p:nvPr/>
            </p:nvSpPr>
            <p:spPr bwMode="auto">
              <a:xfrm>
                <a:off x="3750" y="2372"/>
                <a:ext cx="244" cy="36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11" name="Oval 167"/>
              <p:cNvSpPr>
                <a:spLocks noChangeArrowheads="1"/>
              </p:cNvSpPr>
              <p:nvPr/>
            </p:nvSpPr>
            <p:spPr bwMode="auto">
              <a:xfrm>
                <a:off x="3749" y="2331"/>
                <a:ext cx="243" cy="70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312" name="Group 168"/>
              <p:cNvGrpSpPr>
                <a:grpSpLocks/>
              </p:cNvGrpSpPr>
              <p:nvPr/>
            </p:nvGrpSpPr>
            <p:grpSpPr bwMode="auto">
              <a:xfrm>
                <a:off x="3798" y="2349"/>
                <a:ext cx="137" cy="32"/>
                <a:chOff x="3798" y="2349"/>
                <a:chExt cx="137" cy="32"/>
              </a:xfrm>
            </p:grpSpPr>
            <p:sp>
              <p:nvSpPr>
                <p:cNvPr id="6313" name="Freeform 169"/>
                <p:cNvSpPr>
                  <a:spLocks noChangeArrowheads="1"/>
                </p:cNvSpPr>
                <p:nvPr/>
              </p:nvSpPr>
              <p:spPr bwMode="auto">
                <a:xfrm>
                  <a:off x="3798" y="2349"/>
                  <a:ext cx="137" cy="32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14" name="Freeform 170"/>
                <p:cNvSpPr>
                  <a:spLocks noChangeArrowheads="1"/>
                </p:cNvSpPr>
                <p:nvPr/>
              </p:nvSpPr>
              <p:spPr bwMode="auto">
                <a:xfrm>
                  <a:off x="3804" y="2349"/>
                  <a:ext cx="124" cy="32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315" name="Line 171"/>
              <p:cNvSpPr>
                <a:spLocks noChangeShapeType="1"/>
              </p:cNvSpPr>
              <p:nvPr/>
            </p:nvSpPr>
            <p:spPr bwMode="auto">
              <a:xfrm>
                <a:off x="3750" y="2364"/>
                <a:ext cx="0" cy="49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16" name="Line 172"/>
              <p:cNvSpPr>
                <a:spLocks noChangeShapeType="1"/>
              </p:cNvSpPr>
              <p:nvPr/>
            </p:nvSpPr>
            <p:spPr bwMode="auto">
              <a:xfrm>
                <a:off x="3993" y="2366"/>
                <a:ext cx="0" cy="48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317" name="Group 173"/>
            <p:cNvGrpSpPr>
              <a:grpSpLocks/>
            </p:cNvGrpSpPr>
            <p:nvPr/>
          </p:nvGrpSpPr>
          <p:grpSpPr bwMode="auto">
            <a:xfrm>
              <a:off x="4448" y="3188"/>
              <a:ext cx="280" cy="265"/>
              <a:chOff x="4448" y="3188"/>
              <a:chExt cx="280" cy="265"/>
            </a:xfrm>
          </p:grpSpPr>
          <p:grpSp>
            <p:nvGrpSpPr>
              <p:cNvPr id="6318" name="Group 174"/>
              <p:cNvGrpSpPr>
                <a:grpSpLocks/>
              </p:cNvGrpSpPr>
              <p:nvPr/>
            </p:nvGrpSpPr>
            <p:grpSpPr bwMode="auto">
              <a:xfrm>
                <a:off x="4492" y="3188"/>
                <a:ext cx="236" cy="68"/>
                <a:chOff x="4492" y="3188"/>
                <a:chExt cx="236" cy="68"/>
              </a:xfrm>
            </p:grpSpPr>
            <p:sp>
              <p:nvSpPr>
                <p:cNvPr id="6319" name="Freeform 175"/>
                <p:cNvSpPr>
                  <a:spLocks noChangeArrowheads="1"/>
                </p:cNvSpPr>
                <p:nvPr/>
              </p:nvSpPr>
              <p:spPr bwMode="auto">
                <a:xfrm>
                  <a:off x="4555" y="3200"/>
                  <a:ext cx="41" cy="37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0 0 0"/>
                    <a:gd name="G6" fmla="+- 0 0 0"/>
                    <a:gd name="G7" fmla="*/ 1 125 2"/>
                    <a:gd name="G8" fmla="+- 142 0 0"/>
                    <a:gd name="G9" fmla="+- 83 0 0"/>
                    <a:gd name="G10" fmla="+- 0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T0" fmla="*/ 0 256 1"/>
                    <a:gd name="T1" fmla="*/ 0 256 1"/>
                    <a:gd name="G24" fmla="+- 0 T0 T1"/>
                    <a:gd name="G25" fmla="cos 54736 G24"/>
                    <a:gd name="T2" fmla="*/ 0 256 1"/>
                    <a:gd name="T3" fmla="*/ 0 256 1"/>
                    <a:gd name="G26" fmla="+- 0 T2 T3"/>
                    <a:gd name="G27" fmla="sin 54937 G26"/>
                    <a:gd name="G28" fmla="+- G25 G27 0"/>
                    <a:gd name="G29" fmla="+- G28 1080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G43" fmla="+- 1 0 0"/>
                    <a:gd name="G44" fmla="+- 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w 199"/>
                    <a:gd name="T99" fmla="*/ 0 h 232"/>
                    <a:gd name="T100" fmla="*/ 0 w 199"/>
                    <a:gd name="T101" fmla="*/ 0 h 232"/>
                  </a:gdLst>
                  <a:ahLst/>
                  <a:cxnLst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20" name="Freeform 176"/>
                <p:cNvSpPr>
                  <a:spLocks noChangeArrowheads="1"/>
                </p:cNvSpPr>
                <p:nvPr/>
              </p:nvSpPr>
              <p:spPr bwMode="auto">
                <a:xfrm>
                  <a:off x="4628" y="3200"/>
                  <a:ext cx="28" cy="28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0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0 0 0"/>
                    <a:gd name="G32" fmla="+- 4 0 0"/>
                    <a:gd name="G33" fmla="+- 9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21" name="Freeform 177"/>
                <p:cNvSpPr>
                  <a:spLocks noChangeArrowheads="1"/>
                </p:cNvSpPr>
                <p:nvPr/>
              </p:nvSpPr>
              <p:spPr bwMode="auto">
                <a:xfrm>
                  <a:off x="4528" y="3193"/>
                  <a:ext cx="69" cy="60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195 0 0"/>
                    <a:gd name="G7" fmla="+- 226 0 0"/>
                    <a:gd name="G8" fmla="+- 0 0 0"/>
                    <a:gd name="G9" fmla="+- 0 0 0"/>
                    <a:gd name="G10" fmla="+- 275 0 0"/>
                    <a:gd name="T0" fmla="*/ 282 256 1"/>
                    <a:gd name="T1" fmla="*/ 0 256 1"/>
                    <a:gd name="G11" fmla="+- 0 T0 T1"/>
                    <a:gd name="G12" fmla="sin 0 G11"/>
                    <a:gd name="G13" fmla="+- 290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0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G43" fmla="+- 1 0 0"/>
                    <a:gd name="G44" fmla="+- 34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G55" fmla="+- 1 0 0"/>
                    <a:gd name="G56" fmla="+- 1 0 0"/>
                    <a:gd name="G57" fmla="+- 1 0 0"/>
                    <a:gd name="G58" fmla="+- 1 0 0"/>
                    <a:gd name="G59" fmla="+- 1 0 0"/>
                    <a:gd name="G60" fmla="+- 1 0 0"/>
                    <a:gd name="G61" fmla="+- 1 0 0"/>
                    <a:gd name="G62" fmla="+- 1 0 0"/>
                    <a:gd name="G63" fmla="+- 1 0 0"/>
                    <a:gd name="G64" fmla="+- 1 0 0"/>
                    <a:gd name="G65" fmla="+- 1 0 0"/>
                    <a:gd name="G66" fmla="+- 1 0 0"/>
                    <a:gd name="G67" fmla="+- 1 0 0"/>
                    <a:gd name="G68" fmla="+- 1 0 0"/>
                    <a:gd name="G69" fmla="+- 1 0 0"/>
                    <a:gd name="G70" fmla="+- 1 0 0"/>
                    <a:gd name="G71" fmla="+- 1 0 0"/>
                    <a:gd name="G72" fmla="+- 1 0 0"/>
                    <a:gd name="G73" fmla="+- 1 0 0"/>
                    <a:gd name="G74" fmla="+- 1 0 0"/>
                    <a:gd name="G75" fmla="+- 1 0 0"/>
                    <a:gd name="G76" fmla="+- 1 0 0"/>
                    <a:gd name="G77" fmla="+- 1 0 0"/>
                    <a:gd name="G78" fmla="+- 1 0 0"/>
                    <a:gd name="G79" fmla="+- 1 0 0"/>
                    <a:gd name="G80" fmla="*/ 1 35987 45568"/>
                    <a:gd name="G81" fmla="*/ 1 35987 55552"/>
                    <a:gd name="G82" fmla="*/ G81 1 180"/>
                    <a:gd name="G83" fmla="*/ G80 1 G82"/>
                    <a:gd name="G84" fmla="+- 0 0 0"/>
                    <a:gd name="G85" fmla="+- 1 0 0"/>
                    <a:gd name="G86" fmla="+- 1 0 0"/>
                    <a:gd name="G87" fmla="+- 1 0 0"/>
                    <a:gd name="G88" fmla="+- 1 0 0"/>
                    <a:gd name="G89" fmla="+- 1 0 0"/>
                    <a:gd name="G90" fmla="+- 1 0 0"/>
                    <a:gd name="G91" fmla="+- 1 0 0"/>
                    <a:gd name="G92" fmla="+- 1 0 0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1 w 322"/>
                    <a:gd name="T33" fmla="*/ 0 h 378"/>
                    <a:gd name="T34" fmla="*/ 1 w 322"/>
                    <a:gd name="T35" fmla="*/ 0 h 378"/>
                    <a:gd name="T36" fmla="*/ 1 w 322"/>
                    <a:gd name="T37" fmla="*/ 0 h 378"/>
                    <a:gd name="T38" fmla="*/ 1 w 322"/>
                    <a:gd name="T39" fmla="*/ 0 h 378"/>
                    <a:gd name="T40" fmla="*/ 1 w 322"/>
                    <a:gd name="T41" fmla="*/ 0 h 378"/>
                    <a:gd name="T42" fmla="*/ 1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w 322"/>
                    <a:gd name="T89" fmla="*/ 0 h 378"/>
                  </a:gdLst>
                  <a:ahLst/>
                  <a:cxnLst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22" name="Freeform 178"/>
                <p:cNvSpPr>
                  <a:spLocks noChangeArrowheads="1"/>
                </p:cNvSpPr>
                <p:nvPr/>
              </p:nvSpPr>
              <p:spPr bwMode="auto">
                <a:xfrm>
                  <a:off x="4626" y="3191"/>
                  <a:ext cx="60" cy="40"/>
                </a:xfrm>
                <a:custGeom>
                  <a:avLst/>
                  <a:gdLst>
                    <a:gd name="G0" fmla="+- 1 0 0"/>
                    <a:gd name="G1" fmla="+- 1 0 0"/>
                    <a:gd name="G2" fmla="+- 107 0 0"/>
                    <a:gd name="G3" fmla="+- 0 0 0"/>
                    <a:gd name="G4" fmla="+- 0 0 0"/>
                    <a:gd name="G5" fmla="+- 0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0 0 0"/>
                    <a:gd name="G24" fmla="+- 1 0 0"/>
                    <a:gd name="G25" fmla="+- 1 0 0"/>
                    <a:gd name="G26" fmla="+- 1 0 0"/>
                    <a:gd name="G27" fmla="+- 0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0 0 0"/>
                    <a:gd name="G43" fmla="+- 0 0 0"/>
                    <a:gd name="G44" fmla="+- 5 0 0"/>
                    <a:gd name="G45" fmla="+- 0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T0" fmla="*/ 0 256 1"/>
                    <a:gd name="T1" fmla="*/ 0 256 1"/>
                    <a:gd name="G53" fmla="+- 0 T0 T1"/>
                    <a:gd name="G54" fmla="cos 54736 G53"/>
                    <a:gd name="T2" fmla="*/ 0 256 1"/>
                    <a:gd name="T3" fmla="*/ 0 256 1"/>
                    <a:gd name="G55" fmla="+- 0 T2 T3"/>
                    <a:gd name="G56" fmla="sin 54766 G55"/>
                    <a:gd name="G57" fmla="+- G54 G56 0"/>
                    <a:gd name="G58" fmla="+- G57 10800 0"/>
                    <a:gd name="G59" fmla="+- 1 0 0"/>
                    <a:gd name="G60" fmla="+- 1 0 0"/>
                    <a:gd name="G61" fmla="+- 1 0 0"/>
                    <a:gd name="G62" fmla="+- 1 0 0"/>
                    <a:gd name="G63" fmla="+- 1 0 0"/>
                    <a:gd name="G64" fmla="+- 1 0 0"/>
                    <a:gd name="G65" fmla="+- 1 0 0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w 283"/>
                    <a:gd name="T123" fmla="*/ 0 h 252"/>
                    <a:gd name="T124" fmla="*/ 0 w 283"/>
                    <a:gd name="T125" fmla="*/ 0 h 252"/>
                  </a:gdLst>
                  <a:ahLst/>
                  <a:cxnLst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23" name="Freeform 179"/>
                <p:cNvSpPr>
                  <a:spLocks noChangeArrowheads="1"/>
                </p:cNvSpPr>
                <p:nvPr/>
              </p:nvSpPr>
              <p:spPr bwMode="auto">
                <a:xfrm>
                  <a:off x="4502" y="3210"/>
                  <a:ext cx="23" cy="37"/>
                </a:xfrm>
                <a:custGeom>
                  <a:avLst/>
                  <a:gdLst>
                    <a:gd name="G0" fmla="+- 130 0 0"/>
                    <a:gd name="G1" fmla="+- 149 0 0"/>
                    <a:gd name="G2" fmla="+- 0 0 0"/>
                    <a:gd name="G3" fmla="+- 0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06 0 0"/>
                    <a:gd name="G40" fmla="+- 130 0 0"/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24" name="Freeform 180"/>
                <p:cNvSpPr>
                  <a:spLocks noChangeArrowheads="1"/>
                </p:cNvSpPr>
                <p:nvPr/>
              </p:nvSpPr>
              <p:spPr bwMode="auto">
                <a:xfrm>
                  <a:off x="4675" y="3188"/>
                  <a:ext cx="52" cy="50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T0" fmla="*/ 0 256 1"/>
                    <a:gd name="T1" fmla="*/ 0 256 1"/>
                    <a:gd name="G17" fmla="+- 0 T0 T1"/>
                    <a:gd name="G18" fmla="cos 54736 G17"/>
                    <a:gd name="T2" fmla="*/ 0 256 1"/>
                    <a:gd name="T3" fmla="*/ 0 256 1"/>
                    <a:gd name="G19" fmla="+- 0 T2 T3"/>
                    <a:gd name="G20" fmla="sin 55014 G19"/>
                    <a:gd name="G21" fmla="+- G18 G20 0"/>
                    <a:gd name="G22" fmla="+- G21 1080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T4" fmla="*/ 0 256 1"/>
                    <a:gd name="T5" fmla="*/ 0 256 1"/>
                    <a:gd name="G30" fmla="+- 0 T4 T5"/>
                    <a:gd name="G31" fmla="sin 54736 G30"/>
                    <a:gd name="T6" fmla="*/ 0 256 1"/>
                    <a:gd name="T7" fmla="*/ 0 256 1"/>
                    <a:gd name="G32" fmla="+- 0 T6 T7"/>
                    <a:gd name="G33" fmla="cos 55046 G32"/>
                    <a:gd name="G34" fmla="+- G31 0 G33"/>
                    <a:gd name="G35" fmla="*/ G34 65535 1"/>
                    <a:gd name="G36" fmla="+- G35 1080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G43" fmla="+- 1 0 0"/>
                    <a:gd name="G44" fmla="+- 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G55" fmla="+- 1 0 0"/>
                    <a:gd name="G56" fmla="+- 1 0 0"/>
                    <a:gd name="G57" fmla="+- 1 0 0"/>
                    <a:gd name="G58" fmla="+- 1 0 0"/>
                    <a:gd name="G59" fmla="+- 1 0 0"/>
                    <a:gd name="G60" fmla="+- 1 0 0"/>
                    <a:gd name="G61" fmla="+- 1 0 0"/>
                    <a:gd name="G62" fmla="+- 1 0 0"/>
                    <a:gd name="G63" fmla="+- 1 0 0"/>
                    <a:gd name="G64" fmla="+- 1 0 0"/>
                    <a:gd name="G65" fmla="+- 1 0 0"/>
                    <a:gd name="G66" fmla="+- 1 0 0"/>
                    <a:gd name="G67" fmla="+- 1 0 0"/>
                    <a:gd name="G68" fmla="+- 1 0 0"/>
                    <a:gd name="G69" fmla="+- 0 0 0"/>
                    <a:gd name="G70" fmla="+- 1 0 0"/>
                    <a:gd name="G71" fmla="+- 3 0 0"/>
                    <a:gd name="G72" fmla="*/ 1 35987 45568"/>
                    <a:gd name="G73" fmla="*/ 1 35987 55552"/>
                    <a:gd name="G74" fmla="*/ G73 1 180"/>
                    <a:gd name="G75" fmla="*/ G72 1 G74"/>
                    <a:gd name="G76" fmla="+- 1 0 0"/>
                    <a:gd name="G77" fmla="+- 1 0 0"/>
                    <a:gd name="G78" fmla="+- 1 0 0"/>
                    <a:gd name="G79" fmla="+- 1 0 0"/>
                    <a:gd name="G80" fmla="+- 1 0 0"/>
                    <a:gd name="G81" fmla="+- 1 0 0"/>
                    <a:gd name="G82" fmla="+- 1 0 0"/>
                    <a:gd name="G83" fmla="+- 1 0 0"/>
                    <a:gd name="G84" fmla="+- 1 0 0"/>
                    <a:gd name="G85" fmla="+- 1 0 0"/>
                    <a:gd name="G86" fmla="+- 1 0 0"/>
                    <a:gd name="G87" fmla="+- 1 0 0"/>
                    <a:gd name="G88" fmla="+- 1 0 0"/>
                    <a:gd name="G89" fmla="+- 1 0 0"/>
                    <a:gd name="G90" fmla="+- 1 0 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w 246"/>
                    <a:gd name="T77" fmla="*/ 0 h 310"/>
                    <a:gd name="T78" fmla="*/ 0 w 246"/>
                    <a:gd name="T79" fmla="*/ 0 h 310"/>
                    <a:gd name="T80" fmla="*/ 0 w 246"/>
                    <a:gd name="T81" fmla="*/ 0 h 310"/>
                    <a:gd name="T82" fmla="*/ 0 w 246"/>
                    <a:gd name="T83" fmla="*/ 0 h 310"/>
                  </a:gdLst>
                  <a:ahLst/>
                  <a:cxnLst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25" name="Freeform 181"/>
                <p:cNvSpPr>
                  <a:spLocks noChangeArrowheads="1"/>
                </p:cNvSpPr>
                <p:nvPr/>
              </p:nvSpPr>
              <p:spPr bwMode="auto">
                <a:xfrm>
                  <a:off x="4544" y="3202"/>
                  <a:ext cx="41" cy="37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00 0 0"/>
                    <a:gd name="G6" fmla="+- 115 0 0"/>
                    <a:gd name="G7" fmla="+- 65 0 0"/>
                    <a:gd name="G8" fmla="+- 146 0 0"/>
                    <a:gd name="G9" fmla="+- 85 0 0"/>
                    <a:gd name="G10" fmla="+- 0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0 0 0"/>
                    <a:gd name="G38" fmla="+- 0 0 0"/>
                    <a:gd name="G39" fmla="+- 1 0 0"/>
                    <a:gd name="G40" fmla="+- 1 0 0"/>
                    <a:gd name="G41" fmla="+- 1 0 0"/>
                    <a:gd name="G42" fmla="+- 1 0 0"/>
                    <a:gd name="G43" fmla="+- 1 0 0"/>
                    <a:gd name="G44" fmla="+- 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G55" fmla="+- 1 0 0"/>
                    <a:gd name="G56" fmla="+- 1 0 0"/>
                    <a:gd name="G57" fmla="+- 1 0 0"/>
                    <a:gd name="G58" fmla="+- 1 0 0"/>
                    <a:gd name="G59" fmla="+- 1 0 0"/>
                    <a:gd name="G60" fmla="+- 1 0 0"/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26" name="Freeform 182"/>
                <p:cNvSpPr>
                  <a:spLocks noChangeArrowheads="1"/>
                </p:cNvSpPr>
                <p:nvPr/>
              </p:nvSpPr>
              <p:spPr bwMode="auto">
                <a:xfrm>
                  <a:off x="4616" y="3202"/>
                  <a:ext cx="28" cy="28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0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*/ 1 35987 55552"/>
                    <a:gd name="G32" fmla="*/ G31 1 180"/>
                    <a:gd name="G33" fmla="sin 0 G32"/>
                    <a:gd name="G34" fmla="+- 6 0 0"/>
                    <a:gd name="G35" fmla="+- 0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27" name="Freeform 183"/>
                <p:cNvSpPr>
                  <a:spLocks noChangeArrowheads="1"/>
                </p:cNvSpPr>
                <p:nvPr/>
              </p:nvSpPr>
              <p:spPr bwMode="auto">
                <a:xfrm>
                  <a:off x="4516" y="3196"/>
                  <a:ext cx="67" cy="60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0 0 0"/>
                    <a:gd name="G7" fmla="+- 227 0 0"/>
                    <a:gd name="G8" fmla="+- 0 0 0"/>
                    <a:gd name="G9" fmla="+- 0 0 0"/>
                    <a:gd name="G10" fmla="+- 277 0 0"/>
                    <a:gd name="G11" fmla="+- 0 0 0"/>
                    <a:gd name="G12" fmla="+- 0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375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G43" fmla="+- 350 0 0"/>
                    <a:gd name="G44" fmla="+- 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G55" fmla="+- 1 0 0"/>
                    <a:gd name="G56" fmla="+- 1 0 0"/>
                    <a:gd name="G57" fmla="+- 1 0 0"/>
                    <a:gd name="G58" fmla="+- 1 0 0"/>
                    <a:gd name="G59" fmla="+- 1 0 0"/>
                    <a:gd name="G60" fmla="+- 1 0 0"/>
                    <a:gd name="G61" fmla="+- 1 0 0"/>
                    <a:gd name="G62" fmla="+- 1 0 0"/>
                    <a:gd name="G63" fmla="+- 1 0 0"/>
                    <a:gd name="G64" fmla="+- 1 0 0"/>
                    <a:gd name="G65" fmla="+- 1 0 0"/>
                    <a:gd name="G66" fmla="+- 1 0 0"/>
                    <a:gd name="G67" fmla="+- 1 0 0"/>
                    <a:gd name="G68" fmla="+- 1 0 0"/>
                    <a:gd name="G69" fmla="+- 1 0 0"/>
                    <a:gd name="G70" fmla="+- 1 0 0"/>
                    <a:gd name="G71" fmla="+- 1 0 0"/>
                    <a:gd name="T0" fmla="*/ 0 256 1"/>
                    <a:gd name="T1" fmla="*/ 0 256 1"/>
                    <a:gd name="G72" fmla="+- 0 T0 T1"/>
                    <a:gd name="G73" fmla="cos 54736 G72"/>
                    <a:gd name="T2" fmla="*/ 0 256 1"/>
                    <a:gd name="T3" fmla="*/ 0 256 1"/>
                    <a:gd name="G74" fmla="+- 0 T2 T3"/>
                    <a:gd name="G75" fmla="sin 54812 G74"/>
                    <a:gd name="G76" fmla="+- G73 G75 0"/>
                    <a:gd name="G77" fmla="+- G76 10800 0"/>
                    <a:gd name="G78" fmla="+- 1 0 0"/>
                    <a:gd name="G79" fmla="+- 1 0 0"/>
                    <a:gd name="G80" fmla="+- 1 0 0"/>
                    <a:gd name="G81" fmla="+- 1 0 0"/>
                    <a:gd name="G82" fmla="+- 1 0 0"/>
                    <a:gd name="G83" fmla="+- 1 0 0"/>
                    <a:gd name="G84" fmla="+- 1 0 0"/>
                    <a:gd name="G85" fmla="+- 0 0 0"/>
                    <a:gd name="G86" fmla="+- 1 0 0"/>
                    <a:gd name="G87" fmla="+- 1 0 0"/>
                    <a:gd name="G88" fmla="+- 1 0 0"/>
                    <a:gd name="G89" fmla="+- 1 0 0"/>
                    <a:gd name="G90" fmla="+- 1 0 0"/>
                    <a:gd name="G91" fmla="+- 1 0 0"/>
                    <a:gd name="G92" fmla="+- 1 0 0"/>
                    <a:gd name="G93" fmla="+- 1 0 0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1 w 323"/>
                    <a:gd name="T37" fmla="*/ 0 h 379"/>
                    <a:gd name="T38" fmla="*/ 1 w 323"/>
                    <a:gd name="T39" fmla="*/ 0 h 379"/>
                    <a:gd name="T40" fmla="*/ 1 w 323"/>
                    <a:gd name="T41" fmla="*/ 0 h 379"/>
                    <a:gd name="T42" fmla="*/ 1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w 323"/>
                    <a:gd name="T89" fmla="*/ 0 h 379"/>
                    <a:gd name="T90" fmla="*/ 0 w 323"/>
                    <a:gd name="T91" fmla="*/ 0 h 379"/>
                  </a:gdLst>
                  <a:ahLst/>
                  <a:cxnLst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28" name="Freeform 184"/>
                <p:cNvSpPr>
                  <a:spLocks noChangeArrowheads="1"/>
                </p:cNvSpPr>
                <p:nvPr/>
              </p:nvSpPr>
              <p:spPr bwMode="auto">
                <a:xfrm>
                  <a:off x="4613" y="3194"/>
                  <a:ext cx="60" cy="40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0 0 0"/>
                    <a:gd name="G4" fmla="+- 0 0 0"/>
                    <a:gd name="G5" fmla="+- 0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0 0 0"/>
                    <a:gd name="G24" fmla="+- 1 0 0"/>
                    <a:gd name="G25" fmla="+- 1 0 0"/>
                    <a:gd name="G26" fmla="+- 1 0 0"/>
                    <a:gd name="G27" fmla="+- 92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*/ 1 35987 55552"/>
                    <a:gd name="G43" fmla="*/ G42 1 180"/>
                    <a:gd name="G44" fmla="cos 0 G43"/>
                    <a:gd name="G45" fmla="+- 0 0 0"/>
                    <a:gd name="G46" fmla="+- 6 0 0"/>
                    <a:gd name="G47" fmla="+- 0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T0" fmla="*/ 0 256 1"/>
                    <a:gd name="T1" fmla="*/ 0 256 1"/>
                    <a:gd name="G55" fmla="+- 0 T0 T1"/>
                    <a:gd name="G56" fmla="cos 54736 G55"/>
                    <a:gd name="T2" fmla="*/ 0 256 1"/>
                    <a:gd name="T3" fmla="*/ 0 256 1"/>
                    <a:gd name="G57" fmla="+- 0 T2 T3"/>
                    <a:gd name="G58" fmla="sin 54766 G57"/>
                    <a:gd name="G59" fmla="+- G56 G58 0"/>
                    <a:gd name="G60" fmla="+- G59 10800 0"/>
                    <a:gd name="G61" fmla="+- 1 0 0"/>
                    <a:gd name="G62" fmla="+- 1 0 0"/>
                    <a:gd name="G63" fmla="+- 1 0 0"/>
                    <a:gd name="G64" fmla="+- 1 0 0"/>
                    <a:gd name="G65" fmla="+- 1 0 0"/>
                    <a:gd name="G66" fmla="+- 1 0 0"/>
                    <a:gd name="G67" fmla="+- 1 0 0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w 282"/>
                    <a:gd name="T123" fmla="*/ 0 h 253"/>
                    <a:gd name="T124" fmla="*/ 0 w 282"/>
                    <a:gd name="T125" fmla="*/ 0 h 253"/>
                  </a:gdLst>
                  <a:ahLst/>
                  <a:cxnLst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29" name="Freeform 185"/>
                <p:cNvSpPr>
                  <a:spLocks noChangeArrowheads="1"/>
                </p:cNvSpPr>
                <p:nvPr/>
              </p:nvSpPr>
              <p:spPr bwMode="auto">
                <a:xfrm>
                  <a:off x="4492" y="3217"/>
                  <a:ext cx="23" cy="37"/>
                </a:xfrm>
                <a:custGeom>
                  <a:avLst/>
                  <a:gdLst>
                    <a:gd name="G0" fmla="+- 128 0 0"/>
                    <a:gd name="G1" fmla="+- 148 0 0"/>
                    <a:gd name="G2" fmla="+- 166 0 0"/>
                    <a:gd name="G3" fmla="+- 0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0 0 0"/>
                    <a:gd name="G40" fmla="+- 128 0 0"/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30" name="Freeform 186"/>
                <p:cNvSpPr>
                  <a:spLocks noChangeArrowheads="1"/>
                </p:cNvSpPr>
                <p:nvPr/>
              </p:nvSpPr>
              <p:spPr bwMode="auto">
                <a:xfrm>
                  <a:off x="4664" y="3191"/>
                  <a:ext cx="52" cy="50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0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G43" fmla="+- 1 0 0"/>
                    <a:gd name="G44" fmla="+- 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G55" fmla="+- 1 0 0"/>
                    <a:gd name="G56" fmla="+- 1 0 0"/>
                    <a:gd name="G57" fmla="+- 1 0 0"/>
                    <a:gd name="G58" fmla="+- 0 0 0"/>
                    <a:gd name="G59" fmla="+- 0 0 0"/>
                    <a:gd name="G60" fmla="+- 2 0 0"/>
                    <a:gd name="G61" fmla="+- 0 0 0"/>
                    <a:gd name="G62" fmla="+- 1 0 0"/>
                    <a:gd name="G63" fmla="+- 1 0 0"/>
                    <a:gd name="G64" fmla="+- 1 0 0"/>
                    <a:gd name="G65" fmla="+- 1 0 0"/>
                    <a:gd name="G66" fmla="+- 1 0 0"/>
                    <a:gd name="G67" fmla="+- 1 0 0"/>
                    <a:gd name="G68" fmla="+- 1 0 0"/>
                    <a:gd name="G69" fmla="+- 1 0 0"/>
                    <a:gd name="G70" fmla="+- 1 0 0"/>
                    <a:gd name="G71" fmla="+- 1 0 0"/>
                    <a:gd name="G72" fmla="+- 1 0 0"/>
                    <a:gd name="G73" fmla="+- 1 0 0"/>
                    <a:gd name="G74" fmla="+- 1 0 0"/>
                    <a:gd name="G75" fmla="+- 1 0 0"/>
                    <a:gd name="G76" fmla="+- 1 0 0"/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pic>
            <p:nvPicPr>
              <p:cNvPr id="6331" name="Picture 187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4448" y="3209"/>
                <a:ext cx="262" cy="243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</p:grpSp>
        <p:grpSp>
          <p:nvGrpSpPr>
            <p:cNvPr id="6332" name="Group 188"/>
            <p:cNvGrpSpPr>
              <a:grpSpLocks/>
            </p:cNvGrpSpPr>
            <p:nvPr/>
          </p:nvGrpSpPr>
          <p:grpSpPr bwMode="auto">
            <a:xfrm>
              <a:off x="3489" y="2246"/>
              <a:ext cx="250" cy="225"/>
              <a:chOff x="3489" y="2246"/>
              <a:chExt cx="250" cy="225"/>
            </a:xfrm>
          </p:grpSpPr>
          <p:grpSp>
            <p:nvGrpSpPr>
              <p:cNvPr id="6333" name="Group 189"/>
              <p:cNvGrpSpPr>
                <a:grpSpLocks/>
              </p:cNvGrpSpPr>
              <p:nvPr/>
            </p:nvGrpSpPr>
            <p:grpSpPr bwMode="auto">
              <a:xfrm>
                <a:off x="3528" y="2246"/>
                <a:ext cx="210" cy="58"/>
                <a:chOff x="3528" y="2246"/>
                <a:chExt cx="210" cy="58"/>
              </a:xfrm>
            </p:grpSpPr>
            <p:sp>
              <p:nvSpPr>
                <p:cNvPr id="6334" name="Freeform 190"/>
                <p:cNvSpPr>
                  <a:spLocks noChangeArrowheads="1"/>
                </p:cNvSpPr>
                <p:nvPr/>
              </p:nvSpPr>
              <p:spPr bwMode="auto">
                <a:xfrm>
                  <a:off x="3585" y="2257"/>
                  <a:ext cx="37" cy="31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0 0 0"/>
                    <a:gd name="G6" fmla="+- 0 0 0"/>
                    <a:gd name="G7" fmla="*/ 1 125 2"/>
                    <a:gd name="G8" fmla="+- 142 0 0"/>
                    <a:gd name="G9" fmla="+- 83 0 0"/>
                    <a:gd name="G10" fmla="+- 0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T0" fmla="*/ 0 256 1"/>
                    <a:gd name="T1" fmla="*/ 0 256 1"/>
                    <a:gd name="G24" fmla="+- 0 T0 T1"/>
                    <a:gd name="G25" fmla="cos 54736 G24"/>
                    <a:gd name="T2" fmla="*/ 0 256 1"/>
                    <a:gd name="T3" fmla="*/ 0 256 1"/>
                    <a:gd name="G26" fmla="+- 0 T2 T3"/>
                    <a:gd name="G27" fmla="sin 54937 G26"/>
                    <a:gd name="G28" fmla="+- G25 G27 0"/>
                    <a:gd name="G29" fmla="+- G28 1080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G43" fmla="+- 1 0 0"/>
                    <a:gd name="G44" fmla="+- 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w 199"/>
                    <a:gd name="T99" fmla="*/ 0 h 232"/>
                    <a:gd name="T100" fmla="*/ 0 w 199"/>
                    <a:gd name="T101" fmla="*/ 0 h 232"/>
                  </a:gdLst>
                  <a:ahLst/>
                  <a:cxnLst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35" name="Freeform 191"/>
                <p:cNvSpPr>
                  <a:spLocks noChangeArrowheads="1"/>
                </p:cNvSpPr>
                <p:nvPr/>
              </p:nvSpPr>
              <p:spPr bwMode="auto">
                <a:xfrm>
                  <a:off x="3649" y="2256"/>
                  <a:ext cx="25" cy="24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0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0 0 0"/>
                    <a:gd name="G32" fmla="+- 4 0 0"/>
                    <a:gd name="G33" fmla="+- 9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36" name="Freeform 192"/>
                <p:cNvSpPr>
                  <a:spLocks noChangeArrowheads="1"/>
                </p:cNvSpPr>
                <p:nvPr/>
              </p:nvSpPr>
              <p:spPr bwMode="auto">
                <a:xfrm>
                  <a:off x="3560" y="2250"/>
                  <a:ext cx="61" cy="51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195 0 0"/>
                    <a:gd name="G7" fmla="+- 226 0 0"/>
                    <a:gd name="G8" fmla="+- 0 0 0"/>
                    <a:gd name="G9" fmla="+- 0 0 0"/>
                    <a:gd name="G10" fmla="+- 275 0 0"/>
                    <a:gd name="T0" fmla="*/ 282 256 1"/>
                    <a:gd name="T1" fmla="*/ 0 256 1"/>
                    <a:gd name="G11" fmla="+- 0 T0 T1"/>
                    <a:gd name="G12" fmla="sin 0 G11"/>
                    <a:gd name="G13" fmla="+- 290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0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G43" fmla="+- 1 0 0"/>
                    <a:gd name="G44" fmla="+- 34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G55" fmla="+- 1 0 0"/>
                    <a:gd name="G56" fmla="+- 1 0 0"/>
                    <a:gd name="G57" fmla="+- 1 0 0"/>
                    <a:gd name="G58" fmla="+- 1 0 0"/>
                    <a:gd name="G59" fmla="+- 1 0 0"/>
                    <a:gd name="G60" fmla="+- 1 0 0"/>
                    <a:gd name="G61" fmla="+- 1 0 0"/>
                    <a:gd name="G62" fmla="+- 1 0 0"/>
                    <a:gd name="G63" fmla="+- 1 0 0"/>
                    <a:gd name="G64" fmla="+- 1 0 0"/>
                    <a:gd name="G65" fmla="+- 1 0 0"/>
                    <a:gd name="G66" fmla="+- 1 0 0"/>
                    <a:gd name="G67" fmla="+- 1 0 0"/>
                    <a:gd name="G68" fmla="+- 1 0 0"/>
                    <a:gd name="G69" fmla="+- 1 0 0"/>
                    <a:gd name="G70" fmla="+- 1 0 0"/>
                    <a:gd name="G71" fmla="+- 1 0 0"/>
                    <a:gd name="G72" fmla="+- 1 0 0"/>
                    <a:gd name="G73" fmla="+- 1 0 0"/>
                    <a:gd name="G74" fmla="+- 1 0 0"/>
                    <a:gd name="G75" fmla="+- 1 0 0"/>
                    <a:gd name="G76" fmla="+- 1 0 0"/>
                    <a:gd name="G77" fmla="+- 1 0 0"/>
                    <a:gd name="G78" fmla="+- 1 0 0"/>
                    <a:gd name="G79" fmla="+- 1 0 0"/>
                    <a:gd name="G80" fmla="*/ 1 35987 45568"/>
                    <a:gd name="G81" fmla="*/ 1 35987 55552"/>
                    <a:gd name="G82" fmla="*/ G81 1 180"/>
                    <a:gd name="G83" fmla="*/ G80 1 G82"/>
                    <a:gd name="G84" fmla="+- 0 0 0"/>
                    <a:gd name="G85" fmla="+- 1 0 0"/>
                    <a:gd name="G86" fmla="+- 1 0 0"/>
                    <a:gd name="G87" fmla="+- 1 0 0"/>
                    <a:gd name="G88" fmla="+- 1 0 0"/>
                    <a:gd name="G89" fmla="+- 1 0 0"/>
                    <a:gd name="G90" fmla="+- 1 0 0"/>
                    <a:gd name="G91" fmla="+- 1 0 0"/>
                    <a:gd name="G92" fmla="+- 1 0 0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1 w 322"/>
                    <a:gd name="T33" fmla="*/ 0 h 378"/>
                    <a:gd name="T34" fmla="*/ 1 w 322"/>
                    <a:gd name="T35" fmla="*/ 0 h 378"/>
                    <a:gd name="T36" fmla="*/ 1 w 322"/>
                    <a:gd name="T37" fmla="*/ 0 h 378"/>
                    <a:gd name="T38" fmla="*/ 1 w 322"/>
                    <a:gd name="T39" fmla="*/ 0 h 378"/>
                    <a:gd name="T40" fmla="*/ 1 w 322"/>
                    <a:gd name="T41" fmla="*/ 0 h 378"/>
                    <a:gd name="T42" fmla="*/ 1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w 322"/>
                    <a:gd name="T89" fmla="*/ 0 h 378"/>
                  </a:gdLst>
                  <a:ahLst/>
                  <a:cxnLst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37" name="Freeform 193"/>
                <p:cNvSpPr>
                  <a:spLocks noChangeArrowheads="1"/>
                </p:cNvSpPr>
                <p:nvPr/>
              </p:nvSpPr>
              <p:spPr bwMode="auto">
                <a:xfrm>
                  <a:off x="3648" y="2248"/>
                  <a:ext cx="53" cy="34"/>
                </a:xfrm>
                <a:custGeom>
                  <a:avLst/>
                  <a:gdLst>
                    <a:gd name="G0" fmla="+- 1 0 0"/>
                    <a:gd name="G1" fmla="+- 1 0 0"/>
                    <a:gd name="G2" fmla="+- 107 0 0"/>
                    <a:gd name="G3" fmla="+- 0 0 0"/>
                    <a:gd name="G4" fmla="+- 0 0 0"/>
                    <a:gd name="G5" fmla="+- 0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0 0 0"/>
                    <a:gd name="G24" fmla="+- 1 0 0"/>
                    <a:gd name="G25" fmla="+- 1 0 0"/>
                    <a:gd name="G26" fmla="+- 1 0 0"/>
                    <a:gd name="G27" fmla="+- 0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0 0 0"/>
                    <a:gd name="G43" fmla="+- 0 0 0"/>
                    <a:gd name="G44" fmla="+- 5 0 0"/>
                    <a:gd name="G45" fmla="+- 0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T0" fmla="*/ 0 256 1"/>
                    <a:gd name="T1" fmla="*/ 0 256 1"/>
                    <a:gd name="G53" fmla="+- 0 T0 T1"/>
                    <a:gd name="G54" fmla="cos 54736 G53"/>
                    <a:gd name="T2" fmla="*/ 0 256 1"/>
                    <a:gd name="T3" fmla="*/ 0 256 1"/>
                    <a:gd name="G55" fmla="+- 0 T2 T3"/>
                    <a:gd name="G56" fmla="sin 54766 G55"/>
                    <a:gd name="G57" fmla="+- G54 G56 0"/>
                    <a:gd name="G58" fmla="+- G57 10800 0"/>
                    <a:gd name="G59" fmla="+- 1 0 0"/>
                    <a:gd name="G60" fmla="+- 1 0 0"/>
                    <a:gd name="G61" fmla="+- 1 0 0"/>
                    <a:gd name="G62" fmla="+- 1 0 0"/>
                    <a:gd name="G63" fmla="+- 1 0 0"/>
                    <a:gd name="G64" fmla="+- 1 0 0"/>
                    <a:gd name="G65" fmla="+- 1 0 0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w 283"/>
                    <a:gd name="T123" fmla="*/ 0 h 252"/>
                    <a:gd name="T124" fmla="*/ 0 w 283"/>
                    <a:gd name="T125" fmla="*/ 0 h 252"/>
                  </a:gdLst>
                  <a:ahLst/>
                  <a:cxnLst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38" name="Freeform 194"/>
                <p:cNvSpPr>
                  <a:spLocks noChangeArrowheads="1"/>
                </p:cNvSpPr>
                <p:nvPr/>
              </p:nvSpPr>
              <p:spPr bwMode="auto">
                <a:xfrm>
                  <a:off x="3537" y="2265"/>
                  <a:ext cx="21" cy="32"/>
                </a:xfrm>
                <a:custGeom>
                  <a:avLst/>
                  <a:gdLst>
                    <a:gd name="G0" fmla="+- 130 0 0"/>
                    <a:gd name="G1" fmla="+- 149 0 0"/>
                    <a:gd name="G2" fmla="+- 0 0 0"/>
                    <a:gd name="G3" fmla="+- 0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06 0 0"/>
                    <a:gd name="G40" fmla="+- 130 0 0"/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39" name="Freeform 195"/>
                <p:cNvSpPr>
                  <a:spLocks noChangeArrowheads="1"/>
                </p:cNvSpPr>
                <p:nvPr/>
              </p:nvSpPr>
              <p:spPr bwMode="auto">
                <a:xfrm>
                  <a:off x="3692" y="2246"/>
                  <a:ext cx="46" cy="42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T0" fmla="*/ 0 256 1"/>
                    <a:gd name="T1" fmla="*/ 0 256 1"/>
                    <a:gd name="G17" fmla="+- 0 T0 T1"/>
                    <a:gd name="G18" fmla="cos 54736 G17"/>
                    <a:gd name="T2" fmla="*/ 0 256 1"/>
                    <a:gd name="T3" fmla="*/ 0 256 1"/>
                    <a:gd name="G19" fmla="+- 0 T2 T3"/>
                    <a:gd name="G20" fmla="sin 55014 G19"/>
                    <a:gd name="G21" fmla="+- G18 G20 0"/>
                    <a:gd name="G22" fmla="+- G21 1080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T4" fmla="*/ 0 256 1"/>
                    <a:gd name="T5" fmla="*/ 0 256 1"/>
                    <a:gd name="G30" fmla="+- 0 T4 T5"/>
                    <a:gd name="G31" fmla="sin 54736 G30"/>
                    <a:gd name="T6" fmla="*/ 0 256 1"/>
                    <a:gd name="T7" fmla="*/ 0 256 1"/>
                    <a:gd name="G32" fmla="+- 0 T6 T7"/>
                    <a:gd name="G33" fmla="cos 55046 G32"/>
                    <a:gd name="G34" fmla="+- G31 0 G33"/>
                    <a:gd name="G35" fmla="*/ G34 65535 1"/>
                    <a:gd name="G36" fmla="+- G35 1080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G43" fmla="+- 1 0 0"/>
                    <a:gd name="G44" fmla="+- 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G55" fmla="+- 1 0 0"/>
                    <a:gd name="G56" fmla="+- 1 0 0"/>
                    <a:gd name="G57" fmla="+- 1 0 0"/>
                    <a:gd name="G58" fmla="+- 1 0 0"/>
                    <a:gd name="G59" fmla="+- 1 0 0"/>
                    <a:gd name="G60" fmla="+- 1 0 0"/>
                    <a:gd name="G61" fmla="+- 1 0 0"/>
                    <a:gd name="G62" fmla="+- 1 0 0"/>
                    <a:gd name="G63" fmla="+- 1 0 0"/>
                    <a:gd name="G64" fmla="+- 1 0 0"/>
                    <a:gd name="G65" fmla="+- 1 0 0"/>
                    <a:gd name="G66" fmla="+- 1 0 0"/>
                    <a:gd name="G67" fmla="+- 1 0 0"/>
                    <a:gd name="G68" fmla="+- 1 0 0"/>
                    <a:gd name="G69" fmla="+- 0 0 0"/>
                    <a:gd name="G70" fmla="+- 1 0 0"/>
                    <a:gd name="G71" fmla="+- 3 0 0"/>
                    <a:gd name="G72" fmla="*/ 1 35987 45568"/>
                    <a:gd name="G73" fmla="*/ 1 35987 55552"/>
                    <a:gd name="G74" fmla="*/ G73 1 180"/>
                    <a:gd name="G75" fmla="*/ G72 1 G74"/>
                    <a:gd name="G76" fmla="+- 1 0 0"/>
                    <a:gd name="G77" fmla="+- 1 0 0"/>
                    <a:gd name="G78" fmla="+- 1 0 0"/>
                    <a:gd name="G79" fmla="+- 1 0 0"/>
                    <a:gd name="G80" fmla="+- 1 0 0"/>
                    <a:gd name="G81" fmla="+- 1 0 0"/>
                    <a:gd name="G82" fmla="+- 1 0 0"/>
                    <a:gd name="G83" fmla="+- 1 0 0"/>
                    <a:gd name="G84" fmla="+- 1 0 0"/>
                    <a:gd name="G85" fmla="+- 1 0 0"/>
                    <a:gd name="G86" fmla="+- 1 0 0"/>
                    <a:gd name="G87" fmla="+- 1 0 0"/>
                    <a:gd name="G88" fmla="+- 1 0 0"/>
                    <a:gd name="G89" fmla="+- 1 0 0"/>
                    <a:gd name="G90" fmla="+- 1 0 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w 246"/>
                    <a:gd name="T77" fmla="*/ 0 h 310"/>
                    <a:gd name="T78" fmla="*/ 0 w 246"/>
                    <a:gd name="T79" fmla="*/ 0 h 310"/>
                    <a:gd name="T80" fmla="*/ 0 w 246"/>
                    <a:gd name="T81" fmla="*/ 0 h 310"/>
                    <a:gd name="T82" fmla="*/ 0 w 246"/>
                    <a:gd name="T83" fmla="*/ 0 h 310"/>
                  </a:gdLst>
                  <a:ahLst/>
                  <a:cxnLst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40" name="Freeform 196"/>
                <p:cNvSpPr>
                  <a:spLocks noChangeArrowheads="1"/>
                </p:cNvSpPr>
                <p:nvPr/>
              </p:nvSpPr>
              <p:spPr bwMode="auto">
                <a:xfrm>
                  <a:off x="3575" y="2258"/>
                  <a:ext cx="37" cy="31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00 0 0"/>
                    <a:gd name="G6" fmla="+- 115 0 0"/>
                    <a:gd name="G7" fmla="+- 65 0 0"/>
                    <a:gd name="G8" fmla="+- 146 0 0"/>
                    <a:gd name="G9" fmla="+- 85 0 0"/>
                    <a:gd name="G10" fmla="+- 0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0 0 0"/>
                    <a:gd name="G38" fmla="+- 0 0 0"/>
                    <a:gd name="G39" fmla="+- 1 0 0"/>
                    <a:gd name="G40" fmla="+- 1 0 0"/>
                    <a:gd name="G41" fmla="+- 1 0 0"/>
                    <a:gd name="G42" fmla="+- 1 0 0"/>
                    <a:gd name="G43" fmla="+- 1 0 0"/>
                    <a:gd name="G44" fmla="+- 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G55" fmla="+- 1 0 0"/>
                    <a:gd name="G56" fmla="+- 1 0 0"/>
                    <a:gd name="G57" fmla="+- 1 0 0"/>
                    <a:gd name="G58" fmla="+- 1 0 0"/>
                    <a:gd name="G59" fmla="+- 1 0 0"/>
                    <a:gd name="G60" fmla="+- 1 0 0"/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41" name="Freeform 197"/>
                <p:cNvSpPr>
                  <a:spLocks noChangeArrowheads="1"/>
                </p:cNvSpPr>
                <p:nvPr/>
              </p:nvSpPr>
              <p:spPr bwMode="auto">
                <a:xfrm>
                  <a:off x="3639" y="2258"/>
                  <a:ext cx="25" cy="24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0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*/ 1 35987 55552"/>
                    <a:gd name="G32" fmla="*/ G31 1 180"/>
                    <a:gd name="G33" fmla="sin 0 G32"/>
                    <a:gd name="G34" fmla="+- 6 0 0"/>
                    <a:gd name="G35" fmla="+- 0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42" name="Freeform 198"/>
                <p:cNvSpPr>
                  <a:spLocks noChangeArrowheads="1"/>
                </p:cNvSpPr>
                <p:nvPr/>
              </p:nvSpPr>
              <p:spPr bwMode="auto">
                <a:xfrm>
                  <a:off x="3550" y="2253"/>
                  <a:ext cx="60" cy="51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0 0 0"/>
                    <a:gd name="G7" fmla="+- 227 0 0"/>
                    <a:gd name="G8" fmla="+- 0 0 0"/>
                    <a:gd name="G9" fmla="+- 0 0 0"/>
                    <a:gd name="G10" fmla="+- 277 0 0"/>
                    <a:gd name="G11" fmla="+- 0 0 0"/>
                    <a:gd name="G12" fmla="+- 0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375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G43" fmla="+- 350 0 0"/>
                    <a:gd name="G44" fmla="+- 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G55" fmla="+- 1 0 0"/>
                    <a:gd name="G56" fmla="+- 1 0 0"/>
                    <a:gd name="G57" fmla="+- 1 0 0"/>
                    <a:gd name="G58" fmla="+- 1 0 0"/>
                    <a:gd name="G59" fmla="+- 1 0 0"/>
                    <a:gd name="G60" fmla="+- 1 0 0"/>
                    <a:gd name="G61" fmla="+- 1 0 0"/>
                    <a:gd name="G62" fmla="+- 1 0 0"/>
                    <a:gd name="G63" fmla="+- 1 0 0"/>
                    <a:gd name="G64" fmla="+- 1 0 0"/>
                    <a:gd name="G65" fmla="+- 1 0 0"/>
                    <a:gd name="G66" fmla="+- 1 0 0"/>
                    <a:gd name="G67" fmla="+- 1 0 0"/>
                    <a:gd name="G68" fmla="+- 1 0 0"/>
                    <a:gd name="G69" fmla="+- 1 0 0"/>
                    <a:gd name="G70" fmla="+- 1 0 0"/>
                    <a:gd name="G71" fmla="+- 1 0 0"/>
                    <a:gd name="T0" fmla="*/ 0 256 1"/>
                    <a:gd name="T1" fmla="*/ 0 256 1"/>
                    <a:gd name="G72" fmla="+- 0 T0 T1"/>
                    <a:gd name="G73" fmla="cos 54736 G72"/>
                    <a:gd name="T2" fmla="*/ 0 256 1"/>
                    <a:gd name="T3" fmla="*/ 0 256 1"/>
                    <a:gd name="G74" fmla="+- 0 T2 T3"/>
                    <a:gd name="G75" fmla="sin 54812 G74"/>
                    <a:gd name="G76" fmla="+- G73 G75 0"/>
                    <a:gd name="G77" fmla="+- G76 10800 0"/>
                    <a:gd name="G78" fmla="+- 1 0 0"/>
                    <a:gd name="G79" fmla="+- 1 0 0"/>
                    <a:gd name="G80" fmla="+- 1 0 0"/>
                    <a:gd name="G81" fmla="+- 1 0 0"/>
                    <a:gd name="G82" fmla="+- 1 0 0"/>
                    <a:gd name="G83" fmla="+- 1 0 0"/>
                    <a:gd name="G84" fmla="+- 1 0 0"/>
                    <a:gd name="G85" fmla="+- 0 0 0"/>
                    <a:gd name="G86" fmla="+- 1 0 0"/>
                    <a:gd name="G87" fmla="+- 1 0 0"/>
                    <a:gd name="G88" fmla="+- 1 0 0"/>
                    <a:gd name="G89" fmla="+- 1 0 0"/>
                    <a:gd name="G90" fmla="+- 1 0 0"/>
                    <a:gd name="G91" fmla="+- 1 0 0"/>
                    <a:gd name="G92" fmla="+- 1 0 0"/>
                    <a:gd name="G93" fmla="+- 1 0 0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1 w 323"/>
                    <a:gd name="T37" fmla="*/ 0 h 379"/>
                    <a:gd name="T38" fmla="*/ 1 w 323"/>
                    <a:gd name="T39" fmla="*/ 0 h 379"/>
                    <a:gd name="T40" fmla="*/ 1 w 323"/>
                    <a:gd name="T41" fmla="*/ 0 h 379"/>
                    <a:gd name="T42" fmla="*/ 1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w 323"/>
                    <a:gd name="T89" fmla="*/ 0 h 379"/>
                    <a:gd name="T90" fmla="*/ 0 w 323"/>
                    <a:gd name="T91" fmla="*/ 0 h 379"/>
                  </a:gdLst>
                  <a:ahLst/>
                  <a:cxnLst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43" name="Freeform 199"/>
                <p:cNvSpPr>
                  <a:spLocks noChangeArrowheads="1"/>
                </p:cNvSpPr>
                <p:nvPr/>
              </p:nvSpPr>
              <p:spPr bwMode="auto">
                <a:xfrm>
                  <a:off x="3637" y="2251"/>
                  <a:ext cx="53" cy="34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0 0 0"/>
                    <a:gd name="G4" fmla="+- 0 0 0"/>
                    <a:gd name="G5" fmla="+- 0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0 0 0"/>
                    <a:gd name="G24" fmla="+- 1 0 0"/>
                    <a:gd name="G25" fmla="+- 1 0 0"/>
                    <a:gd name="G26" fmla="+- 1 0 0"/>
                    <a:gd name="G27" fmla="+- 92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*/ 1 35987 55552"/>
                    <a:gd name="G43" fmla="*/ G42 1 180"/>
                    <a:gd name="G44" fmla="cos 0 G43"/>
                    <a:gd name="G45" fmla="+- 0 0 0"/>
                    <a:gd name="G46" fmla="+- 6 0 0"/>
                    <a:gd name="G47" fmla="+- 0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T0" fmla="*/ 0 256 1"/>
                    <a:gd name="T1" fmla="*/ 0 256 1"/>
                    <a:gd name="G55" fmla="+- 0 T0 T1"/>
                    <a:gd name="G56" fmla="cos 54736 G55"/>
                    <a:gd name="T2" fmla="*/ 0 256 1"/>
                    <a:gd name="T3" fmla="*/ 0 256 1"/>
                    <a:gd name="G57" fmla="+- 0 T2 T3"/>
                    <a:gd name="G58" fmla="sin 54766 G57"/>
                    <a:gd name="G59" fmla="+- G56 G58 0"/>
                    <a:gd name="G60" fmla="+- G59 10800 0"/>
                    <a:gd name="G61" fmla="+- 1 0 0"/>
                    <a:gd name="G62" fmla="+- 1 0 0"/>
                    <a:gd name="G63" fmla="+- 1 0 0"/>
                    <a:gd name="G64" fmla="+- 1 0 0"/>
                    <a:gd name="G65" fmla="+- 1 0 0"/>
                    <a:gd name="G66" fmla="+- 1 0 0"/>
                    <a:gd name="G67" fmla="+- 1 0 0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w 282"/>
                    <a:gd name="T123" fmla="*/ 0 h 253"/>
                    <a:gd name="T124" fmla="*/ 0 w 282"/>
                    <a:gd name="T125" fmla="*/ 0 h 253"/>
                  </a:gdLst>
                  <a:ahLst/>
                  <a:cxnLst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44" name="Freeform 200"/>
                <p:cNvSpPr>
                  <a:spLocks noChangeArrowheads="1"/>
                </p:cNvSpPr>
                <p:nvPr/>
              </p:nvSpPr>
              <p:spPr bwMode="auto">
                <a:xfrm>
                  <a:off x="3528" y="2270"/>
                  <a:ext cx="21" cy="31"/>
                </a:xfrm>
                <a:custGeom>
                  <a:avLst/>
                  <a:gdLst>
                    <a:gd name="G0" fmla="+- 128 0 0"/>
                    <a:gd name="G1" fmla="+- 148 0 0"/>
                    <a:gd name="G2" fmla="+- 166 0 0"/>
                    <a:gd name="G3" fmla="+- 0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0 0 0"/>
                    <a:gd name="G40" fmla="+- 128 0 0"/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45" name="Freeform 201"/>
                <p:cNvSpPr>
                  <a:spLocks noChangeArrowheads="1"/>
                </p:cNvSpPr>
                <p:nvPr/>
              </p:nvSpPr>
              <p:spPr bwMode="auto">
                <a:xfrm>
                  <a:off x="3682" y="2248"/>
                  <a:ext cx="47" cy="42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0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G43" fmla="+- 1 0 0"/>
                    <a:gd name="G44" fmla="+- 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G55" fmla="+- 1 0 0"/>
                    <a:gd name="G56" fmla="+- 1 0 0"/>
                    <a:gd name="G57" fmla="+- 1 0 0"/>
                    <a:gd name="G58" fmla="+- 0 0 0"/>
                    <a:gd name="G59" fmla="+- 0 0 0"/>
                    <a:gd name="G60" fmla="+- 2 0 0"/>
                    <a:gd name="G61" fmla="+- 0 0 0"/>
                    <a:gd name="G62" fmla="+- 1 0 0"/>
                    <a:gd name="G63" fmla="+- 1 0 0"/>
                    <a:gd name="G64" fmla="+- 1 0 0"/>
                    <a:gd name="G65" fmla="+- 1 0 0"/>
                    <a:gd name="G66" fmla="+- 1 0 0"/>
                    <a:gd name="G67" fmla="+- 1 0 0"/>
                    <a:gd name="G68" fmla="+- 1 0 0"/>
                    <a:gd name="G69" fmla="+- 1 0 0"/>
                    <a:gd name="G70" fmla="+- 1 0 0"/>
                    <a:gd name="G71" fmla="+- 1 0 0"/>
                    <a:gd name="G72" fmla="+- 1 0 0"/>
                    <a:gd name="G73" fmla="+- 1 0 0"/>
                    <a:gd name="G74" fmla="+- 1 0 0"/>
                    <a:gd name="G75" fmla="+- 1 0 0"/>
                    <a:gd name="G76" fmla="+- 1 0 0"/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pic>
            <p:nvPicPr>
              <p:cNvPr id="6346" name="Picture 202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3489" y="2264"/>
                <a:ext cx="234" cy="206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</p:grpSp>
        <p:sp>
          <p:nvSpPr>
            <p:cNvPr id="6347" name="Line 203"/>
            <p:cNvSpPr>
              <a:spLocks noChangeShapeType="1"/>
            </p:cNvSpPr>
            <p:nvPr/>
          </p:nvSpPr>
          <p:spPr bwMode="auto">
            <a:xfrm>
              <a:off x="4945" y="3488"/>
              <a:ext cx="53" cy="1"/>
            </a:xfrm>
            <a:prstGeom prst="line">
              <a:avLst/>
            </a:prstGeom>
            <a:noFill/>
            <a:ln w="1260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6348" name="Group 204"/>
            <p:cNvGrpSpPr>
              <a:grpSpLocks/>
            </p:cNvGrpSpPr>
            <p:nvPr/>
          </p:nvGrpSpPr>
          <p:grpSpPr bwMode="auto">
            <a:xfrm>
              <a:off x="3575" y="2891"/>
              <a:ext cx="260" cy="234"/>
              <a:chOff x="3575" y="2891"/>
              <a:chExt cx="260" cy="234"/>
            </a:xfrm>
          </p:grpSpPr>
          <p:pic>
            <p:nvPicPr>
              <p:cNvPr id="6349" name="Picture 205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3575" y="2891"/>
                <a:ext cx="260" cy="23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6350" name="Freeform 206"/>
              <p:cNvSpPr>
                <a:spLocks noChangeArrowheads="1"/>
              </p:cNvSpPr>
              <p:nvPr/>
            </p:nvSpPr>
            <p:spPr bwMode="auto">
              <a:xfrm flipH="1">
                <a:off x="3686" y="2913"/>
                <a:ext cx="122" cy="107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FFFFFF"/>
                  </a:gs>
                </a:gsLst>
                <a:lin ang="270000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351" name="Group 207"/>
            <p:cNvGrpSpPr>
              <a:grpSpLocks/>
            </p:cNvGrpSpPr>
            <p:nvPr/>
          </p:nvGrpSpPr>
          <p:grpSpPr bwMode="auto">
            <a:xfrm>
              <a:off x="3375" y="3156"/>
              <a:ext cx="303" cy="255"/>
              <a:chOff x="3375" y="3156"/>
              <a:chExt cx="303" cy="255"/>
            </a:xfrm>
          </p:grpSpPr>
          <p:pic>
            <p:nvPicPr>
              <p:cNvPr id="6352" name="Picture 208"/>
              <p:cNvPicPr>
                <a:picLocks noChangeAspect="1" noChangeArrowheads="1"/>
              </p:cNvPicPr>
              <p:nvPr/>
            </p:nvPicPr>
            <p:blipFill>
              <a:blip r:embed="rId8"/>
              <a:srcRect/>
              <a:stretch>
                <a:fillRect/>
              </a:stretch>
            </p:blipFill>
            <p:spPr bwMode="auto">
              <a:xfrm>
                <a:off x="3375" y="3156"/>
                <a:ext cx="303" cy="255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6353" name="Freeform 209"/>
              <p:cNvSpPr>
                <a:spLocks noChangeArrowheads="1"/>
              </p:cNvSpPr>
              <p:nvPr/>
            </p:nvSpPr>
            <p:spPr bwMode="auto">
              <a:xfrm flipH="1">
                <a:off x="3505" y="3180"/>
                <a:ext cx="142" cy="116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FFFFFF"/>
                  </a:gs>
                </a:gsLst>
                <a:lin ang="270000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354" name="Group 210"/>
            <p:cNvGrpSpPr>
              <a:grpSpLocks/>
            </p:cNvGrpSpPr>
            <p:nvPr/>
          </p:nvGrpSpPr>
          <p:grpSpPr bwMode="auto">
            <a:xfrm>
              <a:off x="3676" y="3346"/>
              <a:ext cx="268" cy="219"/>
              <a:chOff x="3676" y="3346"/>
              <a:chExt cx="268" cy="219"/>
            </a:xfrm>
          </p:grpSpPr>
          <p:pic>
            <p:nvPicPr>
              <p:cNvPr id="6355" name="Picture 211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3676" y="3346"/>
                <a:ext cx="268" cy="219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6356" name="Freeform 212"/>
              <p:cNvSpPr>
                <a:spLocks noChangeArrowheads="1"/>
              </p:cNvSpPr>
              <p:nvPr/>
            </p:nvSpPr>
            <p:spPr bwMode="auto">
              <a:xfrm flipH="1">
                <a:off x="3790" y="3367"/>
                <a:ext cx="126" cy="100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FFFFFF"/>
                  </a:gs>
                </a:gsLst>
                <a:lin ang="270000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357" name="Group 213"/>
            <p:cNvGrpSpPr>
              <a:grpSpLocks/>
            </p:cNvGrpSpPr>
            <p:nvPr/>
          </p:nvGrpSpPr>
          <p:grpSpPr bwMode="auto">
            <a:xfrm>
              <a:off x="4063" y="3335"/>
              <a:ext cx="268" cy="220"/>
              <a:chOff x="4063" y="3335"/>
              <a:chExt cx="268" cy="220"/>
            </a:xfrm>
          </p:grpSpPr>
          <p:pic>
            <p:nvPicPr>
              <p:cNvPr id="6358" name="Picture 214"/>
              <p:cNvPicPr>
                <a:picLocks noChangeAspect="1" noChangeArrowheads="1"/>
              </p:cNvPicPr>
              <p:nvPr/>
            </p:nvPicPr>
            <p:blipFill>
              <a:blip r:embed="rId10"/>
              <a:srcRect/>
              <a:stretch>
                <a:fillRect/>
              </a:stretch>
            </p:blipFill>
            <p:spPr bwMode="auto">
              <a:xfrm>
                <a:off x="4063" y="3335"/>
                <a:ext cx="268" cy="220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6359" name="Freeform 215"/>
              <p:cNvSpPr>
                <a:spLocks noChangeArrowheads="1"/>
              </p:cNvSpPr>
              <p:nvPr/>
            </p:nvSpPr>
            <p:spPr bwMode="auto">
              <a:xfrm>
                <a:off x="4091" y="3356"/>
                <a:ext cx="126" cy="100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FFFFFF"/>
                  </a:gs>
                </a:gsLst>
                <a:lin ang="270000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pic>
          <p:nvPicPr>
            <p:cNvPr id="6360" name="Picture 216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3932" y="1119"/>
              <a:ext cx="534" cy="10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grpSp>
          <p:nvGrpSpPr>
            <p:cNvPr id="6361" name="Group 217"/>
            <p:cNvGrpSpPr>
              <a:grpSpLocks/>
            </p:cNvGrpSpPr>
            <p:nvPr/>
          </p:nvGrpSpPr>
          <p:grpSpPr bwMode="auto">
            <a:xfrm>
              <a:off x="3473" y="1009"/>
              <a:ext cx="261" cy="242"/>
              <a:chOff x="3473" y="1009"/>
              <a:chExt cx="261" cy="242"/>
            </a:xfrm>
          </p:grpSpPr>
          <p:pic>
            <p:nvPicPr>
              <p:cNvPr id="6362" name="Picture 218"/>
              <p:cNvPicPr>
                <a:picLocks noChangeAspect="1" noChangeArrowheads="1"/>
              </p:cNvPicPr>
              <p:nvPr/>
            </p:nvPicPr>
            <p:blipFill>
              <a:blip r:embed="rId12"/>
              <a:srcRect/>
              <a:stretch>
                <a:fillRect/>
              </a:stretch>
            </p:blipFill>
            <p:spPr bwMode="auto">
              <a:xfrm>
                <a:off x="3573" y="1045"/>
                <a:ext cx="85" cy="206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pic>
            <p:nvPicPr>
              <p:cNvPr id="6363" name="Picture 219"/>
              <p:cNvPicPr>
                <a:picLocks noChangeAspect="1"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3473" y="1009"/>
                <a:ext cx="261" cy="55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</p:grpSp>
        <p:grpSp>
          <p:nvGrpSpPr>
            <p:cNvPr id="6364" name="Group 220"/>
            <p:cNvGrpSpPr>
              <a:grpSpLocks/>
            </p:cNvGrpSpPr>
            <p:nvPr/>
          </p:nvGrpSpPr>
          <p:grpSpPr bwMode="auto">
            <a:xfrm>
              <a:off x="5128" y="3186"/>
              <a:ext cx="142" cy="302"/>
              <a:chOff x="5128" y="3186"/>
              <a:chExt cx="142" cy="302"/>
            </a:xfrm>
          </p:grpSpPr>
          <p:sp>
            <p:nvSpPr>
              <p:cNvPr id="6365" name="Freeform 221"/>
              <p:cNvSpPr>
                <a:spLocks noChangeArrowheads="1"/>
              </p:cNvSpPr>
              <p:nvPr/>
            </p:nvSpPr>
            <p:spPr bwMode="auto">
              <a:xfrm>
                <a:off x="5241" y="3186"/>
                <a:ext cx="27" cy="288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2742 0 0"/>
                  <a:gd name="G4" fmla="+- 1 0 0"/>
                  <a:gd name="T0" fmla="*/ 17 w 354"/>
                  <a:gd name="T1" fmla="*/ 0 h 2742"/>
                  <a:gd name="T2" fmla="*/ 93 w 354"/>
                  <a:gd name="T3" fmla="*/ 114 h 2742"/>
                  <a:gd name="T4" fmla="*/ 91 w 354"/>
                  <a:gd name="T5" fmla="*/ 881 h 2742"/>
                  <a:gd name="T6" fmla="*/ 0 w 354"/>
                  <a:gd name="T7" fmla="*/ 921 h 2742"/>
                  <a:gd name="T8" fmla="*/ 17 w 354"/>
                  <a:gd name="T9" fmla="*/ 0 h 2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66" name="Rectangle 222"/>
              <p:cNvSpPr>
                <a:spLocks noChangeArrowheads="1"/>
              </p:cNvSpPr>
              <p:nvPr/>
            </p:nvSpPr>
            <p:spPr bwMode="auto">
              <a:xfrm>
                <a:off x="5135" y="3186"/>
                <a:ext cx="104" cy="288"/>
              </a:xfrm>
              <a:prstGeom prst="rect">
                <a:avLst/>
              </a:pr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67" name="Freeform 223"/>
              <p:cNvSpPr>
                <a:spLocks noChangeArrowheads="1"/>
              </p:cNvSpPr>
              <p:nvPr/>
            </p:nvSpPr>
            <p:spPr bwMode="auto">
              <a:xfrm>
                <a:off x="5246" y="3204"/>
                <a:ext cx="16" cy="267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229 0 0"/>
                  <a:gd name="G5" fmla="+- 1 0 0"/>
                  <a:gd name="G6" fmla="+- 2501 0 0"/>
                  <a:gd name="G7" fmla="+- 0 0 0"/>
                  <a:gd name="T0" fmla="*/ 2 w 211"/>
                  <a:gd name="T1" fmla="*/ 0 h 2537"/>
                  <a:gd name="T2" fmla="*/ 56 w 211"/>
                  <a:gd name="T3" fmla="*/ 73 h 2537"/>
                  <a:gd name="T4" fmla="*/ 2 w 211"/>
                  <a:gd name="T5" fmla="*/ 839 h 2537"/>
                  <a:gd name="T6" fmla="*/ 2 w 211"/>
                  <a:gd name="T7" fmla="*/ 0 h 25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68" name="Freeform 224"/>
              <p:cNvSpPr>
                <a:spLocks noChangeArrowheads="1"/>
              </p:cNvSpPr>
              <p:nvPr/>
            </p:nvSpPr>
            <p:spPr bwMode="auto">
              <a:xfrm>
                <a:off x="5243" y="3339"/>
                <a:ext cx="25" cy="23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100 0 0"/>
                  <a:gd name="G10" fmla="+- 48 0 0"/>
                  <a:gd name="G11" fmla="+- 0 0 0"/>
                  <a:gd name="G12" fmla="+- 0 0 0"/>
                  <a:gd name="T0" fmla="*/ 2 w 328"/>
                  <a:gd name="T1" fmla="*/ 0 h 226"/>
                  <a:gd name="T2" fmla="*/ 87 w 328"/>
                  <a:gd name="T3" fmla="*/ 43 h 226"/>
                  <a:gd name="T4" fmla="*/ 87 w 328"/>
                  <a:gd name="T5" fmla="*/ 77 h 226"/>
                  <a:gd name="T6" fmla="*/ 0 w 328"/>
                  <a:gd name="T7" fmla="*/ 34 h 226"/>
                  <a:gd name="T8" fmla="*/ 2 w 328"/>
                  <a:gd name="T9" fmla="*/ 0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69" name="Rectangle 225"/>
              <p:cNvSpPr>
                <a:spLocks noChangeArrowheads="1"/>
              </p:cNvSpPr>
              <p:nvPr/>
            </p:nvSpPr>
            <p:spPr bwMode="auto">
              <a:xfrm>
                <a:off x="5135" y="3219"/>
                <a:ext cx="59" cy="5"/>
              </a:xfrm>
              <a:prstGeom prst="rect">
                <a:avLst/>
              </a:prstGeom>
              <a:solidFill>
                <a:srgbClr val="000000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370" name="Group 226"/>
              <p:cNvGrpSpPr>
                <a:grpSpLocks/>
              </p:cNvGrpSpPr>
              <p:nvPr/>
            </p:nvGrpSpPr>
            <p:grpSpPr bwMode="auto">
              <a:xfrm>
                <a:off x="5189" y="3216"/>
                <a:ext cx="57" cy="17"/>
                <a:chOff x="5189" y="3216"/>
                <a:chExt cx="57" cy="17"/>
              </a:xfrm>
            </p:grpSpPr>
            <p:sp>
              <p:nvSpPr>
                <p:cNvPr id="6371" name="AutoShape 227"/>
                <p:cNvSpPr>
                  <a:spLocks noChangeArrowheads="1"/>
                </p:cNvSpPr>
                <p:nvPr/>
              </p:nvSpPr>
              <p:spPr bwMode="auto">
                <a:xfrm>
                  <a:off x="5189" y="3216"/>
                  <a:ext cx="57" cy="17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72" name="AutoShape 228"/>
                <p:cNvSpPr>
                  <a:spLocks noChangeArrowheads="1"/>
                </p:cNvSpPr>
                <p:nvPr/>
              </p:nvSpPr>
              <p:spPr bwMode="auto">
                <a:xfrm>
                  <a:off x="5190" y="3218"/>
                  <a:ext cx="55" cy="14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373" name="Rectangle 229"/>
              <p:cNvSpPr>
                <a:spLocks noChangeArrowheads="1"/>
              </p:cNvSpPr>
              <p:nvPr/>
            </p:nvSpPr>
            <p:spPr bwMode="auto">
              <a:xfrm>
                <a:off x="5136" y="3261"/>
                <a:ext cx="59" cy="5"/>
              </a:xfrm>
              <a:prstGeom prst="rect">
                <a:avLst/>
              </a:prstGeom>
              <a:solidFill>
                <a:srgbClr val="000000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374" name="Group 230"/>
              <p:cNvGrpSpPr>
                <a:grpSpLocks/>
              </p:cNvGrpSpPr>
              <p:nvPr/>
            </p:nvGrpSpPr>
            <p:grpSpPr bwMode="auto">
              <a:xfrm>
                <a:off x="5189" y="3257"/>
                <a:ext cx="57" cy="16"/>
                <a:chOff x="5189" y="3257"/>
                <a:chExt cx="57" cy="16"/>
              </a:xfrm>
            </p:grpSpPr>
            <p:sp>
              <p:nvSpPr>
                <p:cNvPr id="6375" name="AutoShape 231"/>
                <p:cNvSpPr>
                  <a:spLocks noChangeArrowheads="1"/>
                </p:cNvSpPr>
                <p:nvPr/>
              </p:nvSpPr>
              <p:spPr bwMode="auto">
                <a:xfrm>
                  <a:off x="5189" y="3257"/>
                  <a:ext cx="57" cy="16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76" name="AutoShape 232"/>
                <p:cNvSpPr>
                  <a:spLocks noChangeArrowheads="1"/>
                </p:cNvSpPr>
                <p:nvPr/>
              </p:nvSpPr>
              <p:spPr bwMode="auto">
                <a:xfrm>
                  <a:off x="5190" y="3259"/>
                  <a:ext cx="55" cy="12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377" name="Rectangle 233"/>
              <p:cNvSpPr>
                <a:spLocks noChangeArrowheads="1"/>
              </p:cNvSpPr>
              <p:nvPr/>
            </p:nvSpPr>
            <p:spPr bwMode="auto">
              <a:xfrm>
                <a:off x="5136" y="3303"/>
                <a:ext cx="59" cy="5"/>
              </a:xfrm>
              <a:prstGeom prst="rect">
                <a:avLst/>
              </a:prstGeom>
              <a:solidFill>
                <a:srgbClr val="000000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78" name="Rectangle 234"/>
              <p:cNvSpPr>
                <a:spLocks noChangeArrowheads="1"/>
              </p:cNvSpPr>
              <p:nvPr/>
            </p:nvSpPr>
            <p:spPr bwMode="auto">
              <a:xfrm>
                <a:off x="5137" y="3341"/>
                <a:ext cx="59" cy="5"/>
              </a:xfrm>
              <a:prstGeom prst="rect">
                <a:avLst/>
              </a:prstGeom>
              <a:solidFill>
                <a:srgbClr val="000000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379" name="Group 235"/>
              <p:cNvGrpSpPr>
                <a:grpSpLocks/>
              </p:cNvGrpSpPr>
              <p:nvPr/>
            </p:nvGrpSpPr>
            <p:grpSpPr bwMode="auto">
              <a:xfrm>
                <a:off x="5188" y="3337"/>
                <a:ext cx="57" cy="18"/>
                <a:chOff x="5188" y="3337"/>
                <a:chExt cx="57" cy="18"/>
              </a:xfrm>
            </p:grpSpPr>
            <p:sp>
              <p:nvSpPr>
                <p:cNvPr id="6380" name="AutoShape 236"/>
                <p:cNvSpPr>
                  <a:spLocks noChangeArrowheads="1"/>
                </p:cNvSpPr>
                <p:nvPr/>
              </p:nvSpPr>
              <p:spPr bwMode="auto">
                <a:xfrm>
                  <a:off x="5188" y="3337"/>
                  <a:ext cx="57" cy="1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81" name="AutoShape 237"/>
                <p:cNvSpPr>
                  <a:spLocks noChangeArrowheads="1"/>
                </p:cNvSpPr>
                <p:nvPr/>
              </p:nvSpPr>
              <p:spPr bwMode="auto">
                <a:xfrm>
                  <a:off x="5189" y="3337"/>
                  <a:ext cx="55" cy="16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382" name="Freeform 238"/>
              <p:cNvSpPr>
                <a:spLocks noChangeArrowheads="1"/>
              </p:cNvSpPr>
              <p:nvPr/>
            </p:nvSpPr>
            <p:spPr bwMode="auto">
              <a:xfrm>
                <a:off x="5243" y="3303"/>
                <a:ext cx="25" cy="23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100 0 0"/>
                  <a:gd name="G10" fmla="+- 48 0 0"/>
                  <a:gd name="G11" fmla="+- 0 0 0"/>
                  <a:gd name="G12" fmla="+- 0 0 0"/>
                  <a:gd name="T0" fmla="*/ 2 w 328"/>
                  <a:gd name="T1" fmla="*/ 0 h 226"/>
                  <a:gd name="T2" fmla="*/ 87 w 328"/>
                  <a:gd name="T3" fmla="*/ 42 h 226"/>
                  <a:gd name="T4" fmla="*/ 87 w 328"/>
                  <a:gd name="T5" fmla="*/ 75 h 226"/>
                  <a:gd name="T6" fmla="*/ 0 w 328"/>
                  <a:gd name="T7" fmla="*/ 32 h 226"/>
                  <a:gd name="T8" fmla="*/ 2 w 328"/>
                  <a:gd name="T9" fmla="*/ 0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383" name="Group 239"/>
              <p:cNvGrpSpPr>
                <a:grpSpLocks/>
              </p:cNvGrpSpPr>
              <p:nvPr/>
            </p:nvGrpSpPr>
            <p:grpSpPr bwMode="auto">
              <a:xfrm>
                <a:off x="5188" y="3300"/>
                <a:ext cx="57" cy="16"/>
                <a:chOff x="5188" y="3300"/>
                <a:chExt cx="57" cy="16"/>
              </a:xfrm>
            </p:grpSpPr>
            <p:sp>
              <p:nvSpPr>
                <p:cNvPr id="6384" name="AutoShape 240"/>
                <p:cNvSpPr>
                  <a:spLocks noChangeArrowheads="1"/>
                </p:cNvSpPr>
                <p:nvPr/>
              </p:nvSpPr>
              <p:spPr bwMode="auto">
                <a:xfrm>
                  <a:off x="5188" y="3300"/>
                  <a:ext cx="57" cy="16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85" name="AutoShape 241"/>
                <p:cNvSpPr>
                  <a:spLocks noChangeArrowheads="1"/>
                </p:cNvSpPr>
                <p:nvPr/>
              </p:nvSpPr>
              <p:spPr bwMode="auto">
                <a:xfrm>
                  <a:off x="5189" y="3302"/>
                  <a:ext cx="56" cy="12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386" name="Rectangle 242"/>
              <p:cNvSpPr>
                <a:spLocks noChangeArrowheads="1"/>
              </p:cNvSpPr>
              <p:nvPr/>
            </p:nvSpPr>
            <p:spPr bwMode="auto">
              <a:xfrm>
                <a:off x="5239" y="3186"/>
                <a:ext cx="6" cy="288"/>
              </a:xfrm>
              <a:prstGeom prst="rect">
                <a:avLst/>
              </a:prstGeom>
              <a:gradFill rotWithShape="0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87" name="Freeform 243"/>
              <p:cNvSpPr>
                <a:spLocks noChangeArrowheads="1"/>
              </p:cNvSpPr>
              <p:nvPr/>
            </p:nvSpPr>
            <p:spPr bwMode="auto">
              <a:xfrm>
                <a:off x="5245" y="3259"/>
                <a:ext cx="23" cy="26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100 0 0"/>
                  <a:gd name="G10" fmla="+- 48 0 0"/>
                  <a:gd name="G11" fmla="+- 0 0 0"/>
                  <a:gd name="G12" fmla="+- 0 0 0"/>
                  <a:gd name="T0" fmla="*/ 2 w 296"/>
                  <a:gd name="T1" fmla="*/ 0 h 256"/>
                  <a:gd name="T2" fmla="*/ 77 w 296"/>
                  <a:gd name="T3" fmla="*/ 47 h 256"/>
                  <a:gd name="T4" fmla="*/ 78 w 296"/>
                  <a:gd name="T5" fmla="*/ 85 h 256"/>
                  <a:gd name="T6" fmla="*/ 0 w 296"/>
                  <a:gd name="T7" fmla="*/ 32 h 256"/>
                  <a:gd name="T8" fmla="*/ 2 w 296"/>
                  <a:gd name="T9" fmla="*/ 0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88" name="Freeform 244"/>
              <p:cNvSpPr>
                <a:spLocks noChangeArrowheads="1"/>
              </p:cNvSpPr>
              <p:nvPr/>
            </p:nvSpPr>
            <p:spPr bwMode="auto">
              <a:xfrm>
                <a:off x="5246" y="3218"/>
                <a:ext cx="23" cy="29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*/ 1 35987 45568"/>
                  <a:gd name="G10" fmla="*/ 1 35987 55552"/>
                  <a:gd name="G11" fmla="*/ G10 1 180"/>
                  <a:gd name="G12" fmla="*/ G9 1 G11"/>
                  <a:gd name="G13" fmla="*/ 1 35987 45568"/>
                  <a:gd name="G14" fmla="*/ 1 35987 55552"/>
                  <a:gd name="G15" fmla="*/ G14 1 180"/>
                  <a:gd name="G16" fmla="*/ G13 1 G15"/>
                  <a:gd name="G17" fmla="+- 17 0 0"/>
                  <a:gd name="G18" fmla="+- 1 0 0"/>
                  <a:gd name="T0" fmla="*/ 0 w 304"/>
                  <a:gd name="T1" fmla="*/ 0 h 288"/>
                  <a:gd name="T2" fmla="*/ 81 w 304"/>
                  <a:gd name="T3" fmla="*/ 55 h 288"/>
                  <a:gd name="T4" fmla="*/ 76 w 304"/>
                  <a:gd name="T5" fmla="*/ 97 h 288"/>
                  <a:gd name="T6" fmla="*/ 2 w 304"/>
                  <a:gd name="T7" fmla="*/ 42 h 288"/>
                  <a:gd name="T8" fmla="*/ 0 w 304"/>
                  <a:gd name="T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89" name="Oval 245"/>
              <p:cNvSpPr>
                <a:spLocks noChangeArrowheads="1"/>
              </p:cNvSpPr>
              <p:nvPr/>
            </p:nvSpPr>
            <p:spPr bwMode="auto">
              <a:xfrm>
                <a:off x="5266" y="3462"/>
                <a:ext cx="4" cy="11"/>
              </a:xfrm>
              <a:prstGeom prst="ellipse">
                <a:avLst/>
              </a:prstGeom>
              <a:solidFill>
                <a:srgbClr val="333333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90" name="Freeform 246"/>
              <p:cNvSpPr>
                <a:spLocks noChangeArrowheads="1"/>
              </p:cNvSpPr>
              <p:nvPr/>
            </p:nvSpPr>
            <p:spPr bwMode="auto">
              <a:xfrm>
                <a:off x="5245" y="3462"/>
                <a:ext cx="23" cy="24"/>
              </a:xfrm>
              <a:custGeom>
                <a:avLst/>
                <a:gdLst>
                  <a:gd name="G0" fmla="+- 106 0 0"/>
                  <a:gd name="G1" fmla="+- 120 0 0"/>
                  <a:gd name="G2" fmla="+- 1 0 0"/>
                  <a:gd name="G3" fmla="+- 1 0 0"/>
                  <a:gd name="G4" fmla="+- 106 0 0"/>
                  <a:gd name="T0" fmla="*/ 0 w 306"/>
                  <a:gd name="T1" fmla="*/ 36 h 240"/>
                  <a:gd name="T2" fmla="*/ 2 w 306"/>
                  <a:gd name="T3" fmla="*/ 81 h 240"/>
                  <a:gd name="T4" fmla="*/ 81 w 306"/>
                  <a:gd name="T5" fmla="*/ 37 h 240"/>
                  <a:gd name="T6" fmla="*/ 78 w 306"/>
                  <a:gd name="T7" fmla="*/ 0 h 240"/>
                  <a:gd name="T8" fmla="*/ 0 w 306"/>
                  <a:gd name="T9" fmla="*/ 36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91" name="AutoShape 247"/>
              <p:cNvSpPr>
                <a:spLocks noChangeArrowheads="1"/>
              </p:cNvSpPr>
              <p:nvPr/>
            </p:nvSpPr>
            <p:spPr bwMode="auto">
              <a:xfrm>
                <a:off x="5128" y="3470"/>
                <a:ext cx="119" cy="18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92" name="AutoShape 248"/>
              <p:cNvSpPr>
                <a:spLocks noChangeArrowheads="1"/>
              </p:cNvSpPr>
              <p:nvPr/>
            </p:nvSpPr>
            <p:spPr bwMode="auto">
              <a:xfrm>
                <a:off x="5135" y="3475"/>
                <a:ext cx="106" cy="9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00"/>
                  </a:gs>
                  <a:gs pos="100000">
                    <a:srgbClr val="808080"/>
                  </a:gs>
                </a:gsLst>
                <a:lin ang="0" scaled="1"/>
              </a:gra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93" name="Oval 249"/>
              <p:cNvSpPr>
                <a:spLocks noChangeArrowheads="1"/>
              </p:cNvSpPr>
              <p:nvPr/>
            </p:nvSpPr>
            <p:spPr bwMode="auto">
              <a:xfrm>
                <a:off x="5145" y="3433"/>
                <a:ext cx="15" cy="17"/>
              </a:xfrm>
              <a:prstGeom prst="ellipse">
                <a:avLst/>
              </a:prstGeom>
              <a:solidFill>
                <a:srgbClr val="33CC33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94" name="Oval 250"/>
              <p:cNvSpPr>
                <a:spLocks noChangeArrowheads="1"/>
              </p:cNvSpPr>
              <p:nvPr/>
            </p:nvSpPr>
            <p:spPr bwMode="auto">
              <a:xfrm>
                <a:off x="5163" y="3433"/>
                <a:ext cx="15" cy="17"/>
              </a:xfrm>
              <a:prstGeom prst="ellipse">
                <a:avLst/>
              </a:prstGeom>
              <a:solidFill>
                <a:srgbClr val="FF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95" name="Oval 251"/>
              <p:cNvSpPr>
                <a:spLocks noChangeArrowheads="1"/>
              </p:cNvSpPr>
              <p:nvPr/>
            </p:nvSpPr>
            <p:spPr bwMode="auto">
              <a:xfrm>
                <a:off x="5180" y="3433"/>
                <a:ext cx="15" cy="17"/>
              </a:xfrm>
              <a:prstGeom prst="ellipse">
                <a:avLst/>
              </a:prstGeom>
              <a:solidFill>
                <a:srgbClr val="33CC33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96" name="Rectangle 252"/>
              <p:cNvSpPr>
                <a:spLocks noChangeArrowheads="1"/>
              </p:cNvSpPr>
              <p:nvPr/>
            </p:nvSpPr>
            <p:spPr bwMode="auto">
              <a:xfrm>
                <a:off x="5221" y="3364"/>
                <a:ext cx="7" cy="95"/>
              </a:xfrm>
              <a:prstGeom prst="rect">
                <a:avLst/>
              </a:prstGeom>
              <a:solidFill>
                <a:srgbClr val="292929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397" name="Group 253"/>
            <p:cNvGrpSpPr>
              <a:grpSpLocks/>
            </p:cNvGrpSpPr>
            <p:nvPr/>
          </p:nvGrpSpPr>
          <p:grpSpPr bwMode="auto">
            <a:xfrm>
              <a:off x="4929" y="3376"/>
              <a:ext cx="142" cy="302"/>
              <a:chOff x="4929" y="3376"/>
              <a:chExt cx="142" cy="302"/>
            </a:xfrm>
          </p:grpSpPr>
          <p:sp>
            <p:nvSpPr>
              <p:cNvPr id="6398" name="Freeform 254"/>
              <p:cNvSpPr>
                <a:spLocks noChangeArrowheads="1"/>
              </p:cNvSpPr>
              <p:nvPr/>
            </p:nvSpPr>
            <p:spPr bwMode="auto">
              <a:xfrm>
                <a:off x="5042" y="3376"/>
                <a:ext cx="27" cy="288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2742 0 0"/>
                  <a:gd name="G4" fmla="+- 1 0 0"/>
                  <a:gd name="T0" fmla="*/ 17 w 354"/>
                  <a:gd name="T1" fmla="*/ 0 h 2742"/>
                  <a:gd name="T2" fmla="*/ 93 w 354"/>
                  <a:gd name="T3" fmla="*/ 114 h 2742"/>
                  <a:gd name="T4" fmla="*/ 91 w 354"/>
                  <a:gd name="T5" fmla="*/ 881 h 2742"/>
                  <a:gd name="T6" fmla="*/ 0 w 354"/>
                  <a:gd name="T7" fmla="*/ 921 h 2742"/>
                  <a:gd name="T8" fmla="*/ 17 w 354"/>
                  <a:gd name="T9" fmla="*/ 0 h 2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99" name="Rectangle 255"/>
              <p:cNvSpPr>
                <a:spLocks noChangeArrowheads="1"/>
              </p:cNvSpPr>
              <p:nvPr/>
            </p:nvSpPr>
            <p:spPr bwMode="auto">
              <a:xfrm>
                <a:off x="4936" y="3376"/>
                <a:ext cx="104" cy="288"/>
              </a:xfrm>
              <a:prstGeom prst="rect">
                <a:avLst/>
              </a:pr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00" name="Freeform 256"/>
              <p:cNvSpPr>
                <a:spLocks noChangeArrowheads="1"/>
              </p:cNvSpPr>
              <p:nvPr/>
            </p:nvSpPr>
            <p:spPr bwMode="auto">
              <a:xfrm>
                <a:off x="5047" y="3394"/>
                <a:ext cx="16" cy="267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229 0 0"/>
                  <a:gd name="G5" fmla="+- 1 0 0"/>
                  <a:gd name="G6" fmla="+- 2501 0 0"/>
                  <a:gd name="G7" fmla="+- 0 0 0"/>
                  <a:gd name="T0" fmla="*/ 2 w 211"/>
                  <a:gd name="T1" fmla="*/ 0 h 2537"/>
                  <a:gd name="T2" fmla="*/ 56 w 211"/>
                  <a:gd name="T3" fmla="*/ 73 h 2537"/>
                  <a:gd name="T4" fmla="*/ 2 w 211"/>
                  <a:gd name="T5" fmla="*/ 839 h 2537"/>
                  <a:gd name="T6" fmla="*/ 2 w 211"/>
                  <a:gd name="T7" fmla="*/ 0 h 25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01" name="Freeform 257"/>
              <p:cNvSpPr>
                <a:spLocks noChangeArrowheads="1"/>
              </p:cNvSpPr>
              <p:nvPr/>
            </p:nvSpPr>
            <p:spPr bwMode="auto">
              <a:xfrm>
                <a:off x="5044" y="3529"/>
                <a:ext cx="25" cy="23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100 0 0"/>
                  <a:gd name="G10" fmla="+- 48 0 0"/>
                  <a:gd name="G11" fmla="+- 0 0 0"/>
                  <a:gd name="G12" fmla="+- 0 0 0"/>
                  <a:gd name="T0" fmla="*/ 2 w 328"/>
                  <a:gd name="T1" fmla="*/ 0 h 226"/>
                  <a:gd name="T2" fmla="*/ 87 w 328"/>
                  <a:gd name="T3" fmla="*/ 43 h 226"/>
                  <a:gd name="T4" fmla="*/ 87 w 328"/>
                  <a:gd name="T5" fmla="*/ 77 h 226"/>
                  <a:gd name="T6" fmla="*/ 0 w 328"/>
                  <a:gd name="T7" fmla="*/ 34 h 226"/>
                  <a:gd name="T8" fmla="*/ 2 w 328"/>
                  <a:gd name="T9" fmla="*/ 0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02" name="Rectangle 258"/>
              <p:cNvSpPr>
                <a:spLocks noChangeArrowheads="1"/>
              </p:cNvSpPr>
              <p:nvPr/>
            </p:nvSpPr>
            <p:spPr bwMode="auto">
              <a:xfrm>
                <a:off x="4936" y="3409"/>
                <a:ext cx="59" cy="5"/>
              </a:xfrm>
              <a:prstGeom prst="rect">
                <a:avLst/>
              </a:prstGeom>
              <a:solidFill>
                <a:srgbClr val="000000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03" name="Group 259"/>
              <p:cNvGrpSpPr>
                <a:grpSpLocks/>
              </p:cNvGrpSpPr>
              <p:nvPr/>
            </p:nvGrpSpPr>
            <p:grpSpPr bwMode="auto">
              <a:xfrm>
                <a:off x="4990" y="3406"/>
                <a:ext cx="57" cy="17"/>
                <a:chOff x="4990" y="3406"/>
                <a:chExt cx="57" cy="17"/>
              </a:xfrm>
            </p:grpSpPr>
            <p:sp>
              <p:nvSpPr>
                <p:cNvPr id="6404" name="AutoShape 260"/>
                <p:cNvSpPr>
                  <a:spLocks noChangeArrowheads="1"/>
                </p:cNvSpPr>
                <p:nvPr/>
              </p:nvSpPr>
              <p:spPr bwMode="auto">
                <a:xfrm>
                  <a:off x="4990" y="3406"/>
                  <a:ext cx="57" cy="17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05" name="AutoShape 261"/>
                <p:cNvSpPr>
                  <a:spLocks noChangeArrowheads="1"/>
                </p:cNvSpPr>
                <p:nvPr/>
              </p:nvSpPr>
              <p:spPr bwMode="auto">
                <a:xfrm>
                  <a:off x="4991" y="3408"/>
                  <a:ext cx="55" cy="14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406" name="Rectangle 262"/>
              <p:cNvSpPr>
                <a:spLocks noChangeArrowheads="1"/>
              </p:cNvSpPr>
              <p:nvPr/>
            </p:nvSpPr>
            <p:spPr bwMode="auto">
              <a:xfrm>
                <a:off x="4937" y="3451"/>
                <a:ext cx="59" cy="5"/>
              </a:xfrm>
              <a:prstGeom prst="rect">
                <a:avLst/>
              </a:prstGeom>
              <a:solidFill>
                <a:srgbClr val="000000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07" name="Group 263"/>
              <p:cNvGrpSpPr>
                <a:grpSpLocks/>
              </p:cNvGrpSpPr>
              <p:nvPr/>
            </p:nvGrpSpPr>
            <p:grpSpPr bwMode="auto">
              <a:xfrm>
                <a:off x="4990" y="3447"/>
                <a:ext cx="57" cy="16"/>
                <a:chOff x="4990" y="3447"/>
                <a:chExt cx="57" cy="16"/>
              </a:xfrm>
            </p:grpSpPr>
            <p:sp>
              <p:nvSpPr>
                <p:cNvPr id="6408" name="AutoShape 264"/>
                <p:cNvSpPr>
                  <a:spLocks noChangeArrowheads="1"/>
                </p:cNvSpPr>
                <p:nvPr/>
              </p:nvSpPr>
              <p:spPr bwMode="auto">
                <a:xfrm>
                  <a:off x="4990" y="3447"/>
                  <a:ext cx="57" cy="16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09" name="AutoShape 265"/>
                <p:cNvSpPr>
                  <a:spLocks noChangeArrowheads="1"/>
                </p:cNvSpPr>
                <p:nvPr/>
              </p:nvSpPr>
              <p:spPr bwMode="auto">
                <a:xfrm>
                  <a:off x="4991" y="3449"/>
                  <a:ext cx="55" cy="12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410" name="Rectangle 266"/>
              <p:cNvSpPr>
                <a:spLocks noChangeArrowheads="1"/>
              </p:cNvSpPr>
              <p:nvPr/>
            </p:nvSpPr>
            <p:spPr bwMode="auto">
              <a:xfrm>
                <a:off x="4937" y="3493"/>
                <a:ext cx="59" cy="5"/>
              </a:xfrm>
              <a:prstGeom prst="rect">
                <a:avLst/>
              </a:prstGeom>
              <a:solidFill>
                <a:srgbClr val="000000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11" name="Rectangle 267"/>
              <p:cNvSpPr>
                <a:spLocks noChangeArrowheads="1"/>
              </p:cNvSpPr>
              <p:nvPr/>
            </p:nvSpPr>
            <p:spPr bwMode="auto">
              <a:xfrm>
                <a:off x="4938" y="3531"/>
                <a:ext cx="59" cy="5"/>
              </a:xfrm>
              <a:prstGeom prst="rect">
                <a:avLst/>
              </a:prstGeom>
              <a:solidFill>
                <a:srgbClr val="000000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12" name="Group 268"/>
              <p:cNvGrpSpPr>
                <a:grpSpLocks/>
              </p:cNvGrpSpPr>
              <p:nvPr/>
            </p:nvGrpSpPr>
            <p:grpSpPr bwMode="auto">
              <a:xfrm>
                <a:off x="4989" y="3527"/>
                <a:ext cx="58" cy="18"/>
                <a:chOff x="4989" y="3527"/>
                <a:chExt cx="58" cy="18"/>
              </a:xfrm>
            </p:grpSpPr>
            <p:sp>
              <p:nvSpPr>
                <p:cNvPr id="6413" name="AutoShape 269"/>
                <p:cNvSpPr>
                  <a:spLocks noChangeArrowheads="1"/>
                </p:cNvSpPr>
                <p:nvPr/>
              </p:nvSpPr>
              <p:spPr bwMode="auto">
                <a:xfrm>
                  <a:off x="4989" y="3527"/>
                  <a:ext cx="58" cy="1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14" name="AutoShape 270"/>
                <p:cNvSpPr>
                  <a:spLocks noChangeArrowheads="1"/>
                </p:cNvSpPr>
                <p:nvPr/>
              </p:nvSpPr>
              <p:spPr bwMode="auto">
                <a:xfrm>
                  <a:off x="4989" y="3527"/>
                  <a:ext cx="55" cy="16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415" name="Freeform 271"/>
              <p:cNvSpPr>
                <a:spLocks noChangeArrowheads="1"/>
              </p:cNvSpPr>
              <p:nvPr/>
            </p:nvSpPr>
            <p:spPr bwMode="auto">
              <a:xfrm>
                <a:off x="5044" y="3493"/>
                <a:ext cx="25" cy="23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100 0 0"/>
                  <a:gd name="G10" fmla="+- 48 0 0"/>
                  <a:gd name="G11" fmla="+- 0 0 0"/>
                  <a:gd name="G12" fmla="+- 0 0 0"/>
                  <a:gd name="T0" fmla="*/ 2 w 328"/>
                  <a:gd name="T1" fmla="*/ 0 h 226"/>
                  <a:gd name="T2" fmla="*/ 87 w 328"/>
                  <a:gd name="T3" fmla="*/ 42 h 226"/>
                  <a:gd name="T4" fmla="*/ 87 w 328"/>
                  <a:gd name="T5" fmla="*/ 75 h 226"/>
                  <a:gd name="T6" fmla="*/ 0 w 328"/>
                  <a:gd name="T7" fmla="*/ 32 h 226"/>
                  <a:gd name="T8" fmla="*/ 2 w 328"/>
                  <a:gd name="T9" fmla="*/ 0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16" name="Group 272"/>
              <p:cNvGrpSpPr>
                <a:grpSpLocks/>
              </p:cNvGrpSpPr>
              <p:nvPr/>
            </p:nvGrpSpPr>
            <p:grpSpPr bwMode="auto">
              <a:xfrm>
                <a:off x="4989" y="3490"/>
                <a:ext cx="58" cy="16"/>
                <a:chOff x="4989" y="3490"/>
                <a:chExt cx="58" cy="16"/>
              </a:xfrm>
            </p:grpSpPr>
            <p:sp>
              <p:nvSpPr>
                <p:cNvPr id="6417" name="AutoShape 273"/>
                <p:cNvSpPr>
                  <a:spLocks noChangeArrowheads="1"/>
                </p:cNvSpPr>
                <p:nvPr/>
              </p:nvSpPr>
              <p:spPr bwMode="auto">
                <a:xfrm>
                  <a:off x="4989" y="3490"/>
                  <a:ext cx="58" cy="16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18" name="AutoShape 274"/>
                <p:cNvSpPr>
                  <a:spLocks noChangeArrowheads="1"/>
                </p:cNvSpPr>
                <p:nvPr/>
              </p:nvSpPr>
              <p:spPr bwMode="auto">
                <a:xfrm>
                  <a:off x="4990" y="3492"/>
                  <a:ext cx="57" cy="12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419" name="Rectangle 275"/>
              <p:cNvSpPr>
                <a:spLocks noChangeArrowheads="1"/>
              </p:cNvSpPr>
              <p:nvPr/>
            </p:nvSpPr>
            <p:spPr bwMode="auto">
              <a:xfrm>
                <a:off x="5040" y="3376"/>
                <a:ext cx="6" cy="288"/>
              </a:xfrm>
              <a:prstGeom prst="rect">
                <a:avLst/>
              </a:prstGeom>
              <a:gradFill rotWithShape="0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20" name="Freeform 276"/>
              <p:cNvSpPr>
                <a:spLocks noChangeArrowheads="1"/>
              </p:cNvSpPr>
              <p:nvPr/>
            </p:nvSpPr>
            <p:spPr bwMode="auto">
              <a:xfrm>
                <a:off x="5047" y="3449"/>
                <a:ext cx="23" cy="26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100 0 0"/>
                  <a:gd name="G10" fmla="+- 48 0 0"/>
                  <a:gd name="G11" fmla="+- 0 0 0"/>
                  <a:gd name="G12" fmla="+- 0 0 0"/>
                  <a:gd name="T0" fmla="*/ 2 w 296"/>
                  <a:gd name="T1" fmla="*/ 0 h 256"/>
                  <a:gd name="T2" fmla="*/ 77 w 296"/>
                  <a:gd name="T3" fmla="*/ 47 h 256"/>
                  <a:gd name="T4" fmla="*/ 78 w 296"/>
                  <a:gd name="T5" fmla="*/ 85 h 256"/>
                  <a:gd name="T6" fmla="*/ 0 w 296"/>
                  <a:gd name="T7" fmla="*/ 32 h 256"/>
                  <a:gd name="T8" fmla="*/ 2 w 296"/>
                  <a:gd name="T9" fmla="*/ 0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21" name="Freeform 277"/>
              <p:cNvSpPr>
                <a:spLocks noChangeArrowheads="1"/>
              </p:cNvSpPr>
              <p:nvPr/>
            </p:nvSpPr>
            <p:spPr bwMode="auto">
              <a:xfrm>
                <a:off x="5047" y="3408"/>
                <a:ext cx="23" cy="29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*/ 1 35987 45568"/>
                  <a:gd name="G10" fmla="*/ 1 35987 55552"/>
                  <a:gd name="G11" fmla="*/ G10 1 180"/>
                  <a:gd name="G12" fmla="*/ G9 1 G11"/>
                  <a:gd name="G13" fmla="*/ 1 35987 45568"/>
                  <a:gd name="G14" fmla="*/ 1 35987 55552"/>
                  <a:gd name="G15" fmla="*/ G14 1 180"/>
                  <a:gd name="G16" fmla="*/ G13 1 G15"/>
                  <a:gd name="G17" fmla="+- 17 0 0"/>
                  <a:gd name="G18" fmla="+- 1 0 0"/>
                  <a:gd name="T0" fmla="*/ 0 w 304"/>
                  <a:gd name="T1" fmla="*/ 0 h 288"/>
                  <a:gd name="T2" fmla="*/ 81 w 304"/>
                  <a:gd name="T3" fmla="*/ 55 h 288"/>
                  <a:gd name="T4" fmla="*/ 76 w 304"/>
                  <a:gd name="T5" fmla="*/ 97 h 288"/>
                  <a:gd name="T6" fmla="*/ 2 w 304"/>
                  <a:gd name="T7" fmla="*/ 42 h 288"/>
                  <a:gd name="T8" fmla="*/ 0 w 304"/>
                  <a:gd name="T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22" name="Oval 278"/>
              <p:cNvSpPr>
                <a:spLocks noChangeArrowheads="1"/>
              </p:cNvSpPr>
              <p:nvPr/>
            </p:nvSpPr>
            <p:spPr bwMode="auto">
              <a:xfrm>
                <a:off x="5067" y="3652"/>
                <a:ext cx="4" cy="11"/>
              </a:xfrm>
              <a:prstGeom prst="ellipse">
                <a:avLst/>
              </a:prstGeom>
              <a:solidFill>
                <a:srgbClr val="333333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23" name="Freeform 279"/>
              <p:cNvSpPr>
                <a:spLocks noChangeArrowheads="1"/>
              </p:cNvSpPr>
              <p:nvPr/>
            </p:nvSpPr>
            <p:spPr bwMode="auto">
              <a:xfrm>
                <a:off x="5046" y="3652"/>
                <a:ext cx="23" cy="24"/>
              </a:xfrm>
              <a:custGeom>
                <a:avLst/>
                <a:gdLst>
                  <a:gd name="G0" fmla="+- 106 0 0"/>
                  <a:gd name="G1" fmla="+- 120 0 0"/>
                  <a:gd name="G2" fmla="+- 1 0 0"/>
                  <a:gd name="G3" fmla="+- 1 0 0"/>
                  <a:gd name="G4" fmla="+- 106 0 0"/>
                  <a:gd name="T0" fmla="*/ 0 w 306"/>
                  <a:gd name="T1" fmla="*/ 36 h 240"/>
                  <a:gd name="T2" fmla="*/ 2 w 306"/>
                  <a:gd name="T3" fmla="*/ 81 h 240"/>
                  <a:gd name="T4" fmla="*/ 81 w 306"/>
                  <a:gd name="T5" fmla="*/ 37 h 240"/>
                  <a:gd name="T6" fmla="*/ 78 w 306"/>
                  <a:gd name="T7" fmla="*/ 0 h 240"/>
                  <a:gd name="T8" fmla="*/ 0 w 306"/>
                  <a:gd name="T9" fmla="*/ 36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24" name="AutoShape 280"/>
              <p:cNvSpPr>
                <a:spLocks noChangeArrowheads="1"/>
              </p:cNvSpPr>
              <p:nvPr/>
            </p:nvSpPr>
            <p:spPr bwMode="auto">
              <a:xfrm>
                <a:off x="4929" y="3660"/>
                <a:ext cx="119" cy="18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25" name="AutoShape 281"/>
              <p:cNvSpPr>
                <a:spLocks noChangeArrowheads="1"/>
              </p:cNvSpPr>
              <p:nvPr/>
            </p:nvSpPr>
            <p:spPr bwMode="auto">
              <a:xfrm>
                <a:off x="4936" y="3665"/>
                <a:ext cx="106" cy="9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00"/>
                  </a:gs>
                  <a:gs pos="100000">
                    <a:srgbClr val="808080"/>
                  </a:gs>
                </a:gsLst>
                <a:lin ang="0" scaled="1"/>
              </a:gra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26" name="Oval 282"/>
              <p:cNvSpPr>
                <a:spLocks noChangeArrowheads="1"/>
              </p:cNvSpPr>
              <p:nvPr/>
            </p:nvSpPr>
            <p:spPr bwMode="auto">
              <a:xfrm>
                <a:off x="4946" y="3623"/>
                <a:ext cx="15" cy="17"/>
              </a:xfrm>
              <a:prstGeom prst="ellipse">
                <a:avLst/>
              </a:prstGeom>
              <a:solidFill>
                <a:srgbClr val="33CC33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27" name="Oval 283"/>
              <p:cNvSpPr>
                <a:spLocks noChangeArrowheads="1"/>
              </p:cNvSpPr>
              <p:nvPr/>
            </p:nvSpPr>
            <p:spPr bwMode="auto">
              <a:xfrm>
                <a:off x="4964" y="3623"/>
                <a:ext cx="15" cy="17"/>
              </a:xfrm>
              <a:prstGeom prst="ellipse">
                <a:avLst/>
              </a:prstGeom>
              <a:solidFill>
                <a:srgbClr val="FF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28" name="Oval 284"/>
              <p:cNvSpPr>
                <a:spLocks noChangeArrowheads="1"/>
              </p:cNvSpPr>
              <p:nvPr/>
            </p:nvSpPr>
            <p:spPr bwMode="auto">
              <a:xfrm>
                <a:off x="4981" y="3623"/>
                <a:ext cx="15" cy="17"/>
              </a:xfrm>
              <a:prstGeom prst="ellipse">
                <a:avLst/>
              </a:prstGeom>
              <a:solidFill>
                <a:srgbClr val="33CC33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29" name="Rectangle 285"/>
              <p:cNvSpPr>
                <a:spLocks noChangeArrowheads="1"/>
              </p:cNvSpPr>
              <p:nvPr/>
            </p:nvSpPr>
            <p:spPr bwMode="auto">
              <a:xfrm>
                <a:off x="5022" y="3554"/>
                <a:ext cx="7" cy="95"/>
              </a:xfrm>
              <a:prstGeom prst="rect">
                <a:avLst/>
              </a:prstGeom>
              <a:solidFill>
                <a:srgbClr val="292929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430" name="Group 286"/>
            <p:cNvGrpSpPr>
              <a:grpSpLocks/>
            </p:cNvGrpSpPr>
            <p:nvPr/>
          </p:nvGrpSpPr>
          <p:grpSpPr bwMode="auto">
            <a:xfrm>
              <a:off x="3277" y="1322"/>
              <a:ext cx="336" cy="260"/>
              <a:chOff x="3277" y="1322"/>
              <a:chExt cx="336" cy="260"/>
            </a:xfrm>
          </p:grpSpPr>
          <p:pic>
            <p:nvPicPr>
              <p:cNvPr id="6431" name="Picture 287"/>
              <p:cNvPicPr>
                <a:picLocks noChangeAspect="1" noChangeArrowheads="1"/>
              </p:cNvPicPr>
              <p:nvPr/>
            </p:nvPicPr>
            <p:blipFill>
              <a:blip r:embed="rId14"/>
              <a:srcRect/>
              <a:stretch>
                <a:fillRect/>
              </a:stretch>
            </p:blipFill>
            <p:spPr bwMode="auto">
              <a:xfrm>
                <a:off x="3277" y="1322"/>
                <a:ext cx="333" cy="140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pic>
            <p:nvPicPr>
              <p:cNvPr id="6432" name="Picture 288"/>
              <p:cNvPicPr>
                <a:picLocks noChangeAspect="1" noChangeArrowheads="1"/>
              </p:cNvPicPr>
              <p:nvPr/>
            </p:nvPicPr>
            <p:blipFill>
              <a:blip r:embed="rId15"/>
              <a:srcRect/>
              <a:stretch>
                <a:fillRect/>
              </a:stretch>
            </p:blipFill>
            <p:spPr bwMode="auto">
              <a:xfrm rot="120000">
                <a:off x="3294" y="1478"/>
                <a:ext cx="275" cy="99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6433" name="Freeform 289"/>
              <p:cNvSpPr>
                <a:spLocks noChangeArrowheads="1"/>
              </p:cNvSpPr>
              <p:nvPr/>
            </p:nvSpPr>
            <p:spPr bwMode="auto">
              <a:xfrm>
                <a:off x="3384" y="1381"/>
                <a:ext cx="221" cy="130"/>
              </a:xfrm>
              <a:custGeom>
                <a:avLst/>
                <a:gdLst>
                  <a:gd name="G0" fmla="+- 1 0 0"/>
                  <a:gd name="G1" fmla="+- 1734 0 0"/>
                  <a:gd name="G2" fmla="+- 1 0 0"/>
                  <a:gd name="G3" fmla="+- 1 0 0"/>
                  <a:gd name="G4" fmla="+- 1 0 0"/>
                  <a:gd name="T0" fmla="*/ 27 w 2982"/>
                  <a:gd name="T1" fmla="*/ 0 h 2442"/>
                  <a:gd name="T2" fmla="*/ 0 w 2982"/>
                  <a:gd name="T3" fmla="*/ 44 h 2442"/>
                  <a:gd name="T4" fmla="*/ 119 w 2982"/>
                  <a:gd name="T5" fmla="*/ 62 h 2442"/>
                  <a:gd name="T6" fmla="*/ 148 w 2982"/>
                  <a:gd name="T7" fmla="*/ 8 h 2442"/>
                  <a:gd name="T8" fmla="*/ 27 w 2982"/>
                  <a:gd name="T9" fmla="*/ 0 h 2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360" cap="sq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6434" name="Picture 290"/>
              <p:cNvPicPr>
                <a:picLocks noChangeAspect="1" noChangeArrowheads="1"/>
              </p:cNvPicPr>
              <p:nvPr/>
            </p:nvPicPr>
            <p:blipFill>
              <a:blip r:embed="rId16"/>
              <a:srcRect/>
              <a:stretch>
                <a:fillRect/>
              </a:stretch>
            </p:blipFill>
            <p:spPr bwMode="auto">
              <a:xfrm>
                <a:off x="3395" y="1384"/>
                <a:ext cx="201" cy="118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6435" name="Freeform 291"/>
              <p:cNvSpPr>
                <a:spLocks noChangeArrowheads="1"/>
              </p:cNvSpPr>
              <p:nvPr/>
            </p:nvSpPr>
            <p:spPr bwMode="auto">
              <a:xfrm>
                <a:off x="3425" y="1377"/>
                <a:ext cx="187" cy="23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86 0 0"/>
                  <a:gd name="G4" fmla="+- 1 0 0"/>
                  <a:gd name="T0" fmla="*/ 1 w 2528"/>
                  <a:gd name="T1" fmla="*/ 0 h 455"/>
                  <a:gd name="T2" fmla="*/ 125 w 2528"/>
                  <a:gd name="T3" fmla="*/ 9 h 455"/>
                  <a:gd name="T4" fmla="*/ 122 w 2528"/>
                  <a:gd name="T5" fmla="*/ 11 h 455"/>
                  <a:gd name="T6" fmla="*/ 0 w 2528"/>
                  <a:gd name="T7" fmla="*/ 2 h 455"/>
                  <a:gd name="T8" fmla="*/ 1 w 2528"/>
                  <a:gd name="T9" fmla="*/ 0 h 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36" name="Freeform 292"/>
              <p:cNvSpPr>
                <a:spLocks noChangeArrowheads="1"/>
              </p:cNvSpPr>
              <p:nvPr/>
            </p:nvSpPr>
            <p:spPr bwMode="auto">
              <a:xfrm>
                <a:off x="3382" y="1377"/>
                <a:ext cx="51" cy="101"/>
              </a:xfrm>
              <a:custGeom>
                <a:avLst/>
                <a:gdLst>
                  <a:gd name="G0" fmla="+- 1 0 0"/>
                  <a:gd name="G1" fmla="+- 1869 0 0"/>
                  <a:gd name="G2" fmla="+- 1 0 0"/>
                  <a:gd name="G3" fmla="+- 1 0 0"/>
                  <a:gd name="G4" fmla="+- 1 0 0"/>
                  <a:gd name="T0" fmla="*/ 28 w 702"/>
                  <a:gd name="T1" fmla="*/ 0 h 1893"/>
                  <a:gd name="T2" fmla="*/ 0 w 702"/>
                  <a:gd name="T3" fmla="*/ 47 h 1893"/>
                  <a:gd name="T4" fmla="*/ 5 w 702"/>
                  <a:gd name="T5" fmla="*/ 48 h 1893"/>
                  <a:gd name="T6" fmla="*/ 35 w 702"/>
                  <a:gd name="T7" fmla="*/ 1 h 1893"/>
                  <a:gd name="T8" fmla="*/ 28 w 702"/>
                  <a:gd name="T9" fmla="*/ 0 h 18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37" name="Freeform 293"/>
              <p:cNvSpPr>
                <a:spLocks noChangeArrowheads="1"/>
              </p:cNvSpPr>
              <p:nvPr/>
            </p:nvSpPr>
            <p:spPr bwMode="auto">
              <a:xfrm>
                <a:off x="3555" y="1395"/>
                <a:ext cx="55" cy="116"/>
              </a:xfrm>
              <a:custGeom>
                <a:avLst/>
                <a:gdLst>
                  <a:gd name="G0" fmla="+- 1 0 0"/>
                  <a:gd name="G1" fmla="+- 1 0 0"/>
                  <a:gd name="G2" fmla="+- 2148 0 0"/>
                  <a:gd name="G3" fmla="+- 1 0 0"/>
                  <a:gd name="G4" fmla="+- 1 0 0"/>
                  <a:gd name="T0" fmla="*/ 38 w 756"/>
                  <a:gd name="T1" fmla="*/ 0 h 2184"/>
                  <a:gd name="T2" fmla="*/ 7 w 756"/>
                  <a:gd name="T3" fmla="*/ 55 h 2184"/>
                  <a:gd name="T4" fmla="*/ 0 w 756"/>
                  <a:gd name="T5" fmla="*/ 54 h 2184"/>
                  <a:gd name="T6" fmla="*/ 30 w 756"/>
                  <a:gd name="T7" fmla="*/ 2 h 2184"/>
                  <a:gd name="T8" fmla="*/ 38 w 756"/>
                  <a:gd name="T9" fmla="*/ 0 h 2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DDDDD"/>
                  </a:gs>
                  <a:gs pos="100000">
                    <a:srgbClr val="FFFFFF"/>
                  </a:gs>
                </a:gsLst>
                <a:lin ang="540000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38" name="Freeform 294"/>
              <p:cNvSpPr>
                <a:spLocks noChangeArrowheads="1"/>
              </p:cNvSpPr>
              <p:nvPr/>
            </p:nvSpPr>
            <p:spPr bwMode="auto">
              <a:xfrm>
                <a:off x="3382" y="1473"/>
                <a:ext cx="205" cy="38"/>
              </a:xfrm>
              <a:custGeom>
                <a:avLst/>
                <a:gdLst>
                  <a:gd name="G0" fmla="+- 1 0 0"/>
                  <a:gd name="G1" fmla="+- 99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T0" fmla="*/ 1 w 2773"/>
                  <a:gd name="T1" fmla="*/ 0 h 738"/>
                  <a:gd name="T2" fmla="*/ 0 w 2773"/>
                  <a:gd name="T3" fmla="*/ 3 h 738"/>
                  <a:gd name="T4" fmla="*/ 121 w 2773"/>
                  <a:gd name="T5" fmla="*/ 18 h 738"/>
                  <a:gd name="T6" fmla="*/ 118 w 2773"/>
                  <a:gd name="T7" fmla="*/ 15 h 738"/>
                  <a:gd name="T8" fmla="*/ 1 w 2773"/>
                  <a:gd name="T9" fmla="*/ 0 h 7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CC"/>
                  </a:gs>
                  <a:gs pos="100000">
                    <a:srgbClr val="FFFF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39" name="Freeform 295"/>
              <p:cNvSpPr>
                <a:spLocks noChangeArrowheads="1"/>
              </p:cNvSpPr>
              <p:nvPr/>
            </p:nvSpPr>
            <p:spPr bwMode="auto">
              <a:xfrm>
                <a:off x="3561" y="1396"/>
                <a:ext cx="52" cy="117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647 0 0"/>
                  <a:gd name="G4" fmla="+- 1 0 0"/>
                  <a:gd name="T0" fmla="*/ 58 w 637"/>
                  <a:gd name="T1" fmla="*/ 0 h 1659"/>
                  <a:gd name="T2" fmla="*/ 59 w 637"/>
                  <a:gd name="T3" fmla="*/ 0 h 1659"/>
                  <a:gd name="T4" fmla="*/ 6 w 637"/>
                  <a:gd name="T5" fmla="*/ 223 h 1659"/>
                  <a:gd name="T6" fmla="*/ 0 w 637"/>
                  <a:gd name="T7" fmla="*/ 220 h 1659"/>
                  <a:gd name="T8" fmla="*/ 58 w 637"/>
                  <a:gd name="T9" fmla="*/ 0 h 16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40" name="Freeform 296"/>
              <p:cNvSpPr>
                <a:spLocks noChangeArrowheads="1"/>
              </p:cNvSpPr>
              <p:nvPr/>
            </p:nvSpPr>
            <p:spPr bwMode="auto">
              <a:xfrm>
                <a:off x="3382" y="1479"/>
                <a:ext cx="182" cy="38"/>
              </a:xfrm>
              <a:custGeom>
                <a:avLst/>
                <a:gdLst>
                  <a:gd name="G0" fmla="+- 1 0 0"/>
                  <a:gd name="T0" fmla="*/ 57 256 1"/>
                  <a:gd name="T1" fmla="*/ 0 256 1"/>
                  <a:gd name="G1" fmla="+- 0 T0 T1"/>
                  <a:gd name="G2" fmla="sin 0 G1"/>
                  <a:gd name="G3" fmla="+- 1 0 0"/>
                  <a:gd name="G4" fmla="+- 1 0 0"/>
                  <a:gd name="G5" fmla="+- 1 0 0"/>
                  <a:gd name="T2" fmla="*/ 0 w 2216"/>
                  <a:gd name="T3" fmla="*/ 0 h 550"/>
                  <a:gd name="T4" fmla="*/ 1 w 2216"/>
                  <a:gd name="T5" fmla="*/ 8 h 550"/>
                  <a:gd name="T6" fmla="*/ 203 w 2216"/>
                  <a:gd name="T7" fmla="*/ 75 h 550"/>
                  <a:gd name="T8" fmla="*/ 208 w 2216"/>
                  <a:gd name="T9" fmla="*/ 67 h 550"/>
                  <a:gd name="T10" fmla="*/ 0 w 2216"/>
                  <a:gd name="T11" fmla="*/ 0 h 550"/>
                </a:gdLst>
                <a:ahLst/>
                <a:cxnLst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41" name="Group 297"/>
              <p:cNvGrpSpPr>
                <a:grpSpLocks/>
              </p:cNvGrpSpPr>
              <p:nvPr/>
            </p:nvGrpSpPr>
            <p:grpSpPr bwMode="auto">
              <a:xfrm>
                <a:off x="3379" y="1520"/>
                <a:ext cx="61" cy="22"/>
                <a:chOff x="3379" y="1520"/>
                <a:chExt cx="61" cy="22"/>
              </a:xfrm>
            </p:grpSpPr>
            <p:sp>
              <p:nvSpPr>
                <p:cNvPr id="6442" name="Freeform 298"/>
                <p:cNvSpPr>
                  <a:spLocks noChangeArrowheads="1"/>
                </p:cNvSpPr>
                <p:nvPr/>
              </p:nvSpPr>
              <p:spPr bwMode="auto">
                <a:xfrm>
                  <a:off x="3379" y="1520"/>
                  <a:ext cx="61" cy="22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83 0 0"/>
                    <a:gd name="G4" fmla="+- 1 0 0"/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43" name="Freeform 299"/>
                <p:cNvSpPr>
                  <a:spLocks noChangeArrowheads="1"/>
                </p:cNvSpPr>
                <p:nvPr/>
              </p:nvSpPr>
              <p:spPr bwMode="auto">
                <a:xfrm>
                  <a:off x="3380" y="1521"/>
                  <a:ext cx="59" cy="21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73 0 0"/>
                    <a:gd name="G4" fmla="+- 1 0 0"/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44" name="Freeform 300"/>
                <p:cNvSpPr>
                  <a:spLocks noChangeArrowheads="1"/>
                </p:cNvSpPr>
                <p:nvPr/>
              </p:nvSpPr>
              <p:spPr bwMode="auto">
                <a:xfrm>
                  <a:off x="3384" y="1529"/>
                  <a:ext cx="20" cy="6"/>
                </a:xfrm>
                <a:custGeom>
                  <a:avLst/>
                  <a:gdLst>
                    <a:gd name="G0" fmla="+- 44 0 0"/>
                    <a:gd name="G1" fmla="+- 1 0 0"/>
                    <a:gd name="G2" fmla="+- 25 0 0"/>
                    <a:gd name="G3" fmla="+- 1 0 0"/>
                    <a:gd name="G4" fmla="+- 44 0 0"/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rgbClr val="00CC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45" name="Freeform 301"/>
                <p:cNvSpPr>
                  <a:spLocks noChangeArrowheads="1"/>
                </p:cNvSpPr>
                <p:nvPr/>
              </p:nvSpPr>
              <p:spPr bwMode="auto">
                <a:xfrm>
                  <a:off x="3384" y="1533"/>
                  <a:ext cx="15" cy="3"/>
                </a:xfrm>
                <a:custGeom>
                  <a:avLst/>
                  <a:gdLst>
                    <a:gd name="G0" fmla="+- 0 0 0"/>
                    <a:gd name="G1" fmla="+- 1 0 0"/>
                    <a:gd name="G2" fmla="+- 1 0 0"/>
                    <a:gd name="G3" fmla="+- 9 0 0"/>
                    <a:gd name="G4" fmla="+- 0 0 0"/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46" name="Freeform 302"/>
                <p:cNvSpPr>
                  <a:spLocks noChangeArrowheads="1"/>
                </p:cNvSpPr>
                <p:nvPr/>
              </p:nvSpPr>
              <p:spPr bwMode="auto">
                <a:xfrm>
                  <a:off x="3402" y="1534"/>
                  <a:ext cx="20" cy="6"/>
                </a:xfrm>
                <a:custGeom>
                  <a:avLst/>
                  <a:gdLst>
                    <a:gd name="G0" fmla="+- 46 0 0"/>
                    <a:gd name="G1" fmla="+- 1 0 0"/>
                    <a:gd name="G2" fmla="+- 26 0 0"/>
                    <a:gd name="G3" fmla="+- 1 0 0"/>
                    <a:gd name="G4" fmla="+- 46 0 0"/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rgbClr val="00CC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47" name="Freeform 303"/>
                <p:cNvSpPr>
                  <a:spLocks noChangeArrowheads="1"/>
                </p:cNvSpPr>
                <p:nvPr/>
              </p:nvSpPr>
              <p:spPr bwMode="auto">
                <a:xfrm>
                  <a:off x="3401" y="1537"/>
                  <a:ext cx="15" cy="3"/>
                </a:xfrm>
                <a:custGeom>
                  <a:avLst/>
                  <a:gdLst>
                    <a:gd name="G0" fmla="+- 0 0 0"/>
                    <a:gd name="G1" fmla="+- 1 0 0"/>
                    <a:gd name="G2" fmla="+- 1 0 0"/>
                    <a:gd name="G3" fmla="+- 9 0 0"/>
                    <a:gd name="G4" fmla="+- 0 0 0"/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448" name="Freeform 304"/>
              <p:cNvSpPr>
                <a:spLocks noChangeArrowheads="1"/>
              </p:cNvSpPr>
              <p:nvPr/>
            </p:nvSpPr>
            <p:spPr bwMode="auto">
              <a:xfrm>
                <a:off x="3485" y="1524"/>
                <a:ext cx="74" cy="50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792 0 0"/>
                  <a:gd name="G4" fmla="+- 0 0 0"/>
                  <a:gd name="T0" fmla="*/ 1 w 990"/>
                  <a:gd name="T1" fmla="*/ 55 h 792"/>
                  <a:gd name="T2" fmla="*/ 56 w 990"/>
                  <a:gd name="T3" fmla="*/ 0 h 792"/>
                  <a:gd name="T4" fmla="*/ 56 w 990"/>
                  <a:gd name="T5" fmla="*/ 4 h 792"/>
                  <a:gd name="T6" fmla="*/ 0 w 990"/>
                  <a:gd name="T7" fmla="*/ 60 h 792"/>
                  <a:gd name="T8" fmla="*/ 1 w 990"/>
                  <a:gd name="T9" fmla="*/ 55 h 7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49" name="Freeform 305"/>
              <p:cNvSpPr>
                <a:spLocks noChangeArrowheads="1"/>
              </p:cNvSpPr>
              <p:nvPr/>
            </p:nvSpPr>
            <p:spPr bwMode="auto">
              <a:xfrm>
                <a:off x="3293" y="1528"/>
                <a:ext cx="192" cy="45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1 w 2532"/>
                  <a:gd name="T1" fmla="*/ 0 h 723"/>
                  <a:gd name="T2" fmla="*/ 2 w 2532"/>
                  <a:gd name="T3" fmla="*/ 0 h 723"/>
                  <a:gd name="T4" fmla="*/ 145 w 2532"/>
                  <a:gd name="T5" fmla="*/ 51 h 723"/>
                  <a:gd name="T6" fmla="*/ 145 w 2532"/>
                  <a:gd name="T7" fmla="*/ 54 h 723"/>
                  <a:gd name="T8" fmla="*/ 0 w 2532"/>
                  <a:gd name="T9" fmla="*/ 2 h 723"/>
                  <a:gd name="T10" fmla="*/ 1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0" name="Freeform 306"/>
              <p:cNvSpPr>
                <a:spLocks noChangeArrowheads="1"/>
              </p:cNvSpPr>
              <p:nvPr/>
            </p:nvSpPr>
            <p:spPr bwMode="auto">
              <a:xfrm>
                <a:off x="3293" y="1519"/>
                <a:ext cx="1" cy="8"/>
              </a:xfrm>
              <a:custGeom>
                <a:avLst/>
                <a:gdLst>
                  <a:gd name="G0" fmla="+- 1 0 0"/>
                  <a:gd name="G1" fmla="+- 1 0 0"/>
                  <a:gd name="G2" fmla="+- 144 0 0"/>
                  <a:gd name="G3" fmla="+- 0 0 0"/>
                  <a:gd name="G4" fmla="+- 1 0 0"/>
                  <a:gd name="T0" fmla="*/ 2 w 26"/>
                  <a:gd name="T1" fmla="*/ 1 h 147"/>
                  <a:gd name="T2" fmla="*/ 2 w 26"/>
                  <a:gd name="T3" fmla="*/ 10 h 147"/>
                  <a:gd name="T4" fmla="*/ 0 w 26"/>
                  <a:gd name="T5" fmla="*/ 10 h 147"/>
                  <a:gd name="T6" fmla="*/ 1 w 26"/>
                  <a:gd name="T7" fmla="*/ 0 h 147"/>
                  <a:gd name="T8" fmla="*/ 2 w 26"/>
                  <a:gd name="T9" fmla="*/ 1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1" name="Freeform 307"/>
              <p:cNvSpPr>
                <a:spLocks noChangeArrowheads="1"/>
              </p:cNvSpPr>
              <p:nvPr/>
            </p:nvSpPr>
            <p:spPr bwMode="auto">
              <a:xfrm>
                <a:off x="3293" y="1481"/>
                <a:ext cx="89" cy="38"/>
              </a:xfrm>
              <a:custGeom>
                <a:avLst/>
                <a:gdLst>
                  <a:gd name="G0" fmla="+- 1 0 0"/>
                  <a:gd name="G1" fmla="+- 597 0 0"/>
                  <a:gd name="G2" fmla="+- 1 0 0"/>
                  <a:gd name="G3" fmla="+- 1 0 0"/>
                  <a:gd name="G4" fmla="+- 1 0 0"/>
                  <a:gd name="T0" fmla="*/ 67 w 1176"/>
                  <a:gd name="T1" fmla="*/ 0 h 606"/>
                  <a:gd name="T2" fmla="*/ 0 w 1176"/>
                  <a:gd name="T3" fmla="*/ 45 h 606"/>
                  <a:gd name="T4" fmla="*/ 1 w 1176"/>
                  <a:gd name="T5" fmla="*/ 45 h 606"/>
                  <a:gd name="T6" fmla="*/ 67 w 1176"/>
                  <a:gd name="T7" fmla="*/ 1 h 606"/>
                  <a:gd name="T8" fmla="*/ 67 w 1176"/>
                  <a:gd name="T9" fmla="*/ 0 h 6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2" name="Freeform 308"/>
              <p:cNvSpPr>
                <a:spLocks noChangeArrowheads="1"/>
              </p:cNvSpPr>
              <p:nvPr/>
            </p:nvSpPr>
            <p:spPr bwMode="auto">
              <a:xfrm>
                <a:off x="3299" y="1521"/>
                <a:ext cx="182" cy="44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1 w 2532"/>
                  <a:gd name="T1" fmla="*/ 0 h 723"/>
                  <a:gd name="T2" fmla="*/ 1 w 2532"/>
                  <a:gd name="T3" fmla="*/ 0 h 723"/>
                  <a:gd name="T4" fmla="*/ 105 w 2532"/>
                  <a:gd name="T5" fmla="*/ 40 h 723"/>
                  <a:gd name="T6" fmla="*/ 105 w 2532"/>
                  <a:gd name="T7" fmla="*/ 42 h 723"/>
                  <a:gd name="T8" fmla="*/ 0 w 2532"/>
                  <a:gd name="T9" fmla="*/ 1 h 723"/>
                  <a:gd name="T10" fmla="*/ 1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3" name="Freeform 309"/>
              <p:cNvSpPr>
                <a:spLocks noChangeArrowheads="1"/>
              </p:cNvSpPr>
              <p:nvPr/>
            </p:nvSpPr>
            <p:spPr bwMode="auto">
              <a:xfrm flipV="1">
                <a:off x="3482" y="1518"/>
                <a:ext cx="74" cy="45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49 h 723"/>
                  <a:gd name="T6" fmla="*/ 0 w 2532"/>
                  <a:gd name="T7" fmla="*/ 52 h 723"/>
                  <a:gd name="T8" fmla="*/ 0 w 2532"/>
                  <a:gd name="T9" fmla="*/ 2 h 723"/>
                  <a:gd name="T10" fmla="*/ 0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454" name="Group 310"/>
            <p:cNvGrpSpPr>
              <a:grpSpLocks/>
            </p:cNvGrpSpPr>
            <p:nvPr/>
          </p:nvGrpSpPr>
          <p:grpSpPr bwMode="auto">
            <a:xfrm>
              <a:off x="4266" y="3491"/>
              <a:ext cx="298" cy="260"/>
              <a:chOff x="4266" y="3491"/>
              <a:chExt cx="298" cy="260"/>
            </a:xfrm>
          </p:grpSpPr>
          <p:pic>
            <p:nvPicPr>
              <p:cNvPr id="6455" name="Picture 311"/>
              <p:cNvPicPr>
                <a:picLocks noChangeAspect="1" noChangeArrowheads="1"/>
              </p:cNvPicPr>
              <p:nvPr/>
            </p:nvPicPr>
            <p:blipFill>
              <a:blip r:embed="rId17"/>
              <a:srcRect/>
              <a:stretch>
                <a:fillRect/>
              </a:stretch>
            </p:blipFill>
            <p:spPr bwMode="auto">
              <a:xfrm>
                <a:off x="4266" y="3491"/>
                <a:ext cx="296" cy="140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pic>
            <p:nvPicPr>
              <p:cNvPr id="6456" name="Picture 312"/>
              <p:cNvPicPr>
                <a:picLocks noChangeAspect="1" noChangeArrowheads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 rot="120000">
                <a:off x="4281" y="3647"/>
                <a:ext cx="243" cy="99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6457" name="Freeform 313"/>
              <p:cNvSpPr>
                <a:spLocks noChangeArrowheads="1"/>
              </p:cNvSpPr>
              <p:nvPr/>
            </p:nvSpPr>
            <p:spPr bwMode="auto">
              <a:xfrm>
                <a:off x="4361" y="3550"/>
                <a:ext cx="196" cy="130"/>
              </a:xfrm>
              <a:custGeom>
                <a:avLst/>
                <a:gdLst>
                  <a:gd name="G0" fmla="+- 1 0 0"/>
                  <a:gd name="G1" fmla="+- 1734 0 0"/>
                  <a:gd name="G2" fmla="+- 1 0 0"/>
                  <a:gd name="G3" fmla="+- 1 0 0"/>
                  <a:gd name="G4" fmla="+- 1 0 0"/>
                  <a:gd name="T0" fmla="*/ 27 w 2982"/>
                  <a:gd name="T1" fmla="*/ 0 h 2442"/>
                  <a:gd name="T2" fmla="*/ 0 w 2982"/>
                  <a:gd name="T3" fmla="*/ 44 h 2442"/>
                  <a:gd name="T4" fmla="*/ 119 w 2982"/>
                  <a:gd name="T5" fmla="*/ 62 h 2442"/>
                  <a:gd name="T6" fmla="*/ 148 w 2982"/>
                  <a:gd name="T7" fmla="*/ 8 h 2442"/>
                  <a:gd name="T8" fmla="*/ 27 w 2982"/>
                  <a:gd name="T9" fmla="*/ 0 h 2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360" cap="sq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6458" name="Picture 314"/>
              <p:cNvPicPr>
                <a:picLocks noChangeAspect="1" noChangeArrowheads="1"/>
              </p:cNvPicPr>
              <p:nvPr/>
            </p:nvPicPr>
            <p:blipFill>
              <a:blip r:embed="rId19"/>
              <a:srcRect/>
              <a:stretch>
                <a:fillRect/>
              </a:stretch>
            </p:blipFill>
            <p:spPr bwMode="auto">
              <a:xfrm>
                <a:off x="4371" y="3553"/>
                <a:ext cx="178" cy="118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6459" name="Freeform 315"/>
              <p:cNvSpPr>
                <a:spLocks noChangeArrowheads="1"/>
              </p:cNvSpPr>
              <p:nvPr/>
            </p:nvSpPr>
            <p:spPr bwMode="auto">
              <a:xfrm>
                <a:off x="4397" y="3546"/>
                <a:ext cx="166" cy="23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86 0 0"/>
                  <a:gd name="G4" fmla="+- 1 0 0"/>
                  <a:gd name="T0" fmla="*/ 1 w 2528"/>
                  <a:gd name="T1" fmla="*/ 0 h 455"/>
                  <a:gd name="T2" fmla="*/ 125 w 2528"/>
                  <a:gd name="T3" fmla="*/ 9 h 455"/>
                  <a:gd name="T4" fmla="*/ 122 w 2528"/>
                  <a:gd name="T5" fmla="*/ 11 h 455"/>
                  <a:gd name="T6" fmla="*/ 0 w 2528"/>
                  <a:gd name="T7" fmla="*/ 2 h 455"/>
                  <a:gd name="T8" fmla="*/ 1 w 2528"/>
                  <a:gd name="T9" fmla="*/ 0 h 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60" name="Freeform 316"/>
              <p:cNvSpPr>
                <a:spLocks noChangeArrowheads="1"/>
              </p:cNvSpPr>
              <p:nvPr/>
            </p:nvSpPr>
            <p:spPr bwMode="auto">
              <a:xfrm>
                <a:off x="4359" y="3546"/>
                <a:ext cx="45" cy="101"/>
              </a:xfrm>
              <a:custGeom>
                <a:avLst/>
                <a:gdLst>
                  <a:gd name="G0" fmla="+- 1 0 0"/>
                  <a:gd name="G1" fmla="+- 1869 0 0"/>
                  <a:gd name="G2" fmla="+- 1 0 0"/>
                  <a:gd name="G3" fmla="+- 1 0 0"/>
                  <a:gd name="G4" fmla="+- 1 0 0"/>
                  <a:gd name="T0" fmla="*/ 28 w 702"/>
                  <a:gd name="T1" fmla="*/ 0 h 1893"/>
                  <a:gd name="T2" fmla="*/ 0 w 702"/>
                  <a:gd name="T3" fmla="*/ 47 h 1893"/>
                  <a:gd name="T4" fmla="*/ 5 w 702"/>
                  <a:gd name="T5" fmla="*/ 48 h 1893"/>
                  <a:gd name="T6" fmla="*/ 35 w 702"/>
                  <a:gd name="T7" fmla="*/ 1 h 1893"/>
                  <a:gd name="T8" fmla="*/ 28 w 702"/>
                  <a:gd name="T9" fmla="*/ 0 h 18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61" name="Freeform 317"/>
              <p:cNvSpPr>
                <a:spLocks noChangeArrowheads="1"/>
              </p:cNvSpPr>
              <p:nvPr/>
            </p:nvSpPr>
            <p:spPr bwMode="auto">
              <a:xfrm>
                <a:off x="4513" y="3564"/>
                <a:ext cx="49" cy="116"/>
              </a:xfrm>
              <a:custGeom>
                <a:avLst/>
                <a:gdLst>
                  <a:gd name="G0" fmla="+- 1 0 0"/>
                  <a:gd name="G1" fmla="+- 1 0 0"/>
                  <a:gd name="G2" fmla="+- 2148 0 0"/>
                  <a:gd name="G3" fmla="+- 1 0 0"/>
                  <a:gd name="G4" fmla="+- 1 0 0"/>
                  <a:gd name="T0" fmla="*/ 38 w 756"/>
                  <a:gd name="T1" fmla="*/ 0 h 2184"/>
                  <a:gd name="T2" fmla="*/ 7 w 756"/>
                  <a:gd name="T3" fmla="*/ 55 h 2184"/>
                  <a:gd name="T4" fmla="*/ 0 w 756"/>
                  <a:gd name="T5" fmla="*/ 54 h 2184"/>
                  <a:gd name="T6" fmla="*/ 30 w 756"/>
                  <a:gd name="T7" fmla="*/ 2 h 2184"/>
                  <a:gd name="T8" fmla="*/ 38 w 756"/>
                  <a:gd name="T9" fmla="*/ 0 h 2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DDDDD"/>
                  </a:gs>
                  <a:gs pos="100000">
                    <a:srgbClr val="FFFFFF"/>
                  </a:gs>
                </a:gsLst>
                <a:lin ang="540000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62" name="Freeform 318"/>
              <p:cNvSpPr>
                <a:spLocks noChangeArrowheads="1"/>
              </p:cNvSpPr>
              <p:nvPr/>
            </p:nvSpPr>
            <p:spPr bwMode="auto">
              <a:xfrm>
                <a:off x="4359" y="3642"/>
                <a:ext cx="182" cy="38"/>
              </a:xfrm>
              <a:custGeom>
                <a:avLst/>
                <a:gdLst>
                  <a:gd name="G0" fmla="+- 1 0 0"/>
                  <a:gd name="G1" fmla="+- 99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T0" fmla="*/ 1 w 2773"/>
                  <a:gd name="T1" fmla="*/ 0 h 738"/>
                  <a:gd name="T2" fmla="*/ 0 w 2773"/>
                  <a:gd name="T3" fmla="*/ 3 h 738"/>
                  <a:gd name="T4" fmla="*/ 121 w 2773"/>
                  <a:gd name="T5" fmla="*/ 18 h 738"/>
                  <a:gd name="T6" fmla="*/ 118 w 2773"/>
                  <a:gd name="T7" fmla="*/ 15 h 738"/>
                  <a:gd name="T8" fmla="*/ 1 w 2773"/>
                  <a:gd name="T9" fmla="*/ 0 h 7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CC"/>
                  </a:gs>
                  <a:gs pos="100000">
                    <a:srgbClr val="FFFF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63" name="Freeform 319"/>
              <p:cNvSpPr>
                <a:spLocks noChangeArrowheads="1"/>
              </p:cNvSpPr>
              <p:nvPr/>
            </p:nvSpPr>
            <p:spPr bwMode="auto">
              <a:xfrm>
                <a:off x="4518" y="3565"/>
                <a:ext cx="45" cy="117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647 0 0"/>
                  <a:gd name="G4" fmla="+- 1 0 0"/>
                  <a:gd name="T0" fmla="*/ 58 w 637"/>
                  <a:gd name="T1" fmla="*/ 0 h 1659"/>
                  <a:gd name="T2" fmla="*/ 59 w 637"/>
                  <a:gd name="T3" fmla="*/ 0 h 1659"/>
                  <a:gd name="T4" fmla="*/ 6 w 637"/>
                  <a:gd name="T5" fmla="*/ 223 h 1659"/>
                  <a:gd name="T6" fmla="*/ 0 w 637"/>
                  <a:gd name="T7" fmla="*/ 220 h 1659"/>
                  <a:gd name="T8" fmla="*/ 58 w 637"/>
                  <a:gd name="T9" fmla="*/ 0 h 16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64" name="Freeform 320"/>
              <p:cNvSpPr>
                <a:spLocks noChangeArrowheads="1"/>
              </p:cNvSpPr>
              <p:nvPr/>
            </p:nvSpPr>
            <p:spPr bwMode="auto">
              <a:xfrm>
                <a:off x="4359" y="3647"/>
                <a:ext cx="162" cy="38"/>
              </a:xfrm>
              <a:custGeom>
                <a:avLst/>
                <a:gdLst>
                  <a:gd name="G0" fmla="+- 1 0 0"/>
                  <a:gd name="T0" fmla="*/ 57 256 1"/>
                  <a:gd name="T1" fmla="*/ 0 256 1"/>
                  <a:gd name="G1" fmla="+- 0 T0 T1"/>
                  <a:gd name="G2" fmla="sin 0 G1"/>
                  <a:gd name="G3" fmla="+- 1 0 0"/>
                  <a:gd name="G4" fmla="+- 1 0 0"/>
                  <a:gd name="G5" fmla="+- 1 0 0"/>
                  <a:gd name="T2" fmla="*/ 0 w 2216"/>
                  <a:gd name="T3" fmla="*/ 0 h 550"/>
                  <a:gd name="T4" fmla="*/ 1 w 2216"/>
                  <a:gd name="T5" fmla="*/ 8 h 550"/>
                  <a:gd name="T6" fmla="*/ 203 w 2216"/>
                  <a:gd name="T7" fmla="*/ 75 h 550"/>
                  <a:gd name="T8" fmla="*/ 208 w 2216"/>
                  <a:gd name="T9" fmla="*/ 67 h 550"/>
                  <a:gd name="T10" fmla="*/ 0 w 2216"/>
                  <a:gd name="T11" fmla="*/ 0 h 550"/>
                </a:gdLst>
                <a:ahLst/>
                <a:cxnLst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65" name="Group 321"/>
              <p:cNvGrpSpPr>
                <a:grpSpLocks/>
              </p:cNvGrpSpPr>
              <p:nvPr/>
            </p:nvGrpSpPr>
            <p:grpSpPr bwMode="auto">
              <a:xfrm>
                <a:off x="4357" y="3689"/>
                <a:ext cx="54" cy="22"/>
                <a:chOff x="4357" y="3689"/>
                <a:chExt cx="54" cy="22"/>
              </a:xfrm>
            </p:grpSpPr>
            <p:sp>
              <p:nvSpPr>
                <p:cNvPr id="6466" name="Freeform 322"/>
                <p:cNvSpPr>
                  <a:spLocks noChangeArrowheads="1"/>
                </p:cNvSpPr>
                <p:nvPr/>
              </p:nvSpPr>
              <p:spPr bwMode="auto">
                <a:xfrm>
                  <a:off x="4357" y="3689"/>
                  <a:ext cx="54" cy="22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83 0 0"/>
                    <a:gd name="G4" fmla="+- 1 0 0"/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67" name="Freeform 323"/>
                <p:cNvSpPr>
                  <a:spLocks noChangeArrowheads="1"/>
                </p:cNvSpPr>
                <p:nvPr/>
              </p:nvSpPr>
              <p:spPr bwMode="auto">
                <a:xfrm>
                  <a:off x="4357" y="3690"/>
                  <a:ext cx="52" cy="21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73 0 0"/>
                    <a:gd name="G4" fmla="+- 1 0 0"/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68" name="Freeform 324"/>
                <p:cNvSpPr>
                  <a:spLocks noChangeArrowheads="1"/>
                </p:cNvSpPr>
                <p:nvPr/>
              </p:nvSpPr>
              <p:spPr bwMode="auto">
                <a:xfrm>
                  <a:off x="4361" y="3698"/>
                  <a:ext cx="18" cy="6"/>
                </a:xfrm>
                <a:custGeom>
                  <a:avLst/>
                  <a:gdLst>
                    <a:gd name="G0" fmla="+- 44 0 0"/>
                    <a:gd name="G1" fmla="+- 1 0 0"/>
                    <a:gd name="G2" fmla="+- 25 0 0"/>
                    <a:gd name="G3" fmla="+- 1 0 0"/>
                    <a:gd name="G4" fmla="+- 44 0 0"/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rgbClr val="00CC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69" name="Freeform 325"/>
                <p:cNvSpPr>
                  <a:spLocks noChangeArrowheads="1"/>
                </p:cNvSpPr>
                <p:nvPr/>
              </p:nvSpPr>
              <p:spPr bwMode="auto">
                <a:xfrm>
                  <a:off x="4361" y="3702"/>
                  <a:ext cx="13" cy="3"/>
                </a:xfrm>
                <a:custGeom>
                  <a:avLst/>
                  <a:gdLst>
                    <a:gd name="G0" fmla="+- 0 0 0"/>
                    <a:gd name="G1" fmla="+- 1 0 0"/>
                    <a:gd name="G2" fmla="+- 1 0 0"/>
                    <a:gd name="G3" fmla="+- 9 0 0"/>
                    <a:gd name="G4" fmla="+- 0 0 0"/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70" name="Freeform 326"/>
                <p:cNvSpPr>
                  <a:spLocks noChangeArrowheads="1"/>
                </p:cNvSpPr>
                <p:nvPr/>
              </p:nvSpPr>
              <p:spPr bwMode="auto">
                <a:xfrm>
                  <a:off x="4377" y="3703"/>
                  <a:ext cx="18" cy="6"/>
                </a:xfrm>
                <a:custGeom>
                  <a:avLst/>
                  <a:gdLst>
                    <a:gd name="G0" fmla="+- 46 0 0"/>
                    <a:gd name="G1" fmla="+- 1 0 0"/>
                    <a:gd name="G2" fmla="+- 26 0 0"/>
                    <a:gd name="G3" fmla="+- 1 0 0"/>
                    <a:gd name="G4" fmla="+- 46 0 0"/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rgbClr val="00CC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71" name="Freeform 327"/>
                <p:cNvSpPr>
                  <a:spLocks noChangeArrowheads="1"/>
                </p:cNvSpPr>
                <p:nvPr/>
              </p:nvSpPr>
              <p:spPr bwMode="auto">
                <a:xfrm>
                  <a:off x="4376" y="3706"/>
                  <a:ext cx="13" cy="3"/>
                </a:xfrm>
                <a:custGeom>
                  <a:avLst/>
                  <a:gdLst>
                    <a:gd name="G0" fmla="+- 0 0 0"/>
                    <a:gd name="G1" fmla="+- 1 0 0"/>
                    <a:gd name="G2" fmla="+- 1 0 0"/>
                    <a:gd name="G3" fmla="+- 9 0 0"/>
                    <a:gd name="G4" fmla="+- 0 0 0"/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472" name="Freeform 328"/>
              <p:cNvSpPr>
                <a:spLocks noChangeArrowheads="1"/>
              </p:cNvSpPr>
              <p:nvPr/>
            </p:nvSpPr>
            <p:spPr bwMode="auto">
              <a:xfrm>
                <a:off x="4451" y="3693"/>
                <a:ext cx="66" cy="50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792 0 0"/>
                  <a:gd name="G4" fmla="+- 0 0 0"/>
                  <a:gd name="T0" fmla="*/ 1 w 990"/>
                  <a:gd name="T1" fmla="*/ 55 h 792"/>
                  <a:gd name="T2" fmla="*/ 56 w 990"/>
                  <a:gd name="T3" fmla="*/ 0 h 792"/>
                  <a:gd name="T4" fmla="*/ 56 w 990"/>
                  <a:gd name="T5" fmla="*/ 4 h 792"/>
                  <a:gd name="T6" fmla="*/ 0 w 990"/>
                  <a:gd name="T7" fmla="*/ 60 h 792"/>
                  <a:gd name="T8" fmla="*/ 1 w 990"/>
                  <a:gd name="T9" fmla="*/ 55 h 7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73" name="Freeform 329"/>
              <p:cNvSpPr>
                <a:spLocks noChangeArrowheads="1"/>
              </p:cNvSpPr>
              <p:nvPr/>
            </p:nvSpPr>
            <p:spPr bwMode="auto">
              <a:xfrm>
                <a:off x="4280" y="3697"/>
                <a:ext cx="170" cy="45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1 w 2532"/>
                  <a:gd name="T1" fmla="*/ 0 h 723"/>
                  <a:gd name="T2" fmla="*/ 2 w 2532"/>
                  <a:gd name="T3" fmla="*/ 0 h 723"/>
                  <a:gd name="T4" fmla="*/ 145 w 2532"/>
                  <a:gd name="T5" fmla="*/ 51 h 723"/>
                  <a:gd name="T6" fmla="*/ 145 w 2532"/>
                  <a:gd name="T7" fmla="*/ 54 h 723"/>
                  <a:gd name="T8" fmla="*/ 0 w 2532"/>
                  <a:gd name="T9" fmla="*/ 2 h 723"/>
                  <a:gd name="T10" fmla="*/ 1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74" name="Freeform 330"/>
              <p:cNvSpPr>
                <a:spLocks noChangeArrowheads="1"/>
              </p:cNvSpPr>
              <p:nvPr/>
            </p:nvSpPr>
            <p:spPr bwMode="auto">
              <a:xfrm>
                <a:off x="4281" y="3688"/>
                <a:ext cx="1" cy="8"/>
              </a:xfrm>
              <a:custGeom>
                <a:avLst/>
                <a:gdLst>
                  <a:gd name="G0" fmla="+- 1 0 0"/>
                  <a:gd name="G1" fmla="+- 1 0 0"/>
                  <a:gd name="G2" fmla="+- 144 0 0"/>
                  <a:gd name="G3" fmla="+- 0 0 0"/>
                  <a:gd name="G4" fmla="+- 1 0 0"/>
                  <a:gd name="T0" fmla="*/ 2 w 26"/>
                  <a:gd name="T1" fmla="*/ 1 h 147"/>
                  <a:gd name="T2" fmla="*/ 2 w 26"/>
                  <a:gd name="T3" fmla="*/ 10 h 147"/>
                  <a:gd name="T4" fmla="*/ 0 w 26"/>
                  <a:gd name="T5" fmla="*/ 10 h 147"/>
                  <a:gd name="T6" fmla="*/ 1 w 26"/>
                  <a:gd name="T7" fmla="*/ 0 h 147"/>
                  <a:gd name="T8" fmla="*/ 2 w 26"/>
                  <a:gd name="T9" fmla="*/ 1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75" name="Freeform 331"/>
              <p:cNvSpPr>
                <a:spLocks noChangeArrowheads="1"/>
              </p:cNvSpPr>
              <p:nvPr/>
            </p:nvSpPr>
            <p:spPr bwMode="auto">
              <a:xfrm>
                <a:off x="4281" y="3650"/>
                <a:ext cx="78" cy="38"/>
              </a:xfrm>
              <a:custGeom>
                <a:avLst/>
                <a:gdLst>
                  <a:gd name="G0" fmla="+- 1 0 0"/>
                  <a:gd name="G1" fmla="+- 597 0 0"/>
                  <a:gd name="G2" fmla="+- 1 0 0"/>
                  <a:gd name="G3" fmla="+- 1 0 0"/>
                  <a:gd name="G4" fmla="+- 1 0 0"/>
                  <a:gd name="T0" fmla="*/ 67 w 1176"/>
                  <a:gd name="T1" fmla="*/ 0 h 606"/>
                  <a:gd name="T2" fmla="*/ 0 w 1176"/>
                  <a:gd name="T3" fmla="*/ 45 h 606"/>
                  <a:gd name="T4" fmla="*/ 1 w 1176"/>
                  <a:gd name="T5" fmla="*/ 45 h 606"/>
                  <a:gd name="T6" fmla="*/ 67 w 1176"/>
                  <a:gd name="T7" fmla="*/ 1 h 606"/>
                  <a:gd name="T8" fmla="*/ 67 w 1176"/>
                  <a:gd name="T9" fmla="*/ 0 h 6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76" name="Freeform 332"/>
              <p:cNvSpPr>
                <a:spLocks noChangeArrowheads="1"/>
              </p:cNvSpPr>
              <p:nvPr/>
            </p:nvSpPr>
            <p:spPr bwMode="auto">
              <a:xfrm>
                <a:off x="4286" y="3690"/>
                <a:ext cx="161" cy="44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1 w 2532"/>
                  <a:gd name="T1" fmla="*/ 0 h 723"/>
                  <a:gd name="T2" fmla="*/ 1 w 2532"/>
                  <a:gd name="T3" fmla="*/ 0 h 723"/>
                  <a:gd name="T4" fmla="*/ 105 w 2532"/>
                  <a:gd name="T5" fmla="*/ 40 h 723"/>
                  <a:gd name="T6" fmla="*/ 105 w 2532"/>
                  <a:gd name="T7" fmla="*/ 42 h 723"/>
                  <a:gd name="T8" fmla="*/ 0 w 2532"/>
                  <a:gd name="T9" fmla="*/ 1 h 723"/>
                  <a:gd name="T10" fmla="*/ 1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77" name="Freeform 333"/>
              <p:cNvSpPr>
                <a:spLocks noChangeArrowheads="1"/>
              </p:cNvSpPr>
              <p:nvPr/>
            </p:nvSpPr>
            <p:spPr bwMode="auto">
              <a:xfrm flipV="1">
                <a:off x="4448" y="3687"/>
                <a:ext cx="65" cy="45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49 h 723"/>
                  <a:gd name="T6" fmla="*/ 0 w 2532"/>
                  <a:gd name="T7" fmla="*/ 52 h 723"/>
                  <a:gd name="T8" fmla="*/ 0 w 2532"/>
                  <a:gd name="T9" fmla="*/ 2 h 723"/>
                  <a:gd name="T10" fmla="*/ 0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478" name="Group 334"/>
            <p:cNvGrpSpPr>
              <a:grpSpLocks/>
            </p:cNvGrpSpPr>
            <p:nvPr/>
          </p:nvGrpSpPr>
          <p:grpSpPr bwMode="auto">
            <a:xfrm>
              <a:off x="3440" y="1951"/>
              <a:ext cx="279" cy="260"/>
              <a:chOff x="3440" y="1951"/>
              <a:chExt cx="279" cy="260"/>
            </a:xfrm>
          </p:grpSpPr>
          <p:pic>
            <p:nvPicPr>
              <p:cNvPr id="6479" name="Picture 335"/>
              <p:cNvPicPr>
                <a:picLocks noChangeAspect="1" noChangeArrowheads="1"/>
              </p:cNvPicPr>
              <p:nvPr/>
            </p:nvPicPr>
            <p:blipFill>
              <a:blip r:embed="rId20"/>
              <a:srcRect/>
              <a:stretch>
                <a:fillRect/>
              </a:stretch>
            </p:blipFill>
            <p:spPr bwMode="auto">
              <a:xfrm>
                <a:off x="3440" y="1951"/>
                <a:ext cx="277" cy="140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pic>
            <p:nvPicPr>
              <p:cNvPr id="6480" name="Picture 336"/>
              <p:cNvPicPr>
                <a:picLocks noChangeAspect="1" noChangeArrowheads="1"/>
              </p:cNvPicPr>
              <p:nvPr/>
            </p:nvPicPr>
            <p:blipFill>
              <a:blip r:embed="rId21"/>
              <a:srcRect/>
              <a:stretch>
                <a:fillRect/>
              </a:stretch>
            </p:blipFill>
            <p:spPr bwMode="auto">
              <a:xfrm rot="120000">
                <a:off x="3454" y="2107"/>
                <a:ext cx="228" cy="99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6481" name="Freeform 337"/>
              <p:cNvSpPr>
                <a:spLocks noChangeArrowheads="1"/>
              </p:cNvSpPr>
              <p:nvPr/>
            </p:nvSpPr>
            <p:spPr bwMode="auto">
              <a:xfrm>
                <a:off x="3529" y="2010"/>
                <a:ext cx="183" cy="130"/>
              </a:xfrm>
              <a:custGeom>
                <a:avLst/>
                <a:gdLst>
                  <a:gd name="G0" fmla="+- 1 0 0"/>
                  <a:gd name="G1" fmla="+- 1734 0 0"/>
                  <a:gd name="G2" fmla="+- 1 0 0"/>
                  <a:gd name="G3" fmla="+- 1 0 0"/>
                  <a:gd name="G4" fmla="+- 1 0 0"/>
                  <a:gd name="T0" fmla="*/ 27 w 2982"/>
                  <a:gd name="T1" fmla="*/ 0 h 2442"/>
                  <a:gd name="T2" fmla="*/ 0 w 2982"/>
                  <a:gd name="T3" fmla="*/ 44 h 2442"/>
                  <a:gd name="T4" fmla="*/ 119 w 2982"/>
                  <a:gd name="T5" fmla="*/ 62 h 2442"/>
                  <a:gd name="T6" fmla="*/ 148 w 2982"/>
                  <a:gd name="T7" fmla="*/ 8 h 2442"/>
                  <a:gd name="T8" fmla="*/ 27 w 2982"/>
                  <a:gd name="T9" fmla="*/ 0 h 2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360" cap="sq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6482" name="Picture 338"/>
              <p:cNvPicPr>
                <a:picLocks noChangeAspect="1" noChangeArrowheads="1"/>
              </p:cNvPicPr>
              <p:nvPr/>
            </p:nvPicPr>
            <p:blipFill>
              <a:blip r:embed="rId22"/>
              <a:srcRect/>
              <a:stretch>
                <a:fillRect/>
              </a:stretch>
            </p:blipFill>
            <p:spPr bwMode="auto">
              <a:xfrm>
                <a:off x="3538" y="2013"/>
                <a:ext cx="166" cy="118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6483" name="Freeform 339"/>
              <p:cNvSpPr>
                <a:spLocks noChangeArrowheads="1"/>
              </p:cNvSpPr>
              <p:nvPr/>
            </p:nvSpPr>
            <p:spPr bwMode="auto">
              <a:xfrm>
                <a:off x="3563" y="2006"/>
                <a:ext cx="155" cy="23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86 0 0"/>
                  <a:gd name="G4" fmla="+- 1 0 0"/>
                  <a:gd name="T0" fmla="*/ 1 w 2528"/>
                  <a:gd name="T1" fmla="*/ 0 h 455"/>
                  <a:gd name="T2" fmla="*/ 125 w 2528"/>
                  <a:gd name="T3" fmla="*/ 9 h 455"/>
                  <a:gd name="T4" fmla="*/ 122 w 2528"/>
                  <a:gd name="T5" fmla="*/ 11 h 455"/>
                  <a:gd name="T6" fmla="*/ 0 w 2528"/>
                  <a:gd name="T7" fmla="*/ 2 h 455"/>
                  <a:gd name="T8" fmla="*/ 1 w 2528"/>
                  <a:gd name="T9" fmla="*/ 0 h 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84" name="Freeform 340"/>
              <p:cNvSpPr>
                <a:spLocks noChangeArrowheads="1"/>
              </p:cNvSpPr>
              <p:nvPr/>
            </p:nvSpPr>
            <p:spPr bwMode="auto">
              <a:xfrm>
                <a:off x="3527" y="2006"/>
                <a:ext cx="42" cy="101"/>
              </a:xfrm>
              <a:custGeom>
                <a:avLst/>
                <a:gdLst>
                  <a:gd name="G0" fmla="+- 1 0 0"/>
                  <a:gd name="G1" fmla="+- 1869 0 0"/>
                  <a:gd name="G2" fmla="+- 1 0 0"/>
                  <a:gd name="G3" fmla="+- 1 0 0"/>
                  <a:gd name="G4" fmla="+- 1 0 0"/>
                  <a:gd name="T0" fmla="*/ 28 w 702"/>
                  <a:gd name="T1" fmla="*/ 0 h 1893"/>
                  <a:gd name="T2" fmla="*/ 0 w 702"/>
                  <a:gd name="T3" fmla="*/ 47 h 1893"/>
                  <a:gd name="T4" fmla="*/ 5 w 702"/>
                  <a:gd name="T5" fmla="*/ 48 h 1893"/>
                  <a:gd name="T6" fmla="*/ 35 w 702"/>
                  <a:gd name="T7" fmla="*/ 1 h 1893"/>
                  <a:gd name="T8" fmla="*/ 28 w 702"/>
                  <a:gd name="T9" fmla="*/ 0 h 18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85" name="Freeform 341"/>
              <p:cNvSpPr>
                <a:spLocks noChangeArrowheads="1"/>
              </p:cNvSpPr>
              <p:nvPr/>
            </p:nvSpPr>
            <p:spPr bwMode="auto">
              <a:xfrm>
                <a:off x="3671" y="2024"/>
                <a:ext cx="46" cy="116"/>
              </a:xfrm>
              <a:custGeom>
                <a:avLst/>
                <a:gdLst>
                  <a:gd name="G0" fmla="+- 1 0 0"/>
                  <a:gd name="G1" fmla="+- 1 0 0"/>
                  <a:gd name="G2" fmla="+- 2148 0 0"/>
                  <a:gd name="G3" fmla="+- 1 0 0"/>
                  <a:gd name="G4" fmla="+- 1 0 0"/>
                  <a:gd name="T0" fmla="*/ 38 w 756"/>
                  <a:gd name="T1" fmla="*/ 0 h 2184"/>
                  <a:gd name="T2" fmla="*/ 7 w 756"/>
                  <a:gd name="T3" fmla="*/ 55 h 2184"/>
                  <a:gd name="T4" fmla="*/ 0 w 756"/>
                  <a:gd name="T5" fmla="*/ 54 h 2184"/>
                  <a:gd name="T6" fmla="*/ 30 w 756"/>
                  <a:gd name="T7" fmla="*/ 2 h 2184"/>
                  <a:gd name="T8" fmla="*/ 38 w 756"/>
                  <a:gd name="T9" fmla="*/ 0 h 2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DDDDD"/>
                  </a:gs>
                  <a:gs pos="100000">
                    <a:srgbClr val="FFFFFF"/>
                  </a:gs>
                </a:gsLst>
                <a:lin ang="540000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86" name="Freeform 342"/>
              <p:cNvSpPr>
                <a:spLocks noChangeArrowheads="1"/>
              </p:cNvSpPr>
              <p:nvPr/>
            </p:nvSpPr>
            <p:spPr bwMode="auto">
              <a:xfrm>
                <a:off x="3527" y="2102"/>
                <a:ext cx="170" cy="38"/>
              </a:xfrm>
              <a:custGeom>
                <a:avLst/>
                <a:gdLst>
                  <a:gd name="G0" fmla="+- 1 0 0"/>
                  <a:gd name="G1" fmla="+- 99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T0" fmla="*/ 1 w 2773"/>
                  <a:gd name="T1" fmla="*/ 0 h 738"/>
                  <a:gd name="T2" fmla="*/ 0 w 2773"/>
                  <a:gd name="T3" fmla="*/ 3 h 738"/>
                  <a:gd name="T4" fmla="*/ 121 w 2773"/>
                  <a:gd name="T5" fmla="*/ 18 h 738"/>
                  <a:gd name="T6" fmla="*/ 118 w 2773"/>
                  <a:gd name="T7" fmla="*/ 15 h 738"/>
                  <a:gd name="T8" fmla="*/ 1 w 2773"/>
                  <a:gd name="T9" fmla="*/ 0 h 7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CC"/>
                  </a:gs>
                  <a:gs pos="100000">
                    <a:srgbClr val="FFFF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87" name="Freeform 343"/>
              <p:cNvSpPr>
                <a:spLocks noChangeArrowheads="1"/>
              </p:cNvSpPr>
              <p:nvPr/>
            </p:nvSpPr>
            <p:spPr bwMode="auto">
              <a:xfrm>
                <a:off x="3676" y="2025"/>
                <a:ext cx="43" cy="117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647 0 0"/>
                  <a:gd name="G4" fmla="+- 1 0 0"/>
                  <a:gd name="T0" fmla="*/ 58 w 637"/>
                  <a:gd name="T1" fmla="*/ 0 h 1659"/>
                  <a:gd name="T2" fmla="*/ 59 w 637"/>
                  <a:gd name="T3" fmla="*/ 0 h 1659"/>
                  <a:gd name="T4" fmla="*/ 6 w 637"/>
                  <a:gd name="T5" fmla="*/ 223 h 1659"/>
                  <a:gd name="T6" fmla="*/ 0 w 637"/>
                  <a:gd name="T7" fmla="*/ 220 h 1659"/>
                  <a:gd name="T8" fmla="*/ 58 w 637"/>
                  <a:gd name="T9" fmla="*/ 0 h 16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88" name="Freeform 344"/>
              <p:cNvSpPr>
                <a:spLocks noChangeArrowheads="1"/>
              </p:cNvSpPr>
              <p:nvPr/>
            </p:nvSpPr>
            <p:spPr bwMode="auto">
              <a:xfrm>
                <a:off x="3527" y="2107"/>
                <a:ext cx="151" cy="38"/>
              </a:xfrm>
              <a:custGeom>
                <a:avLst/>
                <a:gdLst>
                  <a:gd name="G0" fmla="+- 1 0 0"/>
                  <a:gd name="T0" fmla="*/ 57 256 1"/>
                  <a:gd name="T1" fmla="*/ 0 256 1"/>
                  <a:gd name="G1" fmla="+- 0 T0 T1"/>
                  <a:gd name="G2" fmla="sin 0 G1"/>
                  <a:gd name="G3" fmla="+- 1 0 0"/>
                  <a:gd name="G4" fmla="+- 1 0 0"/>
                  <a:gd name="G5" fmla="+- 1 0 0"/>
                  <a:gd name="T2" fmla="*/ 0 w 2216"/>
                  <a:gd name="T3" fmla="*/ 0 h 550"/>
                  <a:gd name="T4" fmla="*/ 1 w 2216"/>
                  <a:gd name="T5" fmla="*/ 8 h 550"/>
                  <a:gd name="T6" fmla="*/ 203 w 2216"/>
                  <a:gd name="T7" fmla="*/ 75 h 550"/>
                  <a:gd name="T8" fmla="*/ 208 w 2216"/>
                  <a:gd name="T9" fmla="*/ 67 h 550"/>
                  <a:gd name="T10" fmla="*/ 0 w 2216"/>
                  <a:gd name="T11" fmla="*/ 0 h 550"/>
                </a:gdLst>
                <a:ahLst/>
                <a:cxnLst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89" name="Group 345"/>
              <p:cNvGrpSpPr>
                <a:grpSpLocks/>
              </p:cNvGrpSpPr>
              <p:nvPr/>
            </p:nvGrpSpPr>
            <p:grpSpPr bwMode="auto">
              <a:xfrm>
                <a:off x="3525" y="2149"/>
                <a:ext cx="51" cy="22"/>
                <a:chOff x="3525" y="2149"/>
                <a:chExt cx="51" cy="22"/>
              </a:xfrm>
            </p:grpSpPr>
            <p:sp>
              <p:nvSpPr>
                <p:cNvPr id="6490" name="Freeform 346"/>
                <p:cNvSpPr>
                  <a:spLocks noChangeArrowheads="1"/>
                </p:cNvSpPr>
                <p:nvPr/>
              </p:nvSpPr>
              <p:spPr bwMode="auto">
                <a:xfrm>
                  <a:off x="3525" y="2149"/>
                  <a:ext cx="51" cy="22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83 0 0"/>
                    <a:gd name="G4" fmla="+- 1 0 0"/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91" name="Freeform 347"/>
                <p:cNvSpPr>
                  <a:spLocks noChangeArrowheads="1"/>
                </p:cNvSpPr>
                <p:nvPr/>
              </p:nvSpPr>
              <p:spPr bwMode="auto">
                <a:xfrm>
                  <a:off x="3526" y="2150"/>
                  <a:ext cx="49" cy="21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73 0 0"/>
                    <a:gd name="G4" fmla="+- 1 0 0"/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92" name="Freeform 348"/>
                <p:cNvSpPr>
                  <a:spLocks noChangeArrowheads="1"/>
                </p:cNvSpPr>
                <p:nvPr/>
              </p:nvSpPr>
              <p:spPr bwMode="auto">
                <a:xfrm>
                  <a:off x="3529" y="2158"/>
                  <a:ext cx="17" cy="6"/>
                </a:xfrm>
                <a:custGeom>
                  <a:avLst/>
                  <a:gdLst>
                    <a:gd name="G0" fmla="+- 44 0 0"/>
                    <a:gd name="G1" fmla="+- 1 0 0"/>
                    <a:gd name="G2" fmla="+- 25 0 0"/>
                    <a:gd name="G3" fmla="+- 1 0 0"/>
                    <a:gd name="G4" fmla="+- 44 0 0"/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rgbClr val="00CC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93" name="Freeform 349"/>
                <p:cNvSpPr>
                  <a:spLocks noChangeArrowheads="1"/>
                </p:cNvSpPr>
                <p:nvPr/>
              </p:nvSpPr>
              <p:spPr bwMode="auto">
                <a:xfrm>
                  <a:off x="3529" y="2162"/>
                  <a:ext cx="12" cy="3"/>
                </a:xfrm>
                <a:custGeom>
                  <a:avLst/>
                  <a:gdLst>
                    <a:gd name="G0" fmla="+- 0 0 0"/>
                    <a:gd name="G1" fmla="+- 1 0 0"/>
                    <a:gd name="G2" fmla="+- 1 0 0"/>
                    <a:gd name="G3" fmla="+- 9 0 0"/>
                    <a:gd name="G4" fmla="+- 0 0 0"/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94" name="Freeform 350"/>
                <p:cNvSpPr>
                  <a:spLocks noChangeArrowheads="1"/>
                </p:cNvSpPr>
                <p:nvPr/>
              </p:nvSpPr>
              <p:spPr bwMode="auto">
                <a:xfrm>
                  <a:off x="3544" y="2163"/>
                  <a:ext cx="17" cy="6"/>
                </a:xfrm>
                <a:custGeom>
                  <a:avLst/>
                  <a:gdLst>
                    <a:gd name="G0" fmla="+- 46 0 0"/>
                    <a:gd name="G1" fmla="+- 1 0 0"/>
                    <a:gd name="G2" fmla="+- 26 0 0"/>
                    <a:gd name="G3" fmla="+- 1 0 0"/>
                    <a:gd name="G4" fmla="+- 46 0 0"/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rgbClr val="00CC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95" name="Freeform 351"/>
                <p:cNvSpPr>
                  <a:spLocks noChangeArrowheads="1"/>
                </p:cNvSpPr>
                <p:nvPr/>
              </p:nvSpPr>
              <p:spPr bwMode="auto">
                <a:xfrm>
                  <a:off x="3543" y="2166"/>
                  <a:ext cx="12" cy="3"/>
                </a:xfrm>
                <a:custGeom>
                  <a:avLst/>
                  <a:gdLst>
                    <a:gd name="G0" fmla="+- 0 0 0"/>
                    <a:gd name="G1" fmla="+- 1 0 0"/>
                    <a:gd name="G2" fmla="+- 1 0 0"/>
                    <a:gd name="G3" fmla="+- 9 0 0"/>
                    <a:gd name="G4" fmla="+- 0 0 0"/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496" name="Freeform 352"/>
              <p:cNvSpPr>
                <a:spLocks noChangeArrowheads="1"/>
              </p:cNvSpPr>
              <p:nvPr/>
            </p:nvSpPr>
            <p:spPr bwMode="auto">
              <a:xfrm>
                <a:off x="3613" y="2153"/>
                <a:ext cx="62" cy="50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792 0 0"/>
                  <a:gd name="G4" fmla="+- 0 0 0"/>
                  <a:gd name="T0" fmla="*/ 1 w 990"/>
                  <a:gd name="T1" fmla="*/ 55 h 792"/>
                  <a:gd name="T2" fmla="*/ 56 w 990"/>
                  <a:gd name="T3" fmla="*/ 0 h 792"/>
                  <a:gd name="T4" fmla="*/ 56 w 990"/>
                  <a:gd name="T5" fmla="*/ 4 h 792"/>
                  <a:gd name="T6" fmla="*/ 0 w 990"/>
                  <a:gd name="T7" fmla="*/ 60 h 792"/>
                  <a:gd name="T8" fmla="*/ 1 w 990"/>
                  <a:gd name="T9" fmla="*/ 55 h 7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97" name="Freeform 353"/>
              <p:cNvSpPr>
                <a:spLocks noChangeArrowheads="1"/>
              </p:cNvSpPr>
              <p:nvPr/>
            </p:nvSpPr>
            <p:spPr bwMode="auto">
              <a:xfrm>
                <a:off x="3453" y="2157"/>
                <a:ext cx="159" cy="45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1 w 2532"/>
                  <a:gd name="T1" fmla="*/ 0 h 723"/>
                  <a:gd name="T2" fmla="*/ 2 w 2532"/>
                  <a:gd name="T3" fmla="*/ 0 h 723"/>
                  <a:gd name="T4" fmla="*/ 145 w 2532"/>
                  <a:gd name="T5" fmla="*/ 51 h 723"/>
                  <a:gd name="T6" fmla="*/ 145 w 2532"/>
                  <a:gd name="T7" fmla="*/ 54 h 723"/>
                  <a:gd name="T8" fmla="*/ 0 w 2532"/>
                  <a:gd name="T9" fmla="*/ 2 h 723"/>
                  <a:gd name="T10" fmla="*/ 1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98" name="Freeform 354"/>
              <p:cNvSpPr>
                <a:spLocks noChangeArrowheads="1"/>
              </p:cNvSpPr>
              <p:nvPr/>
            </p:nvSpPr>
            <p:spPr bwMode="auto">
              <a:xfrm>
                <a:off x="3454" y="2148"/>
                <a:ext cx="1" cy="8"/>
              </a:xfrm>
              <a:custGeom>
                <a:avLst/>
                <a:gdLst>
                  <a:gd name="G0" fmla="+- 1 0 0"/>
                  <a:gd name="G1" fmla="+- 1 0 0"/>
                  <a:gd name="G2" fmla="+- 144 0 0"/>
                  <a:gd name="G3" fmla="+- 0 0 0"/>
                  <a:gd name="G4" fmla="+- 1 0 0"/>
                  <a:gd name="T0" fmla="*/ 2 w 26"/>
                  <a:gd name="T1" fmla="*/ 1 h 147"/>
                  <a:gd name="T2" fmla="*/ 2 w 26"/>
                  <a:gd name="T3" fmla="*/ 10 h 147"/>
                  <a:gd name="T4" fmla="*/ 0 w 26"/>
                  <a:gd name="T5" fmla="*/ 10 h 147"/>
                  <a:gd name="T6" fmla="*/ 1 w 26"/>
                  <a:gd name="T7" fmla="*/ 0 h 147"/>
                  <a:gd name="T8" fmla="*/ 2 w 26"/>
                  <a:gd name="T9" fmla="*/ 1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99" name="Freeform 355"/>
              <p:cNvSpPr>
                <a:spLocks noChangeArrowheads="1"/>
              </p:cNvSpPr>
              <p:nvPr/>
            </p:nvSpPr>
            <p:spPr bwMode="auto">
              <a:xfrm>
                <a:off x="3454" y="2110"/>
                <a:ext cx="73" cy="38"/>
              </a:xfrm>
              <a:custGeom>
                <a:avLst/>
                <a:gdLst>
                  <a:gd name="G0" fmla="+- 1 0 0"/>
                  <a:gd name="G1" fmla="+- 597 0 0"/>
                  <a:gd name="G2" fmla="+- 1 0 0"/>
                  <a:gd name="G3" fmla="+- 1 0 0"/>
                  <a:gd name="G4" fmla="+- 1 0 0"/>
                  <a:gd name="T0" fmla="*/ 67 w 1176"/>
                  <a:gd name="T1" fmla="*/ 0 h 606"/>
                  <a:gd name="T2" fmla="*/ 0 w 1176"/>
                  <a:gd name="T3" fmla="*/ 45 h 606"/>
                  <a:gd name="T4" fmla="*/ 1 w 1176"/>
                  <a:gd name="T5" fmla="*/ 45 h 606"/>
                  <a:gd name="T6" fmla="*/ 67 w 1176"/>
                  <a:gd name="T7" fmla="*/ 1 h 606"/>
                  <a:gd name="T8" fmla="*/ 67 w 1176"/>
                  <a:gd name="T9" fmla="*/ 0 h 6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00" name="Freeform 356"/>
              <p:cNvSpPr>
                <a:spLocks noChangeArrowheads="1"/>
              </p:cNvSpPr>
              <p:nvPr/>
            </p:nvSpPr>
            <p:spPr bwMode="auto">
              <a:xfrm>
                <a:off x="3458" y="2150"/>
                <a:ext cx="151" cy="44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1 w 2532"/>
                  <a:gd name="T1" fmla="*/ 0 h 723"/>
                  <a:gd name="T2" fmla="*/ 1 w 2532"/>
                  <a:gd name="T3" fmla="*/ 0 h 723"/>
                  <a:gd name="T4" fmla="*/ 105 w 2532"/>
                  <a:gd name="T5" fmla="*/ 40 h 723"/>
                  <a:gd name="T6" fmla="*/ 105 w 2532"/>
                  <a:gd name="T7" fmla="*/ 42 h 723"/>
                  <a:gd name="T8" fmla="*/ 0 w 2532"/>
                  <a:gd name="T9" fmla="*/ 1 h 723"/>
                  <a:gd name="T10" fmla="*/ 1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01" name="Freeform 357"/>
              <p:cNvSpPr>
                <a:spLocks noChangeArrowheads="1"/>
              </p:cNvSpPr>
              <p:nvPr/>
            </p:nvSpPr>
            <p:spPr bwMode="auto">
              <a:xfrm flipV="1">
                <a:off x="3610" y="2147"/>
                <a:ext cx="61" cy="45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49 h 723"/>
                  <a:gd name="T6" fmla="*/ 0 w 2532"/>
                  <a:gd name="T7" fmla="*/ 52 h 723"/>
                  <a:gd name="T8" fmla="*/ 0 w 2532"/>
                  <a:gd name="T9" fmla="*/ 2 h 723"/>
                  <a:gd name="T10" fmla="*/ 0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502" name="Group 358"/>
            <p:cNvGrpSpPr>
              <a:grpSpLocks/>
            </p:cNvGrpSpPr>
            <p:nvPr/>
          </p:nvGrpSpPr>
          <p:grpSpPr bwMode="auto">
            <a:xfrm>
              <a:off x="3679" y="2065"/>
              <a:ext cx="260" cy="234"/>
              <a:chOff x="3679" y="2065"/>
              <a:chExt cx="260" cy="234"/>
            </a:xfrm>
          </p:grpSpPr>
          <p:pic>
            <p:nvPicPr>
              <p:cNvPr id="6503" name="Picture 359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3679" y="2065"/>
                <a:ext cx="260" cy="23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6504" name="Freeform 360"/>
              <p:cNvSpPr>
                <a:spLocks noChangeArrowheads="1"/>
              </p:cNvSpPr>
              <p:nvPr/>
            </p:nvSpPr>
            <p:spPr bwMode="auto">
              <a:xfrm flipH="1">
                <a:off x="3790" y="2087"/>
                <a:ext cx="122" cy="107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FFFFFF"/>
                  </a:gs>
                </a:gsLst>
                <a:lin ang="270000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505" name="Group 361"/>
            <p:cNvGrpSpPr>
              <a:grpSpLocks/>
            </p:cNvGrpSpPr>
            <p:nvPr/>
          </p:nvGrpSpPr>
          <p:grpSpPr bwMode="auto">
            <a:xfrm>
              <a:off x="4540" y="3451"/>
              <a:ext cx="298" cy="260"/>
              <a:chOff x="4540" y="3451"/>
              <a:chExt cx="298" cy="260"/>
            </a:xfrm>
          </p:grpSpPr>
          <p:pic>
            <p:nvPicPr>
              <p:cNvPr id="6506" name="Picture 362"/>
              <p:cNvPicPr>
                <a:picLocks noChangeAspect="1" noChangeArrowheads="1"/>
              </p:cNvPicPr>
              <p:nvPr/>
            </p:nvPicPr>
            <p:blipFill>
              <a:blip r:embed="rId17"/>
              <a:srcRect/>
              <a:stretch>
                <a:fillRect/>
              </a:stretch>
            </p:blipFill>
            <p:spPr bwMode="auto">
              <a:xfrm>
                <a:off x="4540" y="3451"/>
                <a:ext cx="296" cy="140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pic>
            <p:nvPicPr>
              <p:cNvPr id="6507" name="Picture 363"/>
              <p:cNvPicPr>
                <a:picLocks noChangeAspect="1" noChangeArrowheads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 rot="120000">
                <a:off x="4555" y="3607"/>
                <a:ext cx="243" cy="99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6508" name="Freeform 364"/>
              <p:cNvSpPr>
                <a:spLocks noChangeArrowheads="1"/>
              </p:cNvSpPr>
              <p:nvPr/>
            </p:nvSpPr>
            <p:spPr bwMode="auto">
              <a:xfrm>
                <a:off x="4635" y="3510"/>
                <a:ext cx="196" cy="130"/>
              </a:xfrm>
              <a:custGeom>
                <a:avLst/>
                <a:gdLst>
                  <a:gd name="G0" fmla="+- 1 0 0"/>
                  <a:gd name="G1" fmla="+- 1734 0 0"/>
                  <a:gd name="G2" fmla="+- 1 0 0"/>
                  <a:gd name="G3" fmla="+- 1 0 0"/>
                  <a:gd name="G4" fmla="+- 1 0 0"/>
                  <a:gd name="T0" fmla="*/ 27 w 2982"/>
                  <a:gd name="T1" fmla="*/ 0 h 2442"/>
                  <a:gd name="T2" fmla="*/ 0 w 2982"/>
                  <a:gd name="T3" fmla="*/ 44 h 2442"/>
                  <a:gd name="T4" fmla="*/ 119 w 2982"/>
                  <a:gd name="T5" fmla="*/ 62 h 2442"/>
                  <a:gd name="T6" fmla="*/ 148 w 2982"/>
                  <a:gd name="T7" fmla="*/ 8 h 2442"/>
                  <a:gd name="T8" fmla="*/ 27 w 2982"/>
                  <a:gd name="T9" fmla="*/ 0 h 2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360" cap="sq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6509" name="Picture 365"/>
              <p:cNvPicPr>
                <a:picLocks noChangeAspect="1" noChangeArrowheads="1"/>
              </p:cNvPicPr>
              <p:nvPr/>
            </p:nvPicPr>
            <p:blipFill>
              <a:blip r:embed="rId19"/>
              <a:srcRect/>
              <a:stretch>
                <a:fillRect/>
              </a:stretch>
            </p:blipFill>
            <p:spPr bwMode="auto">
              <a:xfrm>
                <a:off x="4645" y="3513"/>
                <a:ext cx="178" cy="118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6510" name="Freeform 366"/>
              <p:cNvSpPr>
                <a:spLocks noChangeArrowheads="1"/>
              </p:cNvSpPr>
              <p:nvPr/>
            </p:nvSpPr>
            <p:spPr bwMode="auto">
              <a:xfrm>
                <a:off x="4671" y="3506"/>
                <a:ext cx="166" cy="23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86 0 0"/>
                  <a:gd name="G4" fmla="+- 1 0 0"/>
                  <a:gd name="T0" fmla="*/ 1 w 2528"/>
                  <a:gd name="T1" fmla="*/ 0 h 455"/>
                  <a:gd name="T2" fmla="*/ 125 w 2528"/>
                  <a:gd name="T3" fmla="*/ 9 h 455"/>
                  <a:gd name="T4" fmla="*/ 122 w 2528"/>
                  <a:gd name="T5" fmla="*/ 11 h 455"/>
                  <a:gd name="T6" fmla="*/ 0 w 2528"/>
                  <a:gd name="T7" fmla="*/ 2 h 455"/>
                  <a:gd name="T8" fmla="*/ 1 w 2528"/>
                  <a:gd name="T9" fmla="*/ 0 h 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11" name="Freeform 367"/>
              <p:cNvSpPr>
                <a:spLocks noChangeArrowheads="1"/>
              </p:cNvSpPr>
              <p:nvPr/>
            </p:nvSpPr>
            <p:spPr bwMode="auto">
              <a:xfrm>
                <a:off x="4633" y="3506"/>
                <a:ext cx="45" cy="101"/>
              </a:xfrm>
              <a:custGeom>
                <a:avLst/>
                <a:gdLst>
                  <a:gd name="G0" fmla="+- 1 0 0"/>
                  <a:gd name="G1" fmla="+- 1869 0 0"/>
                  <a:gd name="G2" fmla="+- 1 0 0"/>
                  <a:gd name="G3" fmla="+- 1 0 0"/>
                  <a:gd name="G4" fmla="+- 1 0 0"/>
                  <a:gd name="T0" fmla="*/ 28 w 702"/>
                  <a:gd name="T1" fmla="*/ 0 h 1893"/>
                  <a:gd name="T2" fmla="*/ 0 w 702"/>
                  <a:gd name="T3" fmla="*/ 47 h 1893"/>
                  <a:gd name="T4" fmla="*/ 5 w 702"/>
                  <a:gd name="T5" fmla="*/ 48 h 1893"/>
                  <a:gd name="T6" fmla="*/ 35 w 702"/>
                  <a:gd name="T7" fmla="*/ 1 h 1893"/>
                  <a:gd name="T8" fmla="*/ 28 w 702"/>
                  <a:gd name="T9" fmla="*/ 0 h 18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12" name="Freeform 368"/>
              <p:cNvSpPr>
                <a:spLocks noChangeArrowheads="1"/>
              </p:cNvSpPr>
              <p:nvPr/>
            </p:nvSpPr>
            <p:spPr bwMode="auto">
              <a:xfrm>
                <a:off x="4787" y="3524"/>
                <a:ext cx="49" cy="116"/>
              </a:xfrm>
              <a:custGeom>
                <a:avLst/>
                <a:gdLst>
                  <a:gd name="G0" fmla="+- 1 0 0"/>
                  <a:gd name="G1" fmla="+- 1 0 0"/>
                  <a:gd name="G2" fmla="+- 2148 0 0"/>
                  <a:gd name="G3" fmla="+- 1 0 0"/>
                  <a:gd name="G4" fmla="+- 1 0 0"/>
                  <a:gd name="T0" fmla="*/ 38 w 756"/>
                  <a:gd name="T1" fmla="*/ 0 h 2184"/>
                  <a:gd name="T2" fmla="*/ 7 w 756"/>
                  <a:gd name="T3" fmla="*/ 55 h 2184"/>
                  <a:gd name="T4" fmla="*/ 0 w 756"/>
                  <a:gd name="T5" fmla="*/ 54 h 2184"/>
                  <a:gd name="T6" fmla="*/ 30 w 756"/>
                  <a:gd name="T7" fmla="*/ 2 h 2184"/>
                  <a:gd name="T8" fmla="*/ 38 w 756"/>
                  <a:gd name="T9" fmla="*/ 0 h 2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DDDDD"/>
                  </a:gs>
                  <a:gs pos="100000">
                    <a:srgbClr val="FFFFFF"/>
                  </a:gs>
                </a:gsLst>
                <a:lin ang="540000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13" name="Freeform 369"/>
              <p:cNvSpPr>
                <a:spLocks noChangeArrowheads="1"/>
              </p:cNvSpPr>
              <p:nvPr/>
            </p:nvSpPr>
            <p:spPr bwMode="auto">
              <a:xfrm>
                <a:off x="4633" y="3602"/>
                <a:ext cx="182" cy="38"/>
              </a:xfrm>
              <a:custGeom>
                <a:avLst/>
                <a:gdLst>
                  <a:gd name="G0" fmla="+- 1 0 0"/>
                  <a:gd name="G1" fmla="+- 99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T0" fmla="*/ 1 w 2773"/>
                  <a:gd name="T1" fmla="*/ 0 h 738"/>
                  <a:gd name="T2" fmla="*/ 0 w 2773"/>
                  <a:gd name="T3" fmla="*/ 3 h 738"/>
                  <a:gd name="T4" fmla="*/ 121 w 2773"/>
                  <a:gd name="T5" fmla="*/ 18 h 738"/>
                  <a:gd name="T6" fmla="*/ 118 w 2773"/>
                  <a:gd name="T7" fmla="*/ 15 h 738"/>
                  <a:gd name="T8" fmla="*/ 1 w 2773"/>
                  <a:gd name="T9" fmla="*/ 0 h 7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CC"/>
                  </a:gs>
                  <a:gs pos="100000">
                    <a:srgbClr val="FFFF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14" name="Freeform 370"/>
              <p:cNvSpPr>
                <a:spLocks noChangeArrowheads="1"/>
              </p:cNvSpPr>
              <p:nvPr/>
            </p:nvSpPr>
            <p:spPr bwMode="auto">
              <a:xfrm>
                <a:off x="4792" y="3525"/>
                <a:ext cx="45" cy="117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647 0 0"/>
                  <a:gd name="G4" fmla="+- 1 0 0"/>
                  <a:gd name="T0" fmla="*/ 58 w 637"/>
                  <a:gd name="T1" fmla="*/ 0 h 1659"/>
                  <a:gd name="T2" fmla="*/ 59 w 637"/>
                  <a:gd name="T3" fmla="*/ 0 h 1659"/>
                  <a:gd name="T4" fmla="*/ 6 w 637"/>
                  <a:gd name="T5" fmla="*/ 223 h 1659"/>
                  <a:gd name="T6" fmla="*/ 0 w 637"/>
                  <a:gd name="T7" fmla="*/ 220 h 1659"/>
                  <a:gd name="T8" fmla="*/ 58 w 637"/>
                  <a:gd name="T9" fmla="*/ 0 h 16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15" name="Freeform 371"/>
              <p:cNvSpPr>
                <a:spLocks noChangeArrowheads="1"/>
              </p:cNvSpPr>
              <p:nvPr/>
            </p:nvSpPr>
            <p:spPr bwMode="auto">
              <a:xfrm>
                <a:off x="4633" y="3607"/>
                <a:ext cx="162" cy="38"/>
              </a:xfrm>
              <a:custGeom>
                <a:avLst/>
                <a:gdLst>
                  <a:gd name="G0" fmla="+- 1 0 0"/>
                  <a:gd name="T0" fmla="*/ 57 256 1"/>
                  <a:gd name="T1" fmla="*/ 0 256 1"/>
                  <a:gd name="G1" fmla="+- 0 T0 T1"/>
                  <a:gd name="G2" fmla="sin 0 G1"/>
                  <a:gd name="G3" fmla="+- 1 0 0"/>
                  <a:gd name="G4" fmla="+- 1 0 0"/>
                  <a:gd name="G5" fmla="+- 1 0 0"/>
                  <a:gd name="T2" fmla="*/ 0 w 2216"/>
                  <a:gd name="T3" fmla="*/ 0 h 550"/>
                  <a:gd name="T4" fmla="*/ 1 w 2216"/>
                  <a:gd name="T5" fmla="*/ 8 h 550"/>
                  <a:gd name="T6" fmla="*/ 203 w 2216"/>
                  <a:gd name="T7" fmla="*/ 75 h 550"/>
                  <a:gd name="T8" fmla="*/ 208 w 2216"/>
                  <a:gd name="T9" fmla="*/ 67 h 550"/>
                  <a:gd name="T10" fmla="*/ 0 w 2216"/>
                  <a:gd name="T11" fmla="*/ 0 h 550"/>
                </a:gdLst>
                <a:ahLst/>
                <a:cxnLst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516" name="Group 372"/>
              <p:cNvGrpSpPr>
                <a:grpSpLocks/>
              </p:cNvGrpSpPr>
              <p:nvPr/>
            </p:nvGrpSpPr>
            <p:grpSpPr bwMode="auto">
              <a:xfrm>
                <a:off x="4630" y="3649"/>
                <a:ext cx="54" cy="22"/>
                <a:chOff x="4630" y="3649"/>
                <a:chExt cx="54" cy="22"/>
              </a:xfrm>
            </p:grpSpPr>
            <p:sp>
              <p:nvSpPr>
                <p:cNvPr id="6517" name="Freeform 373"/>
                <p:cNvSpPr>
                  <a:spLocks noChangeArrowheads="1"/>
                </p:cNvSpPr>
                <p:nvPr/>
              </p:nvSpPr>
              <p:spPr bwMode="auto">
                <a:xfrm>
                  <a:off x="4630" y="3649"/>
                  <a:ext cx="54" cy="22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83 0 0"/>
                    <a:gd name="G4" fmla="+- 1 0 0"/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18" name="Freeform 374"/>
                <p:cNvSpPr>
                  <a:spLocks noChangeArrowheads="1"/>
                </p:cNvSpPr>
                <p:nvPr/>
              </p:nvSpPr>
              <p:spPr bwMode="auto">
                <a:xfrm>
                  <a:off x="4631" y="3650"/>
                  <a:ext cx="52" cy="21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73 0 0"/>
                    <a:gd name="G4" fmla="+- 1 0 0"/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19" name="Freeform 375"/>
                <p:cNvSpPr>
                  <a:spLocks noChangeArrowheads="1"/>
                </p:cNvSpPr>
                <p:nvPr/>
              </p:nvSpPr>
              <p:spPr bwMode="auto">
                <a:xfrm>
                  <a:off x="4635" y="3659"/>
                  <a:ext cx="18" cy="6"/>
                </a:xfrm>
                <a:custGeom>
                  <a:avLst/>
                  <a:gdLst>
                    <a:gd name="G0" fmla="+- 44 0 0"/>
                    <a:gd name="G1" fmla="+- 1 0 0"/>
                    <a:gd name="G2" fmla="+- 25 0 0"/>
                    <a:gd name="G3" fmla="+- 1 0 0"/>
                    <a:gd name="G4" fmla="+- 44 0 0"/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rgbClr val="00CC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20" name="Freeform 376"/>
                <p:cNvSpPr>
                  <a:spLocks noChangeArrowheads="1"/>
                </p:cNvSpPr>
                <p:nvPr/>
              </p:nvSpPr>
              <p:spPr bwMode="auto">
                <a:xfrm>
                  <a:off x="4635" y="3662"/>
                  <a:ext cx="13" cy="3"/>
                </a:xfrm>
                <a:custGeom>
                  <a:avLst/>
                  <a:gdLst>
                    <a:gd name="G0" fmla="+- 0 0 0"/>
                    <a:gd name="G1" fmla="+- 1 0 0"/>
                    <a:gd name="G2" fmla="+- 1 0 0"/>
                    <a:gd name="G3" fmla="+- 9 0 0"/>
                    <a:gd name="G4" fmla="+- 0 0 0"/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21" name="Freeform 377"/>
                <p:cNvSpPr>
                  <a:spLocks noChangeArrowheads="1"/>
                </p:cNvSpPr>
                <p:nvPr/>
              </p:nvSpPr>
              <p:spPr bwMode="auto">
                <a:xfrm>
                  <a:off x="4651" y="3663"/>
                  <a:ext cx="18" cy="6"/>
                </a:xfrm>
                <a:custGeom>
                  <a:avLst/>
                  <a:gdLst>
                    <a:gd name="G0" fmla="+- 46 0 0"/>
                    <a:gd name="G1" fmla="+- 1 0 0"/>
                    <a:gd name="G2" fmla="+- 26 0 0"/>
                    <a:gd name="G3" fmla="+- 1 0 0"/>
                    <a:gd name="G4" fmla="+- 46 0 0"/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rgbClr val="00CC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22" name="Freeform 378"/>
                <p:cNvSpPr>
                  <a:spLocks noChangeArrowheads="1"/>
                </p:cNvSpPr>
                <p:nvPr/>
              </p:nvSpPr>
              <p:spPr bwMode="auto">
                <a:xfrm>
                  <a:off x="4650" y="3666"/>
                  <a:ext cx="13" cy="3"/>
                </a:xfrm>
                <a:custGeom>
                  <a:avLst/>
                  <a:gdLst>
                    <a:gd name="G0" fmla="+- 0 0 0"/>
                    <a:gd name="G1" fmla="+- 1 0 0"/>
                    <a:gd name="G2" fmla="+- 1 0 0"/>
                    <a:gd name="G3" fmla="+- 9 0 0"/>
                    <a:gd name="G4" fmla="+- 0 0 0"/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523" name="Freeform 379"/>
              <p:cNvSpPr>
                <a:spLocks noChangeArrowheads="1"/>
              </p:cNvSpPr>
              <p:nvPr/>
            </p:nvSpPr>
            <p:spPr bwMode="auto">
              <a:xfrm>
                <a:off x="4725" y="3653"/>
                <a:ext cx="66" cy="50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792 0 0"/>
                  <a:gd name="G4" fmla="+- 0 0 0"/>
                  <a:gd name="T0" fmla="*/ 1 w 990"/>
                  <a:gd name="T1" fmla="*/ 55 h 792"/>
                  <a:gd name="T2" fmla="*/ 56 w 990"/>
                  <a:gd name="T3" fmla="*/ 0 h 792"/>
                  <a:gd name="T4" fmla="*/ 56 w 990"/>
                  <a:gd name="T5" fmla="*/ 4 h 792"/>
                  <a:gd name="T6" fmla="*/ 0 w 990"/>
                  <a:gd name="T7" fmla="*/ 60 h 792"/>
                  <a:gd name="T8" fmla="*/ 1 w 990"/>
                  <a:gd name="T9" fmla="*/ 55 h 7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24" name="Freeform 380"/>
              <p:cNvSpPr>
                <a:spLocks noChangeArrowheads="1"/>
              </p:cNvSpPr>
              <p:nvPr/>
            </p:nvSpPr>
            <p:spPr bwMode="auto">
              <a:xfrm>
                <a:off x="4554" y="3657"/>
                <a:ext cx="170" cy="45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1 w 2532"/>
                  <a:gd name="T1" fmla="*/ 0 h 723"/>
                  <a:gd name="T2" fmla="*/ 2 w 2532"/>
                  <a:gd name="T3" fmla="*/ 0 h 723"/>
                  <a:gd name="T4" fmla="*/ 145 w 2532"/>
                  <a:gd name="T5" fmla="*/ 51 h 723"/>
                  <a:gd name="T6" fmla="*/ 145 w 2532"/>
                  <a:gd name="T7" fmla="*/ 54 h 723"/>
                  <a:gd name="T8" fmla="*/ 0 w 2532"/>
                  <a:gd name="T9" fmla="*/ 2 h 723"/>
                  <a:gd name="T10" fmla="*/ 1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25" name="Freeform 381"/>
              <p:cNvSpPr>
                <a:spLocks noChangeArrowheads="1"/>
              </p:cNvSpPr>
              <p:nvPr/>
            </p:nvSpPr>
            <p:spPr bwMode="auto">
              <a:xfrm>
                <a:off x="4554" y="3648"/>
                <a:ext cx="1" cy="8"/>
              </a:xfrm>
              <a:custGeom>
                <a:avLst/>
                <a:gdLst>
                  <a:gd name="G0" fmla="+- 1 0 0"/>
                  <a:gd name="G1" fmla="+- 1 0 0"/>
                  <a:gd name="G2" fmla="+- 144 0 0"/>
                  <a:gd name="G3" fmla="+- 0 0 0"/>
                  <a:gd name="G4" fmla="+- 1 0 0"/>
                  <a:gd name="T0" fmla="*/ 2 w 26"/>
                  <a:gd name="T1" fmla="*/ 1 h 147"/>
                  <a:gd name="T2" fmla="*/ 2 w 26"/>
                  <a:gd name="T3" fmla="*/ 10 h 147"/>
                  <a:gd name="T4" fmla="*/ 0 w 26"/>
                  <a:gd name="T5" fmla="*/ 10 h 147"/>
                  <a:gd name="T6" fmla="*/ 1 w 26"/>
                  <a:gd name="T7" fmla="*/ 0 h 147"/>
                  <a:gd name="T8" fmla="*/ 2 w 26"/>
                  <a:gd name="T9" fmla="*/ 1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26" name="Freeform 382"/>
              <p:cNvSpPr>
                <a:spLocks noChangeArrowheads="1"/>
              </p:cNvSpPr>
              <p:nvPr/>
            </p:nvSpPr>
            <p:spPr bwMode="auto">
              <a:xfrm>
                <a:off x="4554" y="3610"/>
                <a:ext cx="78" cy="38"/>
              </a:xfrm>
              <a:custGeom>
                <a:avLst/>
                <a:gdLst>
                  <a:gd name="G0" fmla="+- 1 0 0"/>
                  <a:gd name="G1" fmla="+- 597 0 0"/>
                  <a:gd name="G2" fmla="+- 1 0 0"/>
                  <a:gd name="G3" fmla="+- 1 0 0"/>
                  <a:gd name="G4" fmla="+- 1 0 0"/>
                  <a:gd name="T0" fmla="*/ 67 w 1176"/>
                  <a:gd name="T1" fmla="*/ 0 h 606"/>
                  <a:gd name="T2" fmla="*/ 0 w 1176"/>
                  <a:gd name="T3" fmla="*/ 45 h 606"/>
                  <a:gd name="T4" fmla="*/ 1 w 1176"/>
                  <a:gd name="T5" fmla="*/ 45 h 606"/>
                  <a:gd name="T6" fmla="*/ 67 w 1176"/>
                  <a:gd name="T7" fmla="*/ 1 h 606"/>
                  <a:gd name="T8" fmla="*/ 67 w 1176"/>
                  <a:gd name="T9" fmla="*/ 0 h 6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27" name="Freeform 383"/>
              <p:cNvSpPr>
                <a:spLocks noChangeArrowheads="1"/>
              </p:cNvSpPr>
              <p:nvPr/>
            </p:nvSpPr>
            <p:spPr bwMode="auto">
              <a:xfrm>
                <a:off x="4560" y="3650"/>
                <a:ext cx="161" cy="44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1 w 2532"/>
                  <a:gd name="T1" fmla="*/ 0 h 723"/>
                  <a:gd name="T2" fmla="*/ 1 w 2532"/>
                  <a:gd name="T3" fmla="*/ 0 h 723"/>
                  <a:gd name="T4" fmla="*/ 105 w 2532"/>
                  <a:gd name="T5" fmla="*/ 40 h 723"/>
                  <a:gd name="T6" fmla="*/ 105 w 2532"/>
                  <a:gd name="T7" fmla="*/ 42 h 723"/>
                  <a:gd name="T8" fmla="*/ 0 w 2532"/>
                  <a:gd name="T9" fmla="*/ 1 h 723"/>
                  <a:gd name="T10" fmla="*/ 1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28" name="Freeform 384"/>
              <p:cNvSpPr>
                <a:spLocks noChangeArrowheads="1"/>
              </p:cNvSpPr>
              <p:nvPr/>
            </p:nvSpPr>
            <p:spPr bwMode="auto">
              <a:xfrm flipV="1">
                <a:off x="4722" y="3647"/>
                <a:ext cx="65" cy="45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49 h 723"/>
                  <a:gd name="T6" fmla="*/ 0 w 2532"/>
                  <a:gd name="T7" fmla="*/ 52 h 723"/>
                  <a:gd name="T8" fmla="*/ 0 w 2532"/>
                  <a:gd name="T9" fmla="*/ 2 h 723"/>
                  <a:gd name="T10" fmla="*/ 0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530" name="Text Box 386"/>
          <p:cNvSpPr txBox="1">
            <a:spLocks noChangeArrowheads="1"/>
          </p:cNvSpPr>
          <p:nvPr/>
        </p:nvSpPr>
        <p:spPr bwMode="auto">
          <a:xfrm>
            <a:off x="304800" y="228600"/>
            <a:ext cx="8382000" cy="1143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Transport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Layer Overview </a:t>
            </a: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Protocols</a:t>
            </a:r>
            <a:endParaRPr lang="en-US" sz="3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31" name="Text Box 387"/>
          <p:cNvSpPr txBox="1">
            <a:spLocks noChangeArrowheads="1"/>
          </p:cNvSpPr>
          <p:nvPr/>
        </p:nvSpPr>
        <p:spPr bwMode="auto">
          <a:xfrm>
            <a:off x="438150" y="1511300"/>
            <a:ext cx="4362450" cy="51149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Provide </a:t>
            </a:r>
            <a:r>
              <a:rPr lang="en-US" sz="2400" i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logical communication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between app processes running on different hosts</a:t>
            </a:r>
          </a:p>
          <a:p>
            <a:pPr marL="341313" indent="-341313" algn="just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Transport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protocols run in end systems </a:t>
            </a:r>
          </a:p>
          <a:p>
            <a:pPr marL="687388" lvl="1" indent="-230188" algn="just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send side: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breaks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app messages into </a:t>
            </a:r>
            <a:r>
              <a:rPr lang="en-US" sz="2400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segments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passes to  network layer</a:t>
            </a:r>
          </a:p>
          <a:p>
            <a:pPr marL="687388" lvl="1" indent="-230188" algn="just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rcv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side: reassembles segments into messages, passes to app layer</a:t>
            </a:r>
          </a:p>
          <a:p>
            <a:pPr marL="341313" indent="-341313" algn="just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More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than one transport protocol available to apps</a:t>
            </a:r>
          </a:p>
          <a:p>
            <a:pPr marL="687388" lvl="1" indent="-230188" algn="just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Internet: TCP and UDP</a:t>
            </a:r>
          </a:p>
        </p:txBody>
      </p:sp>
      <p:grpSp>
        <p:nvGrpSpPr>
          <p:cNvPr id="6532" name="Group 388"/>
          <p:cNvGrpSpPr>
            <a:grpSpLocks/>
          </p:cNvGrpSpPr>
          <p:nvPr/>
        </p:nvGrpSpPr>
        <p:grpSpPr bwMode="auto">
          <a:xfrm>
            <a:off x="7856538" y="4454525"/>
            <a:ext cx="1055687" cy="1006475"/>
            <a:chOff x="4949" y="2806"/>
            <a:chExt cx="665" cy="634"/>
          </a:xfrm>
        </p:grpSpPr>
        <p:grpSp>
          <p:nvGrpSpPr>
            <p:cNvPr id="6533" name="Group 389"/>
            <p:cNvGrpSpPr>
              <a:grpSpLocks/>
            </p:cNvGrpSpPr>
            <p:nvPr/>
          </p:nvGrpSpPr>
          <p:grpSpPr bwMode="auto">
            <a:xfrm>
              <a:off x="5102" y="2806"/>
              <a:ext cx="512" cy="634"/>
              <a:chOff x="5102" y="2806"/>
              <a:chExt cx="512" cy="634"/>
            </a:xfrm>
          </p:grpSpPr>
          <p:sp>
            <p:nvSpPr>
              <p:cNvPr id="6534" name="Rectangle 390"/>
              <p:cNvSpPr>
                <a:spLocks noChangeArrowheads="1"/>
              </p:cNvSpPr>
              <p:nvPr/>
            </p:nvSpPr>
            <p:spPr bwMode="auto">
              <a:xfrm>
                <a:off x="5164" y="2809"/>
                <a:ext cx="425" cy="488"/>
              </a:xfrm>
              <a:prstGeom prst="rect">
                <a:avLst/>
              </a:prstGeom>
              <a:solidFill>
                <a:srgbClr val="3333CC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35" name="Rectangle 391"/>
              <p:cNvSpPr>
                <a:spLocks noChangeArrowheads="1"/>
              </p:cNvSpPr>
              <p:nvPr/>
            </p:nvSpPr>
            <p:spPr bwMode="auto">
              <a:xfrm>
                <a:off x="5143" y="2824"/>
                <a:ext cx="434" cy="503"/>
              </a:xfrm>
              <a:prstGeom prst="rect">
                <a:avLst/>
              </a:prstGeom>
              <a:solidFill>
                <a:srgbClr val="FFFFFF"/>
              </a:solidFill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36" name="Rectangle 392"/>
              <p:cNvSpPr>
                <a:spLocks noChangeArrowheads="1"/>
              </p:cNvSpPr>
              <p:nvPr/>
            </p:nvSpPr>
            <p:spPr bwMode="auto">
              <a:xfrm>
                <a:off x="5146" y="2935"/>
                <a:ext cx="425" cy="107"/>
              </a:xfrm>
              <a:prstGeom prst="rect">
                <a:avLst/>
              </a:prstGeom>
              <a:solidFill>
                <a:srgbClr val="FF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37" name="Text Box 393"/>
              <p:cNvSpPr txBox="1">
                <a:spLocks noChangeArrowheads="1"/>
              </p:cNvSpPr>
              <p:nvPr/>
            </p:nvSpPr>
            <p:spPr bwMode="auto">
              <a:xfrm>
                <a:off x="5102" y="2806"/>
                <a:ext cx="512" cy="63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</a:rPr>
                  <a:t>application</a:t>
                </a:r>
              </a:p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FFFFFF"/>
                    </a:solidFill>
                  </a:rPr>
                  <a:t>transport</a:t>
                </a:r>
              </a:p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</a:rPr>
                  <a:t>network</a:t>
                </a:r>
              </a:p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</a:rPr>
                  <a:t>data link</a:t>
                </a:r>
              </a:p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</a:rPr>
                  <a:t>physical</a:t>
                </a:r>
              </a:p>
            </p:txBody>
          </p:sp>
          <p:sp>
            <p:nvSpPr>
              <p:cNvPr id="6538" name="Line 394"/>
              <p:cNvSpPr>
                <a:spLocks noChangeShapeType="1"/>
              </p:cNvSpPr>
              <p:nvPr/>
            </p:nvSpPr>
            <p:spPr bwMode="auto">
              <a:xfrm>
                <a:off x="5143" y="3040"/>
                <a:ext cx="434" cy="2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39" name="Line 395"/>
              <p:cNvSpPr>
                <a:spLocks noChangeShapeType="1"/>
              </p:cNvSpPr>
              <p:nvPr/>
            </p:nvSpPr>
            <p:spPr bwMode="auto">
              <a:xfrm>
                <a:off x="5149" y="3127"/>
                <a:ext cx="434" cy="2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40" name="Line 396"/>
              <p:cNvSpPr>
                <a:spLocks noChangeShapeType="1"/>
              </p:cNvSpPr>
              <p:nvPr/>
            </p:nvSpPr>
            <p:spPr bwMode="auto">
              <a:xfrm>
                <a:off x="5149" y="3214"/>
                <a:ext cx="434" cy="2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541" name="Freeform 397"/>
            <p:cNvSpPr>
              <a:spLocks noChangeArrowheads="1"/>
            </p:cNvSpPr>
            <p:nvPr/>
          </p:nvSpPr>
          <p:spPr bwMode="auto">
            <a:xfrm>
              <a:off x="4949" y="2815"/>
              <a:ext cx="191" cy="593"/>
            </a:xfrm>
            <a:custGeom>
              <a:avLst/>
              <a:gdLst>
                <a:gd name="G0" fmla="+- 594 0 0"/>
                <a:gd name="G1" fmla="+- 1 0 0"/>
                <a:gd name="G2" fmla="+- 1 0 0"/>
                <a:gd name="G3" fmla="+- 594 0 0"/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0" scaled="1"/>
            </a:gradFill>
            <a:ln w="9360" cap="flat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542" name="Group 398"/>
          <p:cNvGrpSpPr>
            <a:grpSpLocks/>
          </p:cNvGrpSpPr>
          <p:nvPr/>
        </p:nvGrpSpPr>
        <p:grpSpPr bwMode="auto">
          <a:xfrm>
            <a:off x="5886450" y="1671638"/>
            <a:ext cx="2786063" cy="3135312"/>
            <a:chOff x="3708" y="1053"/>
            <a:chExt cx="1755" cy="1975"/>
          </a:xfrm>
        </p:grpSpPr>
        <p:sp>
          <p:nvSpPr>
            <p:cNvPr id="6543" name="Rectangle 399"/>
            <p:cNvSpPr>
              <a:spLocks noChangeArrowheads="1"/>
            </p:cNvSpPr>
            <p:nvPr/>
          </p:nvSpPr>
          <p:spPr bwMode="auto">
            <a:xfrm rot="2940000">
              <a:off x="3623" y="1953"/>
              <a:ext cx="1919" cy="173"/>
            </a:xfrm>
            <a:prstGeom prst="rect">
              <a:avLst/>
            </a:prstGeom>
            <a:solidFill>
              <a:srgbClr val="FF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44" name="Text Box 400"/>
            <p:cNvSpPr txBox="1">
              <a:spLocks noChangeArrowheads="1"/>
            </p:cNvSpPr>
            <p:nvPr/>
          </p:nvSpPr>
          <p:spPr bwMode="auto">
            <a:xfrm rot="2940000">
              <a:off x="3737" y="1951"/>
              <a:ext cx="1723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FFFFFF"/>
                  </a:solidFill>
                </a:rPr>
                <a:t>logical end-end transport</a:t>
              </a:r>
            </a:p>
          </p:txBody>
        </p:sp>
        <p:sp>
          <p:nvSpPr>
            <p:cNvPr id="6545" name="Freeform 401"/>
            <p:cNvSpPr>
              <a:spLocks noChangeArrowheads="1"/>
            </p:cNvSpPr>
            <p:nvPr/>
          </p:nvSpPr>
          <p:spPr bwMode="auto">
            <a:xfrm rot="2940000">
              <a:off x="3760" y="1114"/>
              <a:ext cx="281" cy="263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53 0 0"/>
                <a:gd name="G6" fmla="+- 129 0 0"/>
                <a:gd name="G7" fmla="+- 108 0 0"/>
                <a:gd name="G8" fmla="+- 1 0 0"/>
                <a:gd name="G9" fmla="+- 1 0 0"/>
                <a:gd name="T0" fmla="*/ 282 w 282"/>
                <a:gd name="T1" fmla="*/ 0 h 264"/>
                <a:gd name="T2" fmla="*/ 282 w 282"/>
                <a:gd name="T3" fmla="*/ 264 h 264"/>
                <a:gd name="T4" fmla="*/ 0 w 282"/>
                <a:gd name="T5" fmla="*/ 129 h 264"/>
                <a:gd name="T6" fmla="*/ 282 w 282"/>
                <a:gd name="T7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2" h="264">
                  <a:moveTo>
                    <a:pt x="282" y="0"/>
                  </a:moveTo>
                  <a:cubicBezTo>
                    <a:pt x="282" y="132"/>
                    <a:pt x="282" y="264"/>
                    <a:pt x="282" y="264"/>
                  </a:cubicBezTo>
                  <a:cubicBezTo>
                    <a:pt x="159" y="150"/>
                    <a:pt x="0" y="153"/>
                    <a:pt x="0" y="129"/>
                  </a:cubicBezTo>
                  <a:cubicBezTo>
                    <a:pt x="0" y="108"/>
                    <a:pt x="153" y="108"/>
                    <a:pt x="282" y="0"/>
                  </a:cubicBezTo>
                  <a:close/>
                </a:path>
              </a:pathLst>
            </a:custGeom>
            <a:solidFill>
              <a:srgbClr val="FF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46" name="Freeform 402"/>
            <p:cNvSpPr>
              <a:spLocks noChangeArrowheads="1"/>
            </p:cNvSpPr>
            <p:nvPr/>
          </p:nvSpPr>
          <p:spPr bwMode="auto">
            <a:xfrm rot="2940000" flipH="1">
              <a:off x="5131" y="2705"/>
              <a:ext cx="281" cy="263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53 0 0"/>
                <a:gd name="G6" fmla="+- 129 0 0"/>
                <a:gd name="G7" fmla="+- 108 0 0"/>
                <a:gd name="G8" fmla="+- 1 0 0"/>
                <a:gd name="G9" fmla="+- 1 0 0"/>
                <a:gd name="T0" fmla="*/ 282 w 282"/>
                <a:gd name="T1" fmla="*/ 0 h 264"/>
                <a:gd name="T2" fmla="*/ 282 w 282"/>
                <a:gd name="T3" fmla="*/ 264 h 264"/>
                <a:gd name="T4" fmla="*/ 0 w 282"/>
                <a:gd name="T5" fmla="*/ 129 h 264"/>
                <a:gd name="T6" fmla="*/ 282 w 282"/>
                <a:gd name="T7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2" h="264">
                  <a:moveTo>
                    <a:pt x="282" y="0"/>
                  </a:moveTo>
                  <a:cubicBezTo>
                    <a:pt x="282" y="132"/>
                    <a:pt x="282" y="264"/>
                    <a:pt x="282" y="264"/>
                  </a:cubicBezTo>
                  <a:cubicBezTo>
                    <a:pt x="159" y="150"/>
                    <a:pt x="0" y="153"/>
                    <a:pt x="0" y="129"/>
                  </a:cubicBezTo>
                  <a:cubicBezTo>
                    <a:pt x="0" y="108"/>
                    <a:pt x="153" y="108"/>
                    <a:pt x="282" y="0"/>
                  </a:cubicBezTo>
                  <a:close/>
                </a:path>
              </a:pathLst>
            </a:custGeom>
            <a:solidFill>
              <a:srgbClr val="FF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547" name="Group 403"/>
          <p:cNvGrpSpPr>
            <a:grpSpLocks/>
          </p:cNvGrpSpPr>
          <p:nvPr/>
        </p:nvGrpSpPr>
        <p:grpSpPr bwMode="auto">
          <a:xfrm>
            <a:off x="5462588" y="1296988"/>
            <a:ext cx="1055687" cy="955675"/>
            <a:chOff x="3441" y="817"/>
            <a:chExt cx="665" cy="602"/>
          </a:xfrm>
        </p:grpSpPr>
        <p:grpSp>
          <p:nvGrpSpPr>
            <p:cNvPr id="6548" name="Group 404"/>
            <p:cNvGrpSpPr>
              <a:grpSpLocks/>
            </p:cNvGrpSpPr>
            <p:nvPr/>
          </p:nvGrpSpPr>
          <p:grpSpPr bwMode="auto">
            <a:xfrm>
              <a:off x="3594" y="817"/>
              <a:ext cx="512" cy="544"/>
              <a:chOff x="3594" y="817"/>
              <a:chExt cx="512" cy="544"/>
            </a:xfrm>
          </p:grpSpPr>
          <p:sp>
            <p:nvSpPr>
              <p:cNvPr id="6549" name="Rectangle 405"/>
              <p:cNvSpPr>
                <a:spLocks noChangeArrowheads="1"/>
              </p:cNvSpPr>
              <p:nvPr/>
            </p:nvSpPr>
            <p:spPr bwMode="auto">
              <a:xfrm>
                <a:off x="3656" y="820"/>
                <a:ext cx="425" cy="488"/>
              </a:xfrm>
              <a:prstGeom prst="rect">
                <a:avLst/>
              </a:prstGeom>
              <a:solidFill>
                <a:srgbClr val="3333CC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0" name="Rectangle 406"/>
              <p:cNvSpPr>
                <a:spLocks noChangeArrowheads="1"/>
              </p:cNvSpPr>
              <p:nvPr/>
            </p:nvSpPr>
            <p:spPr bwMode="auto">
              <a:xfrm>
                <a:off x="3635" y="835"/>
                <a:ext cx="434" cy="503"/>
              </a:xfrm>
              <a:prstGeom prst="rect">
                <a:avLst/>
              </a:prstGeom>
              <a:solidFill>
                <a:srgbClr val="FFFFFF"/>
              </a:solidFill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1" name="Rectangle 407"/>
              <p:cNvSpPr>
                <a:spLocks noChangeArrowheads="1"/>
              </p:cNvSpPr>
              <p:nvPr/>
            </p:nvSpPr>
            <p:spPr bwMode="auto">
              <a:xfrm>
                <a:off x="3638" y="946"/>
                <a:ext cx="425" cy="107"/>
              </a:xfrm>
              <a:prstGeom prst="rect">
                <a:avLst/>
              </a:prstGeom>
              <a:solidFill>
                <a:srgbClr val="FF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2" name="Text Box 408"/>
              <p:cNvSpPr txBox="1">
                <a:spLocks noChangeArrowheads="1"/>
              </p:cNvSpPr>
              <p:nvPr/>
            </p:nvSpPr>
            <p:spPr bwMode="auto">
              <a:xfrm>
                <a:off x="3594" y="817"/>
                <a:ext cx="512" cy="54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application</a:t>
                </a:r>
              </a:p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transport</a:t>
                </a:r>
              </a:p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network</a:t>
                </a:r>
              </a:p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data link</a:t>
                </a:r>
              </a:p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physical</a:t>
                </a:r>
              </a:p>
            </p:txBody>
          </p:sp>
          <p:sp>
            <p:nvSpPr>
              <p:cNvPr id="6553" name="Line 409"/>
              <p:cNvSpPr>
                <a:spLocks noChangeShapeType="1"/>
              </p:cNvSpPr>
              <p:nvPr/>
            </p:nvSpPr>
            <p:spPr bwMode="auto">
              <a:xfrm>
                <a:off x="3635" y="1051"/>
                <a:ext cx="434" cy="2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54" name="Line 410"/>
              <p:cNvSpPr>
                <a:spLocks noChangeShapeType="1"/>
              </p:cNvSpPr>
              <p:nvPr/>
            </p:nvSpPr>
            <p:spPr bwMode="auto">
              <a:xfrm>
                <a:off x="3641" y="1138"/>
                <a:ext cx="434" cy="2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55" name="Line 411"/>
              <p:cNvSpPr>
                <a:spLocks noChangeShapeType="1"/>
              </p:cNvSpPr>
              <p:nvPr/>
            </p:nvSpPr>
            <p:spPr bwMode="auto">
              <a:xfrm>
                <a:off x="3641" y="1225"/>
                <a:ext cx="434" cy="2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556" name="Freeform 412"/>
            <p:cNvSpPr>
              <a:spLocks noChangeArrowheads="1"/>
            </p:cNvSpPr>
            <p:nvPr/>
          </p:nvSpPr>
          <p:spPr bwMode="auto">
            <a:xfrm>
              <a:off x="3441" y="826"/>
              <a:ext cx="191" cy="593"/>
            </a:xfrm>
            <a:custGeom>
              <a:avLst/>
              <a:gdLst>
                <a:gd name="G0" fmla="+- 594 0 0"/>
                <a:gd name="G1" fmla="+- 1 0 0"/>
                <a:gd name="G2" fmla="+- 1 0 0"/>
                <a:gd name="G3" fmla="+- 594 0 0"/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0" scaled="1"/>
            </a:gradFill>
            <a:ln w="9360" cap="flat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0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500"/>
                                        <p:tgtEl>
                                          <p:spTgt spid="6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clickEffect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1" dur="500"/>
                                        <p:tgtEl>
                                          <p:spTgt spid="6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4" dur="500"/>
                                        <p:tgtEl>
                                          <p:spTgt spid="6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Freeform 3"/>
          <p:cNvSpPr>
            <a:spLocks noChangeArrowheads="1"/>
          </p:cNvSpPr>
          <p:nvPr/>
        </p:nvSpPr>
        <p:spPr bwMode="auto">
          <a:xfrm flipH="1">
            <a:off x="2111375" y="3465513"/>
            <a:ext cx="250825" cy="1201737"/>
          </a:xfrm>
          <a:custGeom>
            <a:avLst/>
            <a:gdLst>
              <a:gd name="G0" fmla="+- 1 0 0"/>
              <a:gd name="G1" fmla="+- 0 0 0"/>
              <a:gd name="G2" fmla="+- 1224 0 0"/>
              <a:gd name="G3" fmla="+- 1 0 0"/>
              <a:gd name="G4" fmla="+- 1 0 0"/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3188" name="Group 4"/>
          <p:cNvGrpSpPr>
            <a:grpSpLocks/>
          </p:cNvGrpSpPr>
          <p:nvPr/>
        </p:nvGrpSpPr>
        <p:grpSpPr bwMode="auto">
          <a:xfrm>
            <a:off x="1716088" y="4425950"/>
            <a:ext cx="523875" cy="433388"/>
            <a:chOff x="1081" y="2788"/>
            <a:chExt cx="330" cy="273"/>
          </a:xfrm>
        </p:grpSpPr>
        <p:pic>
          <p:nvPicPr>
            <p:cNvPr id="93189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81" y="2788"/>
              <a:ext cx="330" cy="273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93190" name="Freeform 6"/>
            <p:cNvSpPr>
              <a:spLocks noChangeArrowheads="1"/>
            </p:cNvSpPr>
            <p:nvPr/>
          </p:nvSpPr>
          <p:spPr bwMode="auto">
            <a:xfrm flipH="1">
              <a:off x="1222" y="2814"/>
              <a:ext cx="160" cy="12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9319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79913" y="5775325"/>
            <a:ext cx="487362" cy="6492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93192" name="Oval 8"/>
          <p:cNvSpPr>
            <a:spLocks noChangeArrowheads="1"/>
          </p:cNvSpPr>
          <p:nvPr/>
        </p:nvSpPr>
        <p:spPr bwMode="auto">
          <a:xfrm>
            <a:off x="3795713" y="5348288"/>
            <a:ext cx="1304925" cy="303212"/>
          </a:xfrm>
          <a:prstGeom prst="ellipse">
            <a:avLst/>
          </a:prstGeom>
          <a:solidFill>
            <a:srgbClr val="808080"/>
          </a:solidFill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93" name="Line 9"/>
          <p:cNvSpPr>
            <a:spLocks noChangeShapeType="1"/>
          </p:cNvSpPr>
          <p:nvPr/>
        </p:nvSpPr>
        <p:spPr bwMode="auto">
          <a:xfrm>
            <a:off x="3795713" y="5324475"/>
            <a:ext cx="1587" cy="187325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194" name="Line 10"/>
          <p:cNvSpPr>
            <a:spLocks noChangeShapeType="1"/>
          </p:cNvSpPr>
          <p:nvPr/>
        </p:nvSpPr>
        <p:spPr bwMode="auto">
          <a:xfrm>
            <a:off x="5100638" y="5324475"/>
            <a:ext cx="1587" cy="187325"/>
          </a:xfrm>
          <a:prstGeom prst="line">
            <a:avLst/>
          </a:prstGeom>
          <a:noFill/>
          <a:ln w="1260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195" name="Rectangle 11"/>
          <p:cNvSpPr>
            <a:spLocks noChangeArrowheads="1"/>
          </p:cNvSpPr>
          <p:nvPr/>
        </p:nvSpPr>
        <p:spPr bwMode="auto">
          <a:xfrm>
            <a:off x="3795713" y="5324475"/>
            <a:ext cx="309562" cy="184150"/>
          </a:xfrm>
          <a:prstGeom prst="rect">
            <a:avLst/>
          </a:pr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96" name="Rectangle 12"/>
          <p:cNvSpPr>
            <a:spLocks noChangeArrowheads="1"/>
          </p:cNvSpPr>
          <p:nvPr/>
        </p:nvSpPr>
        <p:spPr bwMode="auto">
          <a:xfrm>
            <a:off x="4705350" y="5311775"/>
            <a:ext cx="395288" cy="184150"/>
          </a:xfrm>
          <a:prstGeom prst="rect">
            <a:avLst/>
          </a:pr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97" name="Oval 13"/>
          <p:cNvSpPr>
            <a:spLocks noChangeArrowheads="1"/>
          </p:cNvSpPr>
          <p:nvPr/>
        </p:nvSpPr>
        <p:spPr bwMode="auto">
          <a:xfrm>
            <a:off x="3790950" y="5126038"/>
            <a:ext cx="1306513" cy="352425"/>
          </a:xfrm>
          <a:prstGeom prst="ellipse">
            <a:avLst/>
          </a:prstGeom>
          <a:solidFill>
            <a:srgbClr val="808080"/>
          </a:solidFill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3198" name="Group 14"/>
          <p:cNvGrpSpPr>
            <a:grpSpLocks/>
          </p:cNvGrpSpPr>
          <p:nvPr/>
        </p:nvGrpSpPr>
        <p:grpSpPr bwMode="auto">
          <a:xfrm>
            <a:off x="4097338" y="5183188"/>
            <a:ext cx="646112" cy="204787"/>
            <a:chOff x="2581" y="3265"/>
            <a:chExt cx="407" cy="129"/>
          </a:xfrm>
        </p:grpSpPr>
        <p:sp>
          <p:nvSpPr>
            <p:cNvPr id="93199" name="Line 15"/>
            <p:cNvSpPr>
              <a:spLocks noChangeShapeType="1"/>
            </p:cNvSpPr>
            <p:nvPr/>
          </p:nvSpPr>
          <p:spPr bwMode="auto">
            <a:xfrm flipV="1">
              <a:off x="2581" y="3264"/>
              <a:ext cx="144" cy="3"/>
            </a:xfrm>
            <a:prstGeom prst="line">
              <a:avLst/>
            </a:prstGeom>
            <a:noFill/>
            <a:ln w="2844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00" name="Line 16"/>
            <p:cNvSpPr>
              <a:spLocks noChangeShapeType="1"/>
            </p:cNvSpPr>
            <p:nvPr/>
          </p:nvSpPr>
          <p:spPr bwMode="auto">
            <a:xfrm>
              <a:off x="2860" y="3395"/>
              <a:ext cx="127" cy="0"/>
            </a:xfrm>
            <a:prstGeom prst="line">
              <a:avLst/>
            </a:prstGeom>
            <a:noFill/>
            <a:ln w="2844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01" name="Line 17"/>
            <p:cNvSpPr>
              <a:spLocks noChangeShapeType="1"/>
            </p:cNvSpPr>
            <p:nvPr/>
          </p:nvSpPr>
          <p:spPr bwMode="auto">
            <a:xfrm>
              <a:off x="2715" y="3268"/>
              <a:ext cx="150" cy="126"/>
            </a:xfrm>
            <a:prstGeom prst="line">
              <a:avLst/>
            </a:prstGeom>
            <a:noFill/>
            <a:ln w="2844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3202" name="Line 18"/>
          <p:cNvSpPr>
            <a:spLocks noChangeShapeType="1"/>
          </p:cNvSpPr>
          <p:nvPr/>
        </p:nvSpPr>
        <p:spPr bwMode="auto">
          <a:xfrm>
            <a:off x="4097338" y="5381625"/>
            <a:ext cx="231775" cy="4763"/>
          </a:xfrm>
          <a:prstGeom prst="line">
            <a:avLst/>
          </a:prstGeom>
          <a:noFill/>
          <a:ln w="2844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03" name="Line 19"/>
          <p:cNvSpPr>
            <a:spLocks noChangeShapeType="1"/>
          </p:cNvSpPr>
          <p:nvPr/>
        </p:nvSpPr>
        <p:spPr bwMode="auto">
          <a:xfrm>
            <a:off x="4541838" y="5181600"/>
            <a:ext cx="203200" cy="1588"/>
          </a:xfrm>
          <a:prstGeom prst="line">
            <a:avLst/>
          </a:prstGeom>
          <a:noFill/>
          <a:ln w="2844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04" name="Line 20"/>
          <p:cNvSpPr>
            <a:spLocks noChangeShapeType="1"/>
          </p:cNvSpPr>
          <p:nvPr/>
        </p:nvSpPr>
        <p:spPr bwMode="auto">
          <a:xfrm flipV="1">
            <a:off x="4310063" y="5180013"/>
            <a:ext cx="241300" cy="203200"/>
          </a:xfrm>
          <a:prstGeom prst="line">
            <a:avLst/>
          </a:prstGeom>
          <a:noFill/>
          <a:ln w="2844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05" name="Line 21"/>
          <p:cNvSpPr>
            <a:spLocks noChangeShapeType="1"/>
          </p:cNvSpPr>
          <p:nvPr/>
        </p:nvSpPr>
        <p:spPr bwMode="auto">
          <a:xfrm flipH="1">
            <a:off x="2422525" y="4878388"/>
            <a:ext cx="1138238" cy="11176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06" name="Line 22"/>
          <p:cNvSpPr>
            <a:spLocks noChangeShapeType="1"/>
          </p:cNvSpPr>
          <p:nvPr/>
        </p:nvSpPr>
        <p:spPr bwMode="auto">
          <a:xfrm flipH="1">
            <a:off x="3019425" y="4878388"/>
            <a:ext cx="541338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3207" name="Group 23"/>
          <p:cNvGrpSpPr>
            <a:grpSpLocks/>
          </p:cNvGrpSpPr>
          <p:nvPr/>
        </p:nvGrpSpPr>
        <p:grpSpPr bwMode="auto">
          <a:xfrm>
            <a:off x="2351088" y="3563938"/>
            <a:ext cx="796925" cy="1165225"/>
            <a:chOff x="1481" y="2245"/>
            <a:chExt cx="502" cy="734"/>
          </a:xfrm>
        </p:grpSpPr>
        <p:sp>
          <p:nvSpPr>
            <p:cNvPr id="93208" name="Rectangle 24"/>
            <p:cNvSpPr>
              <a:spLocks noChangeArrowheads="1"/>
            </p:cNvSpPr>
            <p:nvPr/>
          </p:nvSpPr>
          <p:spPr bwMode="auto">
            <a:xfrm>
              <a:off x="1511" y="2270"/>
              <a:ext cx="472" cy="709"/>
            </a:xfrm>
            <a:prstGeom prst="rect">
              <a:avLst/>
            </a:prstGeom>
            <a:solidFill>
              <a:srgbClr val="969696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09" name="Rectangle 25"/>
            <p:cNvSpPr>
              <a:spLocks noChangeArrowheads="1"/>
            </p:cNvSpPr>
            <p:nvPr/>
          </p:nvSpPr>
          <p:spPr bwMode="auto">
            <a:xfrm>
              <a:off x="1483" y="2245"/>
              <a:ext cx="472" cy="709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0" name="Line 26"/>
            <p:cNvSpPr>
              <a:spLocks noChangeShapeType="1"/>
            </p:cNvSpPr>
            <p:nvPr/>
          </p:nvSpPr>
          <p:spPr bwMode="auto">
            <a:xfrm>
              <a:off x="1483" y="2394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11" name="Line 27"/>
            <p:cNvSpPr>
              <a:spLocks noChangeShapeType="1"/>
            </p:cNvSpPr>
            <p:nvPr/>
          </p:nvSpPr>
          <p:spPr bwMode="auto">
            <a:xfrm>
              <a:off x="1490" y="2550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12" name="Line 28"/>
            <p:cNvSpPr>
              <a:spLocks noChangeShapeType="1"/>
            </p:cNvSpPr>
            <p:nvPr/>
          </p:nvSpPr>
          <p:spPr bwMode="auto">
            <a:xfrm>
              <a:off x="1482" y="2694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13" name="Line 29"/>
            <p:cNvSpPr>
              <a:spLocks noChangeShapeType="1"/>
            </p:cNvSpPr>
            <p:nvPr/>
          </p:nvSpPr>
          <p:spPr bwMode="auto">
            <a:xfrm>
              <a:off x="1481" y="2824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3214" name="Text Box 30"/>
          <p:cNvSpPr txBox="1">
            <a:spLocks noChangeArrowheads="1"/>
          </p:cNvSpPr>
          <p:nvPr/>
        </p:nvSpPr>
        <p:spPr bwMode="auto">
          <a:xfrm>
            <a:off x="3368675" y="3449638"/>
            <a:ext cx="1881188" cy="4730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FF0000"/>
                </a:solidFill>
                <a:latin typeface="Symbol" charset="2"/>
              </a:rPr>
              <a:t>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in</a:t>
            </a:r>
            <a:r>
              <a:rPr lang="en-US" baseline="-250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: original data</a:t>
            </a:r>
          </a:p>
        </p:txBody>
      </p:sp>
      <p:sp>
        <p:nvSpPr>
          <p:cNvPr id="93215" name="Line 31"/>
          <p:cNvSpPr>
            <a:spLocks noChangeShapeType="1"/>
          </p:cNvSpPr>
          <p:nvPr/>
        </p:nvSpPr>
        <p:spPr bwMode="auto">
          <a:xfrm flipH="1">
            <a:off x="1884363" y="5983288"/>
            <a:ext cx="541337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3216" name="Group 32"/>
          <p:cNvGrpSpPr>
            <a:grpSpLocks/>
          </p:cNvGrpSpPr>
          <p:nvPr/>
        </p:nvGrpSpPr>
        <p:grpSpPr bwMode="auto">
          <a:xfrm>
            <a:off x="1298575" y="4718050"/>
            <a:ext cx="796925" cy="1165225"/>
            <a:chOff x="818" y="2972"/>
            <a:chExt cx="502" cy="734"/>
          </a:xfrm>
        </p:grpSpPr>
        <p:sp>
          <p:nvSpPr>
            <p:cNvPr id="93217" name="Rectangle 33"/>
            <p:cNvSpPr>
              <a:spLocks noChangeArrowheads="1"/>
            </p:cNvSpPr>
            <p:nvPr/>
          </p:nvSpPr>
          <p:spPr bwMode="auto">
            <a:xfrm>
              <a:off x="848" y="2997"/>
              <a:ext cx="472" cy="709"/>
            </a:xfrm>
            <a:prstGeom prst="rect">
              <a:avLst/>
            </a:prstGeom>
            <a:solidFill>
              <a:srgbClr val="969696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8" name="Rectangle 34"/>
            <p:cNvSpPr>
              <a:spLocks noChangeArrowheads="1"/>
            </p:cNvSpPr>
            <p:nvPr/>
          </p:nvSpPr>
          <p:spPr bwMode="auto">
            <a:xfrm>
              <a:off x="820" y="2972"/>
              <a:ext cx="472" cy="709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9" name="Line 35"/>
            <p:cNvSpPr>
              <a:spLocks noChangeShapeType="1"/>
            </p:cNvSpPr>
            <p:nvPr/>
          </p:nvSpPr>
          <p:spPr bwMode="auto">
            <a:xfrm>
              <a:off x="820" y="3122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20" name="Line 36"/>
            <p:cNvSpPr>
              <a:spLocks noChangeShapeType="1"/>
            </p:cNvSpPr>
            <p:nvPr/>
          </p:nvSpPr>
          <p:spPr bwMode="auto">
            <a:xfrm>
              <a:off x="827" y="3277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21" name="Line 37"/>
            <p:cNvSpPr>
              <a:spLocks noChangeShapeType="1"/>
            </p:cNvSpPr>
            <p:nvPr/>
          </p:nvSpPr>
          <p:spPr bwMode="auto">
            <a:xfrm>
              <a:off x="819" y="3421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22" name="Line 38"/>
            <p:cNvSpPr>
              <a:spLocks noChangeShapeType="1"/>
            </p:cNvSpPr>
            <p:nvPr/>
          </p:nvSpPr>
          <p:spPr bwMode="auto">
            <a:xfrm>
              <a:off x="818" y="3551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3223" name="Line 39"/>
          <p:cNvSpPr>
            <a:spLocks noChangeShapeType="1"/>
          </p:cNvSpPr>
          <p:nvPr/>
        </p:nvSpPr>
        <p:spPr bwMode="auto">
          <a:xfrm flipH="1">
            <a:off x="3019425" y="5394325"/>
            <a:ext cx="752475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24" name="Line 40"/>
          <p:cNvSpPr>
            <a:spLocks noChangeShapeType="1"/>
          </p:cNvSpPr>
          <p:nvPr/>
        </p:nvSpPr>
        <p:spPr bwMode="auto">
          <a:xfrm flipH="1">
            <a:off x="5008563" y="5394325"/>
            <a:ext cx="750887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25" name="Line 41"/>
          <p:cNvSpPr>
            <a:spLocks noChangeShapeType="1"/>
          </p:cNvSpPr>
          <p:nvPr/>
        </p:nvSpPr>
        <p:spPr bwMode="auto">
          <a:xfrm flipH="1">
            <a:off x="5159375" y="4878388"/>
            <a:ext cx="1138238" cy="11176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26" name="Line 42"/>
          <p:cNvSpPr>
            <a:spLocks noChangeShapeType="1"/>
          </p:cNvSpPr>
          <p:nvPr/>
        </p:nvSpPr>
        <p:spPr bwMode="auto">
          <a:xfrm flipH="1">
            <a:off x="5148263" y="5995988"/>
            <a:ext cx="681037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27" name="Line 43"/>
          <p:cNvSpPr>
            <a:spLocks noChangeShapeType="1"/>
          </p:cNvSpPr>
          <p:nvPr/>
        </p:nvSpPr>
        <p:spPr bwMode="auto">
          <a:xfrm flipH="1">
            <a:off x="6257925" y="4891088"/>
            <a:ext cx="542925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3228" name="Group 44"/>
          <p:cNvGrpSpPr>
            <a:grpSpLocks/>
          </p:cNvGrpSpPr>
          <p:nvPr/>
        </p:nvGrpSpPr>
        <p:grpSpPr bwMode="auto">
          <a:xfrm>
            <a:off x="6643688" y="3698875"/>
            <a:ext cx="796925" cy="1165225"/>
            <a:chOff x="4185" y="2330"/>
            <a:chExt cx="502" cy="734"/>
          </a:xfrm>
        </p:grpSpPr>
        <p:sp>
          <p:nvSpPr>
            <p:cNvPr id="93229" name="Rectangle 45"/>
            <p:cNvSpPr>
              <a:spLocks noChangeArrowheads="1"/>
            </p:cNvSpPr>
            <p:nvPr/>
          </p:nvSpPr>
          <p:spPr bwMode="auto">
            <a:xfrm>
              <a:off x="4215" y="2355"/>
              <a:ext cx="472" cy="709"/>
            </a:xfrm>
            <a:prstGeom prst="rect">
              <a:avLst/>
            </a:prstGeom>
            <a:solidFill>
              <a:srgbClr val="969696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30" name="Rectangle 46"/>
            <p:cNvSpPr>
              <a:spLocks noChangeArrowheads="1"/>
            </p:cNvSpPr>
            <p:nvPr/>
          </p:nvSpPr>
          <p:spPr bwMode="auto">
            <a:xfrm>
              <a:off x="4187" y="2330"/>
              <a:ext cx="472" cy="709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31" name="Line 47"/>
            <p:cNvSpPr>
              <a:spLocks noChangeShapeType="1"/>
            </p:cNvSpPr>
            <p:nvPr/>
          </p:nvSpPr>
          <p:spPr bwMode="auto">
            <a:xfrm>
              <a:off x="4187" y="2480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32" name="Line 48"/>
            <p:cNvSpPr>
              <a:spLocks noChangeShapeType="1"/>
            </p:cNvSpPr>
            <p:nvPr/>
          </p:nvSpPr>
          <p:spPr bwMode="auto">
            <a:xfrm>
              <a:off x="4194" y="2635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33" name="Line 49"/>
            <p:cNvSpPr>
              <a:spLocks noChangeShapeType="1"/>
            </p:cNvSpPr>
            <p:nvPr/>
          </p:nvSpPr>
          <p:spPr bwMode="auto">
            <a:xfrm>
              <a:off x="4186" y="2779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34" name="Line 50"/>
            <p:cNvSpPr>
              <a:spLocks noChangeShapeType="1"/>
            </p:cNvSpPr>
            <p:nvPr/>
          </p:nvSpPr>
          <p:spPr bwMode="auto">
            <a:xfrm>
              <a:off x="4185" y="2909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3235" name="Group 51"/>
          <p:cNvGrpSpPr>
            <a:grpSpLocks/>
          </p:cNvGrpSpPr>
          <p:nvPr/>
        </p:nvGrpSpPr>
        <p:grpSpPr bwMode="auto">
          <a:xfrm>
            <a:off x="6175375" y="5011738"/>
            <a:ext cx="796925" cy="1166812"/>
            <a:chOff x="3890" y="3157"/>
            <a:chExt cx="502" cy="735"/>
          </a:xfrm>
        </p:grpSpPr>
        <p:sp>
          <p:nvSpPr>
            <p:cNvPr id="93236" name="Rectangle 52"/>
            <p:cNvSpPr>
              <a:spLocks noChangeArrowheads="1"/>
            </p:cNvSpPr>
            <p:nvPr/>
          </p:nvSpPr>
          <p:spPr bwMode="auto">
            <a:xfrm>
              <a:off x="3920" y="3182"/>
              <a:ext cx="472" cy="710"/>
            </a:xfrm>
            <a:prstGeom prst="rect">
              <a:avLst/>
            </a:prstGeom>
            <a:solidFill>
              <a:srgbClr val="969696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37" name="Rectangle 53"/>
            <p:cNvSpPr>
              <a:spLocks noChangeArrowheads="1"/>
            </p:cNvSpPr>
            <p:nvPr/>
          </p:nvSpPr>
          <p:spPr bwMode="auto">
            <a:xfrm>
              <a:off x="3892" y="3157"/>
              <a:ext cx="472" cy="710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38" name="Line 54"/>
            <p:cNvSpPr>
              <a:spLocks noChangeShapeType="1"/>
            </p:cNvSpPr>
            <p:nvPr/>
          </p:nvSpPr>
          <p:spPr bwMode="auto">
            <a:xfrm>
              <a:off x="3892" y="3307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39" name="Line 55"/>
            <p:cNvSpPr>
              <a:spLocks noChangeShapeType="1"/>
            </p:cNvSpPr>
            <p:nvPr/>
          </p:nvSpPr>
          <p:spPr bwMode="auto">
            <a:xfrm>
              <a:off x="3899" y="3463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40" name="Line 56"/>
            <p:cNvSpPr>
              <a:spLocks noChangeShapeType="1"/>
            </p:cNvSpPr>
            <p:nvPr/>
          </p:nvSpPr>
          <p:spPr bwMode="auto">
            <a:xfrm>
              <a:off x="3891" y="3606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41" name="Line 57"/>
            <p:cNvSpPr>
              <a:spLocks noChangeShapeType="1"/>
            </p:cNvSpPr>
            <p:nvPr/>
          </p:nvSpPr>
          <p:spPr bwMode="auto">
            <a:xfrm>
              <a:off x="3890" y="3737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3242" name="Oval 58"/>
          <p:cNvSpPr>
            <a:spLocks noChangeArrowheads="1"/>
          </p:cNvSpPr>
          <p:nvPr/>
        </p:nvSpPr>
        <p:spPr bwMode="auto">
          <a:xfrm>
            <a:off x="2763838" y="3638550"/>
            <a:ext cx="112712" cy="115888"/>
          </a:xfrm>
          <a:prstGeom prst="ellipse">
            <a:avLst/>
          </a:prstGeom>
          <a:solidFill>
            <a:srgbClr val="FF0000"/>
          </a:solidFill>
          <a:ln w="9360" cap="sq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43" name="Oval 59"/>
          <p:cNvSpPr>
            <a:spLocks noChangeArrowheads="1"/>
          </p:cNvSpPr>
          <p:nvPr/>
        </p:nvSpPr>
        <p:spPr bwMode="auto">
          <a:xfrm>
            <a:off x="1604963" y="4767263"/>
            <a:ext cx="114300" cy="117475"/>
          </a:xfrm>
          <a:prstGeom prst="ellipse">
            <a:avLst/>
          </a:prstGeom>
          <a:solidFill>
            <a:srgbClr val="808080"/>
          </a:solidFill>
          <a:ln w="936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44" name="Text Box 60"/>
          <p:cNvSpPr txBox="1">
            <a:spLocks noChangeArrowheads="1"/>
          </p:cNvSpPr>
          <p:nvPr/>
        </p:nvSpPr>
        <p:spPr bwMode="auto">
          <a:xfrm>
            <a:off x="7583488" y="3651250"/>
            <a:ext cx="590550" cy="4730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FF0000"/>
                </a:solidFill>
                <a:latin typeface="Symbol" charset="2"/>
              </a:rPr>
              <a:t>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out</a:t>
            </a:r>
          </a:p>
        </p:txBody>
      </p:sp>
      <p:grpSp>
        <p:nvGrpSpPr>
          <p:cNvPr id="93245" name="Group 61"/>
          <p:cNvGrpSpPr>
            <a:grpSpLocks/>
          </p:cNvGrpSpPr>
          <p:nvPr/>
        </p:nvGrpSpPr>
        <p:grpSpPr bwMode="auto">
          <a:xfrm>
            <a:off x="4587875" y="5233988"/>
            <a:ext cx="384175" cy="317500"/>
            <a:chOff x="2890" y="3297"/>
            <a:chExt cx="242" cy="200"/>
          </a:xfrm>
        </p:grpSpPr>
        <p:sp>
          <p:nvSpPr>
            <p:cNvPr id="93246" name="Rectangle 62"/>
            <p:cNvSpPr>
              <a:spLocks noChangeArrowheads="1"/>
            </p:cNvSpPr>
            <p:nvPr/>
          </p:nvSpPr>
          <p:spPr bwMode="auto">
            <a:xfrm>
              <a:off x="2890" y="3297"/>
              <a:ext cx="242" cy="200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47" name="Line 63"/>
            <p:cNvSpPr>
              <a:spLocks noChangeShapeType="1"/>
            </p:cNvSpPr>
            <p:nvPr/>
          </p:nvSpPr>
          <p:spPr bwMode="auto">
            <a:xfrm>
              <a:off x="3096" y="3339"/>
              <a:ext cx="0" cy="12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48" name="Line 64"/>
            <p:cNvSpPr>
              <a:spLocks noChangeShapeType="1"/>
            </p:cNvSpPr>
            <p:nvPr/>
          </p:nvSpPr>
          <p:spPr bwMode="auto">
            <a:xfrm>
              <a:off x="3063" y="3339"/>
              <a:ext cx="0" cy="12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49" name="Line 65"/>
            <p:cNvSpPr>
              <a:spLocks noChangeShapeType="1"/>
            </p:cNvSpPr>
            <p:nvPr/>
          </p:nvSpPr>
          <p:spPr bwMode="auto">
            <a:xfrm>
              <a:off x="3030" y="3339"/>
              <a:ext cx="0" cy="12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50" name="Line 66"/>
            <p:cNvSpPr>
              <a:spLocks noChangeShapeType="1"/>
            </p:cNvSpPr>
            <p:nvPr/>
          </p:nvSpPr>
          <p:spPr bwMode="auto">
            <a:xfrm>
              <a:off x="2996" y="3336"/>
              <a:ext cx="0" cy="12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51" name="Line 67"/>
            <p:cNvSpPr>
              <a:spLocks noChangeShapeType="1"/>
            </p:cNvSpPr>
            <p:nvPr/>
          </p:nvSpPr>
          <p:spPr bwMode="auto">
            <a:xfrm>
              <a:off x="2963" y="3336"/>
              <a:ext cx="0" cy="12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52" name="Line 68"/>
            <p:cNvSpPr>
              <a:spLocks noChangeShapeType="1"/>
            </p:cNvSpPr>
            <p:nvPr/>
          </p:nvSpPr>
          <p:spPr bwMode="auto">
            <a:xfrm>
              <a:off x="2929" y="3336"/>
              <a:ext cx="1" cy="12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3253" name="Line 69"/>
          <p:cNvSpPr>
            <a:spLocks noChangeShapeType="1"/>
          </p:cNvSpPr>
          <p:nvPr/>
        </p:nvSpPr>
        <p:spPr bwMode="auto">
          <a:xfrm>
            <a:off x="4845050" y="4017963"/>
            <a:ext cx="339725" cy="1587"/>
          </a:xfrm>
          <a:prstGeom prst="line">
            <a:avLst/>
          </a:prstGeom>
          <a:noFill/>
          <a:ln w="38160" cap="sq">
            <a:solidFill>
              <a:srgbClr val="FFFFFF"/>
            </a:solidFill>
            <a:prstDash val="sysDot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54" name="Freeform 70"/>
          <p:cNvSpPr>
            <a:spLocks/>
          </p:cNvSpPr>
          <p:nvPr/>
        </p:nvSpPr>
        <p:spPr bwMode="auto">
          <a:xfrm>
            <a:off x="1663700" y="4865688"/>
            <a:ext cx="4854575" cy="1228725"/>
          </a:xfrm>
          <a:custGeom>
            <a:avLst/>
            <a:gdLst>
              <a:gd name="G0" fmla="+- 1 0 0"/>
              <a:gd name="G1" fmla="+- 1486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1 0 0"/>
              <a:gd name="T0" fmla="*/ 0 w 6225"/>
              <a:gd name="T1" fmla="*/ 0 h 1501"/>
              <a:gd name="T2" fmla="*/ 0 w 6225"/>
              <a:gd name="T3" fmla="*/ 2147483647 h 1501"/>
              <a:gd name="T4" fmla="*/ 2147483647 w 6225"/>
              <a:gd name="T5" fmla="*/ 2147483647 h 1501"/>
              <a:gd name="T6" fmla="*/ 2147483647 w 6225"/>
              <a:gd name="T7" fmla="*/ 2147483647 h 1501"/>
              <a:gd name="T8" fmla="*/ 2147483647 w 6225"/>
              <a:gd name="T9" fmla="*/ 2147483647 h 1501"/>
              <a:gd name="T10" fmla="*/ 2147483647 w 6225"/>
              <a:gd name="T11" fmla="*/ 2147483647 h 1501"/>
              <a:gd name="T12" fmla="*/ 2147483647 w 6225"/>
              <a:gd name="T13" fmla="*/ 2147483647 h 1501"/>
              <a:gd name="T14" fmla="*/ 2147483647 w 6225"/>
              <a:gd name="T15" fmla="*/ 2147483647 h 15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225" h="1501">
                <a:moveTo>
                  <a:pt x="0" y="0"/>
                </a:moveTo>
                <a:lnTo>
                  <a:pt x="0" y="1486"/>
                </a:lnTo>
                <a:lnTo>
                  <a:pt x="1005" y="1501"/>
                </a:lnTo>
                <a:lnTo>
                  <a:pt x="1860" y="706"/>
                </a:lnTo>
                <a:lnTo>
                  <a:pt x="5085" y="721"/>
                </a:lnTo>
                <a:lnTo>
                  <a:pt x="4305" y="1456"/>
                </a:lnTo>
                <a:lnTo>
                  <a:pt x="6225" y="1456"/>
                </a:lnTo>
                <a:lnTo>
                  <a:pt x="6220" y="391"/>
                </a:lnTo>
              </a:path>
            </a:pathLst>
          </a:custGeom>
          <a:noFill/>
          <a:ln w="38160" cap="sq">
            <a:solidFill>
              <a:srgbClr val="80808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55" name="Freeform 71"/>
          <p:cNvSpPr>
            <a:spLocks/>
          </p:cNvSpPr>
          <p:nvPr/>
        </p:nvSpPr>
        <p:spPr bwMode="auto">
          <a:xfrm>
            <a:off x="2822575" y="3698875"/>
            <a:ext cx="4210050" cy="1646238"/>
          </a:xfrm>
          <a:custGeom>
            <a:avLst/>
            <a:gdLst>
              <a:gd name="G0" fmla="+- 1 0 0"/>
              <a:gd name="G1" fmla="+- 1485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1 0 0"/>
              <a:gd name="T0" fmla="*/ 0 w 5400"/>
              <a:gd name="T1" fmla="*/ 0 h 2010"/>
              <a:gd name="T2" fmla="*/ 0 w 5400"/>
              <a:gd name="T3" fmla="*/ 2147483647 h 2010"/>
              <a:gd name="T4" fmla="*/ 2147483647 w 5400"/>
              <a:gd name="T5" fmla="*/ 2147483647 h 2010"/>
              <a:gd name="T6" fmla="*/ 2147483647 w 5400"/>
              <a:gd name="T7" fmla="*/ 2147483647 h 2010"/>
              <a:gd name="T8" fmla="*/ 2147483647 w 5400"/>
              <a:gd name="T9" fmla="*/ 2147483647 h 2010"/>
              <a:gd name="T10" fmla="*/ 2147483647 w 5400"/>
              <a:gd name="T11" fmla="*/ 2147483647 h 2010"/>
              <a:gd name="T12" fmla="*/ 2147483647 w 5400"/>
              <a:gd name="T13" fmla="*/ 2147483647 h 2010"/>
              <a:gd name="T14" fmla="*/ 2147483647 w 5400"/>
              <a:gd name="T15" fmla="*/ 2147483647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400" h="2010">
                <a:moveTo>
                  <a:pt x="0" y="0"/>
                </a:moveTo>
                <a:lnTo>
                  <a:pt x="0" y="1485"/>
                </a:lnTo>
                <a:lnTo>
                  <a:pt x="1005" y="1500"/>
                </a:lnTo>
                <a:lnTo>
                  <a:pt x="540" y="2010"/>
                </a:lnTo>
                <a:lnTo>
                  <a:pt x="3615" y="2010"/>
                </a:lnTo>
                <a:lnTo>
                  <a:pt x="4350" y="1275"/>
                </a:lnTo>
                <a:lnTo>
                  <a:pt x="5400" y="1290"/>
                </a:lnTo>
                <a:lnTo>
                  <a:pt x="5400" y="120"/>
                </a:lnTo>
              </a:path>
            </a:pathLst>
          </a:custGeom>
          <a:noFill/>
          <a:ln w="38160" cap="sq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56" name="Oval 72"/>
          <p:cNvSpPr>
            <a:spLocks noChangeArrowheads="1"/>
          </p:cNvSpPr>
          <p:nvPr/>
        </p:nvSpPr>
        <p:spPr bwMode="auto">
          <a:xfrm>
            <a:off x="2763838" y="3871913"/>
            <a:ext cx="112712" cy="115887"/>
          </a:xfrm>
          <a:prstGeom prst="ellipse">
            <a:avLst/>
          </a:prstGeom>
          <a:solidFill>
            <a:srgbClr val="FF0000"/>
          </a:solidFill>
          <a:ln w="9360" cap="sq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57" name="Text Box 73"/>
          <p:cNvSpPr txBox="1">
            <a:spLocks noChangeArrowheads="1"/>
          </p:cNvSpPr>
          <p:nvPr/>
        </p:nvSpPr>
        <p:spPr bwMode="auto">
          <a:xfrm>
            <a:off x="3251200" y="3778250"/>
            <a:ext cx="2349500" cy="617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FF0000"/>
                </a:solidFill>
                <a:latin typeface="Symbol" charset="2"/>
              </a:rPr>
              <a:t>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'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in</a:t>
            </a:r>
            <a:r>
              <a:rPr lang="en-US" sz="1800">
                <a:solidFill>
                  <a:srgbClr val="FF0000"/>
                </a:solidFill>
                <a:latin typeface="Arial" charset="0"/>
              </a:rPr>
              <a:t>:</a:t>
            </a:r>
            <a:r>
              <a:rPr lang="en-US" sz="14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original data, </a:t>
            </a:r>
            <a:r>
              <a:rPr lang="en-US" i="1">
                <a:solidFill>
                  <a:srgbClr val="FF0000"/>
                </a:solidFill>
                <a:latin typeface="Arial" charset="0"/>
              </a:rPr>
              <a:t>plus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retransmitted data</a:t>
            </a:r>
          </a:p>
        </p:txBody>
      </p:sp>
      <p:sp>
        <p:nvSpPr>
          <p:cNvPr id="93258" name="Line 74"/>
          <p:cNvSpPr>
            <a:spLocks noChangeShapeType="1"/>
          </p:cNvSpPr>
          <p:nvPr/>
        </p:nvSpPr>
        <p:spPr bwMode="auto">
          <a:xfrm>
            <a:off x="2909888" y="3938588"/>
            <a:ext cx="514350" cy="1587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59" name="Line 75"/>
          <p:cNvSpPr>
            <a:spLocks noChangeShapeType="1"/>
          </p:cNvSpPr>
          <p:nvPr/>
        </p:nvSpPr>
        <p:spPr bwMode="auto">
          <a:xfrm>
            <a:off x="2905125" y="3705225"/>
            <a:ext cx="514350" cy="1588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60" name="Line 76"/>
          <p:cNvSpPr>
            <a:spLocks noChangeShapeType="1"/>
          </p:cNvSpPr>
          <p:nvPr/>
        </p:nvSpPr>
        <p:spPr bwMode="auto">
          <a:xfrm>
            <a:off x="7116763" y="3857625"/>
            <a:ext cx="514350" cy="1588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61" name="Rectangle 77"/>
          <p:cNvSpPr>
            <a:spLocks noChangeArrowheads="1"/>
          </p:cNvSpPr>
          <p:nvPr/>
        </p:nvSpPr>
        <p:spPr bwMode="auto">
          <a:xfrm>
            <a:off x="2711450" y="3613150"/>
            <a:ext cx="244475" cy="155575"/>
          </a:xfrm>
          <a:prstGeom prst="rect">
            <a:avLst/>
          </a:prstGeom>
          <a:solidFill>
            <a:srgbClr val="00CC99"/>
          </a:solidFill>
          <a:ln w="9360" cap="sq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62" name="Rectangle 78"/>
          <p:cNvSpPr>
            <a:spLocks noChangeArrowheads="1"/>
          </p:cNvSpPr>
          <p:nvPr/>
        </p:nvSpPr>
        <p:spPr bwMode="auto">
          <a:xfrm>
            <a:off x="2381250" y="3846513"/>
            <a:ext cx="244475" cy="155575"/>
          </a:xfrm>
          <a:prstGeom prst="rect">
            <a:avLst/>
          </a:prstGeom>
          <a:solidFill>
            <a:srgbClr val="00CC99"/>
          </a:solidFill>
          <a:ln w="9360" cap="sq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63" name="Text Box 79"/>
          <p:cNvSpPr txBox="1">
            <a:spLocks noChangeArrowheads="1"/>
          </p:cNvSpPr>
          <p:nvPr/>
        </p:nvSpPr>
        <p:spPr bwMode="auto">
          <a:xfrm>
            <a:off x="1758950" y="3736975"/>
            <a:ext cx="611188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6600"/>
                </a:solidFill>
                <a:latin typeface="Arial" charset="0"/>
              </a:rPr>
              <a:t>copy</a:t>
            </a:r>
          </a:p>
        </p:txBody>
      </p:sp>
      <p:sp>
        <p:nvSpPr>
          <p:cNvPr id="93264" name="Text Box 80"/>
          <p:cNvSpPr txBox="1">
            <a:spLocks noChangeArrowheads="1"/>
          </p:cNvSpPr>
          <p:nvPr/>
        </p:nvSpPr>
        <p:spPr bwMode="auto">
          <a:xfrm>
            <a:off x="3789363" y="4805363"/>
            <a:ext cx="1636712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i="1">
                <a:solidFill>
                  <a:srgbClr val="006600"/>
                </a:solidFill>
                <a:latin typeface="Arial" charset="0"/>
              </a:rPr>
              <a:t>no buffer space!</a:t>
            </a:r>
          </a:p>
        </p:txBody>
      </p:sp>
      <p:sp>
        <p:nvSpPr>
          <p:cNvPr id="93265" name="Text Box 81"/>
          <p:cNvSpPr txBox="1">
            <a:spLocks noChangeArrowheads="1"/>
          </p:cNvSpPr>
          <p:nvPr/>
        </p:nvSpPr>
        <p:spPr bwMode="auto">
          <a:xfrm>
            <a:off x="560388" y="1116013"/>
            <a:ext cx="3536950" cy="19161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algn="l">
              <a:lnSpc>
                <a:spcPct val="85000"/>
              </a:lnSpc>
              <a:spcBef>
                <a:spcPts val="6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Idealization: </a:t>
            </a:r>
            <a:r>
              <a:rPr lang="en-US" sz="2800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known loss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packets can be lost, dropped at router due  to full buffers</a:t>
            </a:r>
          </a:p>
          <a:p>
            <a:pPr marL="341313" indent="-339725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sender only resends if packet </a:t>
            </a:r>
            <a:r>
              <a:rPr lang="en-US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known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to be lost</a:t>
            </a:r>
          </a:p>
          <a:p>
            <a:pPr marL="341313" indent="-339725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1313" indent="-339725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1313" indent="-339725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267" name="Text Box 83"/>
          <p:cNvSpPr txBox="1">
            <a:spLocks noChangeArrowheads="1"/>
          </p:cNvSpPr>
          <p:nvPr/>
        </p:nvSpPr>
        <p:spPr bwMode="auto">
          <a:xfrm>
            <a:off x="330200" y="115888"/>
            <a:ext cx="8051800" cy="873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Causes/costs of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Congestion</a:t>
            </a: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scenario 2 </a:t>
            </a:r>
          </a:p>
        </p:txBody>
      </p:sp>
      <p:sp>
        <p:nvSpPr>
          <p:cNvPr id="93268" name="Freeform 84"/>
          <p:cNvSpPr>
            <a:spLocks noChangeArrowheads="1"/>
          </p:cNvSpPr>
          <p:nvPr/>
        </p:nvSpPr>
        <p:spPr bwMode="auto">
          <a:xfrm flipH="1">
            <a:off x="1065213" y="4667250"/>
            <a:ext cx="250825" cy="1201738"/>
          </a:xfrm>
          <a:custGeom>
            <a:avLst/>
            <a:gdLst>
              <a:gd name="G0" fmla="+- 1 0 0"/>
              <a:gd name="G1" fmla="+- 0 0 0"/>
              <a:gd name="G2" fmla="+- 1224 0 0"/>
              <a:gd name="G3" fmla="+- 1 0 0"/>
              <a:gd name="G4" fmla="+- 1 0 0"/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69" name="Freeform 85"/>
          <p:cNvSpPr>
            <a:spLocks noChangeArrowheads="1"/>
          </p:cNvSpPr>
          <p:nvPr/>
        </p:nvSpPr>
        <p:spPr bwMode="auto">
          <a:xfrm>
            <a:off x="7416800" y="3665538"/>
            <a:ext cx="250825" cy="1212850"/>
          </a:xfrm>
          <a:custGeom>
            <a:avLst/>
            <a:gdLst>
              <a:gd name="G0" fmla="+- 1 0 0"/>
              <a:gd name="G1" fmla="+- 0 0 0"/>
              <a:gd name="G2" fmla="+- 1224 0 0"/>
              <a:gd name="G3" fmla="+- 1 0 0"/>
              <a:gd name="G4" fmla="+- 1 0 0"/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70" name="Freeform 86"/>
          <p:cNvSpPr>
            <a:spLocks noChangeArrowheads="1"/>
          </p:cNvSpPr>
          <p:nvPr/>
        </p:nvSpPr>
        <p:spPr bwMode="auto">
          <a:xfrm>
            <a:off x="6937375" y="4981575"/>
            <a:ext cx="250825" cy="1212850"/>
          </a:xfrm>
          <a:custGeom>
            <a:avLst/>
            <a:gdLst>
              <a:gd name="G0" fmla="+- 1 0 0"/>
              <a:gd name="G1" fmla="+- 0 0 0"/>
              <a:gd name="G2" fmla="+- 1224 0 0"/>
              <a:gd name="G3" fmla="+- 1 0 0"/>
              <a:gd name="G4" fmla="+- 1 0 0"/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271" name="Text Box 87"/>
          <p:cNvSpPr txBox="1">
            <a:spLocks noChangeArrowheads="1"/>
          </p:cNvSpPr>
          <p:nvPr/>
        </p:nvSpPr>
        <p:spPr bwMode="auto">
          <a:xfrm>
            <a:off x="2298700" y="4705350"/>
            <a:ext cx="852488" cy="3127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93272" name="Text Box 88"/>
          <p:cNvSpPr txBox="1">
            <a:spLocks noChangeArrowheads="1"/>
          </p:cNvSpPr>
          <p:nvPr/>
        </p:nvSpPr>
        <p:spPr bwMode="auto">
          <a:xfrm>
            <a:off x="1168400" y="6073775"/>
            <a:ext cx="877888" cy="3127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Host B</a:t>
            </a:r>
          </a:p>
        </p:txBody>
      </p:sp>
      <p:grpSp>
        <p:nvGrpSpPr>
          <p:cNvPr id="93273" name="Group 89"/>
          <p:cNvGrpSpPr>
            <a:grpSpLocks/>
          </p:cNvGrpSpPr>
          <p:nvPr/>
        </p:nvGrpSpPr>
        <p:grpSpPr bwMode="auto">
          <a:xfrm>
            <a:off x="7553325" y="4564063"/>
            <a:ext cx="230188" cy="439737"/>
            <a:chOff x="4758" y="2875"/>
            <a:chExt cx="145" cy="277"/>
          </a:xfrm>
        </p:grpSpPr>
        <p:sp>
          <p:nvSpPr>
            <p:cNvPr id="93274" name="Freeform 90"/>
            <p:cNvSpPr>
              <a:spLocks noChangeArrowheads="1"/>
            </p:cNvSpPr>
            <p:nvPr/>
          </p:nvSpPr>
          <p:spPr bwMode="auto">
            <a:xfrm>
              <a:off x="4874" y="2875"/>
              <a:ext cx="28" cy="26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2742 0 0"/>
                <a:gd name="G4" fmla="+- 1 0 0"/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0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75" name="Rectangle 91"/>
            <p:cNvSpPr>
              <a:spLocks noChangeArrowheads="1"/>
            </p:cNvSpPr>
            <p:nvPr/>
          </p:nvSpPr>
          <p:spPr bwMode="auto">
            <a:xfrm>
              <a:off x="4765" y="2875"/>
              <a:ext cx="106" cy="264"/>
            </a:xfrm>
            <a:prstGeom prst="rect">
              <a:avLst/>
            </a:pr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76" name="Freeform 92"/>
            <p:cNvSpPr>
              <a:spLocks noChangeArrowheads="1"/>
            </p:cNvSpPr>
            <p:nvPr/>
          </p:nvSpPr>
          <p:spPr bwMode="auto">
            <a:xfrm>
              <a:off x="4879" y="2891"/>
              <a:ext cx="16" cy="245"/>
            </a:xfrm>
            <a:custGeom>
              <a:avLst/>
              <a:gdLst>
                <a:gd name="G0" fmla="+- 0 0 0"/>
                <a:gd name="G1" fmla="+- 0 0 0"/>
                <a:gd name="G2" fmla="+- 1 0 0"/>
                <a:gd name="G3" fmla="+- 1 0 0"/>
                <a:gd name="G4" fmla="+- 1229 0 0"/>
                <a:gd name="G5" fmla="+- 1 0 0"/>
                <a:gd name="G6" fmla="+- 2501 0 0"/>
                <a:gd name="G7" fmla="+- 0 0 0"/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0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77" name="Freeform 93"/>
            <p:cNvSpPr>
              <a:spLocks noChangeArrowheads="1"/>
            </p:cNvSpPr>
            <p:nvPr/>
          </p:nvSpPr>
          <p:spPr bwMode="auto">
            <a:xfrm>
              <a:off x="4875" y="3016"/>
              <a:ext cx="26" cy="21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78" name="Rectangle 94"/>
            <p:cNvSpPr>
              <a:spLocks noChangeArrowheads="1"/>
            </p:cNvSpPr>
            <p:nvPr/>
          </p:nvSpPr>
          <p:spPr bwMode="auto">
            <a:xfrm>
              <a:off x="4765" y="2906"/>
              <a:ext cx="60" cy="4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3279" name="Group 95"/>
            <p:cNvGrpSpPr>
              <a:grpSpLocks/>
            </p:cNvGrpSpPr>
            <p:nvPr/>
          </p:nvGrpSpPr>
          <p:grpSpPr bwMode="auto">
            <a:xfrm>
              <a:off x="4820" y="2903"/>
              <a:ext cx="58" cy="16"/>
              <a:chOff x="4820" y="2903"/>
              <a:chExt cx="58" cy="16"/>
            </a:xfrm>
          </p:grpSpPr>
          <p:sp>
            <p:nvSpPr>
              <p:cNvPr id="93280" name="AutoShape 96"/>
              <p:cNvSpPr>
                <a:spLocks noChangeArrowheads="1"/>
              </p:cNvSpPr>
              <p:nvPr/>
            </p:nvSpPr>
            <p:spPr bwMode="auto">
              <a:xfrm>
                <a:off x="4820" y="2903"/>
                <a:ext cx="58" cy="1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81" name="AutoShape 97"/>
              <p:cNvSpPr>
                <a:spLocks noChangeArrowheads="1"/>
              </p:cNvSpPr>
              <p:nvPr/>
            </p:nvSpPr>
            <p:spPr bwMode="auto">
              <a:xfrm>
                <a:off x="4821" y="2905"/>
                <a:ext cx="57" cy="12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3282" name="Rectangle 98"/>
            <p:cNvSpPr>
              <a:spLocks noChangeArrowheads="1"/>
            </p:cNvSpPr>
            <p:nvPr/>
          </p:nvSpPr>
          <p:spPr bwMode="auto">
            <a:xfrm>
              <a:off x="4767" y="2943"/>
              <a:ext cx="60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3283" name="Group 99"/>
            <p:cNvGrpSpPr>
              <a:grpSpLocks/>
            </p:cNvGrpSpPr>
            <p:nvPr/>
          </p:nvGrpSpPr>
          <p:grpSpPr bwMode="auto">
            <a:xfrm>
              <a:off x="4820" y="2941"/>
              <a:ext cx="58" cy="14"/>
              <a:chOff x="4820" y="2941"/>
              <a:chExt cx="58" cy="14"/>
            </a:xfrm>
          </p:grpSpPr>
          <p:sp>
            <p:nvSpPr>
              <p:cNvPr id="93284" name="AutoShape 100"/>
              <p:cNvSpPr>
                <a:spLocks noChangeArrowheads="1"/>
              </p:cNvSpPr>
              <p:nvPr/>
            </p:nvSpPr>
            <p:spPr bwMode="auto">
              <a:xfrm>
                <a:off x="4820" y="2941"/>
                <a:ext cx="58" cy="1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85" name="AutoShape 101"/>
              <p:cNvSpPr>
                <a:spLocks noChangeArrowheads="1"/>
              </p:cNvSpPr>
              <p:nvPr/>
            </p:nvSpPr>
            <p:spPr bwMode="auto">
              <a:xfrm>
                <a:off x="4821" y="2943"/>
                <a:ext cx="56" cy="10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3286" name="Rectangle 102"/>
            <p:cNvSpPr>
              <a:spLocks noChangeArrowheads="1"/>
            </p:cNvSpPr>
            <p:nvPr/>
          </p:nvSpPr>
          <p:spPr bwMode="auto">
            <a:xfrm>
              <a:off x="4766" y="2983"/>
              <a:ext cx="60" cy="4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87" name="Rectangle 103"/>
            <p:cNvSpPr>
              <a:spLocks noChangeArrowheads="1"/>
            </p:cNvSpPr>
            <p:nvPr/>
          </p:nvSpPr>
          <p:spPr bwMode="auto">
            <a:xfrm>
              <a:off x="4767" y="3017"/>
              <a:ext cx="60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3288" name="Group 104"/>
            <p:cNvGrpSpPr>
              <a:grpSpLocks/>
            </p:cNvGrpSpPr>
            <p:nvPr/>
          </p:nvGrpSpPr>
          <p:grpSpPr bwMode="auto">
            <a:xfrm>
              <a:off x="4819" y="3014"/>
              <a:ext cx="59" cy="16"/>
              <a:chOff x="4819" y="3014"/>
              <a:chExt cx="59" cy="16"/>
            </a:xfrm>
          </p:grpSpPr>
          <p:sp>
            <p:nvSpPr>
              <p:cNvPr id="93289" name="AutoShape 105"/>
              <p:cNvSpPr>
                <a:spLocks noChangeArrowheads="1"/>
              </p:cNvSpPr>
              <p:nvPr/>
            </p:nvSpPr>
            <p:spPr bwMode="auto">
              <a:xfrm>
                <a:off x="4819" y="3014"/>
                <a:ext cx="59" cy="1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90" name="AutoShape 106"/>
              <p:cNvSpPr>
                <a:spLocks noChangeArrowheads="1"/>
              </p:cNvSpPr>
              <p:nvPr/>
            </p:nvSpPr>
            <p:spPr bwMode="auto">
              <a:xfrm>
                <a:off x="4820" y="3016"/>
                <a:ext cx="57" cy="11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3291" name="Freeform 107"/>
            <p:cNvSpPr>
              <a:spLocks noChangeArrowheads="1"/>
            </p:cNvSpPr>
            <p:nvPr/>
          </p:nvSpPr>
          <p:spPr bwMode="auto">
            <a:xfrm>
              <a:off x="4876" y="2982"/>
              <a:ext cx="26" cy="21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3292" name="Group 108"/>
            <p:cNvGrpSpPr>
              <a:grpSpLocks/>
            </p:cNvGrpSpPr>
            <p:nvPr/>
          </p:nvGrpSpPr>
          <p:grpSpPr bwMode="auto">
            <a:xfrm>
              <a:off x="4819" y="2979"/>
              <a:ext cx="59" cy="15"/>
              <a:chOff x="4819" y="2979"/>
              <a:chExt cx="59" cy="15"/>
            </a:xfrm>
          </p:grpSpPr>
          <p:sp>
            <p:nvSpPr>
              <p:cNvPr id="93293" name="AutoShape 109"/>
              <p:cNvSpPr>
                <a:spLocks noChangeArrowheads="1"/>
              </p:cNvSpPr>
              <p:nvPr/>
            </p:nvSpPr>
            <p:spPr bwMode="auto">
              <a:xfrm>
                <a:off x="4819" y="2979"/>
                <a:ext cx="59" cy="15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94" name="AutoShape 110"/>
              <p:cNvSpPr>
                <a:spLocks noChangeArrowheads="1"/>
              </p:cNvSpPr>
              <p:nvPr/>
            </p:nvSpPr>
            <p:spPr bwMode="auto">
              <a:xfrm>
                <a:off x="4820" y="2981"/>
                <a:ext cx="57" cy="11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3295" name="Rectangle 111"/>
            <p:cNvSpPr>
              <a:spLocks noChangeArrowheads="1"/>
            </p:cNvSpPr>
            <p:nvPr/>
          </p:nvSpPr>
          <p:spPr bwMode="auto">
            <a:xfrm>
              <a:off x="4872" y="2875"/>
              <a:ext cx="6" cy="265"/>
            </a:xfrm>
            <a:prstGeom prst="rect">
              <a:avLst/>
            </a:prstGeom>
            <a:gradFill rotWithShape="0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96" name="Freeform 112"/>
            <p:cNvSpPr>
              <a:spLocks noChangeArrowheads="1"/>
            </p:cNvSpPr>
            <p:nvPr/>
          </p:nvSpPr>
          <p:spPr bwMode="auto">
            <a:xfrm>
              <a:off x="4878" y="2942"/>
              <a:ext cx="23" cy="24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97" name="Freeform 113"/>
            <p:cNvSpPr>
              <a:spLocks noChangeArrowheads="1"/>
            </p:cNvSpPr>
            <p:nvPr/>
          </p:nvSpPr>
          <p:spPr bwMode="auto">
            <a:xfrm>
              <a:off x="4878" y="2904"/>
              <a:ext cx="24" cy="27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*/ 1 35987 45568"/>
                <a:gd name="G10" fmla="*/ 1 35987 55552"/>
                <a:gd name="G11" fmla="*/ G10 1 180"/>
                <a:gd name="G12" fmla="*/ G9 1 G11"/>
                <a:gd name="G13" fmla="*/ 1 35987 45568"/>
                <a:gd name="G14" fmla="*/ 1 35987 55552"/>
                <a:gd name="G15" fmla="*/ G14 1 180"/>
                <a:gd name="G16" fmla="*/ G13 1 G15"/>
                <a:gd name="G17" fmla="+- 17 0 0"/>
                <a:gd name="G18" fmla="+- 1 0 0"/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98" name="Oval 114"/>
            <p:cNvSpPr>
              <a:spLocks noChangeArrowheads="1"/>
            </p:cNvSpPr>
            <p:nvPr/>
          </p:nvSpPr>
          <p:spPr bwMode="auto">
            <a:xfrm>
              <a:off x="4899" y="3128"/>
              <a:ext cx="4" cy="10"/>
            </a:xfrm>
            <a:prstGeom prst="ellipse">
              <a:avLst/>
            </a:pr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99" name="Freeform 115"/>
            <p:cNvSpPr>
              <a:spLocks noChangeArrowheads="1"/>
            </p:cNvSpPr>
            <p:nvPr/>
          </p:nvSpPr>
          <p:spPr bwMode="auto">
            <a:xfrm>
              <a:off x="4877" y="3129"/>
              <a:ext cx="24" cy="22"/>
            </a:xfrm>
            <a:custGeom>
              <a:avLst/>
              <a:gdLst>
                <a:gd name="G0" fmla="+- 106 0 0"/>
                <a:gd name="G1" fmla="+- 120 0 0"/>
                <a:gd name="G2" fmla="+- 1 0 0"/>
                <a:gd name="G3" fmla="+- 1 0 0"/>
                <a:gd name="G4" fmla="+- 106 0 0"/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00" name="AutoShape 116"/>
            <p:cNvSpPr>
              <a:spLocks noChangeArrowheads="1"/>
            </p:cNvSpPr>
            <p:nvPr/>
          </p:nvSpPr>
          <p:spPr bwMode="auto">
            <a:xfrm>
              <a:off x="4758" y="3136"/>
              <a:ext cx="122" cy="1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01" name="AutoShape 117"/>
            <p:cNvSpPr>
              <a:spLocks noChangeArrowheads="1"/>
            </p:cNvSpPr>
            <p:nvPr/>
          </p:nvSpPr>
          <p:spPr bwMode="auto">
            <a:xfrm>
              <a:off x="4765" y="3140"/>
              <a:ext cx="108" cy="8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02" name="Oval 118"/>
            <p:cNvSpPr>
              <a:spLocks noChangeArrowheads="1"/>
            </p:cNvSpPr>
            <p:nvPr/>
          </p:nvSpPr>
          <p:spPr bwMode="auto">
            <a:xfrm>
              <a:off x="4775" y="3102"/>
              <a:ext cx="15" cy="15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03" name="Oval 119"/>
            <p:cNvSpPr>
              <a:spLocks noChangeArrowheads="1"/>
            </p:cNvSpPr>
            <p:nvPr/>
          </p:nvSpPr>
          <p:spPr bwMode="auto">
            <a:xfrm>
              <a:off x="4793" y="3102"/>
              <a:ext cx="16" cy="15"/>
            </a:xfrm>
            <a:prstGeom prst="ellipse">
              <a:avLst/>
            </a:prstGeom>
            <a:solidFill>
              <a:srgbClr val="FF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04" name="Oval 120"/>
            <p:cNvSpPr>
              <a:spLocks noChangeArrowheads="1"/>
            </p:cNvSpPr>
            <p:nvPr/>
          </p:nvSpPr>
          <p:spPr bwMode="auto">
            <a:xfrm>
              <a:off x="4811" y="3101"/>
              <a:ext cx="16" cy="16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05" name="Rectangle 121"/>
            <p:cNvSpPr>
              <a:spLocks noChangeArrowheads="1"/>
            </p:cNvSpPr>
            <p:nvPr/>
          </p:nvSpPr>
          <p:spPr bwMode="auto">
            <a:xfrm>
              <a:off x="4852" y="3038"/>
              <a:ext cx="8" cy="87"/>
            </a:xfrm>
            <a:prstGeom prst="rect">
              <a:avLst/>
            </a:prstGeom>
            <a:solidFill>
              <a:srgbClr val="29292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3306" name="Group 122"/>
          <p:cNvGrpSpPr>
            <a:grpSpLocks/>
          </p:cNvGrpSpPr>
          <p:nvPr/>
        </p:nvGrpSpPr>
        <p:grpSpPr bwMode="auto">
          <a:xfrm>
            <a:off x="7135813" y="5867400"/>
            <a:ext cx="230187" cy="439738"/>
            <a:chOff x="4495" y="3696"/>
            <a:chExt cx="145" cy="277"/>
          </a:xfrm>
        </p:grpSpPr>
        <p:sp>
          <p:nvSpPr>
            <p:cNvPr id="93307" name="Freeform 123"/>
            <p:cNvSpPr>
              <a:spLocks noChangeArrowheads="1"/>
            </p:cNvSpPr>
            <p:nvPr/>
          </p:nvSpPr>
          <p:spPr bwMode="auto">
            <a:xfrm>
              <a:off x="4611" y="3696"/>
              <a:ext cx="28" cy="26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2742 0 0"/>
                <a:gd name="G4" fmla="+- 1 0 0"/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0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08" name="Rectangle 124"/>
            <p:cNvSpPr>
              <a:spLocks noChangeArrowheads="1"/>
            </p:cNvSpPr>
            <p:nvPr/>
          </p:nvSpPr>
          <p:spPr bwMode="auto">
            <a:xfrm>
              <a:off x="4502" y="3696"/>
              <a:ext cx="106" cy="264"/>
            </a:xfrm>
            <a:prstGeom prst="rect">
              <a:avLst/>
            </a:pr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09" name="Freeform 125"/>
            <p:cNvSpPr>
              <a:spLocks noChangeArrowheads="1"/>
            </p:cNvSpPr>
            <p:nvPr/>
          </p:nvSpPr>
          <p:spPr bwMode="auto">
            <a:xfrm>
              <a:off x="4616" y="3712"/>
              <a:ext cx="16" cy="245"/>
            </a:xfrm>
            <a:custGeom>
              <a:avLst/>
              <a:gdLst>
                <a:gd name="G0" fmla="+- 0 0 0"/>
                <a:gd name="G1" fmla="+- 0 0 0"/>
                <a:gd name="G2" fmla="+- 1 0 0"/>
                <a:gd name="G3" fmla="+- 1 0 0"/>
                <a:gd name="G4" fmla="+- 1229 0 0"/>
                <a:gd name="G5" fmla="+- 1 0 0"/>
                <a:gd name="G6" fmla="+- 2501 0 0"/>
                <a:gd name="G7" fmla="+- 0 0 0"/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0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10" name="Freeform 126"/>
            <p:cNvSpPr>
              <a:spLocks noChangeArrowheads="1"/>
            </p:cNvSpPr>
            <p:nvPr/>
          </p:nvSpPr>
          <p:spPr bwMode="auto">
            <a:xfrm>
              <a:off x="4612" y="3837"/>
              <a:ext cx="26" cy="21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11" name="Rectangle 127"/>
            <p:cNvSpPr>
              <a:spLocks noChangeArrowheads="1"/>
            </p:cNvSpPr>
            <p:nvPr/>
          </p:nvSpPr>
          <p:spPr bwMode="auto">
            <a:xfrm>
              <a:off x="4502" y="3727"/>
              <a:ext cx="60" cy="4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3312" name="Group 128"/>
            <p:cNvGrpSpPr>
              <a:grpSpLocks/>
            </p:cNvGrpSpPr>
            <p:nvPr/>
          </p:nvGrpSpPr>
          <p:grpSpPr bwMode="auto">
            <a:xfrm>
              <a:off x="4557" y="3724"/>
              <a:ext cx="58" cy="16"/>
              <a:chOff x="4557" y="3724"/>
              <a:chExt cx="58" cy="16"/>
            </a:xfrm>
          </p:grpSpPr>
          <p:sp>
            <p:nvSpPr>
              <p:cNvPr id="93313" name="AutoShape 129"/>
              <p:cNvSpPr>
                <a:spLocks noChangeArrowheads="1"/>
              </p:cNvSpPr>
              <p:nvPr/>
            </p:nvSpPr>
            <p:spPr bwMode="auto">
              <a:xfrm>
                <a:off x="4557" y="3724"/>
                <a:ext cx="58" cy="1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14" name="AutoShape 130"/>
              <p:cNvSpPr>
                <a:spLocks noChangeArrowheads="1"/>
              </p:cNvSpPr>
              <p:nvPr/>
            </p:nvSpPr>
            <p:spPr bwMode="auto">
              <a:xfrm>
                <a:off x="4558" y="3726"/>
                <a:ext cx="57" cy="12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3315" name="Rectangle 131"/>
            <p:cNvSpPr>
              <a:spLocks noChangeArrowheads="1"/>
            </p:cNvSpPr>
            <p:nvPr/>
          </p:nvSpPr>
          <p:spPr bwMode="auto">
            <a:xfrm>
              <a:off x="4504" y="3764"/>
              <a:ext cx="60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3316" name="Group 132"/>
            <p:cNvGrpSpPr>
              <a:grpSpLocks/>
            </p:cNvGrpSpPr>
            <p:nvPr/>
          </p:nvGrpSpPr>
          <p:grpSpPr bwMode="auto">
            <a:xfrm>
              <a:off x="4557" y="3761"/>
              <a:ext cx="58" cy="14"/>
              <a:chOff x="4557" y="3761"/>
              <a:chExt cx="58" cy="14"/>
            </a:xfrm>
          </p:grpSpPr>
          <p:sp>
            <p:nvSpPr>
              <p:cNvPr id="93317" name="AutoShape 133"/>
              <p:cNvSpPr>
                <a:spLocks noChangeArrowheads="1"/>
              </p:cNvSpPr>
              <p:nvPr/>
            </p:nvSpPr>
            <p:spPr bwMode="auto">
              <a:xfrm>
                <a:off x="4557" y="3761"/>
                <a:ext cx="58" cy="1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18" name="AutoShape 134"/>
              <p:cNvSpPr>
                <a:spLocks noChangeArrowheads="1"/>
              </p:cNvSpPr>
              <p:nvPr/>
            </p:nvSpPr>
            <p:spPr bwMode="auto">
              <a:xfrm>
                <a:off x="4558" y="3764"/>
                <a:ext cx="56" cy="10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3319" name="Rectangle 135"/>
            <p:cNvSpPr>
              <a:spLocks noChangeArrowheads="1"/>
            </p:cNvSpPr>
            <p:nvPr/>
          </p:nvSpPr>
          <p:spPr bwMode="auto">
            <a:xfrm>
              <a:off x="4503" y="3804"/>
              <a:ext cx="60" cy="4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20" name="Rectangle 136"/>
            <p:cNvSpPr>
              <a:spLocks noChangeArrowheads="1"/>
            </p:cNvSpPr>
            <p:nvPr/>
          </p:nvSpPr>
          <p:spPr bwMode="auto">
            <a:xfrm>
              <a:off x="4504" y="3838"/>
              <a:ext cx="60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3321" name="Group 137"/>
            <p:cNvGrpSpPr>
              <a:grpSpLocks/>
            </p:cNvGrpSpPr>
            <p:nvPr/>
          </p:nvGrpSpPr>
          <p:grpSpPr bwMode="auto">
            <a:xfrm>
              <a:off x="4556" y="3835"/>
              <a:ext cx="59" cy="16"/>
              <a:chOff x="4556" y="3835"/>
              <a:chExt cx="59" cy="16"/>
            </a:xfrm>
          </p:grpSpPr>
          <p:sp>
            <p:nvSpPr>
              <p:cNvPr id="93322" name="AutoShape 138"/>
              <p:cNvSpPr>
                <a:spLocks noChangeArrowheads="1"/>
              </p:cNvSpPr>
              <p:nvPr/>
            </p:nvSpPr>
            <p:spPr bwMode="auto">
              <a:xfrm>
                <a:off x="4556" y="3835"/>
                <a:ext cx="59" cy="1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23" name="AutoShape 139"/>
              <p:cNvSpPr>
                <a:spLocks noChangeArrowheads="1"/>
              </p:cNvSpPr>
              <p:nvPr/>
            </p:nvSpPr>
            <p:spPr bwMode="auto">
              <a:xfrm>
                <a:off x="4557" y="3837"/>
                <a:ext cx="57" cy="11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3324" name="Freeform 140"/>
            <p:cNvSpPr>
              <a:spLocks noChangeArrowheads="1"/>
            </p:cNvSpPr>
            <p:nvPr/>
          </p:nvSpPr>
          <p:spPr bwMode="auto">
            <a:xfrm>
              <a:off x="4613" y="3803"/>
              <a:ext cx="26" cy="21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3325" name="Group 141"/>
            <p:cNvGrpSpPr>
              <a:grpSpLocks/>
            </p:cNvGrpSpPr>
            <p:nvPr/>
          </p:nvGrpSpPr>
          <p:grpSpPr bwMode="auto">
            <a:xfrm>
              <a:off x="4557" y="3800"/>
              <a:ext cx="59" cy="15"/>
              <a:chOff x="4557" y="3800"/>
              <a:chExt cx="59" cy="15"/>
            </a:xfrm>
          </p:grpSpPr>
          <p:sp>
            <p:nvSpPr>
              <p:cNvPr id="93326" name="AutoShape 142"/>
              <p:cNvSpPr>
                <a:spLocks noChangeArrowheads="1"/>
              </p:cNvSpPr>
              <p:nvPr/>
            </p:nvSpPr>
            <p:spPr bwMode="auto">
              <a:xfrm>
                <a:off x="4557" y="3800"/>
                <a:ext cx="59" cy="15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327" name="AutoShape 143"/>
              <p:cNvSpPr>
                <a:spLocks noChangeArrowheads="1"/>
              </p:cNvSpPr>
              <p:nvPr/>
            </p:nvSpPr>
            <p:spPr bwMode="auto">
              <a:xfrm>
                <a:off x="4557" y="3802"/>
                <a:ext cx="57" cy="11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3328" name="Rectangle 144"/>
            <p:cNvSpPr>
              <a:spLocks noChangeArrowheads="1"/>
            </p:cNvSpPr>
            <p:nvPr/>
          </p:nvSpPr>
          <p:spPr bwMode="auto">
            <a:xfrm>
              <a:off x="4609" y="3696"/>
              <a:ext cx="6" cy="265"/>
            </a:xfrm>
            <a:prstGeom prst="rect">
              <a:avLst/>
            </a:prstGeom>
            <a:gradFill rotWithShape="0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29" name="Freeform 145"/>
            <p:cNvSpPr>
              <a:spLocks noChangeArrowheads="1"/>
            </p:cNvSpPr>
            <p:nvPr/>
          </p:nvSpPr>
          <p:spPr bwMode="auto">
            <a:xfrm>
              <a:off x="4615" y="3763"/>
              <a:ext cx="23" cy="24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30" name="Freeform 146"/>
            <p:cNvSpPr>
              <a:spLocks noChangeArrowheads="1"/>
            </p:cNvSpPr>
            <p:nvPr/>
          </p:nvSpPr>
          <p:spPr bwMode="auto">
            <a:xfrm>
              <a:off x="4615" y="3725"/>
              <a:ext cx="24" cy="27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*/ 1 35987 45568"/>
                <a:gd name="G10" fmla="*/ 1 35987 55552"/>
                <a:gd name="G11" fmla="*/ G10 1 180"/>
                <a:gd name="G12" fmla="*/ G9 1 G11"/>
                <a:gd name="G13" fmla="*/ 1 35987 45568"/>
                <a:gd name="G14" fmla="*/ 1 35987 55552"/>
                <a:gd name="G15" fmla="*/ G14 1 180"/>
                <a:gd name="G16" fmla="*/ G13 1 G15"/>
                <a:gd name="G17" fmla="+- 17 0 0"/>
                <a:gd name="G18" fmla="+- 1 0 0"/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31" name="Oval 147"/>
            <p:cNvSpPr>
              <a:spLocks noChangeArrowheads="1"/>
            </p:cNvSpPr>
            <p:nvPr/>
          </p:nvSpPr>
          <p:spPr bwMode="auto">
            <a:xfrm>
              <a:off x="4636" y="3949"/>
              <a:ext cx="4" cy="10"/>
            </a:xfrm>
            <a:prstGeom prst="ellipse">
              <a:avLst/>
            </a:pr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32" name="Freeform 148"/>
            <p:cNvSpPr>
              <a:spLocks noChangeArrowheads="1"/>
            </p:cNvSpPr>
            <p:nvPr/>
          </p:nvSpPr>
          <p:spPr bwMode="auto">
            <a:xfrm>
              <a:off x="4614" y="3949"/>
              <a:ext cx="24" cy="22"/>
            </a:xfrm>
            <a:custGeom>
              <a:avLst/>
              <a:gdLst>
                <a:gd name="G0" fmla="+- 106 0 0"/>
                <a:gd name="G1" fmla="+- 120 0 0"/>
                <a:gd name="G2" fmla="+- 1 0 0"/>
                <a:gd name="G3" fmla="+- 1 0 0"/>
                <a:gd name="G4" fmla="+- 106 0 0"/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33" name="AutoShape 149"/>
            <p:cNvSpPr>
              <a:spLocks noChangeArrowheads="1"/>
            </p:cNvSpPr>
            <p:nvPr/>
          </p:nvSpPr>
          <p:spPr bwMode="auto">
            <a:xfrm>
              <a:off x="4495" y="3957"/>
              <a:ext cx="122" cy="1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34" name="AutoShape 150"/>
            <p:cNvSpPr>
              <a:spLocks noChangeArrowheads="1"/>
            </p:cNvSpPr>
            <p:nvPr/>
          </p:nvSpPr>
          <p:spPr bwMode="auto">
            <a:xfrm>
              <a:off x="4502" y="3961"/>
              <a:ext cx="108" cy="8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35" name="Oval 151"/>
            <p:cNvSpPr>
              <a:spLocks noChangeArrowheads="1"/>
            </p:cNvSpPr>
            <p:nvPr/>
          </p:nvSpPr>
          <p:spPr bwMode="auto">
            <a:xfrm>
              <a:off x="4512" y="3923"/>
              <a:ext cx="15" cy="15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36" name="Oval 152"/>
            <p:cNvSpPr>
              <a:spLocks noChangeArrowheads="1"/>
            </p:cNvSpPr>
            <p:nvPr/>
          </p:nvSpPr>
          <p:spPr bwMode="auto">
            <a:xfrm>
              <a:off x="4530" y="3923"/>
              <a:ext cx="16" cy="15"/>
            </a:xfrm>
            <a:prstGeom prst="ellipse">
              <a:avLst/>
            </a:prstGeom>
            <a:solidFill>
              <a:srgbClr val="FF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37" name="Oval 153"/>
            <p:cNvSpPr>
              <a:spLocks noChangeArrowheads="1"/>
            </p:cNvSpPr>
            <p:nvPr/>
          </p:nvSpPr>
          <p:spPr bwMode="auto">
            <a:xfrm>
              <a:off x="4548" y="3922"/>
              <a:ext cx="16" cy="16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38" name="Rectangle 154"/>
            <p:cNvSpPr>
              <a:spLocks noChangeArrowheads="1"/>
            </p:cNvSpPr>
            <p:nvPr/>
          </p:nvSpPr>
          <p:spPr bwMode="auto">
            <a:xfrm>
              <a:off x="4589" y="3859"/>
              <a:ext cx="8" cy="87"/>
            </a:xfrm>
            <a:prstGeom prst="rect">
              <a:avLst/>
            </a:prstGeom>
            <a:solidFill>
              <a:srgbClr val="29292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3339" name="Group 155"/>
          <p:cNvGrpSpPr>
            <a:grpSpLocks/>
          </p:cNvGrpSpPr>
          <p:nvPr/>
        </p:nvGrpSpPr>
        <p:grpSpPr bwMode="auto">
          <a:xfrm>
            <a:off x="661988" y="5605463"/>
            <a:ext cx="523875" cy="433387"/>
            <a:chOff x="417" y="3531"/>
            <a:chExt cx="330" cy="273"/>
          </a:xfrm>
        </p:grpSpPr>
        <p:pic>
          <p:nvPicPr>
            <p:cNvPr id="93340" name="Picture 15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7" y="3531"/>
              <a:ext cx="330" cy="273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93341" name="Freeform 157"/>
            <p:cNvSpPr>
              <a:spLocks noChangeArrowheads="1"/>
            </p:cNvSpPr>
            <p:nvPr/>
          </p:nvSpPr>
          <p:spPr bwMode="auto">
            <a:xfrm flipH="1">
              <a:off x="557" y="3557"/>
              <a:ext cx="160" cy="12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9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clickEffect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00255 L -5.55556E-7 0.03542">
                                      <p:cBhvr additive="repl">
                                        <p:cTn id="10" dur="2000" fill="hold"/>
                                        <p:tgtEl>
                                          <p:spTgt spid="93261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clickEffect">
                            <p:stCondLst>
                              <p:cond delay="2500"/>
                            </p:stCondLst>
                            <p:childTnLst>
                              <p:par>
                                <p:cTn id="12" presetID="9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4" dur="500"/>
                                        <p:tgtEl>
                                          <p:spTgt spid="9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7" dur="500"/>
                                        <p:tgtEl>
                                          <p:spTgt spid="9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clickEffect">
                            <p:stCondLst>
                              <p:cond delay="3000"/>
                            </p:stCondLst>
                            <p:childTnLst>
                              <p:par>
                                <p:cTn id="19" presetID="0" presetClass="path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3542 L 0.0007 0.17802 L 0.08681 0.17894 L 0.04723 0.24191 L 0.19584 0.24191">
                                      <p:cBhvr additive="repl">
                                        <p:cTn id="20" dur="2000" fill="hold"/>
                                        <p:tgtEl>
                                          <p:spTgt spid="93261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9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 additive="repl">
                                        <p:cTn id="22" dur="500"/>
                                        <p:tgtEl>
                                          <p:spTgt spid="93263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clickEffect">
                            <p:stCondLst>
                              <p:cond delay="5000"/>
                            </p:stCondLst>
                            <p:childTnLst>
                              <p:par>
                                <p:cTn id="25" presetID="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7" dur="500"/>
                                        <p:tgtEl>
                                          <p:spTgt spid="93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clickEffect">
                            <p:stCondLst>
                              <p:cond delay="5500"/>
                            </p:stCondLst>
                            <p:childTnLst>
                              <p:par>
                                <p:cTn id="29" presetID="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31" dur="500"/>
                                        <p:tgtEl>
                                          <p:spTgt spid="93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clickEffect">
                            <p:stCondLst>
                              <p:cond delay="6000"/>
                            </p:stCondLst>
                            <p:childTnLst>
                              <p:par>
                                <p:cTn id="33" presetID="0" presetClass="path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583 0.2419 L 0.19808 0.35139">
                                      <p:cBhvr additive="repl">
                                        <p:cTn id="34" dur="2000" fill="hold"/>
                                        <p:tgtEl>
                                          <p:spTgt spid="93261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9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 additive="repl">
                                        <p:cTn id="36" dur="500"/>
                                        <p:tgtEl>
                                          <p:spTgt spid="93264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clickEffect">
                            <p:stCondLst>
                              <p:cond delay="8000"/>
                            </p:stCondLst>
                            <p:childTnLst>
                              <p:par>
                                <p:cTn id="39" presetID="9" presetClass="exit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 additive="repl">
                                        <p:cTn id="40" dur="500"/>
                                        <p:tgtEl>
                                          <p:spTgt spid="93261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61" grpId="0" animBg="1"/>
      <p:bldP spid="93261" grpId="1" animBg="1"/>
      <p:bldP spid="93261" grpId="2" animBg="1"/>
      <p:bldP spid="93261" grpId="3" animBg="1"/>
      <p:bldP spid="93261" grpId="4" animBg="1"/>
      <p:bldP spid="9326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Freeform 3"/>
          <p:cNvSpPr>
            <a:spLocks noChangeArrowheads="1"/>
          </p:cNvSpPr>
          <p:nvPr/>
        </p:nvSpPr>
        <p:spPr bwMode="auto">
          <a:xfrm flipH="1">
            <a:off x="2111375" y="3465513"/>
            <a:ext cx="250825" cy="1201737"/>
          </a:xfrm>
          <a:custGeom>
            <a:avLst/>
            <a:gdLst>
              <a:gd name="G0" fmla="+- 1 0 0"/>
              <a:gd name="G1" fmla="+- 0 0 0"/>
              <a:gd name="G2" fmla="+- 1224 0 0"/>
              <a:gd name="G3" fmla="+- 1 0 0"/>
              <a:gd name="G4" fmla="+- 1 0 0"/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4212" name="Group 4"/>
          <p:cNvGrpSpPr>
            <a:grpSpLocks/>
          </p:cNvGrpSpPr>
          <p:nvPr/>
        </p:nvGrpSpPr>
        <p:grpSpPr bwMode="auto">
          <a:xfrm>
            <a:off x="1716088" y="4425950"/>
            <a:ext cx="523875" cy="433388"/>
            <a:chOff x="1081" y="2788"/>
            <a:chExt cx="330" cy="273"/>
          </a:xfrm>
        </p:grpSpPr>
        <p:pic>
          <p:nvPicPr>
            <p:cNvPr id="94213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81" y="2788"/>
              <a:ext cx="330" cy="273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94214" name="Freeform 6"/>
            <p:cNvSpPr>
              <a:spLocks noChangeArrowheads="1"/>
            </p:cNvSpPr>
            <p:nvPr/>
          </p:nvSpPr>
          <p:spPr bwMode="auto">
            <a:xfrm flipH="1">
              <a:off x="1222" y="2814"/>
              <a:ext cx="160" cy="12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9421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79913" y="5775325"/>
            <a:ext cx="487362" cy="6492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94216" name="Oval 8"/>
          <p:cNvSpPr>
            <a:spLocks noChangeArrowheads="1"/>
          </p:cNvSpPr>
          <p:nvPr/>
        </p:nvSpPr>
        <p:spPr bwMode="auto">
          <a:xfrm>
            <a:off x="3795713" y="5348288"/>
            <a:ext cx="1304925" cy="303212"/>
          </a:xfrm>
          <a:prstGeom prst="ellipse">
            <a:avLst/>
          </a:prstGeom>
          <a:solidFill>
            <a:srgbClr val="808080"/>
          </a:solidFill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217" name="Line 9"/>
          <p:cNvSpPr>
            <a:spLocks noChangeShapeType="1"/>
          </p:cNvSpPr>
          <p:nvPr/>
        </p:nvSpPr>
        <p:spPr bwMode="auto">
          <a:xfrm>
            <a:off x="3795713" y="5324475"/>
            <a:ext cx="1587" cy="187325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18" name="Line 10"/>
          <p:cNvSpPr>
            <a:spLocks noChangeShapeType="1"/>
          </p:cNvSpPr>
          <p:nvPr/>
        </p:nvSpPr>
        <p:spPr bwMode="auto">
          <a:xfrm>
            <a:off x="5100638" y="5324475"/>
            <a:ext cx="1587" cy="187325"/>
          </a:xfrm>
          <a:prstGeom prst="line">
            <a:avLst/>
          </a:prstGeom>
          <a:noFill/>
          <a:ln w="1260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19" name="Rectangle 11"/>
          <p:cNvSpPr>
            <a:spLocks noChangeArrowheads="1"/>
          </p:cNvSpPr>
          <p:nvPr/>
        </p:nvSpPr>
        <p:spPr bwMode="auto">
          <a:xfrm>
            <a:off x="3795713" y="5324475"/>
            <a:ext cx="309562" cy="184150"/>
          </a:xfrm>
          <a:prstGeom prst="rect">
            <a:avLst/>
          </a:pr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220" name="Rectangle 12"/>
          <p:cNvSpPr>
            <a:spLocks noChangeArrowheads="1"/>
          </p:cNvSpPr>
          <p:nvPr/>
        </p:nvSpPr>
        <p:spPr bwMode="auto">
          <a:xfrm>
            <a:off x="4705350" y="5311775"/>
            <a:ext cx="395288" cy="184150"/>
          </a:xfrm>
          <a:prstGeom prst="rect">
            <a:avLst/>
          </a:pr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221" name="Oval 13"/>
          <p:cNvSpPr>
            <a:spLocks noChangeArrowheads="1"/>
          </p:cNvSpPr>
          <p:nvPr/>
        </p:nvSpPr>
        <p:spPr bwMode="auto">
          <a:xfrm>
            <a:off x="3790950" y="5126038"/>
            <a:ext cx="1306513" cy="352425"/>
          </a:xfrm>
          <a:prstGeom prst="ellipse">
            <a:avLst/>
          </a:prstGeom>
          <a:solidFill>
            <a:srgbClr val="808080"/>
          </a:solidFill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4222" name="Group 14"/>
          <p:cNvGrpSpPr>
            <a:grpSpLocks/>
          </p:cNvGrpSpPr>
          <p:nvPr/>
        </p:nvGrpSpPr>
        <p:grpSpPr bwMode="auto">
          <a:xfrm>
            <a:off x="4097338" y="5183188"/>
            <a:ext cx="646112" cy="204787"/>
            <a:chOff x="2581" y="3265"/>
            <a:chExt cx="407" cy="129"/>
          </a:xfrm>
        </p:grpSpPr>
        <p:sp>
          <p:nvSpPr>
            <p:cNvPr id="94223" name="Line 15"/>
            <p:cNvSpPr>
              <a:spLocks noChangeShapeType="1"/>
            </p:cNvSpPr>
            <p:nvPr/>
          </p:nvSpPr>
          <p:spPr bwMode="auto">
            <a:xfrm flipV="1">
              <a:off x="2581" y="3264"/>
              <a:ext cx="144" cy="3"/>
            </a:xfrm>
            <a:prstGeom prst="line">
              <a:avLst/>
            </a:prstGeom>
            <a:noFill/>
            <a:ln w="2844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24" name="Line 16"/>
            <p:cNvSpPr>
              <a:spLocks noChangeShapeType="1"/>
            </p:cNvSpPr>
            <p:nvPr/>
          </p:nvSpPr>
          <p:spPr bwMode="auto">
            <a:xfrm>
              <a:off x="2860" y="3395"/>
              <a:ext cx="127" cy="0"/>
            </a:xfrm>
            <a:prstGeom prst="line">
              <a:avLst/>
            </a:prstGeom>
            <a:noFill/>
            <a:ln w="2844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25" name="Line 17"/>
            <p:cNvSpPr>
              <a:spLocks noChangeShapeType="1"/>
            </p:cNvSpPr>
            <p:nvPr/>
          </p:nvSpPr>
          <p:spPr bwMode="auto">
            <a:xfrm>
              <a:off x="2715" y="3268"/>
              <a:ext cx="150" cy="126"/>
            </a:xfrm>
            <a:prstGeom prst="line">
              <a:avLst/>
            </a:prstGeom>
            <a:noFill/>
            <a:ln w="2844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4226" name="Line 18"/>
          <p:cNvSpPr>
            <a:spLocks noChangeShapeType="1"/>
          </p:cNvSpPr>
          <p:nvPr/>
        </p:nvSpPr>
        <p:spPr bwMode="auto">
          <a:xfrm>
            <a:off x="4097338" y="5381625"/>
            <a:ext cx="231775" cy="4763"/>
          </a:xfrm>
          <a:prstGeom prst="line">
            <a:avLst/>
          </a:prstGeom>
          <a:noFill/>
          <a:ln w="2844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27" name="Line 19"/>
          <p:cNvSpPr>
            <a:spLocks noChangeShapeType="1"/>
          </p:cNvSpPr>
          <p:nvPr/>
        </p:nvSpPr>
        <p:spPr bwMode="auto">
          <a:xfrm>
            <a:off x="4541838" y="5181600"/>
            <a:ext cx="203200" cy="1588"/>
          </a:xfrm>
          <a:prstGeom prst="line">
            <a:avLst/>
          </a:prstGeom>
          <a:noFill/>
          <a:ln w="2844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28" name="Line 20"/>
          <p:cNvSpPr>
            <a:spLocks noChangeShapeType="1"/>
          </p:cNvSpPr>
          <p:nvPr/>
        </p:nvSpPr>
        <p:spPr bwMode="auto">
          <a:xfrm flipV="1">
            <a:off x="4310063" y="5180013"/>
            <a:ext cx="241300" cy="203200"/>
          </a:xfrm>
          <a:prstGeom prst="line">
            <a:avLst/>
          </a:prstGeom>
          <a:noFill/>
          <a:ln w="2844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29" name="Line 21"/>
          <p:cNvSpPr>
            <a:spLocks noChangeShapeType="1"/>
          </p:cNvSpPr>
          <p:nvPr/>
        </p:nvSpPr>
        <p:spPr bwMode="auto">
          <a:xfrm flipH="1">
            <a:off x="2422525" y="4878388"/>
            <a:ext cx="1138238" cy="11176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30" name="Line 22"/>
          <p:cNvSpPr>
            <a:spLocks noChangeShapeType="1"/>
          </p:cNvSpPr>
          <p:nvPr/>
        </p:nvSpPr>
        <p:spPr bwMode="auto">
          <a:xfrm flipH="1">
            <a:off x="3019425" y="4878388"/>
            <a:ext cx="541338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4231" name="Group 23"/>
          <p:cNvGrpSpPr>
            <a:grpSpLocks/>
          </p:cNvGrpSpPr>
          <p:nvPr/>
        </p:nvGrpSpPr>
        <p:grpSpPr bwMode="auto">
          <a:xfrm>
            <a:off x="2351088" y="3563938"/>
            <a:ext cx="796925" cy="1165225"/>
            <a:chOff x="1481" y="2245"/>
            <a:chExt cx="502" cy="734"/>
          </a:xfrm>
        </p:grpSpPr>
        <p:sp>
          <p:nvSpPr>
            <p:cNvPr id="94232" name="Rectangle 24"/>
            <p:cNvSpPr>
              <a:spLocks noChangeArrowheads="1"/>
            </p:cNvSpPr>
            <p:nvPr/>
          </p:nvSpPr>
          <p:spPr bwMode="auto">
            <a:xfrm>
              <a:off x="1511" y="2270"/>
              <a:ext cx="472" cy="709"/>
            </a:xfrm>
            <a:prstGeom prst="rect">
              <a:avLst/>
            </a:prstGeom>
            <a:solidFill>
              <a:srgbClr val="969696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33" name="Rectangle 25"/>
            <p:cNvSpPr>
              <a:spLocks noChangeArrowheads="1"/>
            </p:cNvSpPr>
            <p:nvPr/>
          </p:nvSpPr>
          <p:spPr bwMode="auto">
            <a:xfrm>
              <a:off x="1483" y="2245"/>
              <a:ext cx="472" cy="709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34" name="Line 26"/>
            <p:cNvSpPr>
              <a:spLocks noChangeShapeType="1"/>
            </p:cNvSpPr>
            <p:nvPr/>
          </p:nvSpPr>
          <p:spPr bwMode="auto">
            <a:xfrm>
              <a:off x="1483" y="2394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35" name="Line 27"/>
            <p:cNvSpPr>
              <a:spLocks noChangeShapeType="1"/>
            </p:cNvSpPr>
            <p:nvPr/>
          </p:nvSpPr>
          <p:spPr bwMode="auto">
            <a:xfrm>
              <a:off x="1490" y="2550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36" name="Line 28"/>
            <p:cNvSpPr>
              <a:spLocks noChangeShapeType="1"/>
            </p:cNvSpPr>
            <p:nvPr/>
          </p:nvSpPr>
          <p:spPr bwMode="auto">
            <a:xfrm>
              <a:off x="1482" y="2694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37" name="Line 29"/>
            <p:cNvSpPr>
              <a:spLocks noChangeShapeType="1"/>
            </p:cNvSpPr>
            <p:nvPr/>
          </p:nvSpPr>
          <p:spPr bwMode="auto">
            <a:xfrm>
              <a:off x="1481" y="2824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4238" name="Text Box 30"/>
          <p:cNvSpPr txBox="1">
            <a:spLocks noChangeArrowheads="1"/>
          </p:cNvSpPr>
          <p:nvPr/>
        </p:nvSpPr>
        <p:spPr bwMode="auto">
          <a:xfrm>
            <a:off x="3368675" y="3449638"/>
            <a:ext cx="1881188" cy="4730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FF0000"/>
                </a:solidFill>
                <a:latin typeface="Symbol" charset="2"/>
              </a:rPr>
              <a:t>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in</a:t>
            </a:r>
            <a:r>
              <a:rPr lang="en-US" baseline="-250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: original data</a:t>
            </a:r>
          </a:p>
        </p:txBody>
      </p:sp>
      <p:sp>
        <p:nvSpPr>
          <p:cNvPr id="94239" name="Line 31"/>
          <p:cNvSpPr>
            <a:spLocks noChangeShapeType="1"/>
          </p:cNvSpPr>
          <p:nvPr/>
        </p:nvSpPr>
        <p:spPr bwMode="auto">
          <a:xfrm flipH="1">
            <a:off x="1884363" y="5983288"/>
            <a:ext cx="541337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4240" name="Group 32"/>
          <p:cNvGrpSpPr>
            <a:grpSpLocks/>
          </p:cNvGrpSpPr>
          <p:nvPr/>
        </p:nvGrpSpPr>
        <p:grpSpPr bwMode="auto">
          <a:xfrm>
            <a:off x="1298575" y="4718050"/>
            <a:ext cx="796925" cy="1165225"/>
            <a:chOff x="818" y="2972"/>
            <a:chExt cx="502" cy="734"/>
          </a:xfrm>
        </p:grpSpPr>
        <p:sp>
          <p:nvSpPr>
            <p:cNvPr id="94241" name="Rectangle 33"/>
            <p:cNvSpPr>
              <a:spLocks noChangeArrowheads="1"/>
            </p:cNvSpPr>
            <p:nvPr/>
          </p:nvSpPr>
          <p:spPr bwMode="auto">
            <a:xfrm>
              <a:off x="848" y="2997"/>
              <a:ext cx="472" cy="709"/>
            </a:xfrm>
            <a:prstGeom prst="rect">
              <a:avLst/>
            </a:prstGeom>
            <a:solidFill>
              <a:srgbClr val="969696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42" name="Rectangle 34"/>
            <p:cNvSpPr>
              <a:spLocks noChangeArrowheads="1"/>
            </p:cNvSpPr>
            <p:nvPr/>
          </p:nvSpPr>
          <p:spPr bwMode="auto">
            <a:xfrm>
              <a:off x="820" y="2972"/>
              <a:ext cx="472" cy="709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43" name="Line 35"/>
            <p:cNvSpPr>
              <a:spLocks noChangeShapeType="1"/>
            </p:cNvSpPr>
            <p:nvPr/>
          </p:nvSpPr>
          <p:spPr bwMode="auto">
            <a:xfrm>
              <a:off x="820" y="3122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44" name="Line 36"/>
            <p:cNvSpPr>
              <a:spLocks noChangeShapeType="1"/>
            </p:cNvSpPr>
            <p:nvPr/>
          </p:nvSpPr>
          <p:spPr bwMode="auto">
            <a:xfrm>
              <a:off x="827" y="3277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45" name="Line 37"/>
            <p:cNvSpPr>
              <a:spLocks noChangeShapeType="1"/>
            </p:cNvSpPr>
            <p:nvPr/>
          </p:nvSpPr>
          <p:spPr bwMode="auto">
            <a:xfrm>
              <a:off x="819" y="3421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46" name="Line 38"/>
            <p:cNvSpPr>
              <a:spLocks noChangeShapeType="1"/>
            </p:cNvSpPr>
            <p:nvPr/>
          </p:nvSpPr>
          <p:spPr bwMode="auto">
            <a:xfrm>
              <a:off x="818" y="3551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4247" name="Line 39"/>
          <p:cNvSpPr>
            <a:spLocks noChangeShapeType="1"/>
          </p:cNvSpPr>
          <p:nvPr/>
        </p:nvSpPr>
        <p:spPr bwMode="auto">
          <a:xfrm flipH="1">
            <a:off x="3019425" y="5394325"/>
            <a:ext cx="752475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48" name="Line 40"/>
          <p:cNvSpPr>
            <a:spLocks noChangeShapeType="1"/>
          </p:cNvSpPr>
          <p:nvPr/>
        </p:nvSpPr>
        <p:spPr bwMode="auto">
          <a:xfrm flipH="1">
            <a:off x="5008563" y="5394325"/>
            <a:ext cx="750887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49" name="Line 41"/>
          <p:cNvSpPr>
            <a:spLocks noChangeShapeType="1"/>
          </p:cNvSpPr>
          <p:nvPr/>
        </p:nvSpPr>
        <p:spPr bwMode="auto">
          <a:xfrm flipH="1">
            <a:off x="5159375" y="4878388"/>
            <a:ext cx="1138238" cy="11176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50" name="Line 42"/>
          <p:cNvSpPr>
            <a:spLocks noChangeShapeType="1"/>
          </p:cNvSpPr>
          <p:nvPr/>
        </p:nvSpPr>
        <p:spPr bwMode="auto">
          <a:xfrm flipH="1">
            <a:off x="5148263" y="5995988"/>
            <a:ext cx="681037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51" name="Line 43"/>
          <p:cNvSpPr>
            <a:spLocks noChangeShapeType="1"/>
          </p:cNvSpPr>
          <p:nvPr/>
        </p:nvSpPr>
        <p:spPr bwMode="auto">
          <a:xfrm flipH="1">
            <a:off x="6257925" y="4891088"/>
            <a:ext cx="542925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4252" name="Group 44"/>
          <p:cNvGrpSpPr>
            <a:grpSpLocks/>
          </p:cNvGrpSpPr>
          <p:nvPr/>
        </p:nvGrpSpPr>
        <p:grpSpPr bwMode="auto">
          <a:xfrm>
            <a:off x="6643688" y="3698875"/>
            <a:ext cx="796925" cy="1165225"/>
            <a:chOff x="4185" y="2330"/>
            <a:chExt cx="502" cy="734"/>
          </a:xfrm>
        </p:grpSpPr>
        <p:sp>
          <p:nvSpPr>
            <p:cNvPr id="94253" name="Rectangle 45"/>
            <p:cNvSpPr>
              <a:spLocks noChangeArrowheads="1"/>
            </p:cNvSpPr>
            <p:nvPr/>
          </p:nvSpPr>
          <p:spPr bwMode="auto">
            <a:xfrm>
              <a:off x="4215" y="2355"/>
              <a:ext cx="472" cy="709"/>
            </a:xfrm>
            <a:prstGeom prst="rect">
              <a:avLst/>
            </a:prstGeom>
            <a:solidFill>
              <a:srgbClr val="969696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54" name="Rectangle 46"/>
            <p:cNvSpPr>
              <a:spLocks noChangeArrowheads="1"/>
            </p:cNvSpPr>
            <p:nvPr/>
          </p:nvSpPr>
          <p:spPr bwMode="auto">
            <a:xfrm>
              <a:off x="4187" y="2330"/>
              <a:ext cx="472" cy="709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55" name="Line 47"/>
            <p:cNvSpPr>
              <a:spLocks noChangeShapeType="1"/>
            </p:cNvSpPr>
            <p:nvPr/>
          </p:nvSpPr>
          <p:spPr bwMode="auto">
            <a:xfrm>
              <a:off x="4187" y="2480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56" name="Line 48"/>
            <p:cNvSpPr>
              <a:spLocks noChangeShapeType="1"/>
            </p:cNvSpPr>
            <p:nvPr/>
          </p:nvSpPr>
          <p:spPr bwMode="auto">
            <a:xfrm>
              <a:off x="4194" y="2635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57" name="Line 49"/>
            <p:cNvSpPr>
              <a:spLocks noChangeShapeType="1"/>
            </p:cNvSpPr>
            <p:nvPr/>
          </p:nvSpPr>
          <p:spPr bwMode="auto">
            <a:xfrm>
              <a:off x="4186" y="2779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58" name="Line 50"/>
            <p:cNvSpPr>
              <a:spLocks noChangeShapeType="1"/>
            </p:cNvSpPr>
            <p:nvPr/>
          </p:nvSpPr>
          <p:spPr bwMode="auto">
            <a:xfrm>
              <a:off x="4185" y="2909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4259" name="Group 51"/>
          <p:cNvGrpSpPr>
            <a:grpSpLocks/>
          </p:cNvGrpSpPr>
          <p:nvPr/>
        </p:nvGrpSpPr>
        <p:grpSpPr bwMode="auto">
          <a:xfrm>
            <a:off x="6175375" y="5011738"/>
            <a:ext cx="796925" cy="1166812"/>
            <a:chOff x="3890" y="3157"/>
            <a:chExt cx="502" cy="735"/>
          </a:xfrm>
        </p:grpSpPr>
        <p:sp>
          <p:nvSpPr>
            <p:cNvPr id="94260" name="Rectangle 52"/>
            <p:cNvSpPr>
              <a:spLocks noChangeArrowheads="1"/>
            </p:cNvSpPr>
            <p:nvPr/>
          </p:nvSpPr>
          <p:spPr bwMode="auto">
            <a:xfrm>
              <a:off x="3920" y="3182"/>
              <a:ext cx="472" cy="710"/>
            </a:xfrm>
            <a:prstGeom prst="rect">
              <a:avLst/>
            </a:prstGeom>
            <a:solidFill>
              <a:srgbClr val="969696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61" name="Rectangle 53"/>
            <p:cNvSpPr>
              <a:spLocks noChangeArrowheads="1"/>
            </p:cNvSpPr>
            <p:nvPr/>
          </p:nvSpPr>
          <p:spPr bwMode="auto">
            <a:xfrm>
              <a:off x="3892" y="3157"/>
              <a:ext cx="472" cy="710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62" name="Line 54"/>
            <p:cNvSpPr>
              <a:spLocks noChangeShapeType="1"/>
            </p:cNvSpPr>
            <p:nvPr/>
          </p:nvSpPr>
          <p:spPr bwMode="auto">
            <a:xfrm>
              <a:off x="3892" y="3307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63" name="Line 55"/>
            <p:cNvSpPr>
              <a:spLocks noChangeShapeType="1"/>
            </p:cNvSpPr>
            <p:nvPr/>
          </p:nvSpPr>
          <p:spPr bwMode="auto">
            <a:xfrm>
              <a:off x="3899" y="3463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64" name="Line 56"/>
            <p:cNvSpPr>
              <a:spLocks noChangeShapeType="1"/>
            </p:cNvSpPr>
            <p:nvPr/>
          </p:nvSpPr>
          <p:spPr bwMode="auto">
            <a:xfrm>
              <a:off x="3891" y="3606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65" name="Line 57"/>
            <p:cNvSpPr>
              <a:spLocks noChangeShapeType="1"/>
            </p:cNvSpPr>
            <p:nvPr/>
          </p:nvSpPr>
          <p:spPr bwMode="auto">
            <a:xfrm>
              <a:off x="3890" y="3737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4266" name="Oval 58"/>
          <p:cNvSpPr>
            <a:spLocks noChangeArrowheads="1"/>
          </p:cNvSpPr>
          <p:nvPr/>
        </p:nvSpPr>
        <p:spPr bwMode="auto">
          <a:xfrm>
            <a:off x="2763838" y="3638550"/>
            <a:ext cx="112712" cy="115888"/>
          </a:xfrm>
          <a:prstGeom prst="ellipse">
            <a:avLst/>
          </a:prstGeom>
          <a:solidFill>
            <a:srgbClr val="FF0000"/>
          </a:solidFill>
          <a:ln w="9360" cap="sq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267" name="Oval 59"/>
          <p:cNvSpPr>
            <a:spLocks noChangeArrowheads="1"/>
          </p:cNvSpPr>
          <p:nvPr/>
        </p:nvSpPr>
        <p:spPr bwMode="auto">
          <a:xfrm>
            <a:off x="1604963" y="4767263"/>
            <a:ext cx="114300" cy="117475"/>
          </a:xfrm>
          <a:prstGeom prst="ellipse">
            <a:avLst/>
          </a:prstGeom>
          <a:solidFill>
            <a:srgbClr val="808080"/>
          </a:solidFill>
          <a:ln w="936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268" name="Text Box 60"/>
          <p:cNvSpPr txBox="1">
            <a:spLocks noChangeArrowheads="1"/>
          </p:cNvSpPr>
          <p:nvPr/>
        </p:nvSpPr>
        <p:spPr bwMode="auto">
          <a:xfrm>
            <a:off x="7583488" y="3651250"/>
            <a:ext cx="590550" cy="4730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FF0000"/>
                </a:solidFill>
                <a:latin typeface="Symbol" charset="2"/>
              </a:rPr>
              <a:t>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out</a:t>
            </a:r>
          </a:p>
        </p:txBody>
      </p:sp>
      <p:grpSp>
        <p:nvGrpSpPr>
          <p:cNvPr id="94269" name="Group 61"/>
          <p:cNvGrpSpPr>
            <a:grpSpLocks/>
          </p:cNvGrpSpPr>
          <p:nvPr/>
        </p:nvGrpSpPr>
        <p:grpSpPr bwMode="auto">
          <a:xfrm>
            <a:off x="4587875" y="5233988"/>
            <a:ext cx="384175" cy="317500"/>
            <a:chOff x="2890" y="3297"/>
            <a:chExt cx="242" cy="200"/>
          </a:xfrm>
        </p:grpSpPr>
        <p:sp>
          <p:nvSpPr>
            <p:cNvPr id="94270" name="Rectangle 62"/>
            <p:cNvSpPr>
              <a:spLocks noChangeArrowheads="1"/>
            </p:cNvSpPr>
            <p:nvPr/>
          </p:nvSpPr>
          <p:spPr bwMode="auto">
            <a:xfrm>
              <a:off x="2890" y="3297"/>
              <a:ext cx="242" cy="200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71" name="Line 63"/>
            <p:cNvSpPr>
              <a:spLocks noChangeShapeType="1"/>
            </p:cNvSpPr>
            <p:nvPr/>
          </p:nvSpPr>
          <p:spPr bwMode="auto">
            <a:xfrm>
              <a:off x="3096" y="3339"/>
              <a:ext cx="0" cy="12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72" name="Line 64"/>
            <p:cNvSpPr>
              <a:spLocks noChangeShapeType="1"/>
            </p:cNvSpPr>
            <p:nvPr/>
          </p:nvSpPr>
          <p:spPr bwMode="auto">
            <a:xfrm>
              <a:off x="3063" y="3339"/>
              <a:ext cx="0" cy="12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73" name="Line 65"/>
            <p:cNvSpPr>
              <a:spLocks noChangeShapeType="1"/>
            </p:cNvSpPr>
            <p:nvPr/>
          </p:nvSpPr>
          <p:spPr bwMode="auto">
            <a:xfrm>
              <a:off x="3030" y="3339"/>
              <a:ext cx="0" cy="12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74" name="Line 66"/>
            <p:cNvSpPr>
              <a:spLocks noChangeShapeType="1"/>
            </p:cNvSpPr>
            <p:nvPr/>
          </p:nvSpPr>
          <p:spPr bwMode="auto">
            <a:xfrm>
              <a:off x="2996" y="3336"/>
              <a:ext cx="0" cy="12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75" name="Line 67"/>
            <p:cNvSpPr>
              <a:spLocks noChangeShapeType="1"/>
            </p:cNvSpPr>
            <p:nvPr/>
          </p:nvSpPr>
          <p:spPr bwMode="auto">
            <a:xfrm>
              <a:off x="2963" y="3336"/>
              <a:ext cx="0" cy="12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76" name="Line 68"/>
            <p:cNvSpPr>
              <a:spLocks noChangeShapeType="1"/>
            </p:cNvSpPr>
            <p:nvPr/>
          </p:nvSpPr>
          <p:spPr bwMode="auto">
            <a:xfrm>
              <a:off x="2929" y="3336"/>
              <a:ext cx="1" cy="12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4277" name="Line 69"/>
          <p:cNvSpPr>
            <a:spLocks noChangeShapeType="1"/>
          </p:cNvSpPr>
          <p:nvPr/>
        </p:nvSpPr>
        <p:spPr bwMode="auto">
          <a:xfrm>
            <a:off x="4845050" y="4017963"/>
            <a:ext cx="339725" cy="1587"/>
          </a:xfrm>
          <a:prstGeom prst="line">
            <a:avLst/>
          </a:prstGeom>
          <a:noFill/>
          <a:ln w="38160" cap="sq">
            <a:solidFill>
              <a:srgbClr val="FFFFFF"/>
            </a:solidFill>
            <a:prstDash val="sysDot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78" name="Freeform 70"/>
          <p:cNvSpPr>
            <a:spLocks/>
          </p:cNvSpPr>
          <p:nvPr/>
        </p:nvSpPr>
        <p:spPr bwMode="auto">
          <a:xfrm>
            <a:off x="1663700" y="4865688"/>
            <a:ext cx="4854575" cy="1228725"/>
          </a:xfrm>
          <a:custGeom>
            <a:avLst/>
            <a:gdLst>
              <a:gd name="G0" fmla="+- 1 0 0"/>
              <a:gd name="G1" fmla="+- 1486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1 0 0"/>
              <a:gd name="T0" fmla="*/ 0 w 6225"/>
              <a:gd name="T1" fmla="*/ 0 h 1501"/>
              <a:gd name="T2" fmla="*/ 0 w 6225"/>
              <a:gd name="T3" fmla="*/ 2147483647 h 1501"/>
              <a:gd name="T4" fmla="*/ 2147483647 w 6225"/>
              <a:gd name="T5" fmla="*/ 2147483647 h 1501"/>
              <a:gd name="T6" fmla="*/ 2147483647 w 6225"/>
              <a:gd name="T7" fmla="*/ 2147483647 h 1501"/>
              <a:gd name="T8" fmla="*/ 2147483647 w 6225"/>
              <a:gd name="T9" fmla="*/ 2147483647 h 1501"/>
              <a:gd name="T10" fmla="*/ 2147483647 w 6225"/>
              <a:gd name="T11" fmla="*/ 2147483647 h 1501"/>
              <a:gd name="T12" fmla="*/ 2147483647 w 6225"/>
              <a:gd name="T13" fmla="*/ 2147483647 h 1501"/>
              <a:gd name="T14" fmla="*/ 2147483647 w 6225"/>
              <a:gd name="T15" fmla="*/ 2147483647 h 15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225" h="1501">
                <a:moveTo>
                  <a:pt x="0" y="0"/>
                </a:moveTo>
                <a:lnTo>
                  <a:pt x="0" y="1486"/>
                </a:lnTo>
                <a:lnTo>
                  <a:pt x="1005" y="1501"/>
                </a:lnTo>
                <a:lnTo>
                  <a:pt x="1860" y="706"/>
                </a:lnTo>
                <a:lnTo>
                  <a:pt x="5085" y="721"/>
                </a:lnTo>
                <a:lnTo>
                  <a:pt x="4305" y="1456"/>
                </a:lnTo>
                <a:lnTo>
                  <a:pt x="6225" y="1456"/>
                </a:lnTo>
                <a:lnTo>
                  <a:pt x="6220" y="391"/>
                </a:lnTo>
              </a:path>
            </a:pathLst>
          </a:custGeom>
          <a:noFill/>
          <a:ln w="38160" cap="sq">
            <a:solidFill>
              <a:srgbClr val="80808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279" name="Freeform 71"/>
          <p:cNvSpPr>
            <a:spLocks/>
          </p:cNvSpPr>
          <p:nvPr/>
        </p:nvSpPr>
        <p:spPr bwMode="auto">
          <a:xfrm>
            <a:off x="2822575" y="3698875"/>
            <a:ext cx="4210050" cy="1646238"/>
          </a:xfrm>
          <a:custGeom>
            <a:avLst/>
            <a:gdLst>
              <a:gd name="G0" fmla="+- 1 0 0"/>
              <a:gd name="G1" fmla="+- 1485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1 0 0"/>
              <a:gd name="T0" fmla="*/ 0 w 5400"/>
              <a:gd name="T1" fmla="*/ 0 h 2010"/>
              <a:gd name="T2" fmla="*/ 0 w 5400"/>
              <a:gd name="T3" fmla="*/ 2147483647 h 2010"/>
              <a:gd name="T4" fmla="*/ 2147483647 w 5400"/>
              <a:gd name="T5" fmla="*/ 2147483647 h 2010"/>
              <a:gd name="T6" fmla="*/ 2147483647 w 5400"/>
              <a:gd name="T7" fmla="*/ 2147483647 h 2010"/>
              <a:gd name="T8" fmla="*/ 2147483647 w 5400"/>
              <a:gd name="T9" fmla="*/ 2147483647 h 2010"/>
              <a:gd name="T10" fmla="*/ 2147483647 w 5400"/>
              <a:gd name="T11" fmla="*/ 2147483647 h 2010"/>
              <a:gd name="T12" fmla="*/ 2147483647 w 5400"/>
              <a:gd name="T13" fmla="*/ 2147483647 h 2010"/>
              <a:gd name="T14" fmla="*/ 2147483647 w 5400"/>
              <a:gd name="T15" fmla="*/ 2147483647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400" h="2010">
                <a:moveTo>
                  <a:pt x="0" y="0"/>
                </a:moveTo>
                <a:lnTo>
                  <a:pt x="0" y="1485"/>
                </a:lnTo>
                <a:lnTo>
                  <a:pt x="1005" y="1500"/>
                </a:lnTo>
                <a:lnTo>
                  <a:pt x="540" y="2010"/>
                </a:lnTo>
                <a:lnTo>
                  <a:pt x="3615" y="2010"/>
                </a:lnTo>
                <a:lnTo>
                  <a:pt x="4350" y="1275"/>
                </a:lnTo>
                <a:lnTo>
                  <a:pt x="5400" y="1290"/>
                </a:lnTo>
                <a:lnTo>
                  <a:pt x="5400" y="120"/>
                </a:lnTo>
              </a:path>
            </a:pathLst>
          </a:custGeom>
          <a:noFill/>
          <a:ln w="38160" cap="sq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280" name="Oval 72"/>
          <p:cNvSpPr>
            <a:spLocks noChangeArrowheads="1"/>
          </p:cNvSpPr>
          <p:nvPr/>
        </p:nvSpPr>
        <p:spPr bwMode="auto">
          <a:xfrm>
            <a:off x="2763838" y="3871913"/>
            <a:ext cx="112712" cy="115887"/>
          </a:xfrm>
          <a:prstGeom prst="ellipse">
            <a:avLst/>
          </a:prstGeom>
          <a:solidFill>
            <a:srgbClr val="FF0000"/>
          </a:solidFill>
          <a:ln w="9360" cap="sq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281" name="Text Box 73"/>
          <p:cNvSpPr txBox="1">
            <a:spLocks noChangeArrowheads="1"/>
          </p:cNvSpPr>
          <p:nvPr/>
        </p:nvSpPr>
        <p:spPr bwMode="auto">
          <a:xfrm>
            <a:off x="3251200" y="3778250"/>
            <a:ext cx="2349500" cy="617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FF0000"/>
                </a:solidFill>
                <a:latin typeface="Symbol" charset="2"/>
              </a:rPr>
              <a:t>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'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in</a:t>
            </a:r>
            <a:r>
              <a:rPr lang="en-US" sz="1800">
                <a:solidFill>
                  <a:srgbClr val="FF0000"/>
                </a:solidFill>
                <a:latin typeface="Arial" charset="0"/>
              </a:rPr>
              <a:t>:</a:t>
            </a:r>
            <a:r>
              <a:rPr lang="en-US" sz="14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original data, </a:t>
            </a:r>
            <a:r>
              <a:rPr lang="en-US" i="1">
                <a:solidFill>
                  <a:srgbClr val="FF0000"/>
                </a:solidFill>
                <a:latin typeface="Arial" charset="0"/>
              </a:rPr>
              <a:t>plus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retransmitted data</a:t>
            </a:r>
          </a:p>
        </p:txBody>
      </p:sp>
      <p:sp>
        <p:nvSpPr>
          <p:cNvPr id="94282" name="Line 74"/>
          <p:cNvSpPr>
            <a:spLocks noChangeShapeType="1"/>
          </p:cNvSpPr>
          <p:nvPr/>
        </p:nvSpPr>
        <p:spPr bwMode="auto">
          <a:xfrm>
            <a:off x="2909888" y="3938588"/>
            <a:ext cx="514350" cy="1587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83" name="Line 75"/>
          <p:cNvSpPr>
            <a:spLocks noChangeShapeType="1"/>
          </p:cNvSpPr>
          <p:nvPr/>
        </p:nvSpPr>
        <p:spPr bwMode="auto">
          <a:xfrm>
            <a:off x="2905125" y="3705225"/>
            <a:ext cx="514350" cy="1588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84" name="Line 76"/>
          <p:cNvSpPr>
            <a:spLocks noChangeShapeType="1"/>
          </p:cNvSpPr>
          <p:nvPr/>
        </p:nvSpPr>
        <p:spPr bwMode="auto">
          <a:xfrm>
            <a:off x="7116763" y="3857625"/>
            <a:ext cx="514350" cy="1588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85" name="Rectangle 77"/>
          <p:cNvSpPr>
            <a:spLocks noChangeArrowheads="1"/>
          </p:cNvSpPr>
          <p:nvPr/>
        </p:nvSpPr>
        <p:spPr bwMode="auto">
          <a:xfrm>
            <a:off x="2381250" y="3846513"/>
            <a:ext cx="244475" cy="155575"/>
          </a:xfrm>
          <a:prstGeom prst="rect">
            <a:avLst/>
          </a:prstGeom>
          <a:solidFill>
            <a:srgbClr val="00CC99"/>
          </a:solidFill>
          <a:ln w="9360" cap="sq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286" name="Text Box 78"/>
          <p:cNvSpPr txBox="1">
            <a:spLocks noChangeArrowheads="1"/>
          </p:cNvSpPr>
          <p:nvPr/>
        </p:nvSpPr>
        <p:spPr bwMode="auto">
          <a:xfrm>
            <a:off x="3730625" y="4805363"/>
            <a:ext cx="1758950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i="1">
                <a:solidFill>
                  <a:srgbClr val="006600"/>
                </a:solidFill>
                <a:latin typeface="Arial" charset="0"/>
              </a:rPr>
              <a:t>free buffer space!</a:t>
            </a:r>
          </a:p>
        </p:txBody>
      </p:sp>
      <p:sp>
        <p:nvSpPr>
          <p:cNvPr id="94287" name="Rectangle 79"/>
          <p:cNvSpPr>
            <a:spLocks noChangeArrowheads="1"/>
          </p:cNvSpPr>
          <p:nvPr/>
        </p:nvSpPr>
        <p:spPr bwMode="auto">
          <a:xfrm>
            <a:off x="2381250" y="3844925"/>
            <a:ext cx="244475" cy="155575"/>
          </a:xfrm>
          <a:prstGeom prst="rect">
            <a:avLst/>
          </a:prstGeom>
          <a:solidFill>
            <a:srgbClr val="00CC99"/>
          </a:solidFill>
          <a:ln w="9360" cap="sq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289" name="Text Box 81"/>
          <p:cNvSpPr txBox="1">
            <a:spLocks noChangeArrowheads="1"/>
          </p:cNvSpPr>
          <p:nvPr/>
        </p:nvSpPr>
        <p:spPr bwMode="auto">
          <a:xfrm>
            <a:off x="330200" y="115888"/>
            <a:ext cx="7975600" cy="873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Causes/costs of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Congestion</a:t>
            </a: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scenario 2 </a:t>
            </a:r>
          </a:p>
        </p:txBody>
      </p:sp>
      <p:sp>
        <p:nvSpPr>
          <p:cNvPr id="94290" name="Text Box 82"/>
          <p:cNvSpPr txBox="1">
            <a:spLocks noChangeArrowheads="1"/>
          </p:cNvSpPr>
          <p:nvPr/>
        </p:nvSpPr>
        <p:spPr bwMode="auto">
          <a:xfrm>
            <a:off x="560388" y="1116013"/>
            <a:ext cx="3536950" cy="19161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algn="l">
              <a:lnSpc>
                <a:spcPct val="85000"/>
              </a:lnSpc>
              <a:spcBef>
                <a:spcPts val="6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Idealization: </a:t>
            </a:r>
            <a:r>
              <a:rPr lang="en-US" sz="2800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known loss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packets can be lost, dropped at router due  to full buffers</a:t>
            </a:r>
          </a:p>
          <a:p>
            <a:pPr marL="341313" indent="-339725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sender only resends if packet </a:t>
            </a:r>
            <a:r>
              <a:rPr lang="en-US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known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to be lost</a:t>
            </a:r>
          </a:p>
          <a:p>
            <a:pPr marL="341313" indent="-339725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1313" indent="-339725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1313" indent="-339725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4291" name="Group 83"/>
          <p:cNvGrpSpPr>
            <a:grpSpLocks/>
          </p:cNvGrpSpPr>
          <p:nvPr/>
        </p:nvGrpSpPr>
        <p:grpSpPr bwMode="auto">
          <a:xfrm>
            <a:off x="4600575" y="1244600"/>
            <a:ext cx="4305300" cy="2114550"/>
            <a:chOff x="2898" y="784"/>
            <a:chExt cx="2712" cy="1332"/>
          </a:xfrm>
        </p:grpSpPr>
        <p:sp>
          <p:nvSpPr>
            <p:cNvPr id="94292" name="Line 84"/>
            <p:cNvSpPr>
              <a:spLocks noChangeShapeType="1"/>
            </p:cNvSpPr>
            <p:nvPr/>
          </p:nvSpPr>
          <p:spPr bwMode="auto">
            <a:xfrm>
              <a:off x="3208" y="784"/>
              <a:ext cx="0" cy="108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93" name="Line 85"/>
            <p:cNvSpPr>
              <a:spLocks noChangeShapeType="1"/>
            </p:cNvSpPr>
            <p:nvPr/>
          </p:nvSpPr>
          <p:spPr bwMode="auto">
            <a:xfrm flipH="1">
              <a:off x="3203" y="1870"/>
              <a:ext cx="1134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94" name="Text Box 86"/>
            <p:cNvSpPr txBox="1">
              <a:spLocks noChangeArrowheads="1"/>
            </p:cNvSpPr>
            <p:nvPr/>
          </p:nvSpPr>
          <p:spPr bwMode="auto">
            <a:xfrm>
              <a:off x="2938" y="814"/>
              <a:ext cx="289" cy="19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Arial" charset="0"/>
                  <a:cs typeface="Arial" charset="0"/>
                </a:rPr>
                <a:t>R/2</a:t>
              </a:r>
            </a:p>
          </p:txBody>
        </p:sp>
        <p:sp>
          <p:nvSpPr>
            <p:cNvPr id="94295" name="Line 87"/>
            <p:cNvSpPr>
              <a:spLocks noChangeShapeType="1"/>
            </p:cNvSpPr>
            <p:nvPr/>
          </p:nvSpPr>
          <p:spPr bwMode="auto">
            <a:xfrm flipH="1">
              <a:off x="3203" y="922"/>
              <a:ext cx="1701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96" name="Line 88"/>
            <p:cNvSpPr>
              <a:spLocks noChangeShapeType="1"/>
            </p:cNvSpPr>
            <p:nvPr/>
          </p:nvSpPr>
          <p:spPr bwMode="auto">
            <a:xfrm flipV="1">
              <a:off x="4196" y="931"/>
              <a:ext cx="0" cy="93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297" name="Text Box 89"/>
            <p:cNvSpPr txBox="1">
              <a:spLocks noChangeArrowheads="1"/>
            </p:cNvSpPr>
            <p:nvPr/>
          </p:nvSpPr>
          <p:spPr bwMode="auto">
            <a:xfrm>
              <a:off x="4063" y="1846"/>
              <a:ext cx="289" cy="19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Arial" charset="0"/>
                  <a:cs typeface="Arial" charset="0"/>
                </a:rPr>
                <a:t>R/2</a:t>
              </a:r>
            </a:p>
          </p:txBody>
        </p:sp>
        <p:sp>
          <p:nvSpPr>
            <p:cNvPr id="94298" name="Freeform 90"/>
            <p:cNvSpPr>
              <a:spLocks noChangeArrowheads="1"/>
            </p:cNvSpPr>
            <p:nvPr/>
          </p:nvSpPr>
          <p:spPr bwMode="auto">
            <a:xfrm>
              <a:off x="3211" y="913"/>
              <a:ext cx="1635" cy="954"/>
            </a:xfrm>
            <a:custGeom>
              <a:avLst/>
              <a:gdLst>
                <a:gd name="G0" fmla="+- 955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T0" fmla="*/ 0 w 1636"/>
                <a:gd name="T1" fmla="*/ 955 h 955"/>
                <a:gd name="T2" fmla="*/ 758 w 1636"/>
                <a:gd name="T3" fmla="*/ 246 h 955"/>
                <a:gd name="T4" fmla="*/ 1636 w 1636"/>
                <a:gd name="T5" fmla="*/ 7 h 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36" h="955">
                  <a:moveTo>
                    <a:pt x="0" y="955"/>
                  </a:moveTo>
                  <a:cubicBezTo>
                    <a:pt x="126" y="837"/>
                    <a:pt x="27" y="927"/>
                    <a:pt x="758" y="246"/>
                  </a:cubicBezTo>
                  <a:cubicBezTo>
                    <a:pt x="1095" y="0"/>
                    <a:pt x="1453" y="57"/>
                    <a:pt x="1636" y="7"/>
                  </a:cubicBezTo>
                </a:path>
              </a:pathLst>
            </a:custGeom>
            <a:noFill/>
            <a:ln w="28440" cap="sq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4299" name="Group 91"/>
            <p:cNvGrpSpPr>
              <a:grpSpLocks/>
            </p:cNvGrpSpPr>
            <p:nvPr/>
          </p:nvGrpSpPr>
          <p:grpSpPr bwMode="auto">
            <a:xfrm>
              <a:off x="3569" y="1861"/>
              <a:ext cx="256" cy="255"/>
              <a:chOff x="3569" y="1861"/>
              <a:chExt cx="256" cy="255"/>
            </a:xfrm>
          </p:grpSpPr>
          <p:sp>
            <p:nvSpPr>
              <p:cNvPr id="94300" name="Text Box 92"/>
              <p:cNvSpPr txBox="1">
                <a:spLocks noChangeArrowheads="1"/>
              </p:cNvSpPr>
              <p:nvPr/>
            </p:nvSpPr>
            <p:spPr bwMode="auto">
              <a:xfrm>
                <a:off x="3569" y="1861"/>
                <a:ext cx="256" cy="255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algn="l" eaLnBrk="1"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800">
                    <a:solidFill>
                      <a:srgbClr val="000000"/>
                    </a:solidFill>
                    <a:latin typeface="Symbol" charset="2"/>
                  </a:rPr>
                  <a:t></a:t>
                </a:r>
                <a:r>
                  <a:rPr lang="en-US" sz="1800" baseline="-2500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in</a:t>
                </a:r>
              </a:p>
            </p:txBody>
          </p:sp>
          <p:sp>
            <p:nvSpPr>
              <p:cNvPr id="94301" name="Line 93"/>
              <p:cNvSpPr>
                <a:spLocks noChangeShapeType="1"/>
              </p:cNvSpPr>
              <p:nvPr/>
            </p:nvSpPr>
            <p:spPr bwMode="auto">
              <a:xfrm flipV="1">
                <a:off x="3718" y="1915"/>
                <a:ext cx="23" cy="25"/>
              </a:xfrm>
              <a:prstGeom prst="line">
                <a:avLst/>
              </a:prstGeom>
              <a:noFill/>
              <a:ln w="1908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4302" name="Text Box 94"/>
            <p:cNvSpPr txBox="1">
              <a:spLocks noChangeArrowheads="1"/>
            </p:cNvSpPr>
            <p:nvPr/>
          </p:nvSpPr>
          <p:spPr bwMode="auto">
            <a:xfrm rot="16200000">
              <a:off x="2832" y="1264"/>
              <a:ext cx="388" cy="25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l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Symbol" charset="2"/>
                </a:rPr>
                <a:t></a:t>
              </a:r>
              <a:r>
                <a:rPr lang="en-US" sz="1800" baseline="-25000">
                  <a:solidFill>
                    <a:srgbClr val="000000"/>
                  </a:solidFill>
                  <a:latin typeface="Arial" charset="0"/>
                  <a:cs typeface="Arial" charset="0"/>
                </a:rPr>
                <a:t>out</a:t>
              </a:r>
            </a:p>
          </p:txBody>
        </p:sp>
        <p:sp>
          <p:nvSpPr>
            <p:cNvPr id="94303" name="Line 95"/>
            <p:cNvSpPr>
              <a:spLocks noChangeShapeType="1"/>
            </p:cNvSpPr>
            <p:nvPr/>
          </p:nvSpPr>
          <p:spPr bwMode="auto">
            <a:xfrm flipV="1">
              <a:off x="3182" y="921"/>
              <a:ext cx="1018" cy="961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304" name="Oval 96"/>
            <p:cNvSpPr>
              <a:spLocks noChangeArrowheads="1"/>
            </p:cNvSpPr>
            <p:nvPr/>
          </p:nvSpPr>
          <p:spPr bwMode="auto">
            <a:xfrm>
              <a:off x="4173" y="1005"/>
              <a:ext cx="55" cy="55"/>
            </a:xfrm>
            <a:prstGeom prst="ellipse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05" name="Text Box 97"/>
            <p:cNvSpPr txBox="1">
              <a:spLocks noChangeArrowheads="1"/>
            </p:cNvSpPr>
            <p:nvPr/>
          </p:nvSpPr>
          <p:spPr bwMode="auto">
            <a:xfrm>
              <a:off x="4426" y="1106"/>
              <a:ext cx="1184" cy="729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l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>
                  <a:solidFill>
                    <a:srgbClr val="000000"/>
                  </a:solidFill>
                  <a:latin typeface="Arial" charset="0"/>
                </a:rPr>
                <a:t>when sending at R/2, some packets are retransmissions but asymptotic goodput is still R/2 (why?)</a:t>
              </a:r>
            </a:p>
          </p:txBody>
        </p:sp>
        <p:sp>
          <p:nvSpPr>
            <p:cNvPr id="94306" name="Line 98"/>
            <p:cNvSpPr>
              <a:spLocks noChangeShapeType="1"/>
            </p:cNvSpPr>
            <p:nvPr/>
          </p:nvSpPr>
          <p:spPr bwMode="auto">
            <a:xfrm flipH="1" flipV="1">
              <a:off x="4200" y="1032"/>
              <a:ext cx="246" cy="141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307" name="Line 99"/>
            <p:cNvSpPr>
              <a:spLocks noChangeShapeType="1"/>
            </p:cNvSpPr>
            <p:nvPr/>
          </p:nvSpPr>
          <p:spPr bwMode="auto">
            <a:xfrm flipV="1">
              <a:off x="4722" y="945"/>
              <a:ext cx="120" cy="627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4308" name="Freeform 100"/>
          <p:cNvSpPr>
            <a:spLocks noChangeArrowheads="1"/>
          </p:cNvSpPr>
          <p:nvPr/>
        </p:nvSpPr>
        <p:spPr bwMode="auto">
          <a:xfrm flipH="1">
            <a:off x="1065213" y="4667250"/>
            <a:ext cx="250825" cy="1201738"/>
          </a:xfrm>
          <a:custGeom>
            <a:avLst/>
            <a:gdLst>
              <a:gd name="G0" fmla="+- 1 0 0"/>
              <a:gd name="G1" fmla="+- 0 0 0"/>
              <a:gd name="G2" fmla="+- 1224 0 0"/>
              <a:gd name="G3" fmla="+- 1 0 0"/>
              <a:gd name="G4" fmla="+- 1 0 0"/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309" name="Freeform 101"/>
          <p:cNvSpPr>
            <a:spLocks noChangeArrowheads="1"/>
          </p:cNvSpPr>
          <p:nvPr/>
        </p:nvSpPr>
        <p:spPr bwMode="auto">
          <a:xfrm>
            <a:off x="7416800" y="3665538"/>
            <a:ext cx="250825" cy="1212850"/>
          </a:xfrm>
          <a:custGeom>
            <a:avLst/>
            <a:gdLst>
              <a:gd name="G0" fmla="+- 1 0 0"/>
              <a:gd name="G1" fmla="+- 0 0 0"/>
              <a:gd name="G2" fmla="+- 1224 0 0"/>
              <a:gd name="G3" fmla="+- 1 0 0"/>
              <a:gd name="G4" fmla="+- 1 0 0"/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310" name="Freeform 102"/>
          <p:cNvSpPr>
            <a:spLocks noChangeArrowheads="1"/>
          </p:cNvSpPr>
          <p:nvPr/>
        </p:nvSpPr>
        <p:spPr bwMode="auto">
          <a:xfrm>
            <a:off x="6948488" y="4981575"/>
            <a:ext cx="250825" cy="1212850"/>
          </a:xfrm>
          <a:custGeom>
            <a:avLst/>
            <a:gdLst>
              <a:gd name="G0" fmla="+- 1 0 0"/>
              <a:gd name="G1" fmla="+- 0 0 0"/>
              <a:gd name="G2" fmla="+- 1224 0 0"/>
              <a:gd name="G3" fmla="+- 1 0 0"/>
              <a:gd name="G4" fmla="+- 1 0 0"/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311" name="Text Box 103"/>
          <p:cNvSpPr txBox="1">
            <a:spLocks noChangeArrowheads="1"/>
          </p:cNvSpPr>
          <p:nvPr/>
        </p:nvSpPr>
        <p:spPr bwMode="auto">
          <a:xfrm>
            <a:off x="2298700" y="4705350"/>
            <a:ext cx="852488" cy="3127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94312" name="Text Box 104"/>
          <p:cNvSpPr txBox="1">
            <a:spLocks noChangeArrowheads="1"/>
          </p:cNvSpPr>
          <p:nvPr/>
        </p:nvSpPr>
        <p:spPr bwMode="auto">
          <a:xfrm>
            <a:off x="1168400" y="6073775"/>
            <a:ext cx="877888" cy="3127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Host B</a:t>
            </a:r>
          </a:p>
        </p:txBody>
      </p:sp>
      <p:grpSp>
        <p:nvGrpSpPr>
          <p:cNvPr id="94313" name="Group 105"/>
          <p:cNvGrpSpPr>
            <a:grpSpLocks/>
          </p:cNvGrpSpPr>
          <p:nvPr/>
        </p:nvGrpSpPr>
        <p:grpSpPr bwMode="auto">
          <a:xfrm>
            <a:off x="7553325" y="4564063"/>
            <a:ext cx="230188" cy="439737"/>
            <a:chOff x="4758" y="2875"/>
            <a:chExt cx="145" cy="277"/>
          </a:xfrm>
        </p:grpSpPr>
        <p:sp>
          <p:nvSpPr>
            <p:cNvPr id="94314" name="Freeform 106"/>
            <p:cNvSpPr>
              <a:spLocks noChangeArrowheads="1"/>
            </p:cNvSpPr>
            <p:nvPr/>
          </p:nvSpPr>
          <p:spPr bwMode="auto">
            <a:xfrm>
              <a:off x="4874" y="2875"/>
              <a:ext cx="28" cy="26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2742 0 0"/>
                <a:gd name="G4" fmla="+- 1 0 0"/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0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15" name="Rectangle 107"/>
            <p:cNvSpPr>
              <a:spLocks noChangeArrowheads="1"/>
            </p:cNvSpPr>
            <p:nvPr/>
          </p:nvSpPr>
          <p:spPr bwMode="auto">
            <a:xfrm>
              <a:off x="4765" y="2875"/>
              <a:ext cx="106" cy="264"/>
            </a:xfrm>
            <a:prstGeom prst="rect">
              <a:avLst/>
            </a:pr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16" name="Freeform 108"/>
            <p:cNvSpPr>
              <a:spLocks noChangeArrowheads="1"/>
            </p:cNvSpPr>
            <p:nvPr/>
          </p:nvSpPr>
          <p:spPr bwMode="auto">
            <a:xfrm>
              <a:off x="4879" y="2891"/>
              <a:ext cx="16" cy="245"/>
            </a:xfrm>
            <a:custGeom>
              <a:avLst/>
              <a:gdLst>
                <a:gd name="G0" fmla="+- 0 0 0"/>
                <a:gd name="G1" fmla="+- 0 0 0"/>
                <a:gd name="G2" fmla="+- 1 0 0"/>
                <a:gd name="G3" fmla="+- 1 0 0"/>
                <a:gd name="G4" fmla="+- 1229 0 0"/>
                <a:gd name="G5" fmla="+- 1 0 0"/>
                <a:gd name="G6" fmla="+- 2501 0 0"/>
                <a:gd name="G7" fmla="+- 0 0 0"/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0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17" name="Freeform 109"/>
            <p:cNvSpPr>
              <a:spLocks noChangeArrowheads="1"/>
            </p:cNvSpPr>
            <p:nvPr/>
          </p:nvSpPr>
          <p:spPr bwMode="auto">
            <a:xfrm>
              <a:off x="4875" y="3016"/>
              <a:ext cx="26" cy="21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18" name="Rectangle 110"/>
            <p:cNvSpPr>
              <a:spLocks noChangeArrowheads="1"/>
            </p:cNvSpPr>
            <p:nvPr/>
          </p:nvSpPr>
          <p:spPr bwMode="auto">
            <a:xfrm>
              <a:off x="4765" y="2906"/>
              <a:ext cx="60" cy="4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4319" name="Group 111"/>
            <p:cNvGrpSpPr>
              <a:grpSpLocks/>
            </p:cNvGrpSpPr>
            <p:nvPr/>
          </p:nvGrpSpPr>
          <p:grpSpPr bwMode="auto">
            <a:xfrm>
              <a:off x="4820" y="2903"/>
              <a:ext cx="58" cy="16"/>
              <a:chOff x="4820" y="2903"/>
              <a:chExt cx="58" cy="16"/>
            </a:xfrm>
          </p:grpSpPr>
          <p:sp>
            <p:nvSpPr>
              <p:cNvPr id="94320" name="AutoShape 112"/>
              <p:cNvSpPr>
                <a:spLocks noChangeArrowheads="1"/>
              </p:cNvSpPr>
              <p:nvPr/>
            </p:nvSpPr>
            <p:spPr bwMode="auto">
              <a:xfrm>
                <a:off x="4820" y="2903"/>
                <a:ext cx="58" cy="1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21" name="AutoShape 113"/>
              <p:cNvSpPr>
                <a:spLocks noChangeArrowheads="1"/>
              </p:cNvSpPr>
              <p:nvPr/>
            </p:nvSpPr>
            <p:spPr bwMode="auto">
              <a:xfrm>
                <a:off x="4821" y="2905"/>
                <a:ext cx="57" cy="12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4322" name="Rectangle 114"/>
            <p:cNvSpPr>
              <a:spLocks noChangeArrowheads="1"/>
            </p:cNvSpPr>
            <p:nvPr/>
          </p:nvSpPr>
          <p:spPr bwMode="auto">
            <a:xfrm>
              <a:off x="4767" y="2943"/>
              <a:ext cx="60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4323" name="Group 115"/>
            <p:cNvGrpSpPr>
              <a:grpSpLocks/>
            </p:cNvGrpSpPr>
            <p:nvPr/>
          </p:nvGrpSpPr>
          <p:grpSpPr bwMode="auto">
            <a:xfrm>
              <a:off x="4820" y="2941"/>
              <a:ext cx="58" cy="14"/>
              <a:chOff x="4820" y="2941"/>
              <a:chExt cx="58" cy="14"/>
            </a:xfrm>
          </p:grpSpPr>
          <p:sp>
            <p:nvSpPr>
              <p:cNvPr id="94324" name="AutoShape 116"/>
              <p:cNvSpPr>
                <a:spLocks noChangeArrowheads="1"/>
              </p:cNvSpPr>
              <p:nvPr/>
            </p:nvSpPr>
            <p:spPr bwMode="auto">
              <a:xfrm>
                <a:off x="4820" y="2941"/>
                <a:ext cx="58" cy="1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25" name="AutoShape 117"/>
              <p:cNvSpPr>
                <a:spLocks noChangeArrowheads="1"/>
              </p:cNvSpPr>
              <p:nvPr/>
            </p:nvSpPr>
            <p:spPr bwMode="auto">
              <a:xfrm>
                <a:off x="4821" y="2943"/>
                <a:ext cx="56" cy="10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4326" name="Rectangle 118"/>
            <p:cNvSpPr>
              <a:spLocks noChangeArrowheads="1"/>
            </p:cNvSpPr>
            <p:nvPr/>
          </p:nvSpPr>
          <p:spPr bwMode="auto">
            <a:xfrm>
              <a:off x="4766" y="2983"/>
              <a:ext cx="60" cy="4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27" name="Rectangle 119"/>
            <p:cNvSpPr>
              <a:spLocks noChangeArrowheads="1"/>
            </p:cNvSpPr>
            <p:nvPr/>
          </p:nvSpPr>
          <p:spPr bwMode="auto">
            <a:xfrm>
              <a:off x="4767" y="3017"/>
              <a:ext cx="60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4328" name="Group 120"/>
            <p:cNvGrpSpPr>
              <a:grpSpLocks/>
            </p:cNvGrpSpPr>
            <p:nvPr/>
          </p:nvGrpSpPr>
          <p:grpSpPr bwMode="auto">
            <a:xfrm>
              <a:off x="4819" y="3014"/>
              <a:ext cx="59" cy="16"/>
              <a:chOff x="4819" y="3014"/>
              <a:chExt cx="59" cy="16"/>
            </a:xfrm>
          </p:grpSpPr>
          <p:sp>
            <p:nvSpPr>
              <p:cNvPr id="94329" name="AutoShape 121"/>
              <p:cNvSpPr>
                <a:spLocks noChangeArrowheads="1"/>
              </p:cNvSpPr>
              <p:nvPr/>
            </p:nvSpPr>
            <p:spPr bwMode="auto">
              <a:xfrm>
                <a:off x="4819" y="3014"/>
                <a:ext cx="59" cy="1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30" name="AutoShape 122"/>
              <p:cNvSpPr>
                <a:spLocks noChangeArrowheads="1"/>
              </p:cNvSpPr>
              <p:nvPr/>
            </p:nvSpPr>
            <p:spPr bwMode="auto">
              <a:xfrm>
                <a:off x="4820" y="3016"/>
                <a:ext cx="57" cy="11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4331" name="Freeform 123"/>
            <p:cNvSpPr>
              <a:spLocks noChangeArrowheads="1"/>
            </p:cNvSpPr>
            <p:nvPr/>
          </p:nvSpPr>
          <p:spPr bwMode="auto">
            <a:xfrm>
              <a:off x="4876" y="2982"/>
              <a:ext cx="26" cy="21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4332" name="Group 124"/>
            <p:cNvGrpSpPr>
              <a:grpSpLocks/>
            </p:cNvGrpSpPr>
            <p:nvPr/>
          </p:nvGrpSpPr>
          <p:grpSpPr bwMode="auto">
            <a:xfrm>
              <a:off x="4819" y="2979"/>
              <a:ext cx="59" cy="15"/>
              <a:chOff x="4819" y="2979"/>
              <a:chExt cx="59" cy="15"/>
            </a:xfrm>
          </p:grpSpPr>
          <p:sp>
            <p:nvSpPr>
              <p:cNvPr id="94333" name="AutoShape 125"/>
              <p:cNvSpPr>
                <a:spLocks noChangeArrowheads="1"/>
              </p:cNvSpPr>
              <p:nvPr/>
            </p:nvSpPr>
            <p:spPr bwMode="auto">
              <a:xfrm>
                <a:off x="4819" y="2979"/>
                <a:ext cx="59" cy="15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34" name="AutoShape 126"/>
              <p:cNvSpPr>
                <a:spLocks noChangeArrowheads="1"/>
              </p:cNvSpPr>
              <p:nvPr/>
            </p:nvSpPr>
            <p:spPr bwMode="auto">
              <a:xfrm>
                <a:off x="4820" y="2981"/>
                <a:ext cx="57" cy="11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4335" name="Rectangle 127"/>
            <p:cNvSpPr>
              <a:spLocks noChangeArrowheads="1"/>
            </p:cNvSpPr>
            <p:nvPr/>
          </p:nvSpPr>
          <p:spPr bwMode="auto">
            <a:xfrm>
              <a:off x="4872" y="2875"/>
              <a:ext cx="6" cy="265"/>
            </a:xfrm>
            <a:prstGeom prst="rect">
              <a:avLst/>
            </a:prstGeom>
            <a:gradFill rotWithShape="0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36" name="Freeform 128"/>
            <p:cNvSpPr>
              <a:spLocks noChangeArrowheads="1"/>
            </p:cNvSpPr>
            <p:nvPr/>
          </p:nvSpPr>
          <p:spPr bwMode="auto">
            <a:xfrm>
              <a:off x="4878" y="2942"/>
              <a:ext cx="23" cy="24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37" name="Freeform 129"/>
            <p:cNvSpPr>
              <a:spLocks noChangeArrowheads="1"/>
            </p:cNvSpPr>
            <p:nvPr/>
          </p:nvSpPr>
          <p:spPr bwMode="auto">
            <a:xfrm>
              <a:off x="4878" y="2904"/>
              <a:ext cx="24" cy="27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*/ 1 35987 45568"/>
                <a:gd name="G10" fmla="*/ 1 35987 55552"/>
                <a:gd name="G11" fmla="*/ G10 1 180"/>
                <a:gd name="G12" fmla="*/ G9 1 G11"/>
                <a:gd name="G13" fmla="*/ 1 35987 45568"/>
                <a:gd name="G14" fmla="*/ 1 35987 55552"/>
                <a:gd name="G15" fmla="*/ G14 1 180"/>
                <a:gd name="G16" fmla="*/ G13 1 G15"/>
                <a:gd name="G17" fmla="+- 17 0 0"/>
                <a:gd name="G18" fmla="+- 1 0 0"/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38" name="Oval 130"/>
            <p:cNvSpPr>
              <a:spLocks noChangeArrowheads="1"/>
            </p:cNvSpPr>
            <p:nvPr/>
          </p:nvSpPr>
          <p:spPr bwMode="auto">
            <a:xfrm>
              <a:off x="4899" y="3128"/>
              <a:ext cx="4" cy="10"/>
            </a:xfrm>
            <a:prstGeom prst="ellipse">
              <a:avLst/>
            </a:pr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39" name="Freeform 131"/>
            <p:cNvSpPr>
              <a:spLocks noChangeArrowheads="1"/>
            </p:cNvSpPr>
            <p:nvPr/>
          </p:nvSpPr>
          <p:spPr bwMode="auto">
            <a:xfrm>
              <a:off x="4877" y="3129"/>
              <a:ext cx="24" cy="22"/>
            </a:xfrm>
            <a:custGeom>
              <a:avLst/>
              <a:gdLst>
                <a:gd name="G0" fmla="+- 106 0 0"/>
                <a:gd name="G1" fmla="+- 120 0 0"/>
                <a:gd name="G2" fmla="+- 1 0 0"/>
                <a:gd name="G3" fmla="+- 1 0 0"/>
                <a:gd name="G4" fmla="+- 106 0 0"/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40" name="AutoShape 132"/>
            <p:cNvSpPr>
              <a:spLocks noChangeArrowheads="1"/>
            </p:cNvSpPr>
            <p:nvPr/>
          </p:nvSpPr>
          <p:spPr bwMode="auto">
            <a:xfrm>
              <a:off x="4758" y="3136"/>
              <a:ext cx="122" cy="1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41" name="AutoShape 133"/>
            <p:cNvSpPr>
              <a:spLocks noChangeArrowheads="1"/>
            </p:cNvSpPr>
            <p:nvPr/>
          </p:nvSpPr>
          <p:spPr bwMode="auto">
            <a:xfrm>
              <a:off x="4765" y="3140"/>
              <a:ext cx="108" cy="8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42" name="Oval 134"/>
            <p:cNvSpPr>
              <a:spLocks noChangeArrowheads="1"/>
            </p:cNvSpPr>
            <p:nvPr/>
          </p:nvSpPr>
          <p:spPr bwMode="auto">
            <a:xfrm>
              <a:off x="4775" y="3102"/>
              <a:ext cx="15" cy="15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43" name="Oval 135"/>
            <p:cNvSpPr>
              <a:spLocks noChangeArrowheads="1"/>
            </p:cNvSpPr>
            <p:nvPr/>
          </p:nvSpPr>
          <p:spPr bwMode="auto">
            <a:xfrm>
              <a:off x="4793" y="3102"/>
              <a:ext cx="16" cy="15"/>
            </a:xfrm>
            <a:prstGeom prst="ellipse">
              <a:avLst/>
            </a:prstGeom>
            <a:solidFill>
              <a:srgbClr val="FF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44" name="Oval 136"/>
            <p:cNvSpPr>
              <a:spLocks noChangeArrowheads="1"/>
            </p:cNvSpPr>
            <p:nvPr/>
          </p:nvSpPr>
          <p:spPr bwMode="auto">
            <a:xfrm>
              <a:off x="4811" y="3101"/>
              <a:ext cx="16" cy="16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45" name="Rectangle 137"/>
            <p:cNvSpPr>
              <a:spLocks noChangeArrowheads="1"/>
            </p:cNvSpPr>
            <p:nvPr/>
          </p:nvSpPr>
          <p:spPr bwMode="auto">
            <a:xfrm>
              <a:off x="4852" y="3038"/>
              <a:ext cx="8" cy="87"/>
            </a:xfrm>
            <a:prstGeom prst="rect">
              <a:avLst/>
            </a:prstGeom>
            <a:solidFill>
              <a:srgbClr val="29292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4346" name="Group 138"/>
          <p:cNvGrpSpPr>
            <a:grpSpLocks/>
          </p:cNvGrpSpPr>
          <p:nvPr/>
        </p:nvGrpSpPr>
        <p:grpSpPr bwMode="auto">
          <a:xfrm>
            <a:off x="7135813" y="5867400"/>
            <a:ext cx="230187" cy="439738"/>
            <a:chOff x="4495" y="3696"/>
            <a:chExt cx="145" cy="277"/>
          </a:xfrm>
        </p:grpSpPr>
        <p:sp>
          <p:nvSpPr>
            <p:cNvPr id="94347" name="Freeform 139"/>
            <p:cNvSpPr>
              <a:spLocks noChangeArrowheads="1"/>
            </p:cNvSpPr>
            <p:nvPr/>
          </p:nvSpPr>
          <p:spPr bwMode="auto">
            <a:xfrm>
              <a:off x="4611" y="3696"/>
              <a:ext cx="28" cy="26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2742 0 0"/>
                <a:gd name="G4" fmla="+- 1 0 0"/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0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48" name="Rectangle 140"/>
            <p:cNvSpPr>
              <a:spLocks noChangeArrowheads="1"/>
            </p:cNvSpPr>
            <p:nvPr/>
          </p:nvSpPr>
          <p:spPr bwMode="auto">
            <a:xfrm>
              <a:off x="4502" y="3696"/>
              <a:ext cx="106" cy="264"/>
            </a:xfrm>
            <a:prstGeom prst="rect">
              <a:avLst/>
            </a:pr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49" name="Freeform 141"/>
            <p:cNvSpPr>
              <a:spLocks noChangeArrowheads="1"/>
            </p:cNvSpPr>
            <p:nvPr/>
          </p:nvSpPr>
          <p:spPr bwMode="auto">
            <a:xfrm>
              <a:off x="4616" y="3712"/>
              <a:ext cx="16" cy="245"/>
            </a:xfrm>
            <a:custGeom>
              <a:avLst/>
              <a:gdLst>
                <a:gd name="G0" fmla="+- 0 0 0"/>
                <a:gd name="G1" fmla="+- 0 0 0"/>
                <a:gd name="G2" fmla="+- 1 0 0"/>
                <a:gd name="G3" fmla="+- 1 0 0"/>
                <a:gd name="G4" fmla="+- 1229 0 0"/>
                <a:gd name="G5" fmla="+- 1 0 0"/>
                <a:gd name="G6" fmla="+- 2501 0 0"/>
                <a:gd name="G7" fmla="+- 0 0 0"/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0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50" name="Freeform 142"/>
            <p:cNvSpPr>
              <a:spLocks noChangeArrowheads="1"/>
            </p:cNvSpPr>
            <p:nvPr/>
          </p:nvSpPr>
          <p:spPr bwMode="auto">
            <a:xfrm>
              <a:off x="4612" y="3837"/>
              <a:ext cx="26" cy="21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51" name="Rectangle 143"/>
            <p:cNvSpPr>
              <a:spLocks noChangeArrowheads="1"/>
            </p:cNvSpPr>
            <p:nvPr/>
          </p:nvSpPr>
          <p:spPr bwMode="auto">
            <a:xfrm>
              <a:off x="4502" y="3727"/>
              <a:ext cx="60" cy="4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4352" name="Group 144"/>
            <p:cNvGrpSpPr>
              <a:grpSpLocks/>
            </p:cNvGrpSpPr>
            <p:nvPr/>
          </p:nvGrpSpPr>
          <p:grpSpPr bwMode="auto">
            <a:xfrm>
              <a:off x="4557" y="3724"/>
              <a:ext cx="58" cy="16"/>
              <a:chOff x="4557" y="3724"/>
              <a:chExt cx="58" cy="16"/>
            </a:xfrm>
          </p:grpSpPr>
          <p:sp>
            <p:nvSpPr>
              <p:cNvPr id="94353" name="AutoShape 145"/>
              <p:cNvSpPr>
                <a:spLocks noChangeArrowheads="1"/>
              </p:cNvSpPr>
              <p:nvPr/>
            </p:nvSpPr>
            <p:spPr bwMode="auto">
              <a:xfrm>
                <a:off x="4557" y="3724"/>
                <a:ext cx="58" cy="1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54" name="AutoShape 146"/>
              <p:cNvSpPr>
                <a:spLocks noChangeArrowheads="1"/>
              </p:cNvSpPr>
              <p:nvPr/>
            </p:nvSpPr>
            <p:spPr bwMode="auto">
              <a:xfrm>
                <a:off x="4558" y="3726"/>
                <a:ext cx="57" cy="12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4355" name="Rectangle 147"/>
            <p:cNvSpPr>
              <a:spLocks noChangeArrowheads="1"/>
            </p:cNvSpPr>
            <p:nvPr/>
          </p:nvSpPr>
          <p:spPr bwMode="auto">
            <a:xfrm>
              <a:off x="4504" y="3764"/>
              <a:ext cx="60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4356" name="Group 148"/>
            <p:cNvGrpSpPr>
              <a:grpSpLocks/>
            </p:cNvGrpSpPr>
            <p:nvPr/>
          </p:nvGrpSpPr>
          <p:grpSpPr bwMode="auto">
            <a:xfrm>
              <a:off x="4557" y="3761"/>
              <a:ext cx="58" cy="14"/>
              <a:chOff x="4557" y="3761"/>
              <a:chExt cx="58" cy="14"/>
            </a:xfrm>
          </p:grpSpPr>
          <p:sp>
            <p:nvSpPr>
              <p:cNvPr id="94357" name="AutoShape 149"/>
              <p:cNvSpPr>
                <a:spLocks noChangeArrowheads="1"/>
              </p:cNvSpPr>
              <p:nvPr/>
            </p:nvSpPr>
            <p:spPr bwMode="auto">
              <a:xfrm>
                <a:off x="4557" y="3761"/>
                <a:ext cx="58" cy="1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58" name="AutoShape 150"/>
              <p:cNvSpPr>
                <a:spLocks noChangeArrowheads="1"/>
              </p:cNvSpPr>
              <p:nvPr/>
            </p:nvSpPr>
            <p:spPr bwMode="auto">
              <a:xfrm>
                <a:off x="4558" y="3764"/>
                <a:ext cx="56" cy="10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4359" name="Rectangle 151"/>
            <p:cNvSpPr>
              <a:spLocks noChangeArrowheads="1"/>
            </p:cNvSpPr>
            <p:nvPr/>
          </p:nvSpPr>
          <p:spPr bwMode="auto">
            <a:xfrm>
              <a:off x="4503" y="3804"/>
              <a:ext cx="60" cy="4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60" name="Rectangle 152"/>
            <p:cNvSpPr>
              <a:spLocks noChangeArrowheads="1"/>
            </p:cNvSpPr>
            <p:nvPr/>
          </p:nvSpPr>
          <p:spPr bwMode="auto">
            <a:xfrm>
              <a:off x="4504" y="3838"/>
              <a:ext cx="60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4361" name="Group 153"/>
            <p:cNvGrpSpPr>
              <a:grpSpLocks/>
            </p:cNvGrpSpPr>
            <p:nvPr/>
          </p:nvGrpSpPr>
          <p:grpSpPr bwMode="auto">
            <a:xfrm>
              <a:off x="4556" y="3835"/>
              <a:ext cx="59" cy="16"/>
              <a:chOff x="4556" y="3835"/>
              <a:chExt cx="59" cy="16"/>
            </a:xfrm>
          </p:grpSpPr>
          <p:sp>
            <p:nvSpPr>
              <p:cNvPr id="94362" name="AutoShape 154"/>
              <p:cNvSpPr>
                <a:spLocks noChangeArrowheads="1"/>
              </p:cNvSpPr>
              <p:nvPr/>
            </p:nvSpPr>
            <p:spPr bwMode="auto">
              <a:xfrm>
                <a:off x="4556" y="3835"/>
                <a:ext cx="59" cy="1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63" name="AutoShape 155"/>
              <p:cNvSpPr>
                <a:spLocks noChangeArrowheads="1"/>
              </p:cNvSpPr>
              <p:nvPr/>
            </p:nvSpPr>
            <p:spPr bwMode="auto">
              <a:xfrm>
                <a:off x="4557" y="3837"/>
                <a:ext cx="57" cy="11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4364" name="Freeform 156"/>
            <p:cNvSpPr>
              <a:spLocks noChangeArrowheads="1"/>
            </p:cNvSpPr>
            <p:nvPr/>
          </p:nvSpPr>
          <p:spPr bwMode="auto">
            <a:xfrm>
              <a:off x="4613" y="3803"/>
              <a:ext cx="26" cy="21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4365" name="Group 157"/>
            <p:cNvGrpSpPr>
              <a:grpSpLocks/>
            </p:cNvGrpSpPr>
            <p:nvPr/>
          </p:nvGrpSpPr>
          <p:grpSpPr bwMode="auto">
            <a:xfrm>
              <a:off x="4557" y="3800"/>
              <a:ext cx="59" cy="15"/>
              <a:chOff x="4557" y="3800"/>
              <a:chExt cx="59" cy="15"/>
            </a:xfrm>
          </p:grpSpPr>
          <p:sp>
            <p:nvSpPr>
              <p:cNvPr id="94366" name="AutoShape 158"/>
              <p:cNvSpPr>
                <a:spLocks noChangeArrowheads="1"/>
              </p:cNvSpPr>
              <p:nvPr/>
            </p:nvSpPr>
            <p:spPr bwMode="auto">
              <a:xfrm>
                <a:off x="4557" y="3800"/>
                <a:ext cx="59" cy="15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67" name="AutoShape 159"/>
              <p:cNvSpPr>
                <a:spLocks noChangeArrowheads="1"/>
              </p:cNvSpPr>
              <p:nvPr/>
            </p:nvSpPr>
            <p:spPr bwMode="auto">
              <a:xfrm>
                <a:off x="4557" y="3802"/>
                <a:ext cx="57" cy="11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4368" name="Rectangle 160"/>
            <p:cNvSpPr>
              <a:spLocks noChangeArrowheads="1"/>
            </p:cNvSpPr>
            <p:nvPr/>
          </p:nvSpPr>
          <p:spPr bwMode="auto">
            <a:xfrm>
              <a:off x="4609" y="3696"/>
              <a:ext cx="6" cy="265"/>
            </a:xfrm>
            <a:prstGeom prst="rect">
              <a:avLst/>
            </a:prstGeom>
            <a:gradFill rotWithShape="0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69" name="Freeform 161"/>
            <p:cNvSpPr>
              <a:spLocks noChangeArrowheads="1"/>
            </p:cNvSpPr>
            <p:nvPr/>
          </p:nvSpPr>
          <p:spPr bwMode="auto">
            <a:xfrm>
              <a:off x="4615" y="3763"/>
              <a:ext cx="23" cy="24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70" name="Freeform 162"/>
            <p:cNvSpPr>
              <a:spLocks noChangeArrowheads="1"/>
            </p:cNvSpPr>
            <p:nvPr/>
          </p:nvSpPr>
          <p:spPr bwMode="auto">
            <a:xfrm>
              <a:off x="4615" y="3725"/>
              <a:ext cx="24" cy="27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*/ 1 35987 45568"/>
                <a:gd name="G10" fmla="*/ 1 35987 55552"/>
                <a:gd name="G11" fmla="*/ G10 1 180"/>
                <a:gd name="G12" fmla="*/ G9 1 G11"/>
                <a:gd name="G13" fmla="*/ 1 35987 45568"/>
                <a:gd name="G14" fmla="*/ 1 35987 55552"/>
                <a:gd name="G15" fmla="*/ G14 1 180"/>
                <a:gd name="G16" fmla="*/ G13 1 G15"/>
                <a:gd name="G17" fmla="+- 17 0 0"/>
                <a:gd name="G18" fmla="+- 1 0 0"/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71" name="Oval 163"/>
            <p:cNvSpPr>
              <a:spLocks noChangeArrowheads="1"/>
            </p:cNvSpPr>
            <p:nvPr/>
          </p:nvSpPr>
          <p:spPr bwMode="auto">
            <a:xfrm>
              <a:off x="4636" y="3949"/>
              <a:ext cx="4" cy="10"/>
            </a:xfrm>
            <a:prstGeom prst="ellipse">
              <a:avLst/>
            </a:pr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72" name="Freeform 164"/>
            <p:cNvSpPr>
              <a:spLocks noChangeArrowheads="1"/>
            </p:cNvSpPr>
            <p:nvPr/>
          </p:nvSpPr>
          <p:spPr bwMode="auto">
            <a:xfrm>
              <a:off x="4614" y="3949"/>
              <a:ext cx="24" cy="22"/>
            </a:xfrm>
            <a:custGeom>
              <a:avLst/>
              <a:gdLst>
                <a:gd name="G0" fmla="+- 106 0 0"/>
                <a:gd name="G1" fmla="+- 120 0 0"/>
                <a:gd name="G2" fmla="+- 1 0 0"/>
                <a:gd name="G3" fmla="+- 1 0 0"/>
                <a:gd name="G4" fmla="+- 106 0 0"/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73" name="AutoShape 165"/>
            <p:cNvSpPr>
              <a:spLocks noChangeArrowheads="1"/>
            </p:cNvSpPr>
            <p:nvPr/>
          </p:nvSpPr>
          <p:spPr bwMode="auto">
            <a:xfrm>
              <a:off x="4495" y="3957"/>
              <a:ext cx="122" cy="1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74" name="AutoShape 166"/>
            <p:cNvSpPr>
              <a:spLocks noChangeArrowheads="1"/>
            </p:cNvSpPr>
            <p:nvPr/>
          </p:nvSpPr>
          <p:spPr bwMode="auto">
            <a:xfrm>
              <a:off x="4502" y="3961"/>
              <a:ext cx="108" cy="8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75" name="Oval 167"/>
            <p:cNvSpPr>
              <a:spLocks noChangeArrowheads="1"/>
            </p:cNvSpPr>
            <p:nvPr/>
          </p:nvSpPr>
          <p:spPr bwMode="auto">
            <a:xfrm>
              <a:off x="4512" y="3923"/>
              <a:ext cx="15" cy="15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76" name="Oval 168"/>
            <p:cNvSpPr>
              <a:spLocks noChangeArrowheads="1"/>
            </p:cNvSpPr>
            <p:nvPr/>
          </p:nvSpPr>
          <p:spPr bwMode="auto">
            <a:xfrm>
              <a:off x="4530" y="3923"/>
              <a:ext cx="16" cy="15"/>
            </a:xfrm>
            <a:prstGeom prst="ellipse">
              <a:avLst/>
            </a:prstGeom>
            <a:solidFill>
              <a:srgbClr val="FF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77" name="Oval 169"/>
            <p:cNvSpPr>
              <a:spLocks noChangeArrowheads="1"/>
            </p:cNvSpPr>
            <p:nvPr/>
          </p:nvSpPr>
          <p:spPr bwMode="auto">
            <a:xfrm>
              <a:off x="4548" y="3922"/>
              <a:ext cx="16" cy="16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78" name="Rectangle 170"/>
            <p:cNvSpPr>
              <a:spLocks noChangeArrowheads="1"/>
            </p:cNvSpPr>
            <p:nvPr/>
          </p:nvSpPr>
          <p:spPr bwMode="auto">
            <a:xfrm>
              <a:off x="4589" y="3859"/>
              <a:ext cx="8" cy="87"/>
            </a:xfrm>
            <a:prstGeom prst="rect">
              <a:avLst/>
            </a:prstGeom>
            <a:solidFill>
              <a:srgbClr val="29292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4379" name="Group 171"/>
          <p:cNvGrpSpPr>
            <a:grpSpLocks/>
          </p:cNvGrpSpPr>
          <p:nvPr/>
        </p:nvGrpSpPr>
        <p:grpSpPr bwMode="auto">
          <a:xfrm>
            <a:off x="661988" y="5605463"/>
            <a:ext cx="523875" cy="433387"/>
            <a:chOff x="417" y="3531"/>
            <a:chExt cx="330" cy="273"/>
          </a:xfrm>
        </p:grpSpPr>
        <p:pic>
          <p:nvPicPr>
            <p:cNvPr id="94380" name="Picture 17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7" y="3531"/>
              <a:ext cx="330" cy="273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94381" name="Freeform 173"/>
            <p:cNvSpPr>
              <a:spLocks noChangeArrowheads="1"/>
            </p:cNvSpPr>
            <p:nvPr/>
          </p:nvSpPr>
          <p:spPr bwMode="auto">
            <a:xfrm flipH="1">
              <a:off x="557" y="3557"/>
              <a:ext cx="160" cy="12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0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4444E-6 L 0.03333 4.44444E-6 L 0.03333 0.14583 L 0.1191 0.14583 L 0.07969 0.20625 L 0.22622 0.20625">
                                      <p:cBhvr additive="repl">
                                        <p:cTn id="6" dur="2000" fill="hold"/>
                                        <p:tgtEl>
                                          <p:spTgt spid="94285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clickEffect">
                            <p:stCondLst>
                              <p:cond delay="2000"/>
                            </p:stCondLst>
                            <p:childTnLst>
                              <p:par>
                                <p:cTn id="8" presetID="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0" dur="500"/>
                                        <p:tgtEl>
                                          <p:spTgt spid="9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clickEffect">
                            <p:stCondLst>
                              <p:cond delay="2500"/>
                            </p:stCondLst>
                            <p:childTnLst>
                              <p:par>
                                <p:cTn id="12" presetID="0" presetClass="path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622 0.20625 L 0.275 0.20648">
                                      <p:cBhvr additive="repl">
                                        <p:cTn id="13" dur="3000" fill="hold"/>
                                        <p:tgtEl>
                                          <p:spTgt spid="94285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clickEffect">
                            <p:stCondLst>
                              <p:cond delay="5500"/>
                            </p:stCondLst>
                            <p:childTnLst>
                              <p:par>
                                <p:cTn id="15" presetID="9" presetClass="exit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 additive="repl">
                                        <p:cTn id="16" dur="500"/>
                                        <p:tgtEl>
                                          <p:spTgt spid="94286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clickEffect">
                            <p:stCondLst>
                              <p:cond delay="6000"/>
                            </p:stCondLst>
                            <p:childTnLst>
                              <p:par>
                                <p:cTn id="19" presetID="0" presetClass="path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5 0.20649 L 0.34289 0.20649 L 0.40834 0.11598 L 0.49775 0.12084 L 0.49775 -0.0111">
                                      <p:cBhvr additive="repl">
                                        <p:cTn id="20" dur="2000" fill="hold"/>
                                        <p:tgtEl>
                                          <p:spTgt spid="94285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clickEffect">
                            <p:stCondLst>
                              <p:cond delay="8000"/>
                            </p:stCondLst>
                            <p:childTnLst>
                              <p:par>
                                <p:cTn id="22" presetID="9" presetClass="exit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 additive="repl">
                                        <p:cTn id="23" dur="500"/>
                                        <p:tgtEl>
                                          <p:spTgt spid="94285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 additive="repl">
                                        <p:cTn id="26" dur="500"/>
                                        <p:tgtEl>
                                          <p:spTgt spid="94287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Effect">
                      <p:stCondLst>
                        <p:cond delay="indefinite"/>
                      </p:stCondLst>
                      <p:childTnLst>
                        <p:par>
                          <p:cTn id="29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32" dur="500"/>
                                        <p:tgtEl>
                                          <p:spTgt spid="9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85" grpId="0" animBg="1"/>
      <p:bldP spid="94285" grpId="1" animBg="1"/>
      <p:bldP spid="94285" grpId="2" animBg="1"/>
      <p:bldP spid="94285" grpId="3" animBg="1"/>
      <p:bldP spid="9428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Freeform 3"/>
          <p:cNvSpPr>
            <a:spLocks noChangeArrowheads="1"/>
          </p:cNvSpPr>
          <p:nvPr/>
        </p:nvSpPr>
        <p:spPr bwMode="auto">
          <a:xfrm flipH="1">
            <a:off x="2111375" y="3465513"/>
            <a:ext cx="250825" cy="1201737"/>
          </a:xfrm>
          <a:custGeom>
            <a:avLst/>
            <a:gdLst>
              <a:gd name="G0" fmla="+- 1 0 0"/>
              <a:gd name="G1" fmla="+- 0 0 0"/>
              <a:gd name="G2" fmla="+- 1224 0 0"/>
              <a:gd name="G3" fmla="+- 1 0 0"/>
              <a:gd name="G4" fmla="+- 1 0 0"/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5236" name="Group 4"/>
          <p:cNvGrpSpPr>
            <a:grpSpLocks/>
          </p:cNvGrpSpPr>
          <p:nvPr/>
        </p:nvGrpSpPr>
        <p:grpSpPr bwMode="auto">
          <a:xfrm>
            <a:off x="1716088" y="4425950"/>
            <a:ext cx="523875" cy="433388"/>
            <a:chOff x="1081" y="2788"/>
            <a:chExt cx="330" cy="273"/>
          </a:xfrm>
        </p:grpSpPr>
        <p:pic>
          <p:nvPicPr>
            <p:cNvPr id="95237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81" y="2788"/>
              <a:ext cx="330" cy="273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95238" name="Freeform 6"/>
            <p:cNvSpPr>
              <a:spLocks noChangeArrowheads="1"/>
            </p:cNvSpPr>
            <p:nvPr/>
          </p:nvSpPr>
          <p:spPr bwMode="auto">
            <a:xfrm flipH="1">
              <a:off x="1222" y="2814"/>
              <a:ext cx="160" cy="12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5239" name="Oval 7"/>
          <p:cNvSpPr>
            <a:spLocks noChangeArrowheads="1"/>
          </p:cNvSpPr>
          <p:nvPr/>
        </p:nvSpPr>
        <p:spPr bwMode="auto">
          <a:xfrm>
            <a:off x="3795713" y="5348288"/>
            <a:ext cx="1304925" cy="303212"/>
          </a:xfrm>
          <a:prstGeom prst="ellipse">
            <a:avLst/>
          </a:prstGeom>
          <a:solidFill>
            <a:srgbClr val="808080"/>
          </a:solidFill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240" name="Line 8"/>
          <p:cNvSpPr>
            <a:spLocks noChangeShapeType="1"/>
          </p:cNvSpPr>
          <p:nvPr/>
        </p:nvSpPr>
        <p:spPr bwMode="auto">
          <a:xfrm>
            <a:off x="3795713" y="5324475"/>
            <a:ext cx="1587" cy="187325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5241" name="Line 9"/>
          <p:cNvSpPr>
            <a:spLocks noChangeShapeType="1"/>
          </p:cNvSpPr>
          <p:nvPr/>
        </p:nvSpPr>
        <p:spPr bwMode="auto">
          <a:xfrm>
            <a:off x="5100638" y="5324475"/>
            <a:ext cx="1587" cy="187325"/>
          </a:xfrm>
          <a:prstGeom prst="line">
            <a:avLst/>
          </a:prstGeom>
          <a:noFill/>
          <a:ln w="1260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5242" name="Rectangle 10"/>
          <p:cNvSpPr>
            <a:spLocks noChangeArrowheads="1"/>
          </p:cNvSpPr>
          <p:nvPr/>
        </p:nvSpPr>
        <p:spPr bwMode="auto">
          <a:xfrm>
            <a:off x="3795713" y="5324475"/>
            <a:ext cx="309562" cy="184150"/>
          </a:xfrm>
          <a:prstGeom prst="rect">
            <a:avLst/>
          </a:pr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243" name="Rectangle 11"/>
          <p:cNvSpPr>
            <a:spLocks noChangeArrowheads="1"/>
          </p:cNvSpPr>
          <p:nvPr/>
        </p:nvSpPr>
        <p:spPr bwMode="auto">
          <a:xfrm>
            <a:off x="4705350" y="5311775"/>
            <a:ext cx="395288" cy="184150"/>
          </a:xfrm>
          <a:prstGeom prst="rect">
            <a:avLst/>
          </a:pr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244" name="Oval 12"/>
          <p:cNvSpPr>
            <a:spLocks noChangeArrowheads="1"/>
          </p:cNvSpPr>
          <p:nvPr/>
        </p:nvSpPr>
        <p:spPr bwMode="auto">
          <a:xfrm>
            <a:off x="3790950" y="5126038"/>
            <a:ext cx="1306513" cy="352425"/>
          </a:xfrm>
          <a:prstGeom prst="ellipse">
            <a:avLst/>
          </a:prstGeom>
          <a:solidFill>
            <a:srgbClr val="808080"/>
          </a:solidFill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5245" name="Group 13"/>
          <p:cNvGrpSpPr>
            <a:grpSpLocks/>
          </p:cNvGrpSpPr>
          <p:nvPr/>
        </p:nvGrpSpPr>
        <p:grpSpPr bwMode="auto">
          <a:xfrm>
            <a:off x="4097338" y="5183188"/>
            <a:ext cx="646112" cy="204787"/>
            <a:chOff x="2581" y="3265"/>
            <a:chExt cx="407" cy="129"/>
          </a:xfrm>
        </p:grpSpPr>
        <p:sp>
          <p:nvSpPr>
            <p:cNvPr id="95246" name="Line 14"/>
            <p:cNvSpPr>
              <a:spLocks noChangeShapeType="1"/>
            </p:cNvSpPr>
            <p:nvPr/>
          </p:nvSpPr>
          <p:spPr bwMode="auto">
            <a:xfrm flipV="1">
              <a:off x="2581" y="3264"/>
              <a:ext cx="144" cy="3"/>
            </a:xfrm>
            <a:prstGeom prst="line">
              <a:avLst/>
            </a:prstGeom>
            <a:noFill/>
            <a:ln w="2844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247" name="Line 15"/>
            <p:cNvSpPr>
              <a:spLocks noChangeShapeType="1"/>
            </p:cNvSpPr>
            <p:nvPr/>
          </p:nvSpPr>
          <p:spPr bwMode="auto">
            <a:xfrm>
              <a:off x="2860" y="3395"/>
              <a:ext cx="127" cy="0"/>
            </a:xfrm>
            <a:prstGeom prst="line">
              <a:avLst/>
            </a:prstGeom>
            <a:noFill/>
            <a:ln w="2844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248" name="Line 16"/>
            <p:cNvSpPr>
              <a:spLocks noChangeShapeType="1"/>
            </p:cNvSpPr>
            <p:nvPr/>
          </p:nvSpPr>
          <p:spPr bwMode="auto">
            <a:xfrm>
              <a:off x="2715" y="3268"/>
              <a:ext cx="150" cy="126"/>
            </a:xfrm>
            <a:prstGeom prst="line">
              <a:avLst/>
            </a:prstGeom>
            <a:noFill/>
            <a:ln w="2844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5249" name="Line 17"/>
          <p:cNvSpPr>
            <a:spLocks noChangeShapeType="1"/>
          </p:cNvSpPr>
          <p:nvPr/>
        </p:nvSpPr>
        <p:spPr bwMode="auto">
          <a:xfrm>
            <a:off x="4097338" y="5381625"/>
            <a:ext cx="231775" cy="4763"/>
          </a:xfrm>
          <a:prstGeom prst="line">
            <a:avLst/>
          </a:prstGeom>
          <a:noFill/>
          <a:ln w="2844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5250" name="Line 18"/>
          <p:cNvSpPr>
            <a:spLocks noChangeShapeType="1"/>
          </p:cNvSpPr>
          <p:nvPr/>
        </p:nvSpPr>
        <p:spPr bwMode="auto">
          <a:xfrm>
            <a:off x="4541838" y="5181600"/>
            <a:ext cx="203200" cy="1588"/>
          </a:xfrm>
          <a:prstGeom prst="line">
            <a:avLst/>
          </a:prstGeom>
          <a:noFill/>
          <a:ln w="2844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5251" name="Line 19"/>
          <p:cNvSpPr>
            <a:spLocks noChangeShapeType="1"/>
          </p:cNvSpPr>
          <p:nvPr/>
        </p:nvSpPr>
        <p:spPr bwMode="auto">
          <a:xfrm flipV="1">
            <a:off x="4310063" y="5180013"/>
            <a:ext cx="241300" cy="203200"/>
          </a:xfrm>
          <a:prstGeom prst="line">
            <a:avLst/>
          </a:prstGeom>
          <a:noFill/>
          <a:ln w="28440" cap="sq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5252" name="Line 20"/>
          <p:cNvSpPr>
            <a:spLocks noChangeShapeType="1"/>
          </p:cNvSpPr>
          <p:nvPr/>
        </p:nvSpPr>
        <p:spPr bwMode="auto">
          <a:xfrm flipH="1">
            <a:off x="2422525" y="4878388"/>
            <a:ext cx="1138238" cy="11176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5253" name="Line 21"/>
          <p:cNvSpPr>
            <a:spLocks noChangeShapeType="1"/>
          </p:cNvSpPr>
          <p:nvPr/>
        </p:nvSpPr>
        <p:spPr bwMode="auto">
          <a:xfrm flipH="1">
            <a:off x="3019425" y="4878388"/>
            <a:ext cx="541338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5254" name="Group 22"/>
          <p:cNvGrpSpPr>
            <a:grpSpLocks/>
          </p:cNvGrpSpPr>
          <p:nvPr/>
        </p:nvGrpSpPr>
        <p:grpSpPr bwMode="auto">
          <a:xfrm>
            <a:off x="2351088" y="3563938"/>
            <a:ext cx="796925" cy="1165225"/>
            <a:chOff x="1481" y="2245"/>
            <a:chExt cx="502" cy="734"/>
          </a:xfrm>
        </p:grpSpPr>
        <p:sp>
          <p:nvSpPr>
            <p:cNvPr id="95255" name="Rectangle 23"/>
            <p:cNvSpPr>
              <a:spLocks noChangeArrowheads="1"/>
            </p:cNvSpPr>
            <p:nvPr/>
          </p:nvSpPr>
          <p:spPr bwMode="auto">
            <a:xfrm>
              <a:off x="1511" y="2270"/>
              <a:ext cx="472" cy="709"/>
            </a:xfrm>
            <a:prstGeom prst="rect">
              <a:avLst/>
            </a:prstGeom>
            <a:solidFill>
              <a:srgbClr val="969696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6" name="Rectangle 24"/>
            <p:cNvSpPr>
              <a:spLocks noChangeArrowheads="1"/>
            </p:cNvSpPr>
            <p:nvPr/>
          </p:nvSpPr>
          <p:spPr bwMode="auto">
            <a:xfrm>
              <a:off x="1483" y="2245"/>
              <a:ext cx="472" cy="709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7" name="Line 25"/>
            <p:cNvSpPr>
              <a:spLocks noChangeShapeType="1"/>
            </p:cNvSpPr>
            <p:nvPr/>
          </p:nvSpPr>
          <p:spPr bwMode="auto">
            <a:xfrm>
              <a:off x="1483" y="2394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258" name="Line 26"/>
            <p:cNvSpPr>
              <a:spLocks noChangeShapeType="1"/>
            </p:cNvSpPr>
            <p:nvPr/>
          </p:nvSpPr>
          <p:spPr bwMode="auto">
            <a:xfrm>
              <a:off x="1490" y="2550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259" name="Line 27"/>
            <p:cNvSpPr>
              <a:spLocks noChangeShapeType="1"/>
            </p:cNvSpPr>
            <p:nvPr/>
          </p:nvSpPr>
          <p:spPr bwMode="auto">
            <a:xfrm>
              <a:off x="1482" y="2694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260" name="Line 28"/>
            <p:cNvSpPr>
              <a:spLocks noChangeShapeType="1"/>
            </p:cNvSpPr>
            <p:nvPr/>
          </p:nvSpPr>
          <p:spPr bwMode="auto">
            <a:xfrm>
              <a:off x="1481" y="2824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5261" name="Text Box 29"/>
          <p:cNvSpPr txBox="1">
            <a:spLocks noChangeArrowheads="1"/>
          </p:cNvSpPr>
          <p:nvPr/>
        </p:nvSpPr>
        <p:spPr bwMode="auto">
          <a:xfrm>
            <a:off x="2298700" y="4705350"/>
            <a:ext cx="852488" cy="3127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</a:t>
            </a:r>
          </a:p>
        </p:txBody>
      </p:sp>
      <p:sp>
        <p:nvSpPr>
          <p:cNvPr id="95262" name="Text Box 30"/>
          <p:cNvSpPr txBox="1">
            <a:spLocks noChangeArrowheads="1"/>
          </p:cNvSpPr>
          <p:nvPr/>
        </p:nvSpPr>
        <p:spPr bwMode="auto">
          <a:xfrm>
            <a:off x="3368675" y="3449638"/>
            <a:ext cx="1881188" cy="4730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FF0000"/>
                </a:solidFill>
                <a:latin typeface="Symbol" charset="2"/>
              </a:rPr>
              <a:t>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in</a:t>
            </a:r>
          </a:p>
        </p:txBody>
      </p:sp>
      <p:sp>
        <p:nvSpPr>
          <p:cNvPr id="95263" name="Line 31"/>
          <p:cNvSpPr>
            <a:spLocks noChangeShapeType="1"/>
          </p:cNvSpPr>
          <p:nvPr/>
        </p:nvSpPr>
        <p:spPr bwMode="auto">
          <a:xfrm flipH="1">
            <a:off x="1884363" y="5983288"/>
            <a:ext cx="541337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5264" name="Group 32"/>
          <p:cNvGrpSpPr>
            <a:grpSpLocks/>
          </p:cNvGrpSpPr>
          <p:nvPr/>
        </p:nvGrpSpPr>
        <p:grpSpPr bwMode="auto">
          <a:xfrm>
            <a:off x="1298575" y="4718050"/>
            <a:ext cx="796925" cy="1165225"/>
            <a:chOff x="818" y="2972"/>
            <a:chExt cx="502" cy="734"/>
          </a:xfrm>
        </p:grpSpPr>
        <p:sp>
          <p:nvSpPr>
            <p:cNvPr id="95265" name="Rectangle 33"/>
            <p:cNvSpPr>
              <a:spLocks noChangeArrowheads="1"/>
            </p:cNvSpPr>
            <p:nvPr/>
          </p:nvSpPr>
          <p:spPr bwMode="auto">
            <a:xfrm>
              <a:off x="848" y="2997"/>
              <a:ext cx="472" cy="709"/>
            </a:xfrm>
            <a:prstGeom prst="rect">
              <a:avLst/>
            </a:prstGeom>
            <a:solidFill>
              <a:srgbClr val="969696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66" name="Rectangle 34"/>
            <p:cNvSpPr>
              <a:spLocks noChangeArrowheads="1"/>
            </p:cNvSpPr>
            <p:nvPr/>
          </p:nvSpPr>
          <p:spPr bwMode="auto">
            <a:xfrm>
              <a:off x="820" y="2972"/>
              <a:ext cx="472" cy="709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67" name="Line 35"/>
            <p:cNvSpPr>
              <a:spLocks noChangeShapeType="1"/>
            </p:cNvSpPr>
            <p:nvPr/>
          </p:nvSpPr>
          <p:spPr bwMode="auto">
            <a:xfrm>
              <a:off x="820" y="3122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268" name="Line 36"/>
            <p:cNvSpPr>
              <a:spLocks noChangeShapeType="1"/>
            </p:cNvSpPr>
            <p:nvPr/>
          </p:nvSpPr>
          <p:spPr bwMode="auto">
            <a:xfrm>
              <a:off x="827" y="3277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269" name="Line 37"/>
            <p:cNvSpPr>
              <a:spLocks noChangeShapeType="1"/>
            </p:cNvSpPr>
            <p:nvPr/>
          </p:nvSpPr>
          <p:spPr bwMode="auto">
            <a:xfrm>
              <a:off x="819" y="3421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270" name="Line 38"/>
            <p:cNvSpPr>
              <a:spLocks noChangeShapeType="1"/>
            </p:cNvSpPr>
            <p:nvPr/>
          </p:nvSpPr>
          <p:spPr bwMode="auto">
            <a:xfrm>
              <a:off x="818" y="3551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5271" name="Line 39"/>
          <p:cNvSpPr>
            <a:spLocks noChangeShapeType="1"/>
          </p:cNvSpPr>
          <p:nvPr/>
        </p:nvSpPr>
        <p:spPr bwMode="auto">
          <a:xfrm flipH="1">
            <a:off x="3019425" y="5394325"/>
            <a:ext cx="752475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5272" name="Line 40"/>
          <p:cNvSpPr>
            <a:spLocks noChangeShapeType="1"/>
          </p:cNvSpPr>
          <p:nvPr/>
        </p:nvSpPr>
        <p:spPr bwMode="auto">
          <a:xfrm flipH="1">
            <a:off x="5008563" y="5394325"/>
            <a:ext cx="750887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5273" name="Line 41"/>
          <p:cNvSpPr>
            <a:spLocks noChangeShapeType="1"/>
          </p:cNvSpPr>
          <p:nvPr/>
        </p:nvSpPr>
        <p:spPr bwMode="auto">
          <a:xfrm flipH="1">
            <a:off x="5159375" y="4878388"/>
            <a:ext cx="1138238" cy="11176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5274" name="Line 42"/>
          <p:cNvSpPr>
            <a:spLocks noChangeShapeType="1"/>
          </p:cNvSpPr>
          <p:nvPr/>
        </p:nvSpPr>
        <p:spPr bwMode="auto">
          <a:xfrm flipH="1">
            <a:off x="5148263" y="5995988"/>
            <a:ext cx="681037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5275" name="Line 43"/>
          <p:cNvSpPr>
            <a:spLocks noChangeShapeType="1"/>
          </p:cNvSpPr>
          <p:nvPr/>
        </p:nvSpPr>
        <p:spPr bwMode="auto">
          <a:xfrm flipH="1">
            <a:off x="6257925" y="4891088"/>
            <a:ext cx="542925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5276" name="Group 44"/>
          <p:cNvGrpSpPr>
            <a:grpSpLocks/>
          </p:cNvGrpSpPr>
          <p:nvPr/>
        </p:nvGrpSpPr>
        <p:grpSpPr bwMode="auto">
          <a:xfrm>
            <a:off x="6643688" y="3698875"/>
            <a:ext cx="796925" cy="1165225"/>
            <a:chOff x="4185" y="2330"/>
            <a:chExt cx="502" cy="734"/>
          </a:xfrm>
        </p:grpSpPr>
        <p:sp>
          <p:nvSpPr>
            <p:cNvPr id="95277" name="Rectangle 45"/>
            <p:cNvSpPr>
              <a:spLocks noChangeArrowheads="1"/>
            </p:cNvSpPr>
            <p:nvPr/>
          </p:nvSpPr>
          <p:spPr bwMode="auto">
            <a:xfrm>
              <a:off x="4215" y="2355"/>
              <a:ext cx="472" cy="709"/>
            </a:xfrm>
            <a:prstGeom prst="rect">
              <a:avLst/>
            </a:prstGeom>
            <a:solidFill>
              <a:srgbClr val="969696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8" name="Rectangle 46"/>
            <p:cNvSpPr>
              <a:spLocks noChangeArrowheads="1"/>
            </p:cNvSpPr>
            <p:nvPr/>
          </p:nvSpPr>
          <p:spPr bwMode="auto">
            <a:xfrm>
              <a:off x="4187" y="2330"/>
              <a:ext cx="472" cy="709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9" name="Line 47"/>
            <p:cNvSpPr>
              <a:spLocks noChangeShapeType="1"/>
            </p:cNvSpPr>
            <p:nvPr/>
          </p:nvSpPr>
          <p:spPr bwMode="auto">
            <a:xfrm>
              <a:off x="4187" y="2480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280" name="Line 48"/>
            <p:cNvSpPr>
              <a:spLocks noChangeShapeType="1"/>
            </p:cNvSpPr>
            <p:nvPr/>
          </p:nvSpPr>
          <p:spPr bwMode="auto">
            <a:xfrm>
              <a:off x="4194" y="2635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281" name="Line 49"/>
            <p:cNvSpPr>
              <a:spLocks noChangeShapeType="1"/>
            </p:cNvSpPr>
            <p:nvPr/>
          </p:nvSpPr>
          <p:spPr bwMode="auto">
            <a:xfrm>
              <a:off x="4186" y="2779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282" name="Line 50"/>
            <p:cNvSpPr>
              <a:spLocks noChangeShapeType="1"/>
            </p:cNvSpPr>
            <p:nvPr/>
          </p:nvSpPr>
          <p:spPr bwMode="auto">
            <a:xfrm>
              <a:off x="4185" y="2909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5283" name="Group 51"/>
          <p:cNvGrpSpPr>
            <a:grpSpLocks/>
          </p:cNvGrpSpPr>
          <p:nvPr/>
        </p:nvGrpSpPr>
        <p:grpSpPr bwMode="auto">
          <a:xfrm>
            <a:off x="6175375" y="5011738"/>
            <a:ext cx="796925" cy="1166812"/>
            <a:chOff x="3890" y="3157"/>
            <a:chExt cx="502" cy="735"/>
          </a:xfrm>
        </p:grpSpPr>
        <p:sp>
          <p:nvSpPr>
            <p:cNvPr id="95284" name="Rectangle 52"/>
            <p:cNvSpPr>
              <a:spLocks noChangeArrowheads="1"/>
            </p:cNvSpPr>
            <p:nvPr/>
          </p:nvSpPr>
          <p:spPr bwMode="auto">
            <a:xfrm>
              <a:off x="3920" y="3182"/>
              <a:ext cx="472" cy="710"/>
            </a:xfrm>
            <a:prstGeom prst="rect">
              <a:avLst/>
            </a:prstGeom>
            <a:solidFill>
              <a:srgbClr val="969696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85" name="Rectangle 53"/>
            <p:cNvSpPr>
              <a:spLocks noChangeArrowheads="1"/>
            </p:cNvSpPr>
            <p:nvPr/>
          </p:nvSpPr>
          <p:spPr bwMode="auto">
            <a:xfrm>
              <a:off x="3892" y="3157"/>
              <a:ext cx="472" cy="710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86" name="Line 54"/>
            <p:cNvSpPr>
              <a:spLocks noChangeShapeType="1"/>
            </p:cNvSpPr>
            <p:nvPr/>
          </p:nvSpPr>
          <p:spPr bwMode="auto">
            <a:xfrm>
              <a:off x="3892" y="3307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287" name="Line 55"/>
            <p:cNvSpPr>
              <a:spLocks noChangeShapeType="1"/>
            </p:cNvSpPr>
            <p:nvPr/>
          </p:nvSpPr>
          <p:spPr bwMode="auto">
            <a:xfrm>
              <a:off x="3899" y="3463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288" name="Line 56"/>
            <p:cNvSpPr>
              <a:spLocks noChangeShapeType="1"/>
            </p:cNvSpPr>
            <p:nvPr/>
          </p:nvSpPr>
          <p:spPr bwMode="auto">
            <a:xfrm>
              <a:off x="3891" y="3606"/>
              <a:ext cx="47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289" name="Line 57"/>
            <p:cNvSpPr>
              <a:spLocks noChangeShapeType="1"/>
            </p:cNvSpPr>
            <p:nvPr/>
          </p:nvSpPr>
          <p:spPr bwMode="auto">
            <a:xfrm>
              <a:off x="3890" y="3737"/>
              <a:ext cx="47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5290" name="Oval 58"/>
          <p:cNvSpPr>
            <a:spLocks noChangeArrowheads="1"/>
          </p:cNvSpPr>
          <p:nvPr/>
        </p:nvSpPr>
        <p:spPr bwMode="auto">
          <a:xfrm>
            <a:off x="2763838" y="3638550"/>
            <a:ext cx="112712" cy="115888"/>
          </a:xfrm>
          <a:prstGeom prst="ellipse">
            <a:avLst/>
          </a:prstGeom>
          <a:solidFill>
            <a:srgbClr val="FF0000"/>
          </a:solidFill>
          <a:ln w="9360" cap="sq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291" name="Oval 59"/>
          <p:cNvSpPr>
            <a:spLocks noChangeArrowheads="1"/>
          </p:cNvSpPr>
          <p:nvPr/>
        </p:nvSpPr>
        <p:spPr bwMode="auto">
          <a:xfrm>
            <a:off x="1604963" y="4767263"/>
            <a:ext cx="114300" cy="117475"/>
          </a:xfrm>
          <a:prstGeom prst="ellipse">
            <a:avLst/>
          </a:prstGeom>
          <a:solidFill>
            <a:srgbClr val="808080"/>
          </a:solidFill>
          <a:ln w="936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292" name="Text Box 60"/>
          <p:cNvSpPr txBox="1">
            <a:spLocks noChangeArrowheads="1"/>
          </p:cNvSpPr>
          <p:nvPr/>
        </p:nvSpPr>
        <p:spPr bwMode="auto">
          <a:xfrm>
            <a:off x="7583488" y="3651250"/>
            <a:ext cx="590550" cy="4730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FF0000"/>
                </a:solidFill>
                <a:latin typeface="Symbol" charset="2"/>
              </a:rPr>
              <a:t>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out</a:t>
            </a:r>
          </a:p>
        </p:txBody>
      </p:sp>
      <p:grpSp>
        <p:nvGrpSpPr>
          <p:cNvPr id="95293" name="Group 61"/>
          <p:cNvGrpSpPr>
            <a:grpSpLocks/>
          </p:cNvGrpSpPr>
          <p:nvPr/>
        </p:nvGrpSpPr>
        <p:grpSpPr bwMode="auto">
          <a:xfrm>
            <a:off x="4587875" y="5233988"/>
            <a:ext cx="384175" cy="317500"/>
            <a:chOff x="2890" y="3297"/>
            <a:chExt cx="242" cy="200"/>
          </a:xfrm>
        </p:grpSpPr>
        <p:sp>
          <p:nvSpPr>
            <p:cNvPr id="95294" name="Rectangle 62"/>
            <p:cNvSpPr>
              <a:spLocks noChangeArrowheads="1"/>
            </p:cNvSpPr>
            <p:nvPr/>
          </p:nvSpPr>
          <p:spPr bwMode="auto">
            <a:xfrm>
              <a:off x="2890" y="3297"/>
              <a:ext cx="242" cy="200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95" name="Line 63"/>
            <p:cNvSpPr>
              <a:spLocks noChangeShapeType="1"/>
            </p:cNvSpPr>
            <p:nvPr/>
          </p:nvSpPr>
          <p:spPr bwMode="auto">
            <a:xfrm>
              <a:off x="3096" y="3339"/>
              <a:ext cx="0" cy="12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296" name="Line 64"/>
            <p:cNvSpPr>
              <a:spLocks noChangeShapeType="1"/>
            </p:cNvSpPr>
            <p:nvPr/>
          </p:nvSpPr>
          <p:spPr bwMode="auto">
            <a:xfrm>
              <a:off x="3063" y="3339"/>
              <a:ext cx="0" cy="12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297" name="Line 65"/>
            <p:cNvSpPr>
              <a:spLocks noChangeShapeType="1"/>
            </p:cNvSpPr>
            <p:nvPr/>
          </p:nvSpPr>
          <p:spPr bwMode="auto">
            <a:xfrm>
              <a:off x="3030" y="3339"/>
              <a:ext cx="0" cy="12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298" name="Line 66"/>
            <p:cNvSpPr>
              <a:spLocks noChangeShapeType="1"/>
            </p:cNvSpPr>
            <p:nvPr/>
          </p:nvSpPr>
          <p:spPr bwMode="auto">
            <a:xfrm>
              <a:off x="2996" y="3336"/>
              <a:ext cx="0" cy="12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299" name="Line 67"/>
            <p:cNvSpPr>
              <a:spLocks noChangeShapeType="1"/>
            </p:cNvSpPr>
            <p:nvPr/>
          </p:nvSpPr>
          <p:spPr bwMode="auto">
            <a:xfrm>
              <a:off x="2963" y="3336"/>
              <a:ext cx="0" cy="12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300" name="Line 68"/>
            <p:cNvSpPr>
              <a:spLocks noChangeShapeType="1"/>
            </p:cNvSpPr>
            <p:nvPr/>
          </p:nvSpPr>
          <p:spPr bwMode="auto">
            <a:xfrm>
              <a:off x="2929" y="3336"/>
              <a:ext cx="1" cy="12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5301" name="Line 69"/>
          <p:cNvSpPr>
            <a:spLocks noChangeShapeType="1"/>
          </p:cNvSpPr>
          <p:nvPr/>
        </p:nvSpPr>
        <p:spPr bwMode="auto">
          <a:xfrm>
            <a:off x="4845050" y="4017963"/>
            <a:ext cx="339725" cy="1587"/>
          </a:xfrm>
          <a:prstGeom prst="line">
            <a:avLst/>
          </a:prstGeom>
          <a:noFill/>
          <a:ln w="38160" cap="sq">
            <a:solidFill>
              <a:srgbClr val="FFFFFF"/>
            </a:solidFill>
            <a:prstDash val="sysDot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5302" name="Freeform 70"/>
          <p:cNvSpPr>
            <a:spLocks/>
          </p:cNvSpPr>
          <p:nvPr/>
        </p:nvSpPr>
        <p:spPr bwMode="auto">
          <a:xfrm>
            <a:off x="1663700" y="4865688"/>
            <a:ext cx="4854575" cy="1228725"/>
          </a:xfrm>
          <a:custGeom>
            <a:avLst/>
            <a:gdLst>
              <a:gd name="G0" fmla="+- 1 0 0"/>
              <a:gd name="G1" fmla="+- 1486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1 0 0"/>
              <a:gd name="T0" fmla="*/ 0 w 6225"/>
              <a:gd name="T1" fmla="*/ 0 h 1501"/>
              <a:gd name="T2" fmla="*/ 0 w 6225"/>
              <a:gd name="T3" fmla="*/ 2147483647 h 1501"/>
              <a:gd name="T4" fmla="*/ 2147483647 w 6225"/>
              <a:gd name="T5" fmla="*/ 2147483647 h 1501"/>
              <a:gd name="T6" fmla="*/ 2147483647 w 6225"/>
              <a:gd name="T7" fmla="*/ 2147483647 h 1501"/>
              <a:gd name="T8" fmla="*/ 2147483647 w 6225"/>
              <a:gd name="T9" fmla="*/ 2147483647 h 1501"/>
              <a:gd name="T10" fmla="*/ 2147483647 w 6225"/>
              <a:gd name="T11" fmla="*/ 2147483647 h 1501"/>
              <a:gd name="T12" fmla="*/ 2147483647 w 6225"/>
              <a:gd name="T13" fmla="*/ 2147483647 h 1501"/>
              <a:gd name="T14" fmla="*/ 2147483647 w 6225"/>
              <a:gd name="T15" fmla="*/ 2147483647 h 15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225" h="1501">
                <a:moveTo>
                  <a:pt x="0" y="0"/>
                </a:moveTo>
                <a:lnTo>
                  <a:pt x="0" y="1486"/>
                </a:lnTo>
                <a:lnTo>
                  <a:pt x="1005" y="1501"/>
                </a:lnTo>
                <a:lnTo>
                  <a:pt x="1860" y="706"/>
                </a:lnTo>
                <a:lnTo>
                  <a:pt x="5085" y="721"/>
                </a:lnTo>
                <a:lnTo>
                  <a:pt x="4305" y="1456"/>
                </a:lnTo>
                <a:lnTo>
                  <a:pt x="6225" y="1456"/>
                </a:lnTo>
                <a:lnTo>
                  <a:pt x="6220" y="391"/>
                </a:lnTo>
              </a:path>
            </a:pathLst>
          </a:custGeom>
          <a:noFill/>
          <a:ln w="38160" cap="sq">
            <a:solidFill>
              <a:srgbClr val="80808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303" name="Freeform 71"/>
          <p:cNvSpPr>
            <a:spLocks/>
          </p:cNvSpPr>
          <p:nvPr/>
        </p:nvSpPr>
        <p:spPr bwMode="auto">
          <a:xfrm>
            <a:off x="2822575" y="3698875"/>
            <a:ext cx="4210050" cy="1646238"/>
          </a:xfrm>
          <a:custGeom>
            <a:avLst/>
            <a:gdLst>
              <a:gd name="G0" fmla="+- 1 0 0"/>
              <a:gd name="G1" fmla="+- 1485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1 0 0"/>
              <a:gd name="T0" fmla="*/ 0 w 5400"/>
              <a:gd name="T1" fmla="*/ 0 h 2010"/>
              <a:gd name="T2" fmla="*/ 0 w 5400"/>
              <a:gd name="T3" fmla="*/ 2147483647 h 2010"/>
              <a:gd name="T4" fmla="*/ 2147483647 w 5400"/>
              <a:gd name="T5" fmla="*/ 2147483647 h 2010"/>
              <a:gd name="T6" fmla="*/ 2147483647 w 5400"/>
              <a:gd name="T7" fmla="*/ 2147483647 h 2010"/>
              <a:gd name="T8" fmla="*/ 2147483647 w 5400"/>
              <a:gd name="T9" fmla="*/ 2147483647 h 2010"/>
              <a:gd name="T10" fmla="*/ 2147483647 w 5400"/>
              <a:gd name="T11" fmla="*/ 2147483647 h 2010"/>
              <a:gd name="T12" fmla="*/ 2147483647 w 5400"/>
              <a:gd name="T13" fmla="*/ 2147483647 h 2010"/>
              <a:gd name="T14" fmla="*/ 2147483647 w 5400"/>
              <a:gd name="T15" fmla="*/ 2147483647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400" h="2010">
                <a:moveTo>
                  <a:pt x="0" y="0"/>
                </a:moveTo>
                <a:lnTo>
                  <a:pt x="0" y="1485"/>
                </a:lnTo>
                <a:lnTo>
                  <a:pt x="1005" y="1500"/>
                </a:lnTo>
                <a:lnTo>
                  <a:pt x="540" y="2010"/>
                </a:lnTo>
                <a:lnTo>
                  <a:pt x="3615" y="2010"/>
                </a:lnTo>
                <a:lnTo>
                  <a:pt x="4350" y="1275"/>
                </a:lnTo>
                <a:lnTo>
                  <a:pt x="5400" y="1290"/>
                </a:lnTo>
                <a:lnTo>
                  <a:pt x="5400" y="120"/>
                </a:lnTo>
              </a:path>
            </a:pathLst>
          </a:custGeom>
          <a:noFill/>
          <a:ln w="38160" cap="sq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304" name="Oval 72"/>
          <p:cNvSpPr>
            <a:spLocks noChangeArrowheads="1"/>
          </p:cNvSpPr>
          <p:nvPr/>
        </p:nvSpPr>
        <p:spPr bwMode="auto">
          <a:xfrm>
            <a:off x="2763838" y="3871913"/>
            <a:ext cx="112712" cy="115887"/>
          </a:xfrm>
          <a:prstGeom prst="ellipse">
            <a:avLst/>
          </a:prstGeom>
          <a:solidFill>
            <a:srgbClr val="FF0000"/>
          </a:solidFill>
          <a:ln w="9360" cap="sq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305" name="Text Box 73"/>
          <p:cNvSpPr txBox="1">
            <a:spLocks noChangeArrowheads="1"/>
          </p:cNvSpPr>
          <p:nvPr/>
        </p:nvSpPr>
        <p:spPr bwMode="auto">
          <a:xfrm>
            <a:off x="3362325" y="3778250"/>
            <a:ext cx="2349500" cy="617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FF0000"/>
                </a:solidFill>
                <a:latin typeface="Symbol" charset="2"/>
              </a:rPr>
              <a:t>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'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in</a:t>
            </a:r>
          </a:p>
        </p:txBody>
      </p:sp>
      <p:sp>
        <p:nvSpPr>
          <p:cNvPr id="95306" name="Line 74"/>
          <p:cNvSpPr>
            <a:spLocks noChangeShapeType="1"/>
          </p:cNvSpPr>
          <p:nvPr/>
        </p:nvSpPr>
        <p:spPr bwMode="auto">
          <a:xfrm>
            <a:off x="2909888" y="3938588"/>
            <a:ext cx="514350" cy="1587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5307" name="Line 75"/>
          <p:cNvSpPr>
            <a:spLocks noChangeShapeType="1"/>
          </p:cNvSpPr>
          <p:nvPr/>
        </p:nvSpPr>
        <p:spPr bwMode="auto">
          <a:xfrm>
            <a:off x="2905125" y="3705225"/>
            <a:ext cx="514350" cy="1588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5308" name="Line 76"/>
          <p:cNvSpPr>
            <a:spLocks noChangeShapeType="1"/>
          </p:cNvSpPr>
          <p:nvPr/>
        </p:nvSpPr>
        <p:spPr bwMode="auto">
          <a:xfrm>
            <a:off x="7116763" y="3857625"/>
            <a:ext cx="514350" cy="1588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5309" name="Rectangle 77"/>
          <p:cNvSpPr>
            <a:spLocks noChangeArrowheads="1"/>
          </p:cNvSpPr>
          <p:nvPr/>
        </p:nvSpPr>
        <p:spPr bwMode="auto">
          <a:xfrm>
            <a:off x="2711450" y="3613150"/>
            <a:ext cx="244475" cy="155575"/>
          </a:xfrm>
          <a:prstGeom prst="rect">
            <a:avLst/>
          </a:prstGeom>
          <a:solidFill>
            <a:srgbClr val="00CC99"/>
          </a:solidFill>
          <a:ln w="9360" cap="sq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310" name="Rectangle 78"/>
          <p:cNvSpPr>
            <a:spLocks noChangeArrowheads="1"/>
          </p:cNvSpPr>
          <p:nvPr/>
        </p:nvSpPr>
        <p:spPr bwMode="auto">
          <a:xfrm>
            <a:off x="2381250" y="3846513"/>
            <a:ext cx="244475" cy="155575"/>
          </a:xfrm>
          <a:prstGeom prst="rect">
            <a:avLst/>
          </a:prstGeom>
          <a:solidFill>
            <a:srgbClr val="00CC99"/>
          </a:solidFill>
          <a:ln w="9360" cap="sq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311" name="Text Box 79"/>
          <p:cNvSpPr txBox="1">
            <a:spLocks noChangeArrowheads="1"/>
          </p:cNvSpPr>
          <p:nvPr/>
        </p:nvSpPr>
        <p:spPr bwMode="auto">
          <a:xfrm>
            <a:off x="1758950" y="3736975"/>
            <a:ext cx="611188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6600"/>
                </a:solidFill>
                <a:latin typeface="Arial" charset="0"/>
              </a:rPr>
              <a:t>copy</a:t>
            </a:r>
          </a:p>
        </p:txBody>
      </p:sp>
      <p:sp>
        <p:nvSpPr>
          <p:cNvPr id="95312" name="Text Box 80"/>
          <p:cNvSpPr txBox="1">
            <a:spLocks noChangeArrowheads="1"/>
          </p:cNvSpPr>
          <p:nvPr/>
        </p:nvSpPr>
        <p:spPr bwMode="auto">
          <a:xfrm>
            <a:off x="3729038" y="4805363"/>
            <a:ext cx="1758950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i="1">
                <a:solidFill>
                  <a:srgbClr val="006600"/>
                </a:solidFill>
                <a:latin typeface="Arial" charset="0"/>
              </a:rPr>
              <a:t>free buffer space!</a:t>
            </a:r>
          </a:p>
        </p:txBody>
      </p:sp>
      <p:grpSp>
        <p:nvGrpSpPr>
          <p:cNvPr id="95313" name="Group 81"/>
          <p:cNvGrpSpPr>
            <a:grpSpLocks/>
          </p:cNvGrpSpPr>
          <p:nvPr/>
        </p:nvGrpSpPr>
        <p:grpSpPr bwMode="auto">
          <a:xfrm>
            <a:off x="1376363" y="3300413"/>
            <a:ext cx="946150" cy="927100"/>
            <a:chOff x="867" y="2079"/>
            <a:chExt cx="596" cy="584"/>
          </a:xfrm>
        </p:grpSpPr>
        <p:grpSp>
          <p:nvGrpSpPr>
            <p:cNvPr id="95314" name="Group 82"/>
            <p:cNvGrpSpPr>
              <a:grpSpLocks/>
            </p:cNvGrpSpPr>
            <p:nvPr/>
          </p:nvGrpSpPr>
          <p:grpSpPr bwMode="auto">
            <a:xfrm>
              <a:off x="867" y="2324"/>
              <a:ext cx="596" cy="302"/>
              <a:chOff x="867" y="2324"/>
              <a:chExt cx="596" cy="302"/>
            </a:xfrm>
          </p:grpSpPr>
          <p:pic>
            <p:nvPicPr>
              <p:cNvPr id="95315" name="Picture 83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867" y="2324"/>
                <a:ext cx="596" cy="302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95316" name="Rectangle 84"/>
              <p:cNvSpPr>
                <a:spLocks noChangeArrowheads="1"/>
              </p:cNvSpPr>
              <p:nvPr/>
            </p:nvSpPr>
            <p:spPr bwMode="auto">
              <a:xfrm>
                <a:off x="1001" y="2411"/>
                <a:ext cx="359" cy="117"/>
              </a:xfrm>
              <a:prstGeom prst="rect">
                <a:avLst/>
              </a:prstGeom>
              <a:solidFill>
                <a:srgbClr val="FFFF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5317" name="Text Box 85"/>
            <p:cNvSpPr txBox="1">
              <a:spLocks noChangeArrowheads="1"/>
            </p:cNvSpPr>
            <p:nvPr/>
          </p:nvSpPr>
          <p:spPr bwMode="auto">
            <a:xfrm>
              <a:off x="927" y="2398"/>
              <a:ext cx="478" cy="26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8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200" b="1" i="1">
                  <a:solidFill>
                    <a:srgbClr val="3333CC"/>
                  </a:solidFill>
                  <a:latin typeface="Comic Sans MS" charset="0"/>
                </a:rPr>
                <a:t>timeout</a:t>
              </a:r>
            </a:p>
          </p:txBody>
        </p:sp>
        <p:pic>
          <p:nvPicPr>
            <p:cNvPr id="95318" name="Picture 8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003" y="2079"/>
              <a:ext cx="261" cy="24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</p:grpSp>
      <p:sp>
        <p:nvSpPr>
          <p:cNvPr id="95319" name="Line 87"/>
          <p:cNvSpPr>
            <a:spLocks noChangeShapeType="1"/>
          </p:cNvSpPr>
          <p:nvPr/>
        </p:nvSpPr>
        <p:spPr bwMode="auto">
          <a:xfrm>
            <a:off x="5092700" y="1244600"/>
            <a:ext cx="1588" cy="17160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5320" name="Line 88"/>
          <p:cNvSpPr>
            <a:spLocks noChangeShapeType="1"/>
          </p:cNvSpPr>
          <p:nvPr/>
        </p:nvSpPr>
        <p:spPr bwMode="auto">
          <a:xfrm flipH="1">
            <a:off x="5084763" y="2967038"/>
            <a:ext cx="1801812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5321" name="Text Box 89"/>
          <p:cNvSpPr txBox="1">
            <a:spLocks noChangeArrowheads="1"/>
          </p:cNvSpPr>
          <p:nvPr/>
        </p:nvSpPr>
        <p:spPr bwMode="auto">
          <a:xfrm>
            <a:off x="4664075" y="1303338"/>
            <a:ext cx="460375" cy="3063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  <a:cs typeface="Arial" charset="0"/>
              </a:rPr>
              <a:t>R/2</a:t>
            </a:r>
          </a:p>
        </p:txBody>
      </p:sp>
      <p:sp>
        <p:nvSpPr>
          <p:cNvPr id="95322" name="Line 90"/>
          <p:cNvSpPr>
            <a:spLocks noChangeShapeType="1"/>
          </p:cNvSpPr>
          <p:nvPr/>
        </p:nvSpPr>
        <p:spPr bwMode="auto">
          <a:xfrm flipH="1">
            <a:off x="5084763" y="1463675"/>
            <a:ext cx="2701925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5323" name="Text Box 91"/>
          <p:cNvSpPr txBox="1">
            <a:spLocks noChangeArrowheads="1"/>
          </p:cNvSpPr>
          <p:nvPr/>
        </p:nvSpPr>
        <p:spPr bwMode="auto">
          <a:xfrm>
            <a:off x="6450013" y="2919413"/>
            <a:ext cx="460375" cy="3063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  <a:cs typeface="Arial" charset="0"/>
              </a:rPr>
              <a:t>R/2</a:t>
            </a:r>
          </a:p>
        </p:txBody>
      </p:sp>
      <p:grpSp>
        <p:nvGrpSpPr>
          <p:cNvPr id="95324" name="Group 92"/>
          <p:cNvGrpSpPr>
            <a:grpSpLocks/>
          </p:cNvGrpSpPr>
          <p:nvPr/>
        </p:nvGrpSpPr>
        <p:grpSpPr bwMode="auto">
          <a:xfrm>
            <a:off x="5665788" y="2954338"/>
            <a:ext cx="406400" cy="404812"/>
            <a:chOff x="3569" y="1861"/>
            <a:chExt cx="256" cy="255"/>
          </a:xfrm>
        </p:grpSpPr>
        <p:sp>
          <p:nvSpPr>
            <p:cNvPr id="95325" name="Text Box 93"/>
            <p:cNvSpPr txBox="1">
              <a:spLocks noChangeArrowheads="1"/>
            </p:cNvSpPr>
            <p:nvPr/>
          </p:nvSpPr>
          <p:spPr bwMode="auto">
            <a:xfrm>
              <a:off x="3569" y="1861"/>
              <a:ext cx="256" cy="25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Symbol" charset="2"/>
                </a:rPr>
                <a:t></a:t>
              </a:r>
              <a:r>
                <a:rPr lang="en-US" sz="1800" baseline="-25000">
                  <a:solidFill>
                    <a:srgbClr val="000000"/>
                  </a:solidFill>
                  <a:latin typeface="Arial" charset="0"/>
                  <a:cs typeface="Arial" charset="0"/>
                </a:rPr>
                <a:t>in</a:t>
              </a:r>
            </a:p>
          </p:txBody>
        </p:sp>
        <p:sp>
          <p:nvSpPr>
            <p:cNvPr id="95326" name="Line 94"/>
            <p:cNvSpPr>
              <a:spLocks noChangeShapeType="1"/>
            </p:cNvSpPr>
            <p:nvPr/>
          </p:nvSpPr>
          <p:spPr bwMode="auto">
            <a:xfrm flipV="1">
              <a:off x="3718" y="1915"/>
              <a:ext cx="23" cy="25"/>
            </a:xfrm>
            <a:prstGeom prst="line">
              <a:avLst/>
            </a:prstGeom>
            <a:noFill/>
            <a:ln w="1908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5327" name="Text Box 95"/>
          <p:cNvSpPr txBox="1">
            <a:spLocks noChangeArrowheads="1"/>
          </p:cNvSpPr>
          <p:nvPr/>
        </p:nvSpPr>
        <p:spPr bwMode="auto">
          <a:xfrm rot="16200000">
            <a:off x="4495006" y="2007394"/>
            <a:ext cx="617538" cy="406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Symbol" charset="2"/>
              </a:rPr>
              <a:t></a:t>
            </a:r>
            <a:r>
              <a:rPr lang="en-US" sz="1800" baseline="-25000">
                <a:solidFill>
                  <a:srgbClr val="000000"/>
                </a:solidFill>
                <a:latin typeface="Arial" charset="0"/>
                <a:cs typeface="Arial" charset="0"/>
              </a:rPr>
              <a:t>out</a:t>
            </a:r>
          </a:p>
        </p:txBody>
      </p:sp>
      <p:sp>
        <p:nvSpPr>
          <p:cNvPr id="95328" name="Line 96"/>
          <p:cNvSpPr>
            <a:spLocks noChangeShapeType="1"/>
          </p:cNvSpPr>
          <p:nvPr/>
        </p:nvSpPr>
        <p:spPr bwMode="auto">
          <a:xfrm flipV="1">
            <a:off x="5051425" y="1462088"/>
            <a:ext cx="1617663" cy="1527175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5329" name="Group 97"/>
          <p:cNvGrpSpPr>
            <a:grpSpLocks/>
          </p:cNvGrpSpPr>
          <p:nvPr/>
        </p:nvGrpSpPr>
        <p:grpSpPr bwMode="auto">
          <a:xfrm>
            <a:off x="6646863" y="1477962"/>
            <a:ext cx="2259012" cy="1481138"/>
            <a:chOff x="4187" y="931"/>
            <a:chExt cx="1423" cy="933"/>
          </a:xfrm>
        </p:grpSpPr>
        <p:sp>
          <p:nvSpPr>
            <p:cNvPr id="95330" name="Line 98"/>
            <p:cNvSpPr>
              <a:spLocks noChangeShapeType="1"/>
            </p:cNvSpPr>
            <p:nvPr/>
          </p:nvSpPr>
          <p:spPr bwMode="auto">
            <a:xfrm flipV="1">
              <a:off x="4196" y="931"/>
              <a:ext cx="0" cy="93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331" name="Oval 99"/>
            <p:cNvSpPr>
              <a:spLocks noChangeArrowheads="1"/>
            </p:cNvSpPr>
            <p:nvPr/>
          </p:nvSpPr>
          <p:spPr bwMode="auto">
            <a:xfrm>
              <a:off x="4187" y="1026"/>
              <a:ext cx="55" cy="55"/>
            </a:xfrm>
            <a:prstGeom prst="ellipse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32" name="Text Box 100"/>
            <p:cNvSpPr txBox="1">
              <a:spLocks noChangeArrowheads="1"/>
            </p:cNvSpPr>
            <p:nvPr/>
          </p:nvSpPr>
          <p:spPr bwMode="auto">
            <a:xfrm>
              <a:off x="4426" y="1106"/>
              <a:ext cx="1184" cy="738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l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when sending at R/2, some packets are retransmissions including duplicated that are delivered!</a:t>
              </a:r>
            </a:p>
          </p:txBody>
        </p:sp>
        <p:sp>
          <p:nvSpPr>
            <p:cNvPr id="95333" name="Line 101"/>
            <p:cNvSpPr>
              <a:spLocks noChangeShapeType="1"/>
            </p:cNvSpPr>
            <p:nvPr/>
          </p:nvSpPr>
          <p:spPr bwMode="auto">
            <a:xfrm flipH="1" flipV="1">
              <a:off x="4200" y="1032"/>
              <a:ext cx="246" cy="141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5334" name="Freeform 102"/>
          <p:cNvSpPr>
            <a:spLocks noChangeArrowheads="1"/>
          </p:cNvSpPr>
          <p:nvPr/>
        </p:nvSpPr>
        <p:spPr bwMode="auto">
          <a:xfrm>
            <a:off x="5089525" y="1571625"/>
            <a:ext cx="2535238" cy="1382713"/>
          </a:xfrm>
          <a:custGeom>
            <a:avLst/>
            <a:gdLst>
              <a:gd name="G0" fmla="+- 871 0 0"/>
              <a:gd name="G1" fmla="+- 1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1 0 0"/>
              <a:gd name="G8" fmla="+- 1 0 0"/>
              <a:gd name="G9" fmla="+- 1 0 0"/>
              <a:gd name="T0" fmla="*/ 0 w 1597"/>
              <a:gd name="T1" fmla="*/ 2147483647 h 871"/>
              <a:gd name="T2" fmla="*/ 2147483647 w 1597"/>
              <a:gd name="T3" fmla="*/ 2147483647 h 871"/>
              <a:gd name="T4" fmla="*/ 2147483647 w 1597"/>
              <a:gd name="T5" fmla="*/ 2147483647 h 871"/>
              <a:gd name="T6" fmla="*/ 2147483647 w 1597"/>
              <a:gd name="T7" fmla="*/ 2147483647 h 8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97" h="871">
                <a:moveTo>
                  <a:pt x="0" y="871"/>
                </a:moveTo>
                <a:cubicBezTo>
                  <a:pt x="166" y="737"/>
                  <a:pt x="664" y="154"/>
                  <a:pt x="994" y="66"/>
                </a:cubicBezTo>
                <a:cubicBezTo>
                  <a:pt x="1172" y="20"/>
                  <a:pt x="1158" y="4"/>
                  <a:pt x="1466" y="2"/>
                </a:cubicBezTo>
                <a:cubicBezTo>
                  <a:pt x="1596" y="0"/>
                  <a:pt x="1570" y="3"/>
                  <a:pt x="1597" y="3"/>
                </a:cubicBezTo>
              </a:path>
            </a:pathLst>
          </a:custGeom>
          <a:noFill/>
          <a:ln w="28440" cap="flat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335" name="Freeform 103"/>
          <p:cNvSpPr>
            <a:spLocks noChangeArrowheads="1"/>
          </p:cNvSpPr>
          <p:nvPr/>
        </p:nvSpPr>
        <p:spPr bwMode="auto">
          <a:xfrm>
            <a:off x="6937375" y="4981575"/>
            <a:ext cx="250825" cy="1212850"/>
          </a:xfrm>
          <a:custGeom>
            <a:avLst/>
            <a:gdLst>
              <a:gd name="G0" fmla="+- 1 0 0"/>
              <a:gd name="G1" fmla="+- 0 0 0"/>
              <a:gd name="G2" fmla="+- 1224 0 0"/>
              <a:gd name="G3" fmla="+- 1 0 0"/>
              <a:gd name="G4" fmla="+- 1 0 0"/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336" name="Freeform 104"/>
          <p:cNvSpPr>
            <a:spLocks noChangeArrowheads="1"/>
          </p:cNvSpPr>
          <p:nvPr/>
        </p:nvSpPr>
        <p:spPr bwMode="auto">
          <a:xfrm>
            <a:off x="7416800" y="3676650"/>
            <a:ext cx="250825" cy="1212850"/>
          </a:xfrm>
          <a:custGeom>
            <a:avLst/>
            <a:gdLst>
              <a:gd name="G0" fmla="+- 1 0 0"/>
              <a:gd name="G1" fmla="+- 0 0 0"/>
              <a:gd name="G2" fmla="+- 1224 0 0"/>
              <a:gd name="G3" fmla="+- 1 0 0"/>
              <a:gd name="G4" fmla="+- 1 0 0"/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337" name="Freeform 105"/>
          <p:cNvSpPr>
            <a:spLocks noChangeArrowheads="1"/>
          </p:cNvSpPr>
          <p:nvPr/>
        </p:nvSpPr>
        <p:spPr bwMode="auto">
          <a:xfrm flipH="1">
            <a:off x="1065213" y="4667250"/>
            <a:ext cx="250825" cy="1201738"/>
          </a:xfrm>
          <a:custGeom>
            <a:avLst/>
            <a:gdLst>
              <a:gd name="G0" fmla="+- 1 0 0"/>
              <a:gd name="G1" fmla="+- 0 0 0"/>
              <a:gd name="G2" fmla="+- 1224 0 0"/>
              <a:gd name="G3" fmla="+- 1 0 0"/>
              <a:gd name="G4" fmla="+- 1 0 0"/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338" name="Text Box 106"/>
          <p:cNvSpPr txBox="1">
            <a:spLocks noChangeArrowheads="1"/>
          </p:cNvSpPr>
          <p:nvPr/>
        </p:nvSpPr>
        <p:spPr bwMode="auto">
          <a:xfrm>
            <a:off x="1168400" y="6073775"/>
            <a:ext cx="877888" cy="3127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Host B</a:t>
            </a:r>
          </a:p>
        </p:txBody>
      </p:sp>
      <p:sp>
        <p:nvSpPr>
          <p:cNvPr id="95339" name="Rectangle 107"/>
          <p:cNvSpPr>
            <a:spLocks noChangeArrowheads="1"/>
          </p:cNvSpPr>
          <p:nvPr/>
        </p:nvSpPr>
        <p:spPr bwMode="auto">
          <a:xfrm>
            <a:off x="377825" y="1039813"/>
            <a:ext cx="4310063" cy="19161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2900" indent="-341313" algn="l">
              <a:lnSpc>
                <a:spcPct val="85000"/>
              </a:lnSpc>
              <a:spcBef>
                <a:spcPts val="600"/>
              </a:spcBef>
              <a:buClrTx/>
              <a:buSzPct val="65000"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28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Realistic: </a:t>
            </a:r>
            <a:r>
              <a:rPr lang="en-US" sz="2800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duplicates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1313" indent="-339725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Packets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can be lost, dropped at router due  to full buffers</a:t>
            </a:r>
          </a:p>
          <a:p>
            <a:pPr marL="341313" indent="-339725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Sender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times out prematurely, sending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en-US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copies, both of which are delivered</a:t>
            </a:r>
          </a:p>
          <a:p>
            <a:pPr marL="341313" indent="-339725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charset="2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341" name="Text Box 109"/>
          <p:cNvSpPr txBox="1">
            <a:spLocks noChangeArrowheads="1"/>
          </p:cNvSpPr>
          <p:nvPr/>
        </p:nvSpPr>
        <p:spPr bwMode="auto">
          <a:xfrm>
            <a:off x="330200" y="115888"/>
            <a:ext cx="8128000" cy="873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Causes/costs of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Congestion</a:t>
            </a: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scenario 2 </a:t>
            </a:r>
          </a:p>
        </p:txBody>
      </p:sp>
      <p:grpSp>
        <p:nvGrpSpPr>
          <p:cNvPr id="95342" name="Group 110"/>
          <p:cNvGrpSpPr>
            <a:grpSpLocks/>
          </p:cNvGrpSpPr>
          <p:nvPr/>
        </p:nvGrpSpPr>
        <p:grpSpPr bwMode="auto">
          <a:xfrm>
            <a:off x="7553325" y="4564063"/>
            <a:ext cx="230188" cy="439737"/>
            <a:chOff x="4758" y="2875"/>
            <a:chExt cx="145" cy="277"/>
          </a:xfrm>
        </p:grpSpPr>
        <p:sp>
          <p:nvSpPr>
            <p:cNvPr id="95343" name="Freeform 111"/>
            <p:cNvSpPr>
              <a:spLocks noChangeArrowheads="1"/>
            </p:cNvSpPr>
            <p:nvPr/>
          </p:nvSpPr>
          <p:spPr bwMode="auto">
            <a:xfrm>
              <a:off x="4874" y="2875"/>
              <a:ext cx="28" cy="26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2742 0 0"/>
                <a:gd name="G4" fmla="+- 1 0 0"/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0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44" name="Rectangle 112"/>
            <p:cNvSpPr>
              <a:spLocks noChangeArrowheads="1"/>
            </p:cNvSpPr>
            <p:nvPr/>
          </p:nvSpPr>
          <p:spPr bwMode="auto">
            <a:xfrm>
              <a:off x="4765" y="2875"/>
              <a:ext cx="106" cy="264"/>
            </a:xfrm>
            <a:prstGeom prst="rect">
              <a:avLst/>
            </a:pr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45" name="Freeform 113"/>
            <p:cNvSpPr>
              <a:spLocks noChangeArrowheads="1"/>
            </p:cNvSpPr>
            <p:nvPr/>
          </p:nvSpPr>
          <p:spPr bwMode="auto">
            <a:xfrm>
              <a:off x="4879" y="2891"/>
              <a:ext cx="16" cy="245"/>
            </a:xfrm>
            <a:custGeom>
              <a:avLst/>
              <a:gdLst>
                <a:gd name="G0" fmla="+- 0 0 0"/>
                <a:gd name="G1" fmla="+- 0 0 0"/>
                <a:gd name="G2" fmla="+- 1 0 0"/>
                <a:gd name="G3" fmla="+- 1 0 0"/>
                <a:gd name="G4" fmla="+- 1229 0 0"/>
                <a:gd name="G5" fmla="+- 1 0 0"/>
                <a:gd name="G6" fmla="+- 2501 0 0"/>
                <a:gd name="G7" fmla="+- 0 0 0"/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0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46" name="Freeform 114"/>
            <p:cNvSpPr>
              <a:spLocks noChangeArrowheads="1"/>
            </p:cNvSpPr>
            <p:nvPr/>
          </p:nvSpPr>
          <p:spPr bwMode="auto">
            <a:xfrm>
              <a:off x="4875" y="3016"/>
              <a:ext cx="26" cy="21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47" name="Rectangle 115"/>
            <p:cNvSpPr>
              <a:spLocks noChangeArrowheads="1"/>
            </p:cNvSpPr>
            <p:nvPr/>
          </p:nvSpPr>
          <p:spPr bwMode="auto">
            <a:xfrm>
              <a:off x="4765" y="2906"/>
              <a:ext cx="60" cy="4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5348" name="Group 116"/>
            <p:cNvGrpSpPr>
              <a:grpSpLocks/>
            </p:cNvGrpSpPr>
            <p:nvPr/>
          </p:nvGrpSpPr>
          <p:grpSpPr bwMode="auto">
            <a:xfrm>
              <a:off x="4820" y="2903"/>
              <a:ext cx="58" cy="16"/>
              <a:chOff x="4820" y="2903"/>
              <a:chExt cx="58" cy="16"/>
            </a:xfrm>
          </p:grpSpPr>
          <p:sp>
            <p:nvSpPr>
              <p:cNvPr id="95349" name="AutoShape 117"/>
              <p:cNvSpPr>
                <a:spLocks noChangeArrowheads="1"/>
              </p:cNvSpPr>
              <p:nvPr/>
            </p:nvSpPr>
            <p:spPr bwMode="auto">
              <a:xfrm>
                <a:off x="4820" y="2903"/>
                <a:ext cx="58" cy="1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50" name="AutoShape 118"/>
              <p:cNvSpPr>
                <a:spLocks noChangeArrowheads="1"/>
              </p:cNvSpPr>
              <p:nvPr/>
            </p:nvSpPr>
            <p:spPr bwMode="auto">
              <a:xfrm>
                <a:off x="4821" y="2905"/>
                <a:ext cx="57" cy="12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5351" name="Rectangle 119"/>
            <p:cNvSpPr>
              <a:spLocks noChangeArrowheads="1"/>
            </p:cNvSpPr>
            <p:nvPr/>
          </p:nvSpPr>
          <p:spPr bwMode="auto">
            <a:xfrm>
              <a:off x="4767" y="2943"/>
              <a:ext cx="60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5352" name="Group 120"/>
            <p:cNvGrpSpPr>
              <a:grpSpLocks/>
            </p:cNvGrpSpPr>
            <p:nvPr/>
          </p:nvGrpSpPr>
          <p:grpSpPr bwMode="auto">
            <a:xfrm>
              <a:off x="4820" y="2941"/>
              <a:ext cx="58" cy="14"/>
              <a:chOff x="4820" y="2941"/>
              <a:chExt cx="58" cy="14"/>
            </a:xfrm>
          </p:grpSpPr>
          <p:sp>
            <p:nvSpPr>
              <p:cNvPr id="95353" name="AutoShape 121"/>
              <p:cNvSpPr>
                <a:spLocks noChangeArrowheads="1"/>
              </p:cNvSpPr>
              <p:nvPr/>
            </p:nvSpPr>
            <p:spPr bwMode="auto">
              <a:xfrm>
                <a:off x="4820" y="2941"/>
                <a:ext cx="58" cy="1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54" name="AutoShape 122"/>
              <p:cNvSpPr>
                <a:spLocks noChangeArrowheads="1"/>
              </p:cNvSpPr>
              <p:nvPr/>
            </p:nvSpPr>
            <p:spPr bwMode="auto">
              <a:xfrm>
                <a:off x="4821" y="2943"/>
                <a:ext cx="56" cy="10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5355" name="Rectangle 123"/>
            <p:cNvSpPr>
              <a:spLocks noChangeArrowheads="1"/>
            </p:cNvSpPr>
            <p:nvPr/>
          </p:nvSpPr>
          <p:spPr bwMode="auto">
            <a:xfrm>
              <a:off x="4766" y="2983"/>
              <a:ext cx="60" cy="4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56" name="Rectangle 124"/>
            <p:cNvSpPr>
              <a:spLocks noChangeArrowheads="1"/>
            </p:cNvSpPr>
            <p:nvPr/>
          </p:nvSpPr>
          <p:spPr bwMode="auto">
            <a:xfrm>
              <a:off x="4767" y="3017"/>
              <a:ext cx="60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5357" name="Group 125"/>
            <p:cNvGrpSpPr>
              <a:grpSpLocks/>
            </p:cNvGrpSpPr>
            <p:nvPr/>
          </p:nvGrpSpPr>
          <p:grpSpPr bwMode="auto">
            <a:xfrm>
              <a:off x="4819" y="3014"/>
              <a:ext cx="59" cy="16"/>
              <a:chOff x="4819" y="3014"/>
              <a:chExt cx="59" cy="16"/>
            </a:xfrm>
          </p:grpSpPr>
          <p:sp>
            <p:nvSpPr>
              <p:cNvPr id="95358" name="AutoShape 126"/>
              <p:cNvSpPr>
                <a:spLocks noChangeArrowheads="1"/>
              </p:cNvSpPr>
              <p:nvPr/>
            </p:nvSpPr>
            <p:spPr bwMode="auto">
              <a:xfrm>
                <a:off x="4819" y="3014"/>
                <a:ext cx="59" cy="1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59" name="AutoShape 127"/>
              <p:cNvSpPr>
                <a:spLocks noChangeArrowheads="1"/>
              </p:cNvSpPr>
              <p:nvPr/>
            </p:nvSpPr>
            <p:spPr bwMode="auto">
              <a:xfrm>
                <a:off x="4820" y="3016"/>
                <a:ext cx="57" cy="11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5360" name="Freeform 128"/>
            <p:cNvSpPr>
              <a:spLocks noChangeArrowheads="1"/>
            </p:cNvSpPr>
            <p:nvPr/>
          </p:nvSpPr>
          <p:spPr bwMode="auto">
            <a:xfrm>
              <a:off x="4876" y="2982"/>
              <a:ext cx="26" cy="21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5361" name="Group 129"/>
            <p:cNvGrpSpPr>
              <a:grpSpLocks/>
            </p:cNvGrpSpPr>
            <p:nvPr/>
          </p:nvGrpSpPr>
          <p:grpSpPr bwMode="auto">
            <a:xfrm>
              <a:off x="4819" y="2979"/>
              <a:ext cx="59" cy="15"/>
              <a:chOff x="4819" y="2979"/>
              <a:chExt cx="59" cy="15"/>
            </a:xfrm>
          </p:grpSpPr>
          <p:sp>
            <p:nvSpPr>
              <p:cNvPr id="95362" name="AutoShape 130"/>
              <p:cNvSpPr>
                <a:spLocks noChangeArrowheads="1"/>
              </p:cNvSpPr>
              <p:nvPr/>
            </p:nvSpPr>
            <p:spPr bwMode="auto">
              <a:xfrm>
                <a:off x="4819" y="2979"/>
                <a:ext cx="59" cy="15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63" name="AutoShape 131"/>
              <p:cNvSpPr>
                <a:spLocks noChangeArrowheads="1"/>
              </p:cNvSpPr>
              <p:nvPr/>
            </p:nvSpPr>
            <p:spPr bwMode="auto">
              <a:xfrm>
                <a:off x="4820" y="2981"/>
                <a:ext cx="57" cy="11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5364" name="Rectangle 132"/>
            <p:cNvSpPr>
              <a:spLocks noChangeArrowheads="1"/>
            </p:cNvSpPr>
            <p:nvPr/>
          </p:nvSpPr>
          <p:spPr bwMode="auto">
            <a:xfrm>
              <a:off x="4872" y="2875"/>
              <a:ext cx="6" cy="265"/>
            </a:xfrm>
            <a:prstGeom prst="rect">
              <a:avLst/>
            </a:prstGeom>
            <a:gradFill rotWithShape="0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65" name="Freeform 133"/>
            <p:cNvSpPr>
              <a:spLocks noChangeArrowheads="1"/>
            </p:cNvSpPr>
            <p:nvPr/>
          </p:nvSpPr>
          <p:spPr bwMode="auto">
            <a:xfrm>
              <a:off x="4878" y="2942"/>
              <a:ext cx="23" cy="24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66" name="Freeform 134"/>
            <p:cNvSpPr>
              <a:spLocks noChangeArrowheads="1"/>
            </p:cNvSpPr>
            <p:nvPr/>
          </p:nvSpPr>
          <p:spPr bwMode="auto">
            <a:xfrm>
              <a:off x="4878" y="2904"/>
              <a:ext cx="24" cy="27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*/ 1 35987 45568"/>
                <a:gd name="G10" fmla="*/ 1 35987 55552"/>
                <a:gd name="G11" fmla="*/ G10 1 180"/>
                <a:gd name="G12" fmla="*/ G9 1 G11"/>
                <a:gd name="G13" fmla="*/ 1 35987 45568"/>
                <a:gd name="G14" fmla="*/ 1 35987 55552"/>
                <a:gd name="G15" fmla="*/ G14 1 180"/>
                <a:gd name="G16" fmla="*/ G13 1 G15"/>
                <a:gd name="G17" fmla="+- 17 0 0"/>
                <a:gd name="G18" fmla="+- 1 0 0"/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67" name="Oval 135"/>
            <p:cNvSpPr>
              <a:spLocks noChangeArrowheads="1"/>
            </p:cNvSpPr>
            <p:nvPr/>
          </p:nvSpPr>
          <p:spPr bwMode="auto">
            <a:xfrm>
              <a:off x="4899" y="3128"/>
              <a:ext cx="4" cy="10"/>
            </a:xfrm>
            <a:prstGeom prst="ellipse">
              <a:avLst/>
            </a:pr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68" name="Freeform 136"/>
            <p:cNvSpPr>
              <a:spLocks noChangeArrowheads="1"/>
            </p:cNvSpPr>
            <p:nvPr/>
          </p:nvSpPr>
          <p:spPr bwMode="auto">
            <a:xfrm>
              <a:off x="4877" y="3129"/>
              <a:ext cx="24" cy="22"/>
            </a:xfrm>
            <a:custGeom>
              <a:avLst/>
              <a:gdLst>
                <a:gd name="G0" fmla="+- 106 0 0"/>
                <a:gd name="G1" fmla="+- 120 0 0"/>
                <a:gd name="G2" fmla="+- 1 0 0"/>
                <a:gd name="G3" fmla="+- 1 0 0"/>
                <a:gd name="G4" fmla="+- 106 0 0"/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69" name="AutoShape 137"/>
            <p:cNvSpPr>
              <a:spLocks noChangeArrowheads="1"/>
            </p:cNvSpPr>
            <p:nvPr/>
          </p:nvSpPr>
          <p:spPr bwMode="auto">
            <a:xfrm>
              <a:off x="4758" y="3136"/>
              <a:ext cx="122" cy="1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70" name="AutoShape 138"/>
            <p:cNvSpPr>
              <a:spLocks noChangeArrowheads="1"/>
            </p:cNvSpPr>
            <p:nvPr/>
          </p:nvSpPr>
          <p:spPr bwMode="auto">
            <a:xfrm>
              <a:off x="4765" y="3140"/>
              <a:ext cx="108" cy="8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71" name="Oval 139"/>
            <p:cNvSpPr>
              <a:spLocks noChangeArrowheads="1"/>
            </p:cNvSpPr>
            <p:nvPr/>
          </p:nvSpPr>
          <p:spPr bwMode="auto">
            <a:xfrm>
              <a:off x="4775" y="3102"/>
              <a:ext cx="15" cy="15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72" name="Oval 140"/>
            <p:cNvSpPr>
              <a:spLocks noChangeArrowheads="1"/>
            </p:cNvSpPr>
            <p:nvPr/>
          </p:nvSpPr>
          <p:spPr bwMode="auto">
            <a:xfrm>
              <a:off x="4793" y="3102"/>
              <a:ext cx="16" cy="15"/>
            </a:xfrm>
            <a:prstGeom prst="ellipse">
              <a:avLst/>
            </a:prstGeom>
            <a:solidFill>
              <a:srgbClr val="FF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73" name="Oval 141"/>
            <p:cNvSpPr>
              <a:spLocks noChangeArrowheads="1"/>
            </p:cNvSpPr>
            <p:nvPr/>
          </p:nvSpPr>
          <p:spPr bwMode="auto">
            <a:xfrm>
              <a:off x="4811" y="3101"/>
              <a:ext cx="16" cy="16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74" name="Rectangle 142"/>
            <p:cNvSpPr>
              <a:spLocks noChangeArrowheads="1"/>
            </p:cNvSpPr>
            <p:nvPr/>
          </p:nvSpPr>
          <p:spPr bwMode="auto">
            <a:xfrm>
              <a:off x="4852" y="3038"/>
              <a:ext cx="8" cy="87"/>
            </a:xfrm>
            <a:prstGeom prst="rect">
              <a:avLst/>
            </a:prstGeom>
            <a:solidFill>
              <a:srgbClr val="29292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5375" name="Group 143"/>
          <p:cNvGrpSpPr>
            <a:grpSpLocks/>
          </p:cNvGrpSpPr>
          <p:nvPr/>
        </p:nvGrpSpPr>
        <p:grpSpPr bwMode="auto">
          <a:xfrm>
            <a:off x="7135813" y="5867400"/>
            <a:ext cx="230187" cy="439738"/>
            <a:chOff x="4495" y="3696"/>
            <a:chExt cx="145" cy="277"/>
          </a:xfrm>
        </p:grpSpPr>
        <p:sp>
          <p:nvSpPr>
            <p:cNvPr id="95376" name="Freeform 144"/>
            <p:cNvSpPr>
              <a:spLocks noChangeArrowheads="1"/>
            </p:cNvSpPr>
            <p:nvPr/>
          </p:nvSpPr>
          <p:spPr bwMode="auto">
            <a:xfrm>
              <a:off x="4611" y="3696"/>
              <a:ext cx="28" cy="26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2742 0 0"/>
                <a:gd name="G4" fmla="+- 1 0 0"/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0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77" name="Rectangle 145"/>
            <p:cNvSpPr>
              <a:spLocks noChangeArrowheads="1"/>
            </p:cNvSpPr>
            <p:nvPr/>
          </p:nvSpPr>
          <p:spPr bwMode="auto">
            <a:xfrm>
              <a:off x="4502" y="3696"/>
              <a:ext cx="106" cy="264"/>
            </a:xfrm>
            <a:prstGeom prst="rect">
              <a:avLst/>
            </a:pr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78" name="Freeform 146"/>
            <p:cNvSpPr>
              <a:spLocks noChangeArrowheads="1"/>
            </p:cNvSpPr>
            <p:nvPr/>
          </p:nvSpPr>
          <p:spPr bwMode="auto">
            <a:xfrm>
              <a:off x="4616" y="3712"/>
              <a:ext cx="16" cy="245"/>
            </a:xfrm>
            <a:custGeom>
              <a:avLst/>
              <a:gdLst>
                <a:gd name="G0" fmla="+- 0 0 0"/>
                <a:gd name="G1" fmla="+- 0 0 0"/>
                <a:gd name="G2" fmla="+- 1 0 0"/>
                <a:gd name="G3" fmla="+- 1 0 0"/>
                <a:gd name="G4" fmla="+- 1229 0 0"/>
                <a:gd name="G5" fmla="+- 1 0 0"/>
                <a:gd name="G6" fmla="+- 2501 0 0"/>
                <a:gd name="G7" fmla="+- 0 0 0"/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0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79" name="Freeform 147"/>
            <p:cNvSpPr>
              <a:spLocks noChangeArrowheads="1"/>
            </p:cNvSpPr>
            <p:nvPr/>
          </p:nvSpPr>
          <p:spPr bwMode="auto">
            <a:xfrm>
              <a:off x="4612" y="3837"/>
              <a:ext cx="26" cy="21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80" name="Rectangle 148"/>
            <p:cNvSpPr>
              <a:spLocks noChangeArrowheads="1"/>
            </p:cNvSpPr>
            <p:nvPr/>
          </p:nvSpPr>
          <p:spPr bwMode="auto">
            <a:xfrm>
              <a:off x="4502" y="3727"/>
              <a:ext cx="60" cy="4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5381" name="Group 149"/>
            <p:cNvGrpSpPr>
              <a:grpSpLocks/>
            </p:cNvGrpSpPr>
            <p:nvPr/>
          </p:nvGrpSpPr>
          <p:grpSpPr bwMode="auto">
            <a:xfrm>
              <a:off x="4557" y="3724"/>
              <a:ext cx="58" cy="16"/>
              <a:chOff x="4557" y="3724"/>
              <a:chExt cx="58" cy="16"/>
            </a:xfrm>
          </p:grpSpPr>
          <p:sp>
            <p:nvSpPr>
              <p:cNvPr id="95382" name="AutoShape 150"/>
              <p:cNvSpPr>
                <a:spLocks noChangeArrowheads="1"/>
              </p:cNvSpPr>
              <p:nvPr/>
            </p:nvSpPr>
            <p:spPr bwMode="auto">
              <a:xfrm>
                <a:off x="4557" y="3724"/>
                <a:ext cx="58" cy="1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83" name="AutoShape 151"/>
              <p:cNvSpPr>
                <a:spLocks noChangeArrowheads="1"/>
              </p:cNvSpPr>
              <p:nvPr/>
            </p:nvSpPr>
            <p:spPr bwMode="auto">
              <a:xfrm>
                <a:off x="4558" y="3726"/>
                <a:ext cx="57" cy="12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5384" name="Rectangle 152"/>
            <p:cNvSpPr>
              <a:spLocks noChangeArrowheads="1"/>
            </p:cNvSpPr>
            <p:nvPr/>
          </p:nvSpPr>
          <p:spPr bwMode="auto">
            <a:xfrm>
              <a:off x="4504" y="3764"/>
              <a:ext cx="60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5385" name="Group 153"/>
            <p:cNvGrpSpPr>
              <a:grpSpLocks/>
            </p:cNvGrpSpPr>
            <p:nvPr/>
          </p:nvGrpSpPr>
          <p:grpSpPr bwMode="auto">
            <a:xfrm>
              <a:off x="4557" y="3761"/>
              <a:ext cx="58" cy="14"/>
              <a:chOff x="4557" y="3761"/>
              <a:chExt cx="58" cy="14"/>
            </a:xfrm>
          </p:grpSpPr>
          <p:sp>
            <p:nvSpPr>
              <p:cNvPr id="95386" name="AutoShape 154"/>
              <p:cNvSpPr>
                <a:spLocks noChangeArrowheads="1"/>
              </p:cNvSpPr>
              <p:nvPr/>
            </p:nvSpPr>
            <p:spPr bwMode="auto">
              <a:xfrm>
                <a:off x="4557" y="3761"/>
                <a:ext cx="58" cy="1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87" name="AutoShape 155"/>
              <p:cNvSpPr>
                <a:spLocks noChangeArrowheads="1"/>
              </p:cNvSpPr>
              <p:nvPr/>
            </p:nvSpPr>
            <p:spPr bwMode="auto">
              <a:xfrm>
                <a:off x="4558" y="3764"/>
                <a:ext cx="56" cy="10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5388" name="Rectangle 156"/>
            <p:cNvSpPr>
              <a:spLocks noChangeArrowheads="1"/>
            </p:cNvSpPr>
            <p:nvPr/>
          </p:nvSpPr>
          <p:spPr bwMode="auto">
            <a:xfrm>
              <a:off x="4503" y="3804"/>
              <a:ext cx="60" cy="4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89" name="Rectangle 157"/>
            <p:cNvSpPr>
              <a:spLocks noChangeArrowheads="1"/>
            </p:cNvSpPr>
            <p:nvPr/>
          </p:nvSpPr>
          <p:spPr bwMode="auto">
            <a:xfrm>
              <a:off x="4504" y="3838"/>
              <a:ext cx="60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5390" name="Group 158"/>
            <p:cNvGrpSpPr>
              <a:grpSpLocks/>
            </p:cNvGrpSpPr>
            <p:nvPr/>
          </p:nvGrpSpPr>
          <p:grpSpPr bwMode="auto">
            <a:xfrm>
              <a:off x="4556" y="3835"/>
              <a:ext cx="59" cy="16"/>
              <a:chOff x="4556" y="3835"/>
              <a:chExt cx="59" cy="16"/>
            </a:xfrm>
          </p:grpSpPr>
          <p:sp>
            <p:nvSpPr>
              <p:cNvPr id="95391" name="AutoShape 159"/>
              <p:cNvSpPr>
                <a:spLocks noChangeArrowheads="1"/>
              </p:cNvSpPr>
              <p:nvPr/>
            </p:nvSpPr>
            <p:spPr bwMode="auto">
              <a:xfrm>
                <a:off x="4556" y="3835"/>
                <a:ext cx="59" cy="1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92" name="AutoShape 160"/>
              <p:cNvSpPr>
                <a:spLocks noChangeArrowheads="1"/>
              </p:cNvSpPr>
              <p:nvPr/>
            </p:nvSpPr>
            <p:spPr bwMode="auto">
              <a:xfrm>
                <a:off x="4557" y="3837"/>
                <a:ext cx="57" cy="11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5393" name="Freeform 161"/>
            <p:cNvSpPr>
              <a:spLocks noChangeArrowheads="1"/>
            </p:cNvSpPr>
            <p:nvPr/>
          </p:nvSpPr>
          <p:spPr bwMode="auto">
            <a:xfrm>
              <a:off x="4613" y="3803"/>
              <a:ext cx="26" cy="21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5394" name="Group 162"/>
            <p:cNvGrpSpPr>
              <a:grpSpLocks/>
            </p:cNvGrpSpPr>
            <p:nvPr/>
          </p:nvGrpSpPr>
          <p:grpSpPr bwMode="auto">
            <a:xfrm>
              <a:off x="4557" y="3800"/>
              <a:ext cx="59" cy="15"/>
              <a:chOff x="4557" y="3800"/>
              <a:chExt cx="59" cy="15"/>
            </a:xfrm>
          </p:grpSpPr>
          <p:sp>
            <p:nvSpPr>
              <p:cNvPr id="95395" name="AutoShape 163"/>
              <p:cNvSpPr>
                <a:spLocks noChangeArrowheads="1"/>
              </p:cNvSpPr>
              <p:nvPr/>
            </p:nvSpPr>
            <p:spPr bwMode="auto">
              <a:xfrm>
                <a:off x="4557" y="3800"/>
                <a:ext cx="59" cy="15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96" name="AutoShape 164"/>
              <p:cNvSpPr>
                <a:spLocks noChangeArrowheads="1"/>
              </p:cNvSpPr>
              <p:nvPr/>
            </p:nvSpPr>
            <p:spPr bwMode="auto">
              <a:xfrm>
                <a:off x="4557" y="3802"/>
                <a:ext cx="57" cy="11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5397" name="Rectangle 165"/>
            <p:cNvSpPr>
              <a:spLocks noChangeArrowheads="1"/>
            </p:cNvSpPr>
            <p:nvPr/>
          </p:nvSpPr>
          <p:spPr bwMode="auto">
            <a:xfrm>
              <a:off x="4609" y="3696"/>
              <a:ext cx="6" cy="265"/>
            </a:xfrm>
            <a:prstGeom prst="rect">
              <a:avLst/>
            </a:prstGeom>
            <a:gradFill rotWithShape="0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98" name="Freeform 166"/>
            <p:cNvSpPr>
              <a:spLocks noChangeArrowheads="1"/>
            </p:cNvSpPr>
            <p:nvPr/>
          </p:nvSpPr>
          <p:spPr bwMode="auto">
            <a:xfrm>
              <a:off x="4615" y="3763"/>
              <a:ext cx="23" cy="24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99" name="Freeform 167"/>
            <p:cNvSpPr>
              <a:spLocks noChangeArrowheads="1"/>
            </p:cNvSpPr>
            <p:nvPr/>
          </p:nvSpPr>
          <p:spPr bwMode="auto">
            <a:xfrm>
              <a:off x="4615" y="3725"/>
              <a:ext cx="24" cy="27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*/ 1 35987 45568"/>
                <a:gd name="G10" fmla="*/ 1 35987 55552"/>
                <a:gd name="G11" fmla="*/ G10 1 180"/>
                <a:gd name="G12" fmla="*/ G9 1 G11"/>
                <a:gd name="G13" fmla="*/ 1 35987 45568"/>
                <a:gd name="G14" fmla="*/ 1 35987 55552"/>
                <a:gd name="G15" fmla="*/ G14 1 180"/>
                <a:gd name="G16" fmla="*/ G13 1 G15"/>
                <a:gd name="G17" fmla="+- 17 0 0"/>
                <a:gd name="G18" fmla="+- 1 0 0"/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400" name="Oval 168"/>
            <p:cNvSpPr>
              <a:spLocks noChangeArrowheads="1"/>
            </p:cNvSpPr>
            <p:nvPr/>
          </p:nvSpPr>
          <p:spPr bwMode="auto">
            <a:xfrm>
              <a:off x="4636" y="3949"/>
              <a:ext cx="4" cy="10"/>
            </a:xfrm>
            <a:prstGeom prst="ellipse">
              <a:avLst/>
            </a:pr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401" name="Freeform 169"/>
            <p:cNvSpPr>
              <a:spLocks noChangeArrowheads="1"/>
            </p:cNvSpPr>
            <p:nvPr/>
          </p:nvSpPr>
          <p:spPr bwMode="auto">
            <a:xfrm>
              <a:off x="4614" y="3949"/>
              <a:ext cx="24" cy="22"/>
            </a:xfrm>
            <a:custGeom>
              <a:avLst/>
              <a:gdLst>
                <a:gd name="G0" fmla="+- 106 0 0"/>
                <a:gd name="G1" fmla="+- 120 0 0"/>
                <a:gd name="G2" fmla="+- 1 0 0"/>
                <a:gd name="G3" fmla="+- 1 0 0"/>
                <a:gd name="G4" fmla="+- 106 0 0"/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402" name="AutoShape 170"/>
            <p:cNvSpPr>
              <a:spLocks noChangeArrowheads="1"/>
            </p:cNvSpPr>
            <p:nvPr/>
          </p:nvSpPr>
          <p:spPr bwMode="auto">
            <a:xfrm>
              <a:off x="4495" y="3957"/>
              <a:ext cx="122" cy="1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403" name="AutoShape 171"/>
            <p:cNvSpPr>
              <a:spLocks noChangeArrowheads="1"/>
            </p:cNvSpPr>
            <p:nvPr/>
          </p:nvSpPr>
          <p:spPr bwMode="auto">
            <a:xfrm>
              <a:off x="4502" y="3961"/>
              <a:ext cx="108" cy="8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404" name="Oval 172"/>
            <p:cNvSpPr>
              <a:spLocks noChangeArrowheads="1"/>
            </p:cNvSpPr>
            <p:nvPr/>
          </p:nvSpPr>
          <p:spPr bwMode="auto">
            <a:xfrm>
              <a:off x="4512" y="3923"/>
              <a:ext cx="15" cy="15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405" name="Oval 173"/>
            <p:cNvSpPr>
              <a:spLocks noChangeArrowheads="1"/>
            </p:cNvSpPr>
            <p:nvPr/>
          </p:nvSpPr>
          <p:spPr bwMode="auto">
            <a:xfrm>
              <a:off x="4530" y="3923"/>
              <a:ext cx="16" cy="15"/>
            </a:xfrm>
            <a:prstGeom prst="ellipse">
              <a:avLst/>
            </a:prstGeom>
            <a:solidFill>
              <a:srgbClr val="FF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406" name="Oval 174"/>
            <p:cNvSpPr>
              <a:spLocks noChangeArrowheads="1"/>
            </p:cNvSpPr>
            <p:nvPr/>
          </p:nvSpPr>
          <p:spPr bwMode="auto">
            <a:xfrm>
              <a:off x="4548" y="3922"/>
              <a:ext cx="16" cy="16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407" name="Rectangle 175"/>
            <p:cNvSpPr>
              <a:spLocks noChangeArrowheads="1"/>
            </p:cNvSpPr>
            <p:nvPr/>
          </p:nvSpPr>
          <p:spPr bwMode="auto">
            <a:xfrm>
              <a:off x="4589" y="3859"/>
              <a:ext cx="8" cy="87"/>
            </a:xfrm>
            <a:prstGeom prst="rect">
              <a:avLst/>
            </a:prstGeom>
            <a:solidFill>
              <a:srgbClr val="29292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5408" name="Group 176"/>
          <p:cNvGrpSpPr>
            <a:grpSpLocks/>
          </p:cNvGrpSpPr>
          <p:nvPr/>
        </p:nvGrpSpPr>
        <p:grpSpPr bwMode="auto">
          <a:xfrm>
            <a:off x="661988" y="5605463"/>
            <a:ext cx="523875" cy="433387"/>
            <a:chOff x="417" y="3531"/>
            <a:chExt cx="330" cy="273"/>
          </a:xfrm>
        </p:grpSpPr>
        <p:pic>
          <p:nvPicPr>
            <p:cNvPr id="95409" name="Picture 17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7" y="3531"/>
              <a:ext cx="330" cy="273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95410" name="Freeform 178"/>
            <p:cNvSpPr>
              <a:spLocks noChangeArrowheads="1"/>
            </p:cNvSpPr>
            <p:nvPr/>
          </p:nvSpPr>
          <p:spPr bwMode="auto">
            <a:xfrm flipH="1">
              <a:off x="557" y="3557"/>
              <a:ext cx="160" cy="12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9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clickEffect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00255 L -5.55556E-7 0.03542">
                                      <p:cBhvr additive="repl">
                                        <p:cTn id="10" dur="2000" fill="hold"/>
                                        <p:tgtEl>
                                          <p:spTgt spid="95309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clickEffect">
                            <p:stCondLst>
                              <p:cond delay="2500"/>
                            </p:stCondLst>
                            <p:childTnLst>
                              <p:par>
                                <p:cTn id="12" presetID="9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4" dur="500"/>
                                        <p:tgtEl>
                                          <p:spTgt spid="95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7" dur="500"/>
                                        <p:tgtEl>
                                          <p:spTgt spid="95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clickEffect">
                            <p:stCondLst>
                              <p:cond delay="3500"/>
                            </p:stCondLst>
                            <p:childTnLst>
                              <p:par>
                                <p:cTn id="19" presetID="0" presetClass="path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3542 L 0.0007 0.17802 L 0.08681 0.17894 L 0.04723 0.24191 L 0.19584 0.24191">
                                      <p:cBhvr additive="repl">
                                        <p:cTn id="20" dur="2000" fill="hold"/>
                                        <p:tgtEl>
                                          <p:spTgt spid="95309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9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 additive="repl">
                                        <p:cTn id="22" dur="500"/>
                                        <p:tgtEl>
                                          <p:spTgt spid="95311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clickEffect">
                            <p:stCondLst>
                              <p:cond delay="5500"/>
                            </p:stCondLst>
                            <p:childTnLst>
                              <p:par>
                                <p:cTn id="25" presetID="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7" dur="500"/>
                                        <p:tgtEl>
                                          <p:spTgt spid="9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clickEffect">
                            <p:stCondLst>
                              <p:cond delay="6000"/>
                            </p:stCondLst>
                            <p:childTnLst>
                              <p:par>
                                <p:cTn id="29" presetID="0" presetClass="path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583 0.2419 L 0.23593 0.24144">
                                      <p:cBhvr additive="repl">
                                        <p:cTn id="30" dur="3000" fill="hold"/>
                                        <p:tgtEl>
                                          <p:spTgt spid="95309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clickEffect">
                            <p:stCondLst>
                              <p:cond delay="9000"/>
                            </p:stCondLst>
                            <p:childTnLst>
                              <p:par>
                                <p:cTn id="32" presetID="0" presetClass="path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281 0.24075 L 0.30833 0.24075 L 0.34982 0.18056">
                                      <p:cBhvr additive="repl">
                                        <p:cTn id="33" dur="2000" fill="hold"/>
                                        <p:tgtEl>
                                          <p:spTgt spid="95309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presetID="9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 additive="repl">
                                        <p:cTn id="35" dur="500"/>
                                        <p:tgtEl>
                                          <p:spTgt spid="95312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clickEffect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40" dur="500"/>
                                        <p:tgtEl>
                                          <p:spTgt spid="9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clickEffect">
                            <p:stCondLst>
                              <p:cond delay="11500"/>
                            </p:stCondLst>
                            <p:childTnLst>
                              <p:par>
                                <p:cTn id="42" presetID="0" presetClass="path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982 0.18056 L 0.3743 0.15278 L 0.46198 0.15278 L 0.46076 0.01621">
                                      <p:cBhvr additive="repl">
                                        <p:cTn id="43" dur="2000" fill="hold"/>
                                        <p:tgtEl>
                                          <p:spTgt spid="95309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" presetID="9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 additive="repl">
                                        <p:cTn id="45" dur="500"/>
                                        <p:tgtEl>
                                          <p:spTgt spid="95313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0" presetClass="path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11111E-6 L 0.03542 -1.11111E-6 L 0.03785 0.14306 L 0.11719 0.14468 L 0.0842 0.20648 L 0.34271 0.20648 L 0.4099 0.1169 L 0.49635 0.11852 L 0.49635 -0.01805">
                                      <p:cBhvr additive="repl">
                                        <p:cTn id="48" dur="2000" fill="hold"/>
                                        <p:tgtEl>
                                          <p:spTgt spid="95310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clickEffect">
                            <p:stCondLst>
                              <p:cond delay="13500"/>
                            </p:stCondLst>
                            <p:childTnLst>
                              <p:par>
                                <p:cTn id="50" presetID="9" presetClass="exit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 additive="repl">
                                        <p:cTn id="51" dur="500"/>
                                        <p:tgtEl>
                                          <p:spTgt spid="95309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Effect">
                      <p:stCondLst>
                        <p:cond delay="indefinite"/>
                      </p:stCondLst>
                      <p:childTnLst>
                        <p:par>
                          <p:cTn id="5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57" dur="500"/>
                                        <p:tgtEl>
                                          <p:spTgt spid="95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60" dur="500"/>
                                        <p:tgtEl>
                                          <p:spTgt spid="95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63" dur="500"/>
                                        <p:tgtEl>
                                          <p:spTgt spid="95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66" dur="500"/>
                                        <p:tgtEl>
                                          <p:spTgt spid="95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69" dur="500"/>
                                        <p:tgtEl>
                                          <p:spTgt spid="95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2" dur="500"/>
                                        <p:tgtEl>
                                          <p:spTgt spid="95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5" dur="500"/>
                                        <p:tgtEl>
                                          <p:spTgt spid="95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8" dur="500"/>
                                        <p:tgtEl>
                                          <p:spTgt spid="95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81" dur="500"/>
                                        <p:tgtEl>
                                          <p:spTgt spid="95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84" dur="500"/>
                                        <p:tgtEl>
                                          <p:spTgt spid="95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309" grpId="0" animBg="1"/>
      <p:bldP spid="95309" grpId="1" animBg="1"/>
      <p:bldP spid="95309" grpId="2" animBg="1"/>
      <p:bldP spid="95309" grpId="3" animBg="1"/>
      <p:bldP spid="95309" grpId="4" animBg="1"/>
      <p:bldP spid="95309" grpId="5" animBg="1"/>
      <p:bldP spid="95309" grpId="6" animBg="1"/>
      <p:bldP spid="95310" grpId="0" animBg="1"/>
      <p:bldP spid="95310" grpId="1" animBg="1"/>
      <p:bldP spid="95319" grpId="0" animBg="1"/>
      <p:bldP spid="95320" grpId="0" animBg="1"/>
      <p:bldP spid="95322" grpId="0" animBg="1"/>
      <p:bldP spid="95328" grpId="0" animBg="1"/>
      <p:bldP spid="9533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Line 3"/>
          <p:cNvSpPr>
            <a:spLocks noChangeShapeType="1"/>
          </p:cNvSpPr>
          <p:nvPr/>
        </p:nvSpPr>
        <p:spPr bwMode="auto">
          <a:xfrm>
            <a:off x="5092700" y="1244600"/>
            <a:ext cx="1588" cy="17160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260" name="Text Box 4"/>
          <p:cNvSpPr txBox="1">
            <a:spLocks noChangeArrowheads="1"/>
          </p:cNvSpPr>
          <p:nvPr/>
        </p:nvSpPr>
        <p:spPr bwMode="auto">
          <a:xfrm>
            <a:off x="4697413" y="1292225"/>
            <a:ext cx="460375" cy="3063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  <a:cs typeface="Arial" charset="0"/>
              </a:rPr>
              <a:t>R/2</a:t>
            </a:r>
          </a:p>
        </p:txBody>
      </p:sp>
      <p:sp>
        <p:nvSpPr>
          <p:cNvPr id="96261" name="Line 5"/>
          <p:cNvSpPr>
            <a:spLocks noChangeShapeType="1"/>
          </p:cNvSpPr>
          <p:nvPr/>
        </p:nvSpPr>
        <p:spPr bwMode="auto">
          <a:xfrm flipH="1">
            <a:off x="5084763" y="1463675"/>
            <a:ext cx="2701925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262" name="Text Box 6"/>
          <p:cNvSpPr txBox="1">
            <a:spLocks noChangeArrowheads="1"/>
          </p:cNvSpPr>
          <p:nvPr/>
        </p:nvSpPr>
        <p:spPr bwMode="auto">
          <a:xfrm rot="16200000">
            <a:off x="4495006" y="2007394"/>
            <a:ext cx="617538" cy="406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Symbol" charset="2"/>
              </a:rPr>
              <a:t></a:t>
            </a:r>
            <a:r>
              <a:rPr lang="en-US" sz="1800" baseline="-25000">
                <a:solidFill>
                  <a:srgbClr val="000000"/>
                </a:solidFill>
                <a:latin typeface="Arial" charset="0"/>
                <a:cs typeface="Arial" charset="0"/>
              </a:rPr>
              <a:t>out</a:t>
            </a:r>
          </a:p>
        </p:txBody>
      </p:sp>
      <p:sp>
        <p:nvSpPr>
          <p:cNvPr id="96263" name="Line 7"/>
          <p:cNvSpPr>
            <a:spLocks noChangeShapeType="1"/>
          </p:cNvSpPr>
          <p:nvPr/>
        </p:nvSpPr>
        <p:spPr bwMode="auto">
          <a:xfrm flipV="1">
            <a:off x="5051425" y="1462088"/>
            <a:ext cx="1617663" cy="1527175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6264" name="Group 8"/>
          <p:cNvGrpSpPr>
            <a:grpSpLocks/>
          </p:cNvGrpSpPr>
          <p:nvPr/>
        </p:nvGrpSpPr>
        <p:grpSpPr bwMode="auto">
          <a:xfrm>
            <a:off x="6646863" y="1477962"/>
            <a:ext cx="2259012" cy="1481138"/>
            <a:chOff x="4187" y="931"/>
            <a:chExt cx="1423" cy="933"/>
          </a:xfrm>
        </p:grpSpPr>
        <p:sp>
          <p:nvSpPr>
            <p:cNvPr id="96265" name="Line 9"/>
            <p:cNvSpPr>
              <a:spLocks noChangeShapeType="1"/>
            </p:cNvSpPr>
            <p:nvPr/>
          </p:nvSpPr>
          <p:spPr bwMode="auto">
            <a:xfrm flipV="1">
              <a:off x="4196" y="931"/>
              <a:ext cx="0" cy="93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6266" name="Oval 10"/>
            <p:cNvSpPr>
              <a:spLocks noChangeArrowheads="1"/>
            </p:cNvSpPr>
            <p:nvPr/>
          </p:nvSpPr>
          <p:spPr bwMode="auto">
            <a:xfrm>
              <a:off x="4187" y="1026"/>
              <a:ext cx="55" cy="55"/>
            </a:xfrm>
            <a:prstGeom prst="ellipse">
              <a:avLst/>
            </a:prstGeom>
            <a:solidFill>
              <a:srgbClr val="00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67" name="Text Box 11"/>
            <p:cNvSpPr txBox="1">
              <a:spLocks noChangeArrowheads="1"/>
            </p:cNvSpPr>
            <p:nvPr/>
          </p:nvSpPr>
          <p:spPr bwMode="auto">
            <a:xfrm>
              <a:off x="4426" y="1106"/>
              <a:ext cx="1184" cy="738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l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when sending at R/2, some packets are retransmissions including duplicated that are delivered!</a:t>
              </a:r>
            </a:p>
          </p:txBody>
        </p:sp>
        <p:sp>
          <p:nvSpPr>
            <p:cNvPr id="96268" name="Line 12"/>
            <p:cNvSpPr>
              <a:spLocks noChangeShapeType="1"/>
            </p:cNvSpPr>
            <p:nvPr/>
          </p:nvSpPr>
          <p:spPr bwMode="auto">
            <a:xfrm flipH="1" flipV="1">
              <a:off x="4200" y="1032"/>
              <a:ext cx="246" cy="141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6269" name="Freeform 13"/>
          <p:cNvSpPr>
            <a:spLocks noChangeArrowheads="1"/>
          </p:cNvSpPr>
          <p:nvPr/>
        </p:nvSpPr>
        <p:spPr bwMode="auto">
          <a:xfrm>
            <a:off x="5089525" y="1571625"/>
            <a:ext cx="2535238" cy="1382713"/>
          </a:xfrm>
          <a:custGeom>
            <a:avLst/>
            <a:gdLst>
              <a:gd name="G0" fmla="+- 871 0 0"/>
              <a:gd name="G1" fmla="+- 1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1 0 0"/>
              <a:gd name="G8" fmla="+- 1 0 0"/>
              <a:gd name="G9" fmla="+- 1 0 0"/>
              <a:gd name="T0" fmla="*/ 0 w 1597"/>
              <a:gd name="T1" fmla="*/ 2147483647 h 871"/>
              <a:gd name="T2" fmla="*/ 2147483647 w 1597"/>
              <a:gd name="T3" fmla="*/ 2147483647 h 871"/>
              <a:gd name="T4" fmla="*/ 2147483647 w 1597"/>
              <a:gd name="T5" fmla="*/ 2147483647 h 871"/>
              <a:gd name="T6" fmla="*/ 2147483647 w 1597"/>
              <a:gd name="T7" fmla="*/ 2147483647 h 8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97" h="871">
                <a:moveTo>
                  <a:pt x="0" y="871"/>
                </a:moveTo>
                <a:cubicBezTo>
                  <a:pt x="166" y="737"/>
                  <a:pt x="664" y="154"/>
                  <a:pt x="994" y="66"/>
                </a:cubicBezTo>
                <a:cubicBezTo>
                  <a:pt x="1172" y="20"/>
                  <a:pt x="1158" y="4"/>
                  <a:pt x="1466" y="2"/>
                </a:cubicBezTo>
                <a:cubicBezTo>
                  <a:pt x="1596" y="0"/>
                  <a:pt x="1570" y="3"/>
                  <a:pt x="1597" y="3"/>
                </a:cubicBezTo>
              </a:path>
            </a:pathLst>
          </a:custGeom>
          <a:noFill/>
          <a:ln w="28440" cap="flat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6270" name="Rectangle 14"/>
          <p:cNvSpPr>
            <a:spLocks noChangeArrowheads="1"/>
          </p:cNvSpPr>
          <p:nvPr/>
        </p:nvSpPr>
        <p:spPr bwMode="auto">
          <a:xfrm>
            <a:off x="627063" y="3836988"/>
            <a:ext cx="8143875" cy="9906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2900" indent="-341313" algn="just">
              <a:lnSpc>
                <a:spcPct val="85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ja-JP" sz="28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costs</a:t>
            </a:r>
            <a:r>
              <a:rPr lang="ja-JP" sz="28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28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of congestion: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1313" indent="-339725" algn="just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More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work (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retrans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for given </a:t>
            </a:r>
            <a:r>
              <a:rPr lang="ja-JP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goodput</a:t>
            </a:r>
            <a:r>
              <a:rPr lang="ja-JP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marL="341313" indent="-339725" algn="just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Unneeded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retransmissions: link carries multiple copies of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pkt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7388" lvl="1" indent="-230188" algn="just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Decreasing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goodput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1313" indent="-339725" algn="just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charset="2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271" name="Line 15"/>
          <p:cNvSpPr>
            <a:spLocks noChangeShapeType="1"/>
          </p:cNvSpPr>
          <p:nvPr/>
        </p:nvSpPr>
        <p:spPr bwMode="auto">
          <a:xfrm flipH="1">
            <a:off x="5084763" y="2967038"/>
            <a:ext cx="1801812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272" name="Text Box 16"/>
          <p:cNvSpPr txBox="1">
            <a:spLocks noChangeArrowheads="1"/>
          </p:cNvSpPr>
          <p:nvPr/>
        </p:nvSpPr>
        <p:spPr bwMode="auto">
          <a:xfrm>
            <a:off x="6450013" y="2930525"/>
            <a:ext cx="460375" cy="3063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  <a:cs typeface="Arial" charset="0"/>
              </a:rPr>
              <a:t>R/2</a:t>
            </a:r>
          </a:p>
        </p:txBody>
      </p:sp>
      <p:grpSp>
        <p:nvGrpSpPr>
          <p:cNvPr id="96273" name="Group 17"/>
          <p:cNvGrpSpPr>
            <a:grpSpLocks/>
          </p:cNvGrpSpPr>
          <p:nvPr/>
        </p:nvGrpSpPr>
        <p:grpSpPr bwMode="auto">
          <a:xfrm>
            <a:off x="5665788" y="2954338"/>
            <a:ext cx="406400" cy="404812"/>
            <a:chOff x="3569" y="1861"/>
            <a:chExt cx="256" cy="255"/>
          </a:xfrm>
        </p:grpSpPr>
        <p:sp>
          <p:nvSpPr>
            <p:cNvPr id="96274" name="Text Box 18"/>
            <p:cNvSpPr txBox="1">
              <a:spLocks noChangeArrowheads="1"/>
            </p:cNvSpPr>
            <p:nvPr/>
          </p:nvSpPr>
          <p:spPr bwMode="auto">
            <a:xfrm>
              <a:off x="3569" y="1861"/>
              <a:ext cx="256" cy="25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 eaLnBrk="1" hangingPunct="1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Symbol" charset="2"/>
                </a:rPr>
                <a:t></a:t>
              </a:r>
              <a:r>
                <a:rPr lang="en-US" sz="1800" baseline="-25000">
                  <a:solidFill>
                    <a:srgbClr val="000000"/>
                  </a:solidFill>
                  <a:latin typeface="Arial" charset="0"/>
                  <a:cs typeface="Arial" charset="0"/>
                </a:rPr>
                <a:t>in</a:t>
              </a:r>
            </a:p>
          </p:txBody>
        </p:sp>
        <p:sp>
          <p:nvSpPr>
            <p:cNvPr id="96275" name="Line 19"/>
            <p:cNvSpPr>
              <a:spLocks noChangeShapeType="1"/>
            </p:cNvSpPr>
            <p:nvPr/>
          </p:nvSpPr>
          <p:spPr bwMode="auto">
            <a:xfrm flipV="1">
              <a:off x="3718" y="1915"/>
              <a:ext cx="23" cy="25"/>
            </a:xfrm>
            <a:prstGeom prst="line">
              <a:avLst/>
            </a:prstGeom>
            <a:noFill/>
            <a:ln w="1908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6277" name="Text Box 21"/>
          <p:cNvSpPr txBox="1">
            <a:spLocks noChangeArrowheads="1"/>
          </p:cNvSpPr>
          <p:nvPr/>
        </p:nvSpPr>
        <p:spPr bwMode="auto">
          <a:xfrm>
            <a:off x="330200" y="115888"/>
            <a:ext cx="8128000" cy="873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Causes/costs of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Congestion</a:t>
            </a: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scenario 2 </a:t>
            </a:r>
          </a:p>
        </p:txBody>
      </p:sp>
      <p:sp>
        <p:nvSpPr>
          <p:cNvPr id="96278" name="Rectangle 22"/>
          <p:cNvSpPr>
            <a:spLocks noChangeArrowheads="1"/>
          </p:cNvSpPr>
          <p:nvPr/>
        </p:nvSpPr>
        <p:spPr bwMode="auto">
          <a:xfrm>
            <a:off x="377825" y="1039813"/>
            <a:ext cx="4310063" cy="19161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2900" indent="-341313" algn="l">
              <a:lnSpc>
                <a:spcPct val="85000"/>
              </a:lnSpc>
              <a:spcBef>
                <a:spcPts val="600"/>
              </a:spcBef>
              <a:buClrTx/>
              <a:buSzPct val="65000"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28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Realistic: </a:t>
            </a:r>
            <a:r>
              <a:rPr lang="en-US" sz="2800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duplicates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1313" indent="-339725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Packets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can be lost, dropped at router due  to full buffers</a:t>
            </a:r>
          </a:p>
          <a:p>
            <a:pPr marL="341313" indent="-339725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Sender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times out prematurely, sending </a:t>
            </a:r>
            <a:r>
              <a:rPr lang="en-US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en-US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copies, both of which are delivered</a:t>
            </a:r>
          </a:p>
          <a:p>
            <a:pPr marL="341313" indent="-339725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charset="2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Freeform 3"/>
          <p:cNvSpPr>
            <a:spLocks noChangeArrowheads="1"/>
          </p:cNvSpPr>
          <p:nvPr/>
        </p:nvSpPr>
        <p:spPr bwMode="auto">
          <a:xfrm flipH="1">
            <a:off x="2568575" y="3136900"/>
            <a:ext cx="236538" cy="1014413"/>
          </a:xfrm>
          <a:custGeom>
            <a:avLst/>
            <a:gdLst>
              <a:gd name="G0" fmla="+- 1 0 0"/>
              <a:gd name="G1" fmla="+- 0 0 0"/>
              <a:gd name="G2" fmla="+- 1224 0 0"/>
              <a:gd name="G3" fmla="+- 1 0 0"/>
              <a:gd name="G4" fmla="+- 1 0 0"/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284" name="Freeform 4"/>
          <p:cNvSpPr>
            <a:spLocks noChangeArrowheads="1"/>
          </p:cNvSpPr>
          <p:nvPr/>
        </p:nvSpPr>
        <p:spPr bwMode="auto">
          <a:xfrm flipH="1">
            <a:off x="552450" y="5118100"/>
            <a:ext cx="236538" cy="1014413"/>
          </a:xfrm>
          <a:custGeom>
            <a:avLst/>
            <a:gdLst>
              <a:gd name="G0" fmla="+- 1 0 0"/>
              <a:gd name="G1" fmla="+- 0 0 0"/>
              <a:gd name="G2" fmla="+- 1224 0 0"/>
              <a:gd name="G3" fmla="+- 1 0 0"/>
              <a:gd name="G4" fmla="+- 1 0 0"/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285" name="Freeform 5"/>
          <p:cNvSpPr>
            <a:spLocks noChangeArrowheads="1"/>
          </p:cNvSpPr>
          <p:nvPr/>
        </p:nvSpPr>
        <p:spPr bwMode="auto">
          <a:xfrm>
            <a:off x="6810375" y="5316538"/>
            <a:ext cx="236538" cy="1014412"/>
          </a:xfrm>
          <a:custGeom>
            <a:avLst/>
            <a:gdLst>
              <a:gd name="G0" fmla="+- 1 0 0"/>
              <a:gd name="G1" fmla="+- 0 0 0"/>
              <a:gd name="G2" fmla="+- 1224 0 0"/>
              <a:gd name="G3" fmla="+- 1 0 0"/>
              <a:gd name="G4" fmla="+- 1 0 0"/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286" name="Freeform 6"/>
          <p:cNvSpPr>
            <a:spLocks noChangeArrowheads="1"/>
          </p:cNvSpPr>
          <p:nvPr/>
        </p:nvSpPr>
        <p:spPr bwMode="auto">
          <a:xfrm>
            <a:off x="7243763" y="3302000"/>
            <a:ext cx="236537" cy="1014413"/>
          </a:xfrm>
          <a:custGeom>
            <a:avLst/>
            <a:gdLst>
              <a:gd name="G0" fmla="+- 1 0 0"/>
              <a:gd name="G1" fmla="+- 0 0 0"/>
              <a:gd name="G2" fmla="+- 1224 0 0"/>
              <a:gd name="G3" fmla="+- 1 0 0"/>
              <a:gd name="G4" fmla="+- 1 0 0"/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287" name="Text Box 7"/>
          <p:cNvSpPr txBox="1">
            <a:spLocks noChangeArrowheads="1"/>
          </p:cNvSpPr>
          <p:nvPr/>
        </p:nvSpPr>
        <p:spPr bwMode="auto">
          <a:xfrm>
            <a:off x="606425" y="1273175"/>
            <a:ext cx="8334375" cy="12477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Four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senders</a:t>
            </a:r>
          </a:p>
          <a:p>
            <a:pPr marL="341313" indent="-341313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Multihop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paths</a:t>
            </a:r>
          </a:p>
          <a:p>
            <a:pPr marL="341313" indent="-341313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Timeout/retransmit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1313" indent="-341313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4251325" y="1106488"/>
            <a:ext cx="4373563" cy="1066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2900" indent="-341313" algn="l">
              <a:lnSpc>
                <a:spcPct val="85000"/>
              </a:lnSpc>
              <a:spcBef>
                <a:spcPts val="600"/>
              </a:spcBef>
              <a:buClrTx/>
              <a:buSzPct val="65000"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2800" u="sng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Q: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what happens as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</a:rPr>
              <a:t></a:t>
            </a:r>
            <a:r>
              <a:rPr lang="en-US" sz="2400" baseline="-25000" dirty="0" smtClean="0">
                <a:solidFill>
                  <a:srgbClr val="FF0000"/>
                </a:solidFill>
                <a:latin typeface="Arial" charset="0"/>
              </a:rPr>
              <a:t>in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</a:rPr>
              <a:t></a:t>
            </a:r>
            <a:r>
              <a:rPr lang="en-US" sz="2400" baseline="-25000" dirty="0" smtClean="0">
                <a:solidFill>
                  <a:srgbClr val="FF0000"/>
                </a:solidFill>
                <a:latin typeface="Arial" charset="0"/>
              </a:rPr>
              <a:t>in </a:t>
            </a:r>
            <a:r>
              <a:rPr lang="ja-JP" sz="2400" b="1" baseline="3000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increase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97289" name="Text Box 9"/>
          <p:cNvSpPr txBox="1">
            <a:spLocks noChangeArrowheads="1"/>
          </p:cNvSpPr>
          <p:nvPr/>
        </p:nvSpPr>
        <p:spPr bwMode="auto">
          <a:xfrm>
            <a:off x="4171950" y="3822700"/>
            <a:ext cx="1912938" cy="3952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finite shared output link buffers</a:t>
            </a:r>
          </a:p>
        </p:txBody>
      </p:sp>
      <p:sp>
        <p:nvSpPr>
          <p:cNvPr id="97290" name="Line 10"/>
          <p:cNvSpPr>
            <a:spLocks noChangeShapeType="1"/>
          </p:cNvSpPr>
          <p:nvPr/>
        </p:nvSpPr>
        <p:spPr bwMode="auto">
          <a:xfrm flipH="1">
            <a:off x="2857500" y="4203700"/>
            <a:ext cx="927100" cy="866775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291" name="Line 11"/>
          <p:cNvSpPr>
            <a:spLocks noChangeShapeType="1"/>
          </p:cNvSpPr>
          <p:nvPr/>
        </p:nvSpPr>
        <p:spPr bwMode="auto">
          <a:xfrm flipH="1">
            <a:off x="3343275" y="4203700"/>
            <a:ext cx="441325" cy="1588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7292" name="Group 12"/>
          <p:cNvGrpSpPr>
            <a:grpSpLocks/>
          </p:cNvGrpSpPr>
          <p:nvPr/>
        </p:nvGrpSpPr>
        <p:grpSpPr bwMode="auto">
          <a:xfrm>
            <a:off x="2798763" y="3184525"/>
            <a:ext cx="649287" cy="903288"/>
            <a:chOff x="1763" y="2006"/>
            <a:chExt cx="409" cy="569"/>
          </a:xfrm>
        </p:grpSpPr>
        <p:sp>
          <p:nvSpPr>
            <p:cNvPr id="97293" name="Rectangle 13"/>
            <p:cNvSpPr>
              <a:spLocks noChangeArrowheads="1"/>
            </p:cNvSpPr>
            <p:nvPr/>
          </p:nvSpPr>
          <p:spPr bwMode="auto">
            <a:xfrm>
              <a:off x="1788" y="2025"/>
              <a:ext cx="384" cy="549"/>
            </a:xfrm>
            <a:prstGeom prst="rect">
              <a:avLst/>
            </a:prstGeom>
            <a:solidFill>
              <a:srgbClr val="969696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294" name="Rectangle 14"/>
            <p:cNvSpPr>
              <a:spLocks noChangeArrowheads="1"/>
            </p:cNvSpPr>
            <p:nvPr/>
          </p:nvSpPr>
          <p:spPr bwMode="auto">
            <a:xfrm>
              <a:off x="1765" y="2006"/>
              <a:ext cx="384" cy="550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295" name="Line 15"/>
            <p:cNvSpPr>
              <a:spLocks noChangeShapeType="1"/>
            </p:cNvSpPr>
            <p:nvPr/>
          </p:nvSpPr>
          <p:spPr bwMode="auto">
            <a:xfrm>
              <a:off x="1765" y="2122"/>
              <a:ext cx="384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296" name="Line 16"/>
            <p:cNvSpPr>
              <a:spLocks noChangeShapeType="1"/>
            </p:cNvSpPr>
            <p:nvPr/>
          </p:nvSpPr>
          <p:spPr bwMode="auto">
            <a:xfrm>
              <a:off x="1770" y="2243"/>
              <a:ext cx="390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297" name="Line 17"/>
            <p:cNvSpPr>
              <a:spLocks noChangeShapeType="1"/>
            </p:cNvSpPr>
            <p:nvPr/>
          </p:nvSpPr>
          <p:spPr bwMode="auto">
            <a:xfrm>
              <a:off x="1764" y="2354"/>
              <a:ext cx="390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298" name="Line 18"/>
            <p:cNvSpPr>
              <a:spLocks noChangeShapeType="1"/>
            </p:cNvSpPr>
            <p:nvPr/>
          </p:nvSpPr>
          <p:spPr bwMode="auto">
            <a:xfrm>
              <a:off x="1763" y="2455"/>
              <a:ext cx="385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299" name="Text Box 19"/>
          <p:cNvSpPr txBox="1">
            <a:spLocks noChangeArrowheads="1"/>
          </p:cNvSpPr>
          <p:nvPr/>
        </p:nvSpPr>
        <p:spPr bwMode="auto">
          <a:xfrm>
            <a:off x="2700338" y="2870200"/>
            <a:ext cx="735012" cy="2317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Host A</a:t>
            </a:r>
          </a:p>
        </p:txBody>
      </p:sp>
      <p:sp>
        <p:nvSpPr>
          <p:cNvPr id="97300" name="Line 20"/>
          <p:cNvSpPr>
            <a:spLocks noChangeShapeType="1"/>
          </p:cNvSpPr>
          <p:nvPr/>
        </p:nvSpPr>
        <p:spPr bwMode="auto">
          <a:xfrm flipH="1">
            <a:off x="1503363" y="6184900"/>
            <a:ext cx="1462087" cy="11113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7301" name="Group 21"/>
          <p:cNvGrpSpPr>
            <a:grpSpLocks/>
          </p:cNvGrpSpPr>
          <p:nvPr/>
        </p:nvGrpSpPr>
        <p:grpSpPr bwMode="auto">
          <a:xfrm>
            <a:off x="788988" y="5156200"/>
            <a:ext cx="649287" cy="903288"/>
            <a:chOff x="497" y="3248"/>
            <a:chExt cx="409" cy="569"/>
          </a:xfrm>
        </p:grpSpPr>
        <p:sp>
          <p:nvSpPr>
            <p:cNvPr id="97302" name="Rectangle 22"/>
            <p:cNvSpPr>
              <a:spLocks noChangeArrowheads="1"/>
            </p:cNvSpPr>
            <p:nvPr/>
          </p:nvSpPr>
          <p:spPr bwMode="auto">
            <a:xfrm>
              <a:off x="522" y="3267"/>
              <a:ext cx="384" cy="549"/>
            </a:xfrm>
            <a:prstGeom prst="rect">
              <a:avLst/>
            </a:prstGeom>
            <a:solidFill>
              <a:srgbClr val="969696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03" name="Rectangle 23"/>
            <p:cNvSpPr>
              <a:spLocks noChangeArrowheads="1"/>
            </p:cNvSpPr>
            <p:nvPr/>
          </p:nvSpPr>
          <p:spPr bwMode="auto">
            <a:xfrm>
              <a:off x="499" y="3248"/>
              <a:ext cx="384" cy="550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04" name="Line 24"/>
            <p:cNvSpPr>
              <a:spLocks noChangeShapeType="1"/>
            </p:cNvSpPr>
            <p:nvPr/>
          </p:nvSpPr>
          <p:spPr bwMode="auto">
            <a:xfrm>
              <a:off x="499" y="3364"/>
              <a:ext cx="384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305" name="Line 25"/>
            <p:cNvSpPr>
              <a:spLocks noChangeShapeType="1"/>
            </p:cNvSpPr>
            <p:nvPr/>
          </p:nvSpPr>
          <p:spPr bwMode="auto">
            <a:xfrm>
              <a:off x="504" y="3485"/>
              <a:ext cx="390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306" name="Line 26"/>
            <p:cNvSpPr>
              <a:spLocks noChangeShapeType="1"/>
            </p:cNvSpPr>
            <p:nvPr/>
          </p:nvSpPr>
          <p:spPr bwMode="auto">
            <a:xfrm>
              <a:off x="498" y="3596"/>
              <a:ext cx="390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307" name="Line 27"/>
            <p:cNvSpPr>
              <a:spLocks noChangeShapeType="1"/>
            </p:cNvSpPr>
            <p:nvPr/>
          </p:nvSpPr>
          <p:spPr bwMode="auto">
            <a:xfrm>
              <a:off x="497" y="3697"/>
              <a:ext cx="385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308" name="Line 28"/>
          <p:cNvSpPr>
            <a:spLocks noChangeShapeType="1"/>
          </p:cNvSpPr>
          <p:nvPr/>
        </p:nvSpPr>
        <p:spPr bwMode="auto">
          <a:xfrm flipH="1">
            <a:off x="3343275" y="4632325"/>
            <a:ext cx="727075" cy="1588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309" name="Line 29"/>
          <p:cNvSpPr>
            <a:spLocks noChangeShapeType="1"/>
          </p:cNvSpPr>
          <p:nvPr/>
        </p:nvSpPr>
        <p:spPr bwMode="auto">
          <a:xfrm flipH="1" flipV="1">
            <a:off x="5124450" y="4649788"/>
            <a:ext cx="782638" cy="12700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310" name="Line 30"/>
          <p:cNvSpPr>
            <a:spLocks noChangeShapeType="1"/>
          </p:cNvSpPr>
          <p:nvPr/>
        </p:nvSpPr>
        <p:spPr bwMode="auto">
          <a:xfrm flipH="1">
            <a:off x="5067300" y="4222750"/>
            <a:ext cx="1300163" cy="1295400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311" name="Line 31"/>
          <p:cNvSpPr>
            <a:spLocks noChangeShapeType="1"/>
          </p:cNvSpPr>
          <p:nvPr/>
        </p:nvSpPr>
        <p:spPr bwMode="auto">
          <a:xfrm flipH="1">
            <a:off x="6323013" y="4241800"/>
            <a:ext cx="442912" cy="1588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312" name="Freeform 32"/>
          <p:cNvSpPr>
            <a:spLocks noChangeArrowheads="1"/>
          </p:cNvSpPr>
          <p:nvPr/>
        </p:nvSpPr>
        <p:spPr bwMode="auto">
          <a:xfrm>
            <a:off x="6750050" y="3659188"/>
            <a:ext cx="315913" cy="360362"/>
          </a:xfrm>
          <a:custGeom>
            <a:avLst/>
            <a:gdLst>
              <a:gd name="G0" fmla="+- 1 0 0"/>
              <a:gd name="T0" fmla="*/ 0 256 1"/>
              <a:gd name="T1" fmla="*/ 0 256 1"/>
              <a:gd name="G1" fmla="+- 0 T0 T1"/>
              <a:gd name="G2" fmla="sin 54736 G1"/>
              <a:gd name="T2" fmla="*/ 0 256 1"/>
              <a:gd name="T3" fmla="*/ 0 256 1"/>
              <a:gd name="G3" fmla="+- 0 T2 T3"/>
              <a:gd name="G4" fmla="cos 54762 G3"/>
              <a:gd name="G5" fmla="+- G2 0 G4"/>
              <a:gd name="G6" fmla="*/ G5 65535 1"/>
              <a:gd name="G7" fmla="+- G6 10800 0"/>
              <a:gd name="G8" fmla="+- 1 0 0"/>
              <a:gd name="G9" fmla="+- 1 0 0"/>
              <a:gd name="G10" fmla="+- 1 0 0"/>
              <a:gd name="G11" fmla="+- 1 0 0"/>
              <a:gd name="G12" fmla="+- 1 0 0"/>
              <a:gd name="G13" fmla="+- 1 0 0"/>
              <a:gd name="G14" fmla="+- 1 0 0"/>
              <a:gd name="G15" fmla="+- 1 0 0"/>
              <a:gd name="G16" fmla="+- 1 0 0"/>
              <a:gd name="G17" fmla="+- 1 0 0"/>
              <a:gd name="G18" fmla="+- 0 0 0"/>
              <a:gd name="G19" fmla="+- 1 0 0"/>
              <a:gd name="G20" fmla="+- 1 0 0"/>
              <a:gd name="G21" fmla="+- 1 0 0"/>
              <a:gd name="G22" fmla="+- 1 0 0"/>
              <a:gd name="G23" fmla="+- 1 0 0"/>
              <a:gd name="G24" fmla="+- 1 0 0"/>
              <a:gd name="G25" fmla="+- 1 0 0"/>
              <a:gd name="G26" fmla="+- 0 0 0"/>
              <a:gd name="G27" fmla="+- 378 0 0"/>
              <a:gd name="G28" fmla="+- 484 0 0"/>
              <a:gd name="G29" fmla="+- 1 0 0"/>
              <a:gd name="G30" fmla="+- 1 0 0"/>
              <a:gd name="G31" fmla="+- 1 0 0"/>
              <a:gd name="G32" fmla="+- 1 0 0"/>
              <a:gd name="G33" fmla="+- 1 0 0"/>
              <a:gd name="G34" fmla="+- 1 0 0"/>
              <a:gd name="G35" fmla="+- 1 0 0"/>
              <a:gd name="G36" fmla="+- 1 0 0"/>
              <a:gd name="G37" fmla="+- 1 0 0"/>
              <a:gd name="G38" fmla="+- 1 0 0"/>
              <a:gd name="G39" fmla="+- 0 0 0"/>
              <a:gd name="G40" fmla="+- 1 0 0"/>
              <a:gd name="G41" fmla="+- 1 0 0"/>
              <a:gd name="G42" fmla="+- 1 0 0"/>
              <a:gd name="G43" fmla="+- 1 0 0"/>
              <a:gd name="G44" fmla="+- 0 0 0"/>
              <a:gd name="G45" fmla="+- 1 0 0"/>
              <a:gd name="G46" fmla="+- 1 0 0"/>
              <a:gd name="G47" fmla="+- 1 0 0"/>
              <a:gd name="T4" fmla="*/ 0 256 1"/>
              <a:gd name="T5" fmla="*/ 0 256 1"/>
              <a:gd name="G48" fmla="+- 0 T4 T5"/>
              <a:gd name="G49" fmla="cos 54736 G48"/>
              <a:gd name="T6" fmla="*/ 0 256 1"/>
              <a:gd name="T7" fmla="*/ 0 256 1"/>
              <a:gd name="G50" fmla="+- 0 T6 T7"/>
              <a:gd name="G51" fmla="sin 55391 G50"/>
              <a:gd name="G52" fmla="+- G49 G51 0"/>
              <a:gd name="G53" fmla="+- G52 10800 0"/>
              <a:gd name="G54" fmla="+- 1 0 0"/>
              <a:gd name="G55" fmla="+- 1 0 0"/>
              <a:gd name="G56" fmla="+- 1 0 0"/>
              <a:gd name="G57" fmla="+- 1 0 0"/>
              <a:gd name="G58" fmla="+- 1 0 0"/>
              <a:gd name="G59" fmla="+- 1 0 0"/>
              <a:gd name="T8" fmla="*/ 2147483647 w 650"/>
              <a:gd name="T9" fmla="*/ 2147483647 h 735"/>
              <a:gd name="T10" fmla="*/ 2147483647 w 650"/>
              <a:gd name="T11" fmla="*/ 2147483647 h 735"/>
              <a:gd name="T12" fmla="*/ 2147483647 w 650"/>
              <a:gd name="T13" fmla="*/ 2147483647 h 735"/>
              <a:gd name="T14" fmla="*/ 2147483647 w 650"/>
              <a:gd name="T15" fmla="*/ 2147483647 h 735"/>
              <a:gd name="T16" fmla="*/ 2147483647 w 650"/>
              <a:gd name="T17" fmla="*/ 2147483647 h 735"/>
              <a:gd name="T18" fmla="*/ 2147483647 w 650"/>
              <a:gd name="T19" fmla="*/ 2147483647 h 735"/>
              <a:gd name="T20" fmla="*/ 2147483647 w 650"/>
              <a:gd name="T21" fmla="*/ 2147483647 h 735"/>
              <a:gd name="T22" fmla="*/ 2147483647 w 650"/>
              <a:gd name="T23" fmla="*/ 2147483647 h 735"/>
              <a:gd name="T24" fmla="*/ 2147483647 w 650"/>
              <a:gd name="T25" fmla="*/ 2147483647 h 735"/>
              <a:gd name="T26" fmla="*/ 2147483647 w 650"/>
              <a:gd name="T27" fmla="*/ 0 h 735"/>
              <a:gd name="T28" fmla="*/ 2147483647 w 650"/>
              <a:gd name="T29" fmla="*/ 2147483647 h 735"/>
              <a:gd name="T30" fmla="*/ 2147483647 w 650"/>
              <a:gd name="T31" fmla="*/ 2147483647 h 735"/>
              <a:gd name="T32" fmla="*/ 2147483647 w 650"/>
              <a:gd name="T33" fmla="*/ 2147483647 h 735"/>
              <a:gd name="T34" fmla="*/ 2147483647 w 650"/>
              <a:gd name="T35" fmla="*/ 2147483647 h 735"/>
              <a:gd name="T36" fmla="*/ 2147483647 w 650"/>
              <a:gd name="T37" fmla="*/ 2147483647 h 735"/>
              <a:gd name="T38" fmla="*/ 2147483647 w 650"/>
              <a:gd name="T39" fmla="*/ 2147483647 h 735"/>
              <a:gd name="T40" fmla="*/ 2147483647 w 650"/>
              <a:gd name="T41" fmla="*/ 2147483647 h 735"/>
              <a:gd name="T42" fmla="*/ 2147483647 w 650"/>
              <a:gd name="T43" fmla="*/ 2147483647 h 735"/>
              <a:gd name="T44" fmla="*/ 2147483647 w 650"/>
              <a:gd name="T45" fmla="*/ 2147483647 h 735"/>
              <a:gd name="T46" fmla="*/ 2147483647 w 650"/>
              <a:gd name="T47" fmla="*/ 2147483647 h 735"/>
              <a:gd name="T48" fmla="*/ 2147483647 w 650"/>
              <a:gd name="T49" fmla="*/ 2147483647 h 735"/>
              <a:gd name="T50" fmla="*/ 0 w 650"/>
              <a:gd name="T51" fmla="*/ 2147483647 h 735"/>
              <a:gd name="T52" fmla="*/ 2147483647 w 650"/>
              <a:gd name="T53" fmla="*/ 2147483647 h 735"/>
              <a:gd name="T54" fmla="*/ 2147483647 w 650"/>
              <a:gd name="T55" fmla="*/ 2147483647 h 735"/>
              <a:gd name="T56" fmla="*/ 2147483647 w 650"/>
              <a:gd name="T57" fmla="*/ 2147483647 h 735"/>
              <a:gd name="T58" fmla="*/ 2147483647 w 650"/>
              <a:gd name="T59" fmla="*/ 2147483647 h 735"/>
              <a:gd name="T60" fmla="*/ 2147483647 w 650"/>
              <a:gd name="T61" fmla="*/ 2147483647 h 735"/>
              <a:gd name="T62" fmla="*/ 2147483647 w 650"/>
              <a:gd name="T63" fmla="*/ 2147483647 h 735"/>
              <a:gd name="T64" fmla="*/ 2147483647 w 650"/>
              <a:gd name="T65" fmla="*/ 2147483647 h 735"/>
              <a:gd name="T66" fmla="*/ 2147483647 w 650"/>
              <a:gd name="T67" fmla="*/ 2147483647 h 735"/>
              <a:gd name="T68" fmla="*/ 2147483647 w 650"/>
              <a:gd name="T69" fmla="*/ 2147483647 h 735"/>
              <a:gd name="T70" fmla="*/ 2147483647 w 650"/>
              <a:gd name="T71" fmla="*/ 2147483647 h 735"/>
              <a:gd name="T72" fmla="*/ 2147483647 w 650"/>
              <a:gd name="T73" fmla="*/ 2147483647 h 735"/>
              <a:gd name="T74" fmla="*/ 2147483647 w 650"/>
              <a:gd name="T75" fmla="*/ 2147483647 h 735"/>
              <a:gd name="T76" fmla="*/ 2147483647 w 650"/>
              <a:gd name="T77" fmla="*/ 2147483647 h 735"/>
              <a:gd name="T78" fmla="*/ 2147483647 w 650"/>
              <a:gd name="T79" fmla="*/ 2147483647 h 735"/>
              <a:gd name="T80" fmla="*/ 2147483647 w 650"/>
              <a:gd name="T81" fmla="*/ 2147483647 h 735"/>
              <a:gd name="T82" fmla="*/ 2147483647 w 650"/>
              <a:gd name="T83" fmla="*/ 2147483647 h 735"/>
              <a:gd name="T84" fmla="*/ 2147483647 w 650"/>
              <a:gd name="T85" fmla="*/ 2147483647 h 735"/>
              <a:gd name="T86" fmla="*/ 2147483647 w 650"/>
              <a:gd name="T87" fmla="*/ 2147483647 h 735"/>
              <a:gd name="T88" fmla="*/ 2147483647 w 650"/>
              <a:gd name="T89" fmla="*/ 2147483647 h 735"/>
              <a:gd name="T90" fmla="*/ 2147483647 w 650"/>
              <a:gd name="T91" fmla="*/ 2147483647 h 735"/>
              <a:gd name="T92" fmla="*/ 2147483647 w 650"/>
              <a:gd name="T93" fmla="*/ 2147483647 h 735"/>
              <a:gd name="T94" fmla="*/ 2147483647 w 650"/>
              <a:gd name="T95" fmla="*/ 2147483647 h 735"/>
              <a:gd name="T96" fmla="*/ 2147483647 w 650"/>
              <a:gd name="T97" fmla="*/ 2147483647 h 735"/>
              <a:gd name="T98" fmla="*/ 2147483647 w 650"/>
              <a:gd name="T99" fmla="*/ 2147483647 h 735"/>
              <a:gd name="T100" fmla="*/ 2147483647 w 650"/>
              <a:gd name="T101" fmla="*/ 2147483647 h 735"/>
              <a:gd name="T102" fmla="*/ 2147483647 w 650"/>
              <a:gd name="T103" fmla="*/ 2147483647 h 735"/>
              <a:gd name="T104" fmla="*/ 2147483647 w 650"/>
              <a:gd name="T105" fmla="*/ 2147483647 h 735"/>
            </a:gdLst>
            <a:ahLst/>
            <a:cxnLst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650" h="735">
                <a:moveTo>
                  <a:pt x="645" y="27"/>
                </a:moveTo>
                <a:lnTo>
                  <a:pt x="642" y="26"/>
                </a:lnTo>
                <a:lnTo>
                  <a:pt x="631" y="23"/>
                </a:lnTo>
                <a:lnTo>
                  <a:pt x="615" y="19"/>
                </a:lnTo>
                <a:lnTo>
                  <a:pt x="592" y="15"/>
                </a:lnTo>
                <a:lnTo>
                  <a:pt x="565" y="10"/>
                </a:lnTo>
                <a:lnTo>
                  <a:pt x="533" y="6"/>
                </a:lnTo>
                <a:lnTo>
                  <a:pt x="496" y="3"/>
                </a:lnTo>
                <a:lnTo>
                  <a:pt x="456" y="1"/>
                </a:lnTo>
                <a:lnTo>
                  <a:pt x="411" y="0"/>
                </a:lnTo>
                <a:lnTo>
                  <a:pt x="364" y="2"/>
                </a:lnTo>
                <a:lnTo>
                  <a:pt x="315" y="6"/>
                </a:lnTo>
                <a:lnTo>
                  <a:pt x="262" y="15"/>
                </a:lnTo>
                <a:lnTo>
                  <a:pt x="209" y="26"/>
                </a:lnTo>
                <a:lnTo>
                  <a:pt x="154" y="42"/>
                </a:lnTo>
                <a:lnTo>
                  <a:pt x="98" y="61"/>
                </a:lnTo>
                <a:lnTo>
                  <a:pt x="42" y="87"/>
                </a:lnTo>
                <a:lnTo>
                  <a:pt x="38" y="101"/>
                </a:lnTo>
                <a:lnTo>
                  <a:pt x="28" y="141"/>
                </a:lnTo>
                <a:lnTo>
                  <a:pt x="17" y="203"/>
                </a:lnTo>
                <a:lnTo>
                  <a:pt x="6" y="283"/>
                </a:lnTo>
                <a:lnTo>
                  <a:pt x="0" y="378"/>
                </a:lnTo>
                <a:lnTo>
                  <a:pt x="5" y="484"/>
                </a:lnTo>
                <a:lnTo>
                  <a:pt x="21" y="599"/>
                </a:lnTo>
                <a:lnTo>
                  <a:pt x="54" y="716"/>
                </a:lnTo>
                <a:lnTo>
                  <a:pt x="58" y="716"/>
                </a:lnTo>
                <a:lnTo>
                  <a:pt x="66" y="715"/>
                </a:lnTo>
                <a:lnTo>
                  <a:pt x="80" y="713"/>
                </a:lnTo>
                <a:lnTo>
                  <a:pt x="99" y="712"/>
                </a:lnTo>
                <a:lnTo>
                  <a:pt x="124" y="710"/>
                </a:lnTo>
                <a:lnTo>
                  <a:pt x="153" y="708"/>
                </a:lnTo>
                <a:lnTo>
                  <a:pt x="188" y="707"/>
                </a:lnTo>
                <a:lnTo>
                  <a:pt x="225" y="706"/>
                </a:lnTo>
                <a:lnTo>
                  <a:pt x="267" y="705"/>
                </a:lnTo>
                <a:lnTo>
                  <a:pt x="313" y="706"/>
                </a:lnTo>
                <a:lnTo>
                  <a:pt x="362" y="707"/>
                </a:lnTo>
                <a:lnTo>
                  <a:pt x="415" y="709"/>
                </a:lnTo>
                <a:lnTo>
                  <a:pt x="470" y="713"/>
                </a:lnTo>
                <a:lnTo>
                  <a:pt x="528" y="719"/>
                </a:lnTo>
                <a:lnTo>
                  <a:pt x="588" y="726"/>
                </a:lnTo>
                <a:lnTo>
                  <a:pt x="650" y="735"/>
                </a:lnTo>
                <a:lnTo>
                  <a:pt x="647" y="713"/>
                </a:lnTo>
                <a:lnTo>
                  <a:pt x="641" y="655"/>
                </a:lnTo>
                <a:lnTo>
                  <a:pt x="631" y="568"/>
                </a:lnTo>
                <a:lnTo>
                  <a:pt x="623" y="462"/>
                </a:lnTo>
                <a:lnTo>
                  <a:pt x="618" y="345"/>
                </a:lnTo>
                <a:lnTo>
                  <a:pt x="618" y="229"/>
                </a:lnTo>
                <a:lnTo>
                  <a:pt x="627" y="119"/>
                </a:lnTo>
                <a:lnTo>
                  <a:pt x="645" y="27"/>
                </a:lnTo>
                <a:close/>
              </a:path>
            </a:pathLst>
          </a:cu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13" name="Freeform 33"/>
          <p:cNvSpPr>
            <a:spLocks noChangeArrowheads="1"/>
          </p:cNvSpPr>
          <p:nvPr/>
        </p:nvSpPr>
        <p:spPr bwMode="auto">
          <a:xfrm>
            <a:off x="6784975" y="3757613"/>
            <a:ext cx="519113" cy="357187"/>
          </a:xfrm>
          <a:custGeom>
            <a:avLst/>
            <a:gdLst>
              <a:gd name="G0" fmla="+- 0 0 0"/>
              <a:gd name="G1" fmla="+- 642 0 0"/>
              <a:gd name="G2" fmla="+- 1 0 0"/>
              <a:gd name="G3" fmla="+- 1 0 0"/>
              <a:gd name="G4" fmla="+- 1 0 0"/>
              <a:gd name="G5" fmla="+- 1 0 0"/>
              <a:gd name="G6" fmla="+- 694 0 0"/>
              <a:gd name="G7" fmla="+- 1 0 0"/>
              <a:gd name="G8" fmla="+- 1 0 0"/>
              <a:gd name="G9" fmla="+- 1 0 0"/>
              <a:gd name="G10" fmla="+- 1 0 0"/>
              <a:gd name="G11" fmla="+- 1 0 0"/>
              <a:gd name="G12" fmla="+- 1 0 0"/>
              <a:gd name="G13" fmla="+- 1 0 0"/>
              <a:gd name="G14" fmla="+- 1 0 0"/>
              <a:gd name="G15" fmla="+- 1 0 0"/>
              <a:gd name="G16" fmla="+- 1 0 0"/>
              <a:gd name="G17" fmla="+- 1 0 0"/>
              <a:gd name="G18" fmla="+- 1 0 0"/>
              <a:gd name="G19" fmla="+- 1 0 0"/>
              <a:gd name="G20" fmla="+- 1 0 0"/>
              <a:gd name="G21" fmla="+- 0 0 0"/>
              <a:gd name="G22" fmla="+- 1 0 0"/>
              <a:gd name="G23" fmla="+- 1 0 0"/>
              <a:gd name="G24" fmla="+- 1 0 0"/>
              <a:gd name="G25" fmla="+- 1 0 0"/>
              <a:gd name="G26" fmla="+- 1 0 0"/>
              <a:gd name="G27" fmla="+- 1 0 0"/>
              <a:gd name="G28" fmla="+- 1 0 0"/>
              <a:gd name="G29" fmla="+- 1 0 0"/>
              <a:gd name="G30" fmla="+- 1 0 0"/>
              <a:gd name="G31" fmla="+- 1 0 0"/>
              <a:gd name="G32" fmla="+- 1 0 0"/>
              <a:gd name="G33" fmla="+- 1 0 0"/>
              <a:gd name="G34" fmla="+- 1 0 0"/>
              <a:gd name="G35" fmla="+- 1 0 0"/>
              <a:gd name="G36" fmla="+- 1 0 0"/>
              <a:gd name="G37" fmla="+- 1 0 0"/>
              <a:gd name="G38" fmla="+- 1 0 0"/>
              <a:gd name="G39" fmla="+- 1 0 0"/>
              <a:gd name="G40" fmla="+- 1 0 0"/>
              <a:gd name="G41" fmla="+- 1 0 0"/>
              <a:gd name="G42" fmla="+- 1 0 0"/>
              <a:gd name="T0" fmla="*/ 575 256 1"/>
              <a:gd name="T1" fmla="*/ 0 256 1"/>
              <a:gd name="G43" fmla="+- 0 T0 T1"/>
              <a:gd name="G44" fmla="cos 0 G43"/>
              <a:gd name="G45" fmla="+- 1 0 0"/>
              <a:gd name="G46" fmla="+- 1 0 0"/>
              <a:gd name="G47" fmla="+- 1 0 0"/>
              <a:gd name="G48" fmla="+- 1 0 0"/>
              <a:gd name="G49" fmla="+- 1 0 0"/>
              <a:gd name="G50" fmla="+- 1 0 0"/>
              <a:gd name="G51" fmla="+- 1 0 0"/>
              <a:gd name="G52" fmla="+- 1 0 0"/>
              <a:gd name="G53" fmla="+- 1 0 0"/>
              <a:gd name="G54" fmla="+- 0 0 0"/>
              <a:gd name="T2" fmla="*/ 2147483647 w 1071"/>
              <a:gd name="T3" fmla="*/ 2147483647 h 731"/>
              <a:gd name="T4" fmla="*/ 0 w 1071"/>
              <a:gd name="T5" fmla="*/ 2147483647 h 731"/>
              <a:gd name="T6" fmla="*/ 2147483647 w 1071"/>
              <a:gd name="T7" fmla="*/ 2147483647 h 731"/>
              <a:gd name="T8" fmla="*/ 2147483647 w 1071"/>
              <a:gd name="T9" fmla="*/ 2147483647 h 731"/>
              <a:gd name="T10" fmla="*/ 2147483647 w 1071"/>
              <a:gd name="T11" fmla="*/ 2147483647 h 731"/>
              <a:gd name="T12" fmla="*/ 2147483647 w 1071"/>
              <a:gd name="T13" fmla="*/ 2147483647 h 731"/>
              <a:gd name="T14" fmla="*/ 2147483647 w 1071"/>
              <a:gd name="T15" fmla="*/ 2147483647 h 731"/>
              <a:gd name="T16" fmla="*/ 2147483647 w 1071"/>
              <a:gd name="T17" fmla="*/ 2147483647 h 731"/>
              <a:gd name="T18" fmla="*/ 2147483647 w 1071"/>
              <a:gd name="T19" fmla="*/ 2147483647 h 731"/>
              <a:gd name="T20" fmla="*/ 2147483647 w 1071"/>
              <a:gd name="T21" fmla="*/ 2147483647 h 731"/>
              <a:gd name="T22" fmla="*/ 2147483647 w 1071"/>
              <a:gd name="T23" fmla="*/ 2147483647 h 731"/>
              <a:gd name="T24" fmla="*/ 2147483647 w 1071"/>
              <a:gd name="T25" fmla="*/ 2147483647 h 731"/>
              <a:gd name="T26" fmla="*/ 2147483647 w 1071"/>
              <a:gd name="T27" fmla="*/ 2147483647 h 731"/>
              <a:gd name="T28" fmla="*/ 2147483647 w 1071"/>
              <a:gd name="T29" fmla="*/ 2147483647 h 731"/>
              <a:gd name="T30" fmla="*/ 2147483647 w 1071"/>
              <a:gd name="T31" fmla="*/ 2147483647 h 731"/>
              <a:gd name="T32" fmla="*/ 2147483647 w 1071"/>
              <a:gd name="T33" fmla="*/ 2147483647 h 731"/>
              <a:gd name="T34" fmla="*/ 2147483647 w 1071"/>
              <a:gd name="T35" fmla="*/ 2147483647 h 731"/>
              <a:gd name="T36" fmla="*/ 2147483647 w 1071"/>
              <a:gd name="T37" fmla="*/ 2147483647 h 731"/>
              <a:gd name="T38" fmla="*/ 2147483647 w 1071"/>
              <a:gd name="T39" fmla="*/ 2147483647 h 731"/>
              <a:gd name="T40" fmla="*/ 2147483647 w 1071"/>
              <a:gd name="T41" fmla="*/ 2147483647 h 731"/>
              <a:gd name="T42" fmla="*/ 2147483647 w 1071"/>
              <a:gd name="T43" fmla="*/ 2147483647 h 731"/>
              <a:gd name="T44" fmla="*/ 2147483647 w 1071"/>
              <a:gd name="T45" fmla="*/ 2147483647 h 731"/>
              <a:gd name="T46" fmla="*/ 2147483647 w 1071"/>
              <a:gd name="T47" fmla="*/ 2147483647 h 731"/>
              <a:gd name="T48" fmla="*/ 2147483647 w 1071"/>
              <a:gd name="T49" fmla="*/ 2147483647 h 731"/>
              <a:gd name="T50" fmla="*/ 2147483647 w 1071"/>
              <a:gd name="T51" fmla="*/ 2147483647 h 731"/>
              <a:gd name="T52" fmla="*/ 2147483647 w 1071"/>
              <a:gd name="T53" fmla="*/ 2147483647 h 731"/>
              <a:gd name="T54" fmla="*/ 2147483647 w 1071"/>
              <a:gd name="T55" fmla="*/ 0 h 731"/>
              <a:gd name="T56" fmla="*/ 2147483647 w 1071"/>
              <a:gd name="T57" fmla="*/ 2147483647 h 731"/>
              <a:gd name="T58" fmla="*/ 2147483647 w 1071"/>
              <a:gd name="T59" fmla="*/ 2147483647 h 731"/>
              <a:gd name="T60" fmla="*/ 2147483647 w 1071"/>
              <a:gd name="T61" fmla="*/ 2147483647 h 731"/>
              <a:gd name="T62" fmla="*/ 2147483647 w 1071"/>
              <a:gd name="T63" fmla="*/ 2147483647 h 731"/>
              <a:gd name="T64" fmla="*/ 2147483647 w 1071"/>
              <a:gd name="T65" fmla="*/ 2147483647 h 731"/>
              <a:gd name="T66" fmla="*/ 2147483647 w 1071"/>
              <a:gd name="T67" fmla="*/ 2147483647 h 731"/>
              <a:gd name="T68" fmla="*/ 2147483647 w 1071"/>
              <a:gd name="T69" fmla="*/ 2147483647 h 731"/>
              <a:gd name="T70" fmla="*/ 2147483647 w 1071"/>
              <a:gd name="T71" fmla="*/ 2147483647 h 731"/>
              <a:gd name="T72" fmla="*/ 2147483647 w 1071"/>
              <a:gd name="T73" fmla="*/ 2147483647 h 731"/>
              <a:gd name="T74" fmla="*/ 2147483647 w 1071"/>
              <a:gd name="T75" fmla="*/ 2147483647 h 731"/>
              <a:gd name="T76" fmla="*/ 2147483647 w 1071"/>
              <a:gd name="T77" fmla="*/ 2147483647 h 731"/>
              <a:gd name="T78" fmla="*/ 2147483647 w 1071"/>
              <a:gd name="T79" fmla="*/ 2147483647 h 731"/>
              <a:gd name="T80" fmla="*/ 2147483647 w 1071"/>
              <a:gd name="T81" fmla="*/ 2147483647 h 731"/>
              <a:gd name="T82" fmla="*/ 2147483647 w 1071"/>
              <a:gd name="T83" fmla="*/ 2147483647 h 731"/>
              <a:gd name="T84" fmla="*/ 2147483647 w 1071"/>
              <a:gd name="T85" fmla="*/ 2147483647 h 731"/>
              <a:gd name="T86" fmla="*/ 2147483647 w 1071"/>
              <a:gd name="T87" fmla="*/ 2147483647 h 731"/>
              <a:gd name="T88" fmla="*/ 2147483647 w 1071"/>
              <a:gd name="T89" fmla="*/ 2147483647 h 731"/>
              <a:gd name="T90" fmla="*/ 2147483647 w 1071"/>
              <a:gd name="T91" fmla="*/ 2147483647 h 731"/>
              <a:gd name="T92" fmla="*/ 2147483647 w 1071"/>
              <a:gd name="T93" fmla="*/ 2147483647 h 731"/>
              <a:gd name="T94" fmla="*/ 2147483647 w 1071"/>
              <a:gd name="T95" fmla="*/ 2147483647 h 731"/>
              <a:gd name="T96" fmla="*/ 2147483647 w 1071"/>
              <a:gd name="T97" fmla="*/ 2147483647 h 731"/>
              <a:gd name="T98" fmla="*/ 2147483647 w 1071"/>
              <a:gd name="T99" fmla="*/ 2147483647 h 731"/>
              <a:gd name="T100" fmla="*/ 2147483647 w 1071"/>
              <a:gd name="T101" fmla="*/ 2147483647 h 731"/>
              <a:gd name="T102" fmla="*/ 2147483647 w 1071"/>
              <a:gd name="T103" fmla="*/ 2147483647 h 731"/>
              <a:gd name="T104" fmla="*/ 2147483647 w 1071"/>
              <a:gd name="T105" fmla="*/ 2147483647 h 731"/>
              <a:gd name="T106" fmla="*/ 2147483647 w 1071"/>
              <a:gd name="T107" fmla="*/ 2147483647 h 731"/>
              <a:gd name="T108" fmla="*/ 2147483647 w 1071"/>
              <a:gd name="T109" fmla="*/ 2147483647 h 731"/>
            </a:gdLst>
            <a:ahLst/>
            <a:cxnLst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071" h="731">
                <a:moveTo>
                  <a:pt x="6" y="552"/>
                </a:moveTo>
                <a:lnTo>
                  <a:pt x="0" y="642"/>
                </a:lnTo>
                <a:lnTo>
                  <a:pt x="698" y="731"/>
                </a:lnTo>
                <a:lnTo>
                  <a:pt x="703" y="729"/>
                </a:lnTo>
                <a:lnTo>
                  <a:pt x="717" y="722"/>
                </a:lnTo>
                <a:lnTo>
                  <a:pt x="740" y="710"/>
                </a:lnTo>
                <a:lnTo>
                  <a:pt x="768" y="694"/>
                </a:lnTo>
                <a:lnTo>
                  <a:pt x="801" y="672"/>
                </a:lnTo>
                <a:lnTo>
                  <a:pt x="838" y="645"/>
                </a:lnTo>
                <a:lnTo>
                  <a:pt x="876" y="614"/>
                </a:lnTo>
                <a:lnTo>
                  <a:pt x="915" y="577"/>
                </a:lnTo>
                <a:lnTo>
                  <a:pt x="953" y="536"/>
                </a:lnTo>
                <a:lnTo>
                  <a:pt x="988" y="491"/>
                </a:lnTo>
                <a:lnTo>
                  <a:pt x="1018" y="439"/>
                </a:lnTo>
                <a:lnTo>
                  <a:pt x="1043" y="383"/>
                </a:lnTo>
                <a:lnTo>
                  <a:pt x="1061" y="322"/>
                </a:lnTo>
                <a:lnTo>
                  <a:pt x="1071" y="255"/>
                </a:lnTo>
                <a:lnTo>
                  <a:pt x="1070" y="185"/>
                </a:lnTo>
                <a:lnTo>
                  <a:pt x="1057" y="108"/>
                </a:lnTo>
                <a:lnTo>
                  <a:pt x="1055" y="104"/>
                </a:lnTo>
                <a:lnTo>
                  <a:pt x="1049" y="92"/>
                </a:lnTo>
                <a:lnTo>
                  <a:pt x="1037" y="76"/>
                </a:lnTo>
                <a:lnTo>
                  <a:pt x="1022" y="57"/>
                </a:lnTo>
                <a:lnTo>
                  <a:pt x="1002" y="37"/>
                </a:lnTo>
                <a:lnTo>
                  <a:pt x="979" y="20"/>
                </a:lnTo>
                <a:lnTo>
                  <a:pt x="951" y="7"/>
                </a:lnTo>
                <a:lnTo>
                  <a:pt x="919" y="0"/>
                </a:lnTo>
                <a:lnTo>
                  <a:pt x="924" y="12"/>
                </a:lnTo>
                <a:lnTo>
                  <a:pt x="934" y="44"/>
                </a:lnTo>
                <a:lnTo>
                  <a:pt x="947" y="94"/>
                </a:lnTo>
                <a:lnTo>
                  <a:pt x="958" y="159"/>
                </a:lnTo>
                <a:lnTo>
                  <a:pt x="961" y="238"/>
                </a:lnTo>
                <a:lnTo>
                  <a:pt x="953" y="324"/>
                </a:lnTo>
                <a:lnTo>
                  <a:pt x="928" y="418"/>
                </a:lnTo>
                <a:lnTo>
                  <a:pt x="884" y="516"/>
                </a:lnTo>
                <a:lnTo>
                  <a:pt x="883" y="518"/>
                </a:lnTo>
                <a:lnTo>
                  <a:pt x="879" y="521"/>
                </a:lnTo>
                <a:lnTo>
                  <a:pt x="872" y="526"/>
                </a:lnTo>
                <a:lnTo>
                  <a:pt x="862" y="534"/>
                </a:lnTo>
                <a:lnTo>
                  <a:pt x="851" y="541"/>
                </a:lnTo>
                <a:lnTo>
                  <a:pt x="837" y="550"/>
                </a:lnTo>
                <a:lnTo>
                  <a:pt x="819" y="559"/>
                </a:lnTo>
                <a:lnTo>
                  <a:pt x="800" y="567"/>
                </a:lnTo>
                <a:lnTo>
                  <a:pt x="778" y="575"/>
                </a:lnTo>
                <a:lnTo>
                  <a:pt x="754" y="582"/>
                </a:lnTo>
                <a:lnTo>
                  <a:pt x="727" y="588"/>
                </a:lnTo>
                <a:lnTo>
                  <a:pt x="697" y="592"/>
                </a:lnTo>
                <a:lnTo>
                  <a:pt x="666" y="593"/>
                </a:lnTo>
                <a:lnTo>
                  <a:pt x="631" y="592"/>
                </a:lnTo>
                <a:lnTo>
                  <a:pt x="593" y="589"/>
                </a:lnTo>
                <a:lnTo>
                  <a:pt x="555" y="581"/>
                </a:lnTo>
                <a:lnTo>
                  <a:pt x="555" y="677"/>
                </a:lnTo>
                <a:lnTo>
                  <a:pt x="24" y="623"/>
                </a:lnTo>
                <a:lnTo>
                  <a:pt x="6" y="552"/>
                </a:lnTo>
                <a:close/>
              </a:path>
            </a:pathLst>
          </a:cu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14" name="Freeform 34"/>
          <p:cNvSpPr>
            <a:spLocks noChangeArrowheads="1"/>
          </p:cNvSpPr>
          <p:nvPr/>
        </p:nvSpPr>
        <p:spPr bwMode="auto">
          <a:xfrm>
            <a:off x="6718300" y="4110038"/>
            <a:ext cx="382588" cy="123825"/>
          </a:xfrm>
          <a:custGeom>
            <a:avLst/>
            <a:gdLst>
              <a:gd name="G0" fmla="+- 1 0 0"/>
              <a:gd name="G1" fmla="+- 0 0 0"/>
              <a:gd name="G2" fmla="+- 91 0 0"/>
              <a:gd name="G3" fmla="+- 1 0 0"/>
              <a:gd name="G4" fmla="+- 1 0 0"/>
              <a:gd name="T0" fmla="*/ 2147483647 w 787"/>
              <a:gd name="T1" fmla="*/ 2147483647 h 253"/>
              <a:gd name="T2" fmla="*/ 2147483647 w 787"/>
              <a:gd name="T3" fmla="*/ 0 h 253"/>
              <a:gd name="T4" fmla="*/ 0 w 787"/>
              <a:gd name="T5" fmla="*/ 2147483647 h 253"/>
              <a:gd name="T6" fmla="*/ 2147483647 w 787"/>
              <a:gd name="T7" fmla="*/ 2147483647 h 253"/>
              <a:gd name="T8" fmla="*/ 2147483647 w 787"/>
              <a:gd name="T9" fmla="*/ 2147483647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87" h="253">
                <a:moveTo>
                  <a:pt x="787" y="91"/>
                </a:moveTo>
                <a:lnTo>
                  <a:pt x="12" y="0"/>
                </a:lnTo>
                <a:lnTo>
                  <a:pt x="0" y="91"/>
                </a:lnTo>
                <a:lnTo>
                  <a:pt x="764" y="253"/>
                </a:lnTo>
                <a:lnTo>
                  <a:pt x="787" y="91"/>
                </a:lnTo>
                <a:close/>
              </a:path>
            </a:pathLst>
          </a:cu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15" name="Freeform 35"/>
          <p:cNvSpPr>
            <a:spLocks noChangeArrowheads="1"/>
          </p:cNvSpPr>
          <p:nvPr/>
        </p:nvSpPr>
        <p:spPr bwMode="auto">
          <a:xfrm>
            <a:off x="6908800" y="4149725"/>
            <a:ext cx="163513" cy="55563"/>
          </a:xfrm>
          <a:custGeom>
            <a:avLst/>
            <a:gdLst>
              <a:gd name="G0" fmla="+- 1 0 0"/>
              <a:gd name="G1" fmla="+- 0 0 0"/>
              <a:gd name="G2" fmla="+- 48 0 0"/>
              <a:gd name="G3" fmla="+- 1 0 0"/>
              <a:gd name="G4" fmla="+- 1 0 0"/>
              <a:gd name="T0" fmla="*/ 2147483647 w 336"/>
              <a:gd name="T1" fmla="*/ 2147483647 h 115"/>
              <a:gd name="T2" fmla="*/ 2147483647 w 336"/>
              <a:gd name="T3" fmla="*/ 0 h 115"/>
              <a:gd name="T4" fmla="*/ 0 w 336"/>
              <a:gd name="T5" fmla="*/ 2147483647 h 115"/>
              <a:gd name="T6" fmla="*/ 2147483647 w 336"/>
              <a:gd name="T7" fmla="*/ 2147483647 h 115"/>
              <a:gd name="T8" fmla="*/ 2147483647 w 336"/>
              <a:gd name="T9" fmla="*/ 2147483647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6" h="115">
                <a:moveTo>
                  <a:pt x="336" y="50"/>
                </a:moveTo>
                <a:lnTo>
                  <a:pt x="4" y="0"/>
                </a:lnTo>
                <a:lnTo>
                  <a:pt x="0" y="48"/>
                </a:lnTo>
                <a:lnTo>
                  <a:pt x="327" y="115"/>
                </a:lnTo>
                <a:lnTo>
                  <a:pt x="336" y="50"/>
                </a:lnTo>
                <a:close/>
              </a:path>
            </a:pathLst>
          </a:cu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16" name="Freeform 36"/>
          <p:cNvSpPr>
            <a:spLocks noChangeArrowheads="1"/>
          </p:cNvSpPr>
          <p:nvPr/>
        </p:nvSpPr>
        <p:spPr bwMode="auto">
          <a:xfrm>
            <a:off x="6743700" y="4121150"/>
            <a:ext cx="107950" cy="41275"/>
          </a:xfrm>
          <a:custGeom>
            <a:avLst/>
            <a:gdLst>
              <a:gd name="G0" fmla="+- 1 0 0"/>
              <a:gd name="G1" fmla="+- 1 0 0"/>
              <a:gd name="G2" fmla="+- 0 0 0"/>
              <a:gd name="G3" fmla="+- 1 0 0"/>
              <a:gd name="G4" fmla="+- 1 0 0"/>
              <a:gd name="T0" fmla="*/ 2147483647 w 225"/>
              <a:gd name="T1" fmla="*/ 2147483647 h 85"/>
              <a:gd name="T2" fmla="*/ 0 w 225"/>
              <a:gd name="T3" fmla="*/ 0 h 85"/>
              <a:gd name="T4" fmla="*/ 2147483647 w 225"/>
              <a:gd name="T5" fmla="*/ 2147483647 h 85"/>
              <a:gd name="T6" fmla="*/ 2147483647 w 225"/>
              <a:gd name="T7" fmla="*/ 2147483647 h 85"/>
              <a:gd name="T8" fmla="*/ 2147483647 w 225"/>
              <a:gd name="T9" fmla="*/ 2147483647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5" h="85">
                <a:moveTo>
                  <a:pt x="225" y="39"/>
                </a:moveTo>
                <a:lnTo>
                  <a:pt x="0" y="0"/>
                </a:lnTo>
                <a:lnTo>
                  <a:pt x="3" y="41"/>
                </a:lnTo>
                <a:lnTo>
                  <a:pt x="218" y="85"/>
                </a:lnTo>
                <a:lnTo>
                  <a:pt x="225" y="39"/>
                </a:lnTo>
                <a:close/>
              </a:path>
            </a:pathLst>
          </a:cu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17" name="Freeform 37"/>
          <p:cNvSpPr>
            <a:spLocks noChangeArrowheads="1"/>
          </p:cNvSpPr>
          <p:nvPr/>
        </p:nvSpPr>
        <p:spPr bwMode="auto">
          <a:xfrm>
            <a:off x="6469063" y="4162425"/>
            <a:ext cx="642937" cy="215900"/>
          </a:xfrm>
          <a:custGeom>
            <a:avLst/>
            <a:gdLst>
              <a:gd name="G0" fmla="+- 132 0 0"/>
              <a:gd name="G1" fmla="+- 0 0 0"/>
              <a:gd name="T0" fmla="*/ 130 256 1"/>
              <a:gd name="T1" fmla="*/ 0 256 1"/>
              <a:gd name="G2" fmla="+- 0 T0 T1"/>
              <a:gd name="G3" fmla="cos 0 G2"/>
              <a:gd name="G4" fmla="+- 1 0 0"/>
              <a:gd name="G5" fmla="+- 1 0 0"/>
              <a:gd name="G6" fmla="+- 1 0 0"/>
              <a:gd name="G7" fmla="+- 1 0 0"/>
              <a:gd name="G8" fmla="+- 1 0 0"/>
              <a:gd name="G9" fmla="+- 1 0 0"/>
              <a:gd name="G10" fmla="+- 1 0 0"/>
              <a:gd name="G11" fmla="+- 1 0 0"/>
              <a:gd name="G12" fmla="+- 1 0 0"/>
              <a:gd name="G13" fmla="+- 0 0 0"/>
              <a:gd name="G14" fmla="+- 1 0 0"/>
              <a:gd name="G15" fmla="+- 1 0 0"/>
              <a:gd name="G16" fmla="+- 1 0 0"/>
              <a:gd name="G17" fmla="+- 1 0 0"/>
              <a:gd name="G18" fmla="+- 1 0 0"/>
              <a:gd name="G19" fmla="+- 1 0 0"/>
              <a:gd name="G20" fmla="+- 1 0 0"/>
              <a:gd name="G21" fmla="+- 1 0 0"/>
              <a:gd name="G22" fmla="+- 1 0 0"/>
              <a:gd name="G23" fmla="*/ 1 263 2"/>
              <a:gd name="G24" fmla="+- 1 0 0"/>
              <a:gd name="G25" fmla="+- 1 0 0"/>
              <a:gd name="G26" fmla="+- 1 0 0"/>
              <a:gd name="G27" fmla="+- 1 0 0"/>
              <a:gd name="G28" fmla="+- 1 0 0"/>
              <a:gd name="T2" fmla="*/ 0 256 1"/>
              <a:gd name="T3" fmla="*/ 0 256 1"/>
              <a:gd name="G29" fmla="+- 0 T2 T3"/>
              <a:gd name="G30" fmla="sin 54736 G29"/>
              <a:gd name="T4" fmla="*/ 0 256 1"/>
              <a:gd name="T5" fmla="*/ 0 256 1"/>
              <a:gd name="G31" fmla="+- 0 T4 T5"/>
              <a:gd name="G32" fmla="cos 55103 G31"/>
              <a:gd name="G33" fmla="+- G30 0 G32"/>
              <a:gd name="G34" fmla="*/ G33 65535 1"/>
              <a:gd name="G35" fmla="+- G34 10800 0"/>
              <a:gd name="G36" fmla="+- 1 0 0"/>
              <a:gd name="G37" fmla="+- 1 0 0"/>
              <a:gd name="G38" fmla="+- 1 0 0"/>
              <a:gd name="G39" fmla="+- 1 0 0"/>
              <a:gd name="G40" fmla="*/ 1 439 2"/>
              <a:gd name="G41" fmla="+- 132 0 0"/>
              <a:gd name="T6" fmla="*/ 0 w 1325"/>
              <a:gd name="T7" fmla="*/ 2147483647 h 439"/>
              <a:gd name="T8" fmla="*/ 2147483647 w 1325"/>
              <a:gd name="T9" fmla="*/ 2147483647 h 439"/>
              <a:gd name="T10" fmla="*/ 2147483647 w 1325"/>
              <a:gd name="T11" fmla="*/ 2147483647 h 439"/>
              <a:gd name="T12" fmla="*/ 2147483647 w 1325"/>
              <a:gd name="T13" fmla="*/ 2147483647 h 439"/>
              <a:gd name="T14" fmla="*/ 2147483647 w 1325"/>
              <a:gd name="T15" fmla="*/ 2147483647 h 439"/>
              <a:gd name="T16" fmla="*/ 2147483647 w 1325"/>
              <a:gd name="T17" fmla="*/ 2147483647 h 439"/>
              <a:gd name="T18" fmla="*/ 2147483647 w 1325"/>
              <a:gd name="T19" fmla="*/ 2147483647 h 439"/>
              <a:gd name="T20" fmla="*/ 2147483647 w 1325"/>
              <a:gd name="T21" fmla="*/ 2147483647 h 439"/>
              <a:gd name="T22" fmla="*/ 2147483647 w 1325"/>
              <a:gd name="T23" fmla="*/ 2147483647 h 439"/>
              <a:gd name="T24" fmla="*/ 2147483647 w 1325"/>
              <a:gd name="T25" fmla="*/ 2147483647 h 439"/>
              <a:gd name="T26" fmla="*/ 2147483647 w 1325"/>
              <a:gd name="T27" fmla="*/ 2147483647 h 439"/>
              <a:gd name="T28" fmla="*/ 2147483647 w 1325"/>
              <a:gd name="T29" fmla="*/ 2147483647 h 439"/>
              <a:gd name="T30" fmla="*/ 2147483647 w 1325"/>
              <a:gd name="T31" fmla="*/ 2147483647 h 439"/>
              <a:gd name="T32" fmla="*/ 2147483647 w 1325"/>
              <a:gd name="T33" fmla="*/ 2147483647 h 439"/>
              <a:gd name="T34" fmla="*/ 2147483647 w 1325"/>
              <a:gd name="T35" fmla="*/ 2147483647 h 439"/>
              <a:gd name="T36" fmla="*/ 2147483647 w 1325"/>
              <a:gd name="T37" fmla="*/ 2147483647 h 439"/>
              <a:gd name="T38" fmla="*/ 2147483647 w 1325"/>
              <a:gd name="T39" fmla="*/ 0 h 439"/>
              <a:gd name="T40" fmla="*/ 2147483647 w 1325"/>
              <a:gd name="T41" fmla="*/ 2147483647 h 439"/>
              <a:gd name="T42" fmla="*/ 2147483647 w 1325"/>
              <a:gd name="T43" fmla="*/ 2147483647 h 439"/>
              <a:gd name="T44" fmla="*/ 2147483647 w 1325"/>
              <a:gd name="T45" fmla="*/ 2147483647 h 439"/>
              <a:gd name="T46" fmla="*/ 2147483647 w 1325"/>
              <a:gd name="T47" fmla="*/ 2147483647 h 439"/>
              <a:gd name="T48" fmla="*/ 2147483647 w 1325"/>
              <a:gd name="T49" fmla="*/ 2147483647 h 439"/>
              <a:gd name="T50" fmla="*/ 2147483647 w 1325"/>
              <a:gd name="T51" fmla="*/ 2147483647 h 439"/>
              <a:gd name="T52" fmla="*/ 2147483647 w 1325"/>
              <a:gd name="T53" fmla="*/ 2147483647 h 439"/>
              <a:gd name="T54" fmla="*/ 2147483647 w 1325"/>
              <a:gd name="T55" fmla="*/ 2147483647 h 439"/>
              <a:gd name="T56" fmla="*/ 2147483647 w 1325"/>
              <a:gd name="T57" fmla="*/ 2147483647 h 439"/>
              <a:gd name="T58" fmla="*/ 2147483647 w 1325"/>
              <a:gd name="T59" fmla="*/ 2147483647 h 439"/>
              <a:gd name="T60" fmla="*/ 2147483647 w 1325"/>
              <a:gd name="T61" fmla="*/ 2147483647 h 439"/>
              <a:gd name="T62" fmla="*/ 2147483647 w 1325"/>
              <a:gd name="T63" fmla="*/ 2147483647 h 439"/>
              <a:gd name="T64" fmla="*/ 2147483647 w 1325"/>
              <a:gd name="T65" fmla="*/ 2147483647 h 439"/>
              <a:gd name="T66" fmla="*/ 2147483647 w 1325"/>
              <a:gd name="T67" fmla="*/ 2147483647 h 439"/>
              <a:gd name="T68" fmla="*/ 2147483647 w 1325"/>
              <a:gd name="T69" fmla="*/ 2147483647 h 439"/>
              <a:gd name="T70" fmla="*/ 2147483647 w 1325"/>
              <a:gd name="T71" fmla="*/ 2147483647 h 439"/>
              <a:gd name="T72" fmla="*/ 2147483647 w 1325"/>
              <a:gd name="T73" fmla="*/ 2147483647 h 439"/>
              <a:gd name="T74" fmla="*/ 0 w 1325"/>
              <a:gd name="T75" fmla="*/ 2147483647 h 439"/>
            </a:gdLst>
            <a:ahLst/>
            <a:cxnLst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325" h="439">
                <a:moveTo>
                  <a:pt x="0" y="132"/>
                </a:moveTo>
                <a:lnTo>
                  <a:pt x="3" y="132"/>
                </a:lnTo>
                <a:lnTo>
                  <a:pt x="10" y="130"/>
                </a:lnTo>
                <a:lnTo>
                  <a:pt x="24" y="128"/>
                </a:lnTo>
                <a:lnTo>
                  <a:pt x="42" y="125"/>
                </a:lnTo>
                <a:lnTo>
                  <a:pt x="62" y="121"/>
                </a:lnTo>
                <a:lnTo>
                  <a:pt x="86" y="116"/>
                </a:lnTo>
                <a:lnTo>
                  <a:pt x="113" y="109"/>
                </a:lnTo>
                <a:lnTo>
                  <a:pt x="141" y="102"/>
                </a:lnTo>
                <a:lnTo>
                  <a:pt x="170" y="94"/>
                </a:lnTo>
                <a:lnTo>
                  <a:pt x="199" y="85"/>
                </a:lnTo>
                <a:lnTo>
                  <a:pt x="228" y="74"/>
                </a:lnTo>
                <a:lnTo>
                  <a:pt x="257" y="62"/>
                </a:lnTo>
                <a:lnTo>
                  <a:pt x="285" y="48"/>
                </a:lnTo>
                <a:lnTo>
                  <a:pt x="309" y="34"/>
                </a:lnTo>
                <a:lnTo>
                  <a:pt x="333" y="18"/>
                </a:lnTo>
                <a:lnTo>
                  <a:pt x="352" y="0"/>
                </a:lnTo>
                <a:lnTo>
                  <a:pt x="1325" y="223"/>
                </a:lnTo>
                <a:lnTo>
                  <a:pt x="1323" y="225"/>
                </a:lnTo>
                <a:lnTo>
                  <a:pt x="1318" y="230"/>
                </a:lnTo>
                <a:lnTo>
                  <a:pt x="1309" y="239"/>
                </a:lnTo>
                <a:lnTo>
                  <a:pt x="1297" y="250"/>
                </a:lnTo>
                <a:lnTo>
                  <a:pt x="1282" y="263"/>
                </a:lnTo>
                <a:lnTo>
                  <a:pt x="1265" y="278"/>
                </a:lnTo>
                <a:lnTo>
                  <a:pt x="1247" y="295"/>
                </a:lnTo>
                <a:lnTo>
                  <a:pt x="1225" y="312"/>
                </a:lnTo>
                <a:lnTo>
                  <a:pt x="1202" y="331"/>
                </a:lnTo>
                <a:lnTo>
                  <a:pt x="1179" y="349"/>
                </a:lnTo>
                <a:lnTo>
                  <a:pt x="1154" y="367"/>
                </a:lnTo>
                <a:lnTo>
                  <a:pt x="1128" y="385"/>
                </a:lnTo>
                <a:lnTo>
                  <a:pt x="1102" y="401"/>
                </a:lnTo>
                <a:lnTo>
                  <a:pt x="1077" y="415"/>
                </a:lnTo>
                <a:lnTo>
                  <a:pt x="1051" y="428"/>
                </a:lnTo>
                <a:lnTo>
                  <a:pt x="1026" y="439"/>
                </a:lnTo>
                <a:lnTo>
                  <a:pt x="0" y="132"/>
                </a:lnTo>
                <a:close/>
              </a:path>
            </a:pathLst>
          </a:cu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18" name="Freeform 38"/>
          <p:cNvSpPr>
            <a:spLocks noChangeArrowheads="1"/>
          </p:cNvSpPr>
          <p:nvPr/>
        </p:nvSpPr>
        <p:spPr bwMode="auto">
          <a:xfrm>
            <a:off x="7110413" y="4138613"/>
            <a:ext cx="228600" cy="103187"/>
          </a:xfrm>
          <a:custGeom>
            <a:avLst/>
            <a:gdLst>
              <a:gd name="G0" fmla="+- 1 0 0"/>
              <a:gd name="G1" fmla="+- 1 0 0"/>
              <a:gd name="G2" fmla="+- 1 0 0"/>
              <a:gd name="G3" fmla="+- 24 0 0"/>
              <a:gd name="G4" fmla="+- 197 0 0"/>
              <a:gd name="G5" fmla="+- 1 0 0"/>
              <a:gd name="T0" fmla="*/ 2147483647 w 472"/>
              <a:gd name="T1" fmla="*/ 2147483647 h 209"/>
              <a:gd name="T2" fmla="*/ 2147483647 w 472"/>
              <a:gd name="T3" fmla="*/ 2147483647 h 209"/>
              <a:gd name="T4" fmla="*/ 2147483647 w 472"/>
              <a:gd name="T5" fmla="*/ 0 h 209"/>
              <a:gd name="T6" fmla="*/ 2147483647 w 472"/>
              <a:gd name="T7" fmla="*/ 2147483647 h 209"/>
              <a:gd name="T8" fmla="*/ 0 w 472"/>
              <a:gd name="T9" fmla="*/ 2147483647 h 209"/>
              <a:gd name="T10" fmla="*/ 2147483647 w 472"/>
              <a:gd name="T11" fmla="*/ 2147483647 h 2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72" h="209">
                <a:moveTo>
                  <a:pt x="47" y="209"/>
                </a:moveTo>
                <a:lnTo>
                  <a:pt x="472" y="84"/>
                </a:lnTo>
                <a:lnTo>
                  <a:pt x="215" y="0"/>
                </a:lnTo>
                <a:lnTo>
                  <a:pt x="5" y="24"/>
                </a:lnTo>
                <a:lnTo>
                  <a:pt x="0" y="197"/>
                </a:lnTo>
                <a:lnTo>
                  <a:pt x="47" y="209"/>
                </a:lnTo>
                <a:close/>
              </a:path>
            </a:pathLst>
          </a:cu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19" name="Freeform 39"/>
          <p:cNvSpPr>
            <a:spLocks noChangeArrowheads="1"/>
          </p:cNvSpPr>
          <p:nvPr/>
        </p:nvSpPr>
        <p:spPr bwMode="auto">
          <a:xfrm>
            <a:off x="6518275" y="3698875"/>
            <a:ext cx="122238" cy="490538"/>
          </a:xfrm>
          <a:custGeom>
            <a:avLst/>
            <a:gdLst>
              <a:gd name="G0" fmla="+- 1 0 0"/>
              <a:gd name="G1" fmla="+- 1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1 0 0"/>
              <a:gd name="G8" fmla="+- 1 0 0"/>
              <a:gd name="G9" fmla="+- 1 0 0"/>
              <a:gd name="G10" fmla="+- 1 0 0"/>
              <a:gd name="G11" fmla="+- 1 0 0"/>
              <a:gd name="G12" fmla="+- 1 0 0"/>
              <a:gd name="G13" fmla="+- 1 0 0"/>
              <a:gd name="G14" fmla="+- 1 0 0"/>
              <a:gd name="G15" fmla="+- 1 0 0"/>
              <a:gd name="G16" fmla="+- 47 0 0"/>
              <a:gd name="G17" fmla="+- 999 0 0"/>
              <a:gd name="G18" fmla="+- 0 0 0"/>
              <a:gd name="G19" fmla="+- 0 0 0"/>
              <a:gd name="G20" fmla="+- 998 0 0"/>
              <a:gd name="G21" fmla="+- 1 0 0"/>
              <a:gd name="G22" fmla="+- 1 0 0"/>
              <a:gd name="G23" fmla="+- 1 0 0"/>
              <a:gd name="G24" fmla="+- 1 0 0"/>
              <a:gd name="G25" fmla="+- 1 0 0"/>
              <a:gd name="G26" fmla="+- 1 0 0"/>
              <a:gd name="G27" fmla="+- 1 0 0"/>
              <a:gd name="G28" fmla="+- 1 0 0"/>
              <a:gd name="G29" fmla="+- 1 0 0"/>
              <a:gd name="G30" fmla="+- 1 0 0"/>
              <a:gd name="G31" fmla="+- 1 0 0"/>
              <a:gd name="G32" fmla="+- 1 0 0"/>
              <a:gd name="G33" fmla="+- 1 0 0"/>
              <a:gd name="G34" fmla="+- 1 0 0"/>
              <a:gd name="T0" fmla="*/ 2147483647 w 251"/>
              <a:gd name="T1" fmla="*/ 2147483647 h 999"/>
              <a:gd name="T2" fmla="*/ 2147483647 w 251"/>
              <a:gd name="T3" fmla="*/ 2147483647 h 999"/>
              <a:gd name="T4" fmla="*/ 2147483647 w 251"/>
              <a:gd name="T5" fmla="*/ 2147483647 h 999"/>
              <a:gd name="T6" fmla="*/ 2147483647 w 251"/>
              <a:gd name="T7" fmla="*/ 2147483647 h 999"/>
              <a:gd name="T8" fmla="*/ 2147483647 w 251"/>
              <a:gd name="T9" fmla="*/ 2147483647 h 999"/>
              <a:gd name="T10" fmla="*/ 2147483647 w 251"/>
              <a:gd name="T11" fmla="*/ 2147483647 h 999"/>
              <a:gd name="T12" fmla="*/ 2147483647 w 251"/>
              <a:gd name="T13" fmla="*/ 2147483647 h 999"/>
              <a:gd name="T14" fmla="*/ 2147483647 w 251"/>
              <a:gd name="T15" fmla="*/ 2147483647 h 999"/>
              <a:gd name="T16" fmla="*/ 2147483647 w 251"/>
              <a:gd name="T17" fmla="*/ 2147483647 h 999"/>
              <a:gd name="T18" fmla="*/ 2147483647 w 251"/>
              <a:gd name="T19" fmla="*/ 0 h 999"/>
              <a:gd name="T20" fmla="*/ 2147483647 w 251"/>
              <a:gd name="T21" fmla="*/ 0 h 999"/>
              <a:gd name="T22" fmla="*/ 2147483647 w 251"/>
              <a:gd name="T23" fmla="*/ 2147483647 h 999"/>
              <a:gd name="T24" fmla="*/ 2147483647 w 251"/>
              <a:gd name="T25" fmla="*/ 2147483647 h 999"/>
              <a:gd name="T26" fmla="*/ 2147483647 w 251"/>
              <a:gd name="T27" fmla="*/ 2147483647 h 999"/>
              <a:gd name="T28" fmla="*/ 2147483647 w 251"/>
              <a:gd name="T29" fmla="*/ 2147483647 h 999"/>
              <a:gd name="T30" fmla="*/ 2147483647 w 251"/>
              <a:gd name="T31" fmla="*/ 2147483647 h 999"/>
              <a:gd name="T32" fmla="*/ 0 w 251"/>
              <a:gd name="T33" fmla="*/ 2147483647 h 999"/>
              <a:gd name="T34" fmla="*/ 0 w 251"/>
              <a:gd name="T35" fmla="*/ 2147483647 h 999"/>
              <a:gd name="T36" fmla="*/ 2147483647 w 251"/>
              <a:gd name="T37" fmla="*/ 2147483647 h 999"/>
              <a:gd name="T38" fmla="*/ 2147483647 w 251"/>
              <a:gd name="T39" fmla="*/ 2147483647 h 999"/>
              <a:gd name="T40" fmla="*/ 2147483647 w 251"/>
              <a:gd name="T41" fmla="*/ 2147483647 h 999"/>
              <a:gd name="T42" fmla="*/ 2147483647 w 251"/>
              <a:gd name="T43" fmla="*/ 2147483647 h 999"/>
              <a:gd name="T44" fmla="*/ 2147483647 w 251"/>
              <a:gd name="T45" fmla="*/ 2147483647 h 999"/>
              <a:gd name="T46" fmla="*/ 2147483647 w 251"/>
              <a:gd name="T47" fmla="*/ 2147483647 h 999"/>
              <a:gd name="T48" fmla="*/ 2147483647 w 251"/>
              <a:gd name="T49" fmla="*/ 2147483647 h 999"/>
              <a:gd name="T50" fmla="*/ 2147483647 w 251"/>
              <a:gd name="T51" fmla="*/ 2147483647 h 999"/>
              <a:gd name="T52" fmla="*/ 2147483647 w 251"/>
              <a:gd name="T53" fmla="*/ 2147483647 h 999"/>
              <a:gd name="T54" fmla="*/ 2147483647 w 251"/>
              <a:gd name="T55" fmla="*/ 2147483647 h 999"/>
              <a:gd name="T56" fmla="*/ 2147483647 w 251"/>
              <a:gd name="T57" fmla="*/ 2147483647 h 999"/>
              <a:gd name="T58" fmla="*/ 2147483647 w 251"/>
              <a:gd name="T59" fmla="*/ 2147483647 h 999"/>
              <a:gd name="T60" fmla="*/ 2147483647 w 251"/>
              <a:gd name="T61" fmla="*/ 2147483647 h 999"/>
              <a:gd name="T62" fmla="*/ 2147483647 w 251"/>
              <a:gd name="T63" fmla="*/ 2147483647 h 999"/>
              <a:gd name="T64" fmla="*/ 2147483647 w 251"/>
              <a:gd name="T65" fmla="*/ 2147483647 h 999"/>
              <a:gd name="T66" fmla="*/ 2147483647 w 251"/>
              <a:gd name="T67" fmla="*/ 2147483647 h 999"/>
              <a:gd name="T68" fmla="*/ 2147483647 w 251"/>
              <a:gd name="T69" fmla="*/ 2147483647 h 9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51" h="999">
                <a:moveTo>
                  <a:pt x="251" y="23"/>
                </a:moveTo>
                <a:lnTo>
                  <a:pt x="250" y="22"/>
                </a:lnTo>
                <a:lnTo>
                  <a:pt x="246" y="20"/>
                </a:lnTo>
                <a:lnTo>
                  <a:pt x="239" y="18"/>
                </a:lnTo>
                <a:lnTo>
                  <a:pt x="230" y="15"/>
                </a:lnTo>
                <a:lnTo>
                  <a:pt x="218" y="11"/>
                </a:lnTo>
                <a:lnTo>
                  <a:pt x="205" y="7"/>
                </a:lnTo>
                <a:lnTo>
                  <a:pt x="190" y="4"/>
                </a:lnTo>
                <a:lnTo>
                  <a:pt x="173" y="1"/>
                </a:lnTo>
                <a:lnTo>
                  <a:pt x="155" y="0"/>
                </a:lnTo>
                <a:lnTo>
                  <a:pt x="134" y="0"/>
                </a:lnTo>
                <a:lnTo>
                  <a:pt x="114" y="2"/>
                </a:lnTo>
                <a:lnTo>
                  <a:pt x="92" y="5"/>
                </a:lnTo>
                <a:lnTo>
                  <a:pt x="70" y="12"/>
                </a:lnTo>
                <a:lnTo>
                  <a:pt x="47" y="20"/>
                </a:lnTo>
                <a:lnTo>
                  <a:pt x="23" y="32"/>
                </a:lnTo>
                <a:lnTo>
                  <a:pt x="0" y="47"/>
                </a:lnTo>
                <a:lnTo>
                  <a:pt x="0" y="999"/>
                </a:lnTo>
                <a:lnTo>
                  <a:pt x="1" y="999"/>
                </a:lnTo>
                <a:lnTo>
                  <a:pt x="6" y="999"/>
                </a:lnTo>
                <a:lnTo>
                  <a:pt x="14" y="998"/>
                </a:lnTo>
                <a:lnTo>
                  <a:pt x="23" y="997"/>
                </a:lnTo>
                <a:lnTo>
                  <a:pt x="35" y="995"/>
                </a:lnTo>
                <a:lnTo>
                  <a:pt x="49" y="993"/>
                </a:lnTo>
                <a:lnTo>
                  <a:pt x="65" y="990"/>
                </a:lnTo>
                <a:lnTo>
                  <a:pt x="83" y="985"/>
                </a:lnTo>
                <a:lnTo>
                  <a:pt x="102" y="980"/>
                </a:lnTo>
                <a:lnTo>
                  <a:pt x="121" y="973"/>
                </a:lnTo>
                <a:lnTo>
                  <a:pt x="143" y="966"/>
                </a:lnTo>
                <a:lnTo>
                  <a:pt x="164" y="956"/>
                </a:lnTo>
                <a:lnTo>
                  <a:pt x="186" y="945"/>
                </a:lnTo>
                <a:lnTo>
                  <a:pt x="208" y="934"/>
                </a:lnTo>
                <a:lnTo>
                  <a:pt x="230" y="919"/>
                </a:lnTo>
                <a:lnTo>
                  <a:pt x="251" y="903"/>
                </a:lnTo>
                <a:lnTo>
                  <a:pt x="251" y="23"/>
                </a:lnTo>
                <a:close/>
              </a:path>
            </a:pathLst>
          </a:cu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20" name="Freeform 40"/>
          <p:cNvSpPr>
            <a:spLocks noChangeArrowheads="1"/>
          </p:cNvSpPr>
          <p:nvPr/>
        </p:nvSpPr>
        <p:spPr bwMode="auto">
          <a:xfrm>
            <a:off x="6521450" y="3703638"/>
            <a:ext cx="104775" cy="412750"/>
          </a:xfrm>
          <a:custGeom>
            <a:avLst/>
            <a:gdLst>
              <a:gd name="G0" fmla="+- 1 0 0"/>
              <a:gd name="G1" fmla="+- 1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1 0 0"/>
              <a:gd name="G8" fmla="+- 1 0 0"/>
              <a:gd name="G9" fmla="+- 1 0 0"/>
              <a:gd name="G10" fmla="+- 1 0 0"/>
              <a:gd name="G11" fmla="+- 1 0 0"/>
              <a:gd name="G12" fmla="+- 1 0 0"/>
              <a:gd name="G13" fmla="+- 1 0 0"/>
              <a:gd name="G14" fmla="+- 1 0 0"/>
              <a:gd name="G15" fmla="+- 1 0 0"/>
              <a:gd name="G16" fmla="+- 40 0 0"/>
              <a:gd name="G17" fmla="+- 843 0 0"/>
              <a:gd name="G18" fmla="+- 0 0 0"/>
              <a:gd name="G19" fmla="+- 0 0 0"/>
              <a:gd name="G20" fmla="+- 0 0 0"/>
              <a:gd name="G21" fmla="+- 1 0 0"/>
              <a:gd name="G22" fmla="+- 1 0 0"/>
              <a:gd name="G23" fmla="+- 1 0 0"/>
              <a:gd name="G24" fmla="+- 1 0 0"/>
              <a:gd name="G25" fmla="+- 1 0 0"/>
              <a:gd name="G26" fmla="+- 1 0 0"/>
              <a:gd name="G27" fmla="+- 1 0 0"/>
              <a:gd name="G28" fmla="+- 1 0 0"/>
              <a:gd name="G29" fmla="+- 1 0 0"/>
              <a:gd name="G30" fmla="+- 1 0 0"/>
              <a:gd name="G31" fmla="+- 1 0 0"/>
              <a:gd name="G32" fmla="+- 1 0 0"/>
              <a:gd name="G33" fmla="+- 1 0 0"/>
              <a:gd name="G34" fmla="+- 1 0 0"/>
              <a:gd name="T0" fmla="*/ 2147483647 w 215"/>
              <a:gd name="T1" fmla="*/ 2147483647 h 843"/>
              <a:gd name="T2" fmla="*/ 2147483647 w 215"/>
              <a:gd name="T3" fmla="*/ 2147483647 h 843"/>
              <a:gd name="T4" fmla="*/ 2147483647 w 215"/>
              <a:gd name="T5" fmla="*/ 2147483647 h 843"/>
              <a:gd name="T6" fmla="*/ 2147483647 w 215"/>
              <a:gd name="T7" fmla="*/ 2147483647 h 843"/>
              <a:gd name="T8" fmla="*/ 2147483647 w 215"/>
              <a:gd name="T9" fmla="*/ 2147483647 h 843"/>
              <a:gd name="T10" fmla="*/ 2147483647 w 215"/>
              <a:gd name="T11" fmla="*/ 2147483647 h 843"/>
              <a:gd name="T12" fmla="*/ 2147483647 w 215"/>
              <a:gd name="T13" fmla="*/ 2147483647 h 843"/>
              <a:gd name="T14" fmla="*/ 2147483647 w 215"/>
              <a:gd name="T15" fmla="*/ 2147483647 h 843"/>
              <a:gd name="T16" fmla="*/ 2147483647 w 215"/>
              <a:gd name="T17" fmla="*/ 2147483647 h 843"/>
              <a:gd name="T18" fmla="*/ 2147483647 w 215"/>
              <a:gd name="T19" fmla="*/ 0 h 843"/>
              <a:gd name="T20" fmla="*/ 2147483647 w 215"/>
              <a:gd name="T21" fmla="*/ 0 h 843"/>
              <a:gd name="T22" fmla="*/ 2147483647 w 215"/>
              <a:gd name="T23" fmla="*/ 2147483647 h 843"/>
              <a:gd name="T24" fmla="*/ 2147483647 w 215"/>
              <a:gd name="T25" fmla="*/ 2147483647 h 843"/>
              <a:gd name="T26" fmla="*/ 2147483647 w 215"/>
              <a:gd name="T27" fmla="*/ 2147483647 h 843"/>
              <a:gd name="T28" fmla="*/ 2147483647 w 215"/>
              <a:gd name="T29" fmla="*/ 2147483647 h 843"/>
              <a:gd name="T30" fmla="*/ 2147483647 w 215"/>
              <a:gd name="T31" fmla="*/ 2147483647 h 843"/>
              <a:gd name="T32" fmla="*/ 0 w 215"/>
              <a:gd name="T33" fmla="*/ 2147483647 h 843"/>
              <a:gd name="T34" fmla="*/ 0 w 215"/>
              <a:gd name="T35" fmla="*/ 2147483647 h 843"/>
              <a:gd name="T36" fmla="*/ 2147483647 w 215"/>
              <a:gd name="T37" fmla="*/ 2147483647 h 843"/>
              <a:gd name="T38" fmla="*/ 2147483647 w 215"/>
              <a:gd name="T39" fmla="*/ 2147483647 h 843"/>
              <a:gd name="T40" fmla="*/ 2147483647 w 215"/>
              <a:gd name="T41" fmla="*/ 2147483647 h 843"/>
              <a:gd name="T42" fmla="*/ 2147483647 w 215"/>
              <a:gd name="T43" fmla="*/ 2147483647 h 843"/>
              <a:gd name="T44" fmla="*/ 2147483647 w 215"/>
              <a:gd name="T45" fmla="*/ 2147483647 h 843"/>
              <a:gd name="T46" fmla="*/ 2147483647 w 215"/>
              <a:gd name="T47" fmla="*/ 2147483647 h 843"/>
              <a:gd name="T48" fmla="*/ 2147483647 w 215"/>
              <a:gd name="T49" fmla="*/ 2147483647 h 843"/>
              <a:gd name="T50" fmla="*/ 2147483647 w 215"/>
              <a:gd name="T51" fmla="*/ 2147483647 h 843"/>
              <a:gd name="T52" fmla="*/ 2147483647 w 215"/>
              <a:gd name="T53" fmla="*/ 2147483647 h 843"/>
              <a:gd name="T54" fmla="*/ 2147483647 w 215"/>
              <a:gd name="T55" fmla="*/ 2147483647 h 843"/>
              <a:gd name="T56" fmla="*/ 2147483647 w 215"/>
              <a:gd name="T57" fmla="*/ 2147483647 h 843"/>
              <a:gd name="T58" fmla="*/ 2147483647 w 215"/>
              <a:gd name="T59" fmla="*/ 2147483647 h 843"/>
              <a:gd name="T60" fmla="*/ 2147483647 w 215"/>
              <a:gd name="T61" fmla="*/ 2147483647 h 843"/>
              <a:gd name="T62" fmla="*/ 2147483647 w 215"/>
              <a:gd name="T63" fmla="*/ 2147483647 h 843"/>
              <a:gd name="T64" fmla="*/ 2147483647 w 215"/>
              <a:gd name="T65" fmla="*/ 2147483647 h 843"/>
              <a:gd name="T66" fmla="*/ 2147483647 w 215"/>
              <a:gd name="T67" fmla="*/ 2147483647 h 843"/>
              <a:gd name="T68" fmla="*/ 2147483647 w 215"/>
              <a:gd name="T69" fmla="*/ 2147483647 h 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15" h="843">
                <a:moveTo>
                  <a:pt x="215" y="20"/>
                </a:moveTo>
                <a:lnTo>
                  <a:pt x="214" y="19"/>
                </a:lnTo>
                <a:lnTo>
                  <a:pt x="211" y="18"/>
                </a:lnTo>
                <a:lnTo>
                  <a:pt x="205" y="15"/>
                </a:lnTo>
                <a:lnTo>
                  <a:pt x="197" y="12"/>
                </a:lnTo>
                <a:lnTo>
                  <a:pt x="187" y="9"/>
                </a:lnTo>
                <a:lnTo>
                  <a:pt x="176" y="6"/>
                </a:lnTo>
                <a:lnTo>
                  <a:pt x="163" y="4"/>
                </a:lnTo>
                <a:lnTo>
                  <a:pt x="149" y="1"/>
                </a:lnTo>
                <a:lnTo>
                  <a:pt x="133" y="0"/>
                </a:lnTo>
                <a:lnTo>
                  <a:pt x="115" y="0"/>
                </a:lnTo>
                <a:lnTo>
                  <a:pt x="98" y="1"/>
                </a:lnTo>
                <a:lnTo>
                  <a:pt x="79" y="5"/>
                </a:lnTo>
                <a:lnTo>
                  <a:pt x="60" y="10"/>
                </a:lnTo>
                <a:lnTo>
                  <a:pt x="40" y="18"/>
                </a:lnTo>
                <a:lnTo>
                  <a:pt x="21" y="27"/>
                </a:lnTo>
                <a:lnTo>
                  <a:pt x="0" y="40"/>
                </a:lnTo>
                <a:lnTo>
                  <a:pt x="0" y="843"/>
                </a:lnTo>
                <a:lnTo>
                  <a:pt x="1" y="843"/>
                </a:lnTo>
                <a:lnTo>
                  <a:pt x="6" y="843"/>
                </a:lnTo>
                <a:lnTo>
                  <a:pt x="12" y="842"/>
                </a:lnTo>
                <a:lnTo>
                  <a:pt x="21" y="841"/>
                </a:lnTo>
                <a:lnTo>
                  <a:pt x="30" y="840"/>
                </a:lnTo>
                <a:lnTo>
                  <a:pt x="43" y="838"/>
                </a:lnTo>
                <a:lnTo>
                  <a:pt x="56" y="835"/>
                </a:lnTo>
                <a:lnTo>
                  <a:pt x="71" y="831"/>
                </a:lnTo>
                <a:lnTo>
                  <a:pt x="87" y="826"/>
                </a:lnTo>
                <a:lnTo>
                  <a:pt x="105" y="821"/>
                </a:lnTo>
                <a:lnTo>
                  <a:pt x="123" y="814"/>
                </a:lnTo>
                <a:lnTo>
                  <a:pt x="141" y="806"/>
                </a:lnTo>
                <a:lnTo>
                  <a:pt x="159" y="797"/>
                </a:lnTo>
                <a:lnTo>
                  <a:pt x="179" y="786"/>
                </a:lnTo>
                <a:lnTo>
                  <a:pt x="197" y="774"/>
                </a:lnTo>
                <a:lnTo>
                  <a:pt x="215" y="760"/>
                </a:lnTo>
                <a:lnTo>
                  <a:pt x="215" y="20"/>
                </a:lnTo>
                <a:close/>
              </a:path>
            </a:pathLst>
          </a:cu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21" name="Freeform 41"/>
          <p:cNvSpPr>
            <a:spLocks noChangeArrowheads="1"/>
          </p:cNvSpPr>
          <p:nvPr/>
        </p:nvSpPr>
        <p:spPr bwMode="auto">
          <a:xfrm>
            <a:off x="6524625" y="3708400"/>
            <a:ext cx="87313" cy="334963"/>
          </a:xfrm>
          <a:custGeom>
            <a:avLst/>
            <a:gdLst>
              <a:gd name="G0" fmla="+- 1 0 0"/>
              <a:gd name="G1" fmla="+- 1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1 0 0"/>
              <a:gd name="G8" fmla="+- 1 0 0"/>
              <a:gd name="G9" fmla="+- 1 0 0"/>
              <a:gd name="G10" fmla="+- 1 0 0"/>
              <a:gd name="G11" fmla="+- 1 0 0"/>
              <a:gd name="G12" fmla="+- 1 0 0"/>
              <a:gd name="G13" fmla="+- 1 0 0"/>
              <a:gd name="G14" fmla="+- 1 0 0"/>
              <a:gd name="G15" fmla="+- 1 0 0"/>
              <a:gd name="G16" fmla="+- 33 0 0"/>
              <a:gd name="G17" fmla="+- 685 0 0"/>
              <a:gd name="G18" fmla="+- 0 0 0"/>
              <a:gd name="G19" fmla="+- 0 0 0"/>
              <a:gd name="T0" fmla="*/ 684 256 1"/>
              <a:gd name="T1" fmla="*/ 0 256 1"/>
              <a:gd name="G20" fmla="+- 0 T0 T1"/>
              <a:gd name="G21" fmla="sin 0 G20"/>
              <a:gd name="G22" fmla="+- 1 0 0"/>
              <a:gd name="G23" fmla="+- 1 0 0"/>
              <a:gd name="G24" fmla="+- 1 0 0"/>
              <a:gd name="G25" fmla="+- 1 0 0"/>
              <a:gd name="G26" fmla="+- 1 0 0"/>
              <a:gd name="G27" fmla="+- 1 0 0"/>
              <a:gd name="G28" fmla="+- 1 0 0"/>
              <a:gd name="G29" fmla="+- 1 0 0"/>
              <a:gd name="G30" fmla="+- 1 0 0"/>
              <a:gd name="G31" fmla="+- 1 0 0"/>
              <a:gd name="G32" fmla="+- 1 0 0"/>
              <a:gd name="G33" fmla="+- 1 0 0"/>
              <a:gd name="G34" fmla="+- 1 0 0"/>
              <a:gd name="G35" fmla="+- 1 0 0"/>
              <a:gd name="T2" fmla="*/ 2147483647 w 180"/>
              <a:gd name="T3" fmla="*/ 2147483647 h 685"/>
              <a:gd name="T4" fmla="*/ 2147483647 w 180"/>
              <a:gd name="T5" fmla="*/ 2147483647 h 685"/>
              <a:gd name="T6" fmla="*/ 2147483647 w 180"/>
              <a:gd name="T7" fmla="*/ 2147483647 h 685"/>
              <a:gd name="T8" fmla="*/ 2147483647 w 180"/>
              <a:gd name="T9" fmla="*/ 2147483647 h 685"/>
              <a:gd name="T10" fmla="*/ 2147483647 w 180"/>
              <a:gd name="T11" fmla="*/ 2147483647 h 685"/>
              <a:gd name="T12" fmla="*/ 2147483647 w 180"/>
              <a:gd name="T13" fmla="*/ 2147483647 h 685"/>
              <a:gd name="T14" fmla="*/ 2147483647 w 180"/>
              <a:gd name="T15" fmla="*/ 2147483647 h 685"/>
              <a:gd name="T16" fmla="*/ 2147483647 w 180"/>
              <a:gd name="T17" fmla="*/ 2147483647 h 685"/>
              <a:gd name="T18" fmla="*/ 2147483647 w 180"/>
              <a:gd name="T19" fmla="*/ 0 h 685"/>
              <a:gd name="T20" fmla="*/ 2147483647 w 180"/>
              <a:gd name="T21" fmla="*/ 0 h 685"/>
              <a:gd name="T22" fmla="*/ 2147483647 w 180"/>
              <a:gd name="T23" fmla="*/ 0 h 685"/>
              <a:gd name="T24" fmla="*/ 2147483647 w 180"/>
              <a:gd name="T25" fmla="*/ 2147483647 h 685"/>
              <a:gd name="T26" fmla="*/ 2147483647 w 180"/>
              <a:gd name="T27" fmla="*/ 2147483647 h 685"/>
              <a:gd name="T28" fmla="*/ 2147483647 w 180"/>
              <a:gd name="T29" fmla="*/ 2147483647 h 685"/>
              <a:gd name="T30" fmla="*/ 2147483647 w 180"/>
              <a:gd name="T31" fmla="*/ 2147483647 h 685"/>
              <a:gd name="T32" fmla="*/ 2147483647 w 180"/>
              <a:gd name="T33" fmla="*/ 2147483647 h 685"/>
              <a:gd name="T34" fmla="*/ 0 w 180"/>
              <a:gd name="T35" fmla="*/ 2147483647 h 685"/>
              <a:gd name="T36" fmla="*/ 0 w 180"/>
              <a:gd name="T37" fmla="*/ 2147483647 h 685"/>
              <a:gd name="T38" fmla="*/ 2147483647 w 180"/>
              <a:gd name="T39" fmla="*/ 2147483647 h 685"/>
              <a:gd name="T40" fmla="*/ 2147483647 w 180"/>
              <a:gd name="T41" fmla="*/ 2147483647 h 685"/>
              <a:gd name="T42" fmla="*/ 2147483647 w 180"/>
              <a:gd name="T43" fmla="*/ 2147483647 h 685"/>
              <a:gd name="T44" fmla="*/ 2147483647 w 180"/>
              <a:gd name="T45" fmla="*/ 2147483647 h 685"/>
              <a:gd name="T46" fmla="*/ 2147483647 w 180"/>
              <a:gd name="T47" fmla="*/ 2147483647 h 685"/>
              <a:gd name="T48" fmla="*/ 2147483647 w 180"/>
              <a:gd name="T49" fmla="*/ 2147483647 h 685"/>
              <a:gd name="T50" fmla="*/ 2147483647 w 180"/>
              <a:gd name="T51" fmla="*/ 2147483647 h 685"/>
              <a:gd name="T52" fmla="*/ 2147483647 w 180"/>
              <a:gd name="T53" fmla="*/ 2147483647 h 685"/>
              <a:gd name="T54" fmla="*/ 2147483647 w 180"/>
              <a:gd name="T55" fmla="*/ 2147483647 h 685"/>
              <a:gd name="T56" fmla="*/ 2147483647 w 180"/>
              <a:gd name="T57" fmla="*/ 2147483647 h 685"/>
              <a:gd name="T58" fmla="*/ 2147483647 w 180"/>
              <a:gd name="T59" fmla="*/ 2147483647 h 685"/>
              <a:gd name="T60" fmla="*/ 2147483647 w 180"/>
              <a:gd name="T61" fmla="*/ 2147483647 h 685"/>
              <a:gd name="T62" fmla="*/ 2147483647 w 180"/>
              <a:gd name="T63" fmla="*/ 2147483647 h 685"/>
              <a:gd name="T64" fmla="*/ 2147483647 w 180"/>
              <a:gd name="T65" fmla="*/ 2147483647 h 685"/>
              <a:gd name="T66" fmla="*/ 2147483647 w 180"/>
              <a:gd name="T67" fmla="*/ 2147483647 h 685"/>
              <a:gd name="T68" fmla="*/ 2147483647 w 180"/>
              <a:gd name="T69" fmla="*/ 2147483647 h 685"/>
              <a:gd name="T70" fmla="*/ 2147483647 w 180"/>
              <a:gd name="T71" fmla="*/ 2147483647 h 685"/>
            </a:gdLst>
            <a:ahLst/>
            <a:cxnLst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80" h="685">
                <a:moveTo>
                  <a:pt x="180" y="16"/>
                </a:moveTo>
                <a:lnTo>
                  <a:pt x="179" y="16"/>
                </a:lnTo>
                <a:lnTo>
                  <a:pt x="176" y="14"/>
                </a:lnTo>
                <a:lnTo>
                  <a:pt x="172" y="12"/>
                </a:lnTo>
                <a:lnTo>
                  <a:pt x="165" y="10"/>
                </a:lnTo>
                <a:lnTo>
                  <a:pt x="157" y="8"/>
                </a:lnTo>
                <a:lnTo>
                  <a:pt x="147" y="4"/>
                </a:lnTo>
                <a:lnTo>
                  <a:pt x="136" y="2"/>
                </a:lnTo>
                <a:lnTo>
                  <a:pt x="125" y="0"/>
                </a:lnTo>
                <a:lnTo>
                  <a:pt x="111" y="0"/>
                </a:lnTo>
                <a:lnTo>
                  <a:pt x="97" y="0"/>
                </a:lnTo>
                <a:lnTo>
                  <a:pt x="81" y="1"/>
                </a:lnTo>
                <a:lnTo>
                  <a:pt x="66" y="3"/>
                </a:lnTo>
                <a:lnTo>
                  <a:pt x="50" y="8"/>
                </a:lnTo>
                <a:lnTo>
                  <a:pt x="33" y="14"/>
                </a:lnTo>
                <a:lnTo>
                  <a:pt x="17" y="23"/>
                </a:lnTo>
                <a:lnTo>
                  <a:pt x="0" y="33"/>
                </a:lnTo>
                <a:lnTo>
                  <a:pt x="0" y="685"/>
                </a:lnTo>
                <a:lnTo>
                  <a:pt x="1" y="685"/>
                </a:lnTo>
                <a:lnTo>
                  <a:pt x="4" y="685"/>
                </a:lnTo>
                <a:lnTo>
                  <a:pt x="9" y="684"/>
                </a:lnTo>
                <a:lnTo>
                  <a:pt x="17" y="683"/>
                </a:lnTo>
                <a:lnTo>
                  <a:pt x="26" y="682"/>
                </a:lnTo>
                <a:lnTo>
                  <a:pt x="35" y="681"/>
                </a:lnTo>
                <a:lnTo>
                  <a:pt x="47" y="678"/>
                </a:lnTo>
                <a:lnTo>
                  <a:pt x="60" y="676"/>
                </a:lnTo>
                <a:lnTo>
                  <a:pt x="73" y="671"/>
                </a:lnTo>
                <a:lnTo>
                  <a:pt x="87" y="667"/>
                </a:lnTo>
                <a:lnTo>
                  <a:pt x="102" y="662"/>
                </a:lnTo>
                <a:lnTo>
                  <a:pt x="118" y="655"/>
                </a:lnTo>
                <a:lnTo>
                  <a:pt x="133" y="648"/>
                </a:lnTo>
                <a:lnTo>
                  <a:pt x="149" y="639"/>
                </a:lnTo>
                <a:lnTo>
                  <a:pt x="165" y="628"/>
                </a:lnTo>
                <a:lnTo>
                  <a:pt x="180" y="617"/>
                </a:lnTo>
                <a:lnTo>
                  <a:pt x="180" y="16"/>
                </a:lnTo>
                <a:close/>
              </a:path>
            </a:pathLst>
          </a:cu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22" name="Freeform 42"/>
          <p:cNvSpPr>
            <a:spLocks noChangeArrowheads="1"/>
          </p:cNvSpPr>
          <p:nvPr/>
        </p:nvSpPr>
        <p:spPr bwMode="auto">
          <a:xfrm>
            <a:off x="6527800" y="3711575"/>
            <a:ext cx="71438" cy="260350"/>
          </a:xfrm>
          <a:custGeom>
            <a:avLst/>
            <a:gdLst>
              <a:gd name="G0" fmla="+- 1 0 0"/>
              <a:gd name="G1" fmla="+- 1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1 0 0"/>
              <a:gd name="G8" fmla="+- 27 0 0"/>
              <a:gd name="G9" fmla="+- 530 0 0"/>
              <a:gd name="G10" fmla="+- 0 0 0"/>
              <a:gd name="G11" fmla="+- 529 0 0"/>
              <a:gd name="G12" fmla="+- 1 0 0"/>
              <a:gd name="G13" fmla="+- 1 0 0"/>
              <a:gd name="G14" fmla="+- 1 0 0"/>
              <a:gd name="G15" fmla="+- 1 0 0"/>
              <a:gd name="G16" fmla="+- 1 0 0"/>
              <a:gd name="G17" fmla="+- 1 0 0"/>
              <a:gd name="G18" fmla="+- 1 0 0"/>
              <a:gd name="T0" fmla="*/ 2147483647 w 146"/>
              <a:gd name="T1" fmla="*/ 2147483647 h 530"/>
              <a:gd name="T2" fmla="*/ 2147483647 w 146"/>
              <a:gd name="T3" fmla="*/ 2147483647 h 530"/>
              <a:gd name="T4" fmla="*/ 2147483647 w 146"/>
              <a:gd name="T5" fmla="*/ 2147483647 h 530"/>
              <a:gd name="T6" fmla="*/ 2147483647 w 146"/>
              <a:gd name="T7" fmla="*/ 2147483647 h 530"/>
              <a:gd name="T8" fmla="*/ 2147483647 w 146"/>
              <a:gd name="T9" fmla="*/ 2147483647 h 530"/>
              <a:gd name="T10" fmla="*/ 2147483647 w 146"/>
              <a:gd name="T11" fmla="*/ 0 h 530"/>
              <a:gd name="T12" fmla="*/ 2147483647 w 146"/>
              <a:gd name="T13" fmla="*/ 2147483647 h 530"/>
              <a:gd name="T14" fmla="*/ 2147483647 w 146"/>
              <a:gd name="T15" fmla="*/ 2147483647 h 530"/>
              <a:gd name="T16" fmla="*/ 0 w 146"/>
              <a:gd name="T17" fmla="*/ 2147483647 h 530"/>
              <a:gd name="T18" fmla="*/ 0 w 146"/>
              <a:gd name="T19" fmla="*/ 2147483647 h 530"/>
              <a:gd name="T20" fmla="*/ 2147483647 w 146"/>
              <a:gd name="T21" fmla="*/ 2147483647 h 530"/>
              <a:gd name="T22" fmla="*/ 2147483647 w 146"/>
              <a:gd name="T23" fmla="*/ 2147483647 h 530"/>
              <a:gd name="T24" fmla="*/ 2147483647 w 146"/>
              <a:gd name="T25" fmla="*/ 2147483647 h 530"/>
              <a:gd name="T26" fmla="*/ 2147483647 w 146"/>
              <a:gd name="T27" fmla="*/ 2147483647 h 530"/>
              <a:gd name="T28" fmla="*/ 2147483647 w 146"/>
              <a:gd name="T29" fmla="*/ 2147483647 h 530"/>
              <a:gd name="T30" fmla="*/ 2147483647 w 146"/>
              <a:gd name="T31" fmla="*/ 2147483647 h 530"/>
              <a:gd name="T32" fmla="*/ 2147483647 w 146"/>
              <a:gd name="T33" fmla="*/ 2147483647 h 530"/>
              <a:gd name="T34" fmla="*/ 2147483647 w 146"/>
              <a:gd name="T35" fmla="*/ 2147483647 h 530"/>
              <a:gd name="T36" fmla="*/ 2147483647 w 146"/>
              <a:gd name="T37" fmla="*/ 2147483647 h 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46" h="530">
                <a:moveTo>
                  <a:pt x="146" y="14"/>
                </a:moveTo>
                <a:lnTo>
                  <a:pt x="143" y="12"/>
                </a:lnTo>
                <a:lnTo>
                  <a:pt x="134" y="8"/>
                </a:lnTo>
                <a:lnTo>
                  <a:pt x="120" y="4"/>
                </a:lnTo>
                <a:lnTo>
                  <a:pt x="101" y="1"/>
                </a:lnTo>
                <a:lnTo>
                  <a:pt x="79" y="0"/>
                </a:lnTo>
                <a:lnTo>
                  <a:pt x="54" y="3"/>
                </a:lnTo>
                <a:lnTo>
                  <a:pt x="27" y="11"/>
                </a:lnTo>
                <a:lnTo>
                  <a:pt x="0" y="27"/>
                </a:lnTo>
                <a:lnTo>
                  <a:pt x="0" y="530"/>
                </a:lnTo>
                <a:lnTo>
                  <a:pt x="3" y="530"/>
                </a:lnTo>
                <a:lnTo>
                  <a:pt x="14" y="529"/>
                </a:lnTo>
                <a:lnTo>
                  <a:pt x="29" y="526"/>
                </a:lnTo>
                <a:lnTo>
                  <a:pt x="49" y="521"/>
                </a:lnTo>
                <a:lnTo>
                  <a:pt x="71" y="514"/>
                </a:lnTo>
                <a:lnTo>
                  <a:pt x="96" y="505"/>
                </a:lnTo>
                <a:lnTo>
                  <a:pt x="121" y="492"/>
                </a:lnTo>
                <a:lnTo>
                  <a:pt x="146" y="475"/>
                </a:lnTo>
                <a:lnTo>
                  <a:pt x="146" y="14"/>
                </a:lnTo>
                <a:close/>
              </a:path>
            </a:pathLst>
          </a:cu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23" name="Freeform 43"/>
          <p:cNvSpPr>
            <a:spLocks noChangeArrowheads="1"/>
          </p:cNvSpPr>
          <p:nvPr/>
        </p:nvSpPr>
        <p:spPr bwMode="auto">
          <a:xfrm>
            <a:off x="6532563" y="3714750"/>
            <a:ext cx="52387" cy="184150"/>
          </a:xfrm>
          <a:custGeom>
            <a:avLst/>
            <a:gdLst>
              <a:gd name="G0" fmla="+- 1 0 0"/>
              <a:gd name="G1" fmla="+- 1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1 0 0"/>
              <a:gd name="G8" fmla="+- 21 0 0"/>
              <a:gd name="G9" fmla="+- 373 0 0"/>
              <a:gd name="G10" fmla="*/ 1 373 2"/>
              <a:gd name="T0" fmla="*/ 372 256 1"/>
              <a:gd name="T1" fmla="*/ 0 256 1"/>
              <a:gd name="G11" fmla="+- 0 T0 T1"/>
              <a:gd name="G12" fmla="sin 0 G11"/>
              <a:gd name="G13" fmla="+- 1 0 0"/>
              <a:gd name="G14" fmla="+- 1 0 0"/>
              <a:gd name="G15" fmla="+- 1 0 0"/>
              <a:gd name="G16" fmla="+- 1 0 0"/>
              <a:gd name="G17" fmla="+- 1 0 0"/>
              <a:gd name="G18" fmla="+- 1 0 0"/>
              <a:gd name="G19" fmla="+- 1 0 0"/>
              <a:gd name="T2" fmla="*/ 2147483647 w 109"/>
              <a:gd name="T3" fmla="*/ 2147483647 h 373"/>
              <a:gd name="T4" fmla="*/ 2147483647 w 109"/>
              <a:gd name="T5" fmla="*/ 2147483647 h 373"/>
              <a:gd name="T6" fmla="*/ 2147483647 w 109"/>
              <a:gd name="T7" fmla="*/ 2147483647 h 373"/>
              <a:gd name="T8" fmla="*/ 2147483647 w 109"/>
              <a:gd name="T9" fmla="*/ 2147483647 h 373"/>
              <a:gd name="T10" fmla="*/ 2147483647 w 109"/>
              <a:gd name="T11" fmla="*/ 0 h 373"/>
              <a:gd name="T12" fmla="*/ 2147483647 w 109"/>
              <a:gd name="T13" fmla="*/ 0 h 373"/>
              <a:gd name="T14" fmla="*/ 2147483647 w 109"/>
              <a:gd name="T15" fmla="*/ 2147483647 h 373"/>
              <a:gd name="T16" fmla="*/ 2147483647 w 109"/>
              <a:gd name="T17" fmla="*/ 2147483647 h 373"/>
              <a:gd name="T18" fmla="*/ 0 w 109"/>
              <a:gd name="T19" fmla="*/ 2147483647 h 373"/>
              <a:gd name="T20" fmla="*/ 0 w 109"/>
              <a:gd name="T21" fmla="*/ 2147483647 h 373"/>
              <a:gd name="T22" fmla="*/ 2147483647 w 109"/>
              <a:gd name="T23" fmla="*/ 2147483647 h 373"/>
              <a:gd name="T24" fmla="*/ 2147483647 w 109"/>
              <a:gd name="T25" fmla="*/ 2147483647 h 373"/>
              <a:gd name="T26" fmla="*/ 2147483647 w 109"/>
              <a:gd name="T27" fmla="*/ 2147483647 h 373"/>
              <a:gd name="T28" fmla="*/ 2147483647 w 109"/>
              <a:gd name="T29" fmla="*/ 2147483647 h 373"/>
              <a:gd name="T30" fmla="*/ 2147483647 w 109"/>
              <a:gd name="T31" fmla="*/ 2147483647 h 373"/>
              <a:gd name="T32" fmla="*/ 2147483647 w 109"/>
              <a:gd name="T33" fmla="*/ 2147483647 h 373"/>
              <a:gd name="T34" fmla="*/ 2147483647 w 109"/>
              <a:gd name="T35" fmla="*/ 2147483647 h 373"/>
              <a:gd name="T36" fmla="*/ 2147483647 w 109"/>
              <a:gd name="T37" fmla="*/ 2147483647 h 373"/>
              <a:gd name="T38" fmla="*/ 2147483647 w 109"/>
              <a:gd name="T39" fmla="*/ 2147483647 h 373"/>
            </a:gdLst>
            <a:ahLst/>
            <a:cxnLst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09" h="373">
                <a:moveTo>
                  <a:pt x="109" y="10"/>
                </a:moveTo>
                <a:lnTo>
                  <a:pt x="107" y="9"/>
                </a:lnTo>
                <a:lnTo>
                  <a:pt x="100" y="6"/>
                </a:lnTo>
                <a:lnTo>
                  <a:pt x="89" y="2"/>
                </a:lnTo>
                <a:lnTo>
                  <a:pt x="75" y="0"/>
                </a:lnTo>
                <a:lnTo>
                  <a:pt x="59" y="0"/>
                </a:lnTo>
                <a:lnTo>
                  <a:pt x="39" y="2"/>
                </a:lnTo>
                <a:lnTo>
                  <a:pt x="20" y="9"/>
                </a:lnTo>
                <a:lnTo>
                  <a:pt x="0" y="21"/>
                </a:lnTo>
                <a:lnTo>
                  <a:pt x="0" y="373"/>
                </a:lnTo>
                <a:lnTo>
                  <a:pt x="2" y="373"/>
                </a:lnTo>
                <a:lnTo>
                  <a:pt x="9" y="372"/>
                </a:lnTo>
                <a:lnTo>
                  <a:pt x="21" y="369"/>
                </a:lnTo>
                <a:lnTo>
                  <a:pt x="36" y="366"/>
                </a:lnTo>
                <a:lnTo>
                  <a:pt x="53" y="362"/>
                </a:lnTo>
                <a:lnTo>
                  <a:pt x="72" y="354"/>
                </a:lnTo>
                <a:lnTo>
                  <a:pt x="90" y="343"/>
                </a:lnTo>
                <a:lnTo>
                  <a:pt x="109" y="331"/>
                </a:lnTo>
                <a:lnTo>
                  <a:pt x="109" y="10"/>
                </a:lnTo>
                <a:close/>
              </a:path>
            </a:pathLst>
          </a:cu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24" name="Freeform 44"/>
          <p:cNvSpPr>
            <a:spLocks noChangeArrowheads="1"/>
          </p:cNvSpPr>
          <p:nvPr/>
        </p:nvSpPr>
        <p:spPr bwMode="auto">
          <a:xfrm>
            <a:off x="6535738" y="3719513"/>
            <a:ext cx="34925" cy="106362"/>
          </a:xfrm>
          <a:custGeom>
            <a:avLst/>
            <a:gdLst>
              <a:gd name="G0" fmla="+- 1 0 0"/>
              <a:gd name="G1" fmla="+- 1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6 0 0"/>
              <a:gd name="G8" fmla="+- 14 0 0"/>
              <a:gd name="G9" fmla="+- 216 0 0"/>
              <a:gd name="G10" fmla="+- 108 0 0"/>
              <a:gd name="G11" fmla="+- 215 0 0"/>
              <a:gd name="G12" fmla="+- 0 0 0"/>
              <a:gd name="G13" fmla="+- 1 0 0"/>
              <a:gd name="G14" fmla="+- 1 0 0"/>
              <a:gd name="G15" fmla="+- 1 0 0"/>
              <a:gd name="G16" fmla="+- 1 0 0"/>
              <a:gd name="G17" fmla="+- 1 0 0"/>
              <a:gd name="G18" fmla="+- 1 0 0"/>
              <a:gd name="T0" fmla="*/ 2147483647 w 75"/>
              <a:gd name="T1" fmla="*/ 2147483647 h 216"/>
              <a:gd name="T2" fmla="*/ 2147483647 w 75"/>
              <a:gd name="T3" fmla="*/ 2147483647 h 216"/>
              <a:gd name="T4" fmla="*/ 2147483647 w 75"/>
              <a:gd name="T5" fmla="*/ 2147483647 h 216"/>
              <a:gd name="T6" fmla="*/ 2147483647 w 75"/>
              <a:gd name="T7" fmla="*/ 2147483647 h 216"/>
              <a:gd name="T8" fmla="*/ 2147483647 w 75"/>
              <a:gd name="T9" fmla="*/ 0 h 216"/>
              <a:gd name="T10" fmla="*/ 2147483647 w 75"/>
              <a:gd name="T11" fmla="*/ 0 h 216"/>
              <a:gd name="T12" fmla="*/ 2147483647 w 75"/>
              <a:gd name="T13" fmla="*/ 2147483647 h 216"/>
              <a:gd name="T14" fmla="*/ 2147483647 w 75"/>
              <a:gd name="T15" fmla="*/ 2147483647 h 216"/>
              <a:gd name="T16" fmla="*/ 0 w 75"/>
              <a:gd name="T17" fmla="*/ 2147483647 h 216"/>
              <a:gd name="T18" fmla="*/ 0 w 75"/>
              <a:gd name="T19" fmla="*/ 2147483647 h 216"/>
              <a:gd name="T20" fmla="*/ 2147483647 w 75"/>
              <a:gd name="T21" fmla="*/ 2147483647 h 216"/>
              <a:gd name="T22" fmla="*/ 2147483647 w 75"/>
              <a:gd name="T23" fmla="*/ 2147483647 h 216"/>
              <a:gd name="T24" fmla="*/ 2147483647 w 75"/>
              <a:gd name="T25" fmla="*/ 2147483647 h 216"/>
              <a:gd name="T26" fmla="*/ 2147483647 w 75"/>
              <a:gd name="T27" fmla="*/ 2147483647 h 216"/>
              <a:gd name="T28" fmla="*/ 2147483647 w 75"/>
              <a:gd name="T29" fmla="*/ 2147483647 h 216"/>
              <a:gd name="T30" fmla="*/ 2147483647 w 75"/>
              <a:gd name="T31" fmla="*/ 2147483647 h 216"/>
              <a:gd name="T32" fmla="*/ 2147483647 w 75"/>
              <a:gd name="T33" fmla="*/ 2147483647 h 216"/>
              <a:gd name="T34" fmla="*/ 2147483647 w 75"/>
              <a:gd name="T35" fmla="*/ 2147483647 h 216"/>
              <a:gd name="T36" fmla="*/ 2147483647 w 75"/>
              <a:gd name="T37" fmla="*/ 2147483647 h 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75" h="216">
                <a:moveTo>
                  <a:pt x="75" y="6"/>
                </a:moveTo>
                <a:lnTo>
                  <a:pt x="73" y="5"/>
                </a:lnTo>
                <a:lnTo>
                  <a:pt x="69" y="4"/>
                </a:lnTo>
                <a:lnTo>
                  <a:pt x="61" y="2"/>
                </a:lnTo>
                <a:lnTo>
                  <a:pt x="52" y="0"/>
                </a:lnTo>
                <a:lnTo>
                  <a:pt x="41" y="0"/>
                </a:lnTo>
                <a:lnTo>
                  <a:pt x="28" y="1"/>
                </a:lnTo>
                <a:lnTo>
                  <a:pt x="14" y="6"/>
                </a:lnTo>
                <a:lnTo>
                  <a:pt x="0" y="14"/>
                </a:lnTo>
                <a:lnTo>
                  <a:pt x="0" y="216"/>
                </a:lnTo>
                <a:lnTo>
                  <a:pt x="2" y="216"/>
                </a:lnTo>
                <a:lnTo>
                  <a:pt x="7" y="215"/>
                </a:lnTo>
                <a:lnTo>
                  <a:pt x="15" y="214"/>
                </a:lnTo>
                <a:lnTo>
                  <a:pt x="25" y="211"/>
                </a:lnTo>
                <a:lnTo>
                  <a:pt x="37" y="208"/>
                </a:lnTo>
                <a:lnTo>
                  <a:pt x="50" y="203"/>
                </a:lnTo>
                <a:lnTo>
                  <a:pt x="63" y="195"/>
                </a:lnTo>
                <a:lnTo>
                  <a:pt x="75" y="187"/>
                </a:lnTo>
                <a:lnTo>
                  <a:pt x="75" y="6"/>
                </a:lnTo>
                <a:close/>
              </a:path>
            </a:pathLst>
          </a:cu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25" name="Freeform 45"/>
          <p:cNvSpPr>
            <a:spLocks noChangeArrowheads="1"/>
          </p:cNvSpPr>
          <p:nvPr/>
        </p:nvSpPr>
        <p:spPr bwMode="auto">
          <a:xfrm>
            <a:off x="6973888" y="4022725"/>
            <a:ext cx="53975" cy="55563"/>
          </a:xfrm>
          <a:custGeom>
            <a:avLst/>
            <a:gdLst>
              <a:gd name="G0" fmla="+- 1 0 0"/>
              <a:gd name="G1" fmla="+- 1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1 0 0"/>
              <a:gd name="G8" fmla="+- 1 0 0"/>
              <a:gd name="G9" fmla="+- 1 0 0"/>
              <a:gd name="G10" fmla="+- 1 0 0"/>
              <a:gd name="G11" fmla="+- 1 0 0"/>
              <a:gd name="G12" fmla="+- 1 0 0"/>
              <a:gd name="G13" fmla="+- 1 0 0"/>
              <a:gd name="G14" fmla="+- 1 0 0"/>
              <a:gd name="G15" fmla="+- 1 0 0"/>
              <a:gd name="G16" fmla="+- 1 0 0"/>
              <a:gd name="G17" fmla="+- 1 0 0"/>
              <a:gd name="G18" fmla="+- 1 0 0"/>
              <a:gd name="G19" fmla="+- 1 0 0"/>
              <a:gd name="G20" fmla="+- 0 0 0"/>
              <a:gd name="T0" fmla="*/ 24 256 1"/>
              <a:gd name="T1" fmla="*/ 0 256 1"/>
              <a:gd name="G21" fmla="+- 0 T0 T1"/>
              <a:gd name="G22" fmla="cos 0 G21"/>
              <a:gd name="G23" fmla="+- 0 0 0"/>
              <a:gd name="G24" fmla="+- 0 0 0"/>
              <a:gd name="G25" fmla="+- 56 0 0"/>
              <a:gd name="G26" fmla="+- 0 0 0"/>
              <a:gd name="G27" fmla="+- 0 0 0"/>
              <a:gd name="T2" fmla="*/ 86 256 1"/>
              <a:gd name="T3" fmla="*/ 0 256 1"/>
              <a:gd name="G28" fmla="+- 0 T2 T3"/>
              <a:gd name="G29" fmla="cos 0 G28"/>
              <a:gd name="G30" fmla="+- 0 0 0"/>
              <a:gd name="G31" fmla="+- 1 0 0"/>
              <a:gd name="G32" fmla="+- 1 0 0"/>
              <a:gd name="G33" fmla="+- 1 0 0"/>
              <a:gd name="G34" fmla="+- 1 0 0"/>
              <a:gd name="T4" fmla="*/ 2147483647 w 110"/>
              <a:gd name="T5" fmla="*/ 2147483647 h 111"/>
              <a:gd name="T6" fmla="*/ 2147483647 w 110"/>
              <a:gd name="T7" fmla="*/ 2147483647 h 111"/>
              <a:gd name="T8" fmla="*/ 2147483647 w 110"/>
              <a:gd name="T9" fmla="*/ 2147483647 h 111"/>
              <a:gd name="T10" fmla="*/ 2147483647 w 110"/>
              <a:gd name="T11" fmla="*/ 2147483647 h 111"/>
              <a:gd name="T12" fmla="*/ 2147483647 w 110"/>
              <a:gd name="T13" fmla="*/ 2147483647 h 111"/>
              <a:gd name="T14" fmla="*/ 2147483647 w 110"/>
              <a:gd name="T15" fmla="*/ 2147483647 h 111"/>
              <a:gd name="T16" fmla="*/ 2147483647 w 110"/>
              <a:gd name="T17" fmla="*/ 2147483647 h 111"/>
              <a:gd name="T18" fmla="*/ 2147483647 w 110"/>
              <a:gd name="T19" fmla="*/ 2147483647 h 111"/>
              <a:gd name="T20" fmla="*/ 2147483647 w 110"/>
              <a:gd name="T21" fmla="*/ 2147483647 h 111"/>
              <a:gd name="T22" fmla="*/ 2147483647 w 110"/>
              <a:gd name="T23" fmla="*/ 2147483647 h 111"/>
              <a:gd name="T24" fmla="*/ 2147483647 w 110"/>
              <a:gd name="T25" fmla="*/ 2147483647 h 111"/>
              <a:gd name="T26" fmla="*/ 2147483647 w 110"/>
              <a:gd name="T27" fmla="*/ 2147483647 h 111"/>
              <a:gd name="T28" fmla="*/ 2147483647 w 110"/>
              <a:gd name="T29" fmla="*/ 2147483647 h 111"/>
              <a:gd name="T30" fmla="*/ 2147483647 w 110"/>
              <a:gd name="T31" fmla="*/ 2147483647 h 111"/>
              <a:gd name="T32" fmla="*/ 2147483647 w 110"/>
              <a:gd name="T33" fmla="*/ 2147483647 h 111"/>
              <a:gd name="T34" fmla="*/ 2147483647 w 110"/>
              <a:gd name="T35" fmla="*/ 2147483647 h 111"/>
              <a:gd name="T36" fmla="*/ 2147483647 w 110"/>
              <a:gd name="T37" fmla="*/ 0 h 111"/>
              <a:gd name="T38" fmla="*/ 2147483647 w 110"/>
              <a:gd name="T39" fmla="*/ 2147483647 h 111"/>
              <a:gd name="T40" fmla="*/ 2147483647 w 110"/>
              <a:gd name="T41" fmla="*/ 2147483647 h 111"/>
              <a:gd name="T42" fmla="*/ 2147483647 w 110"/>
              <a:gd name="T43" fmla="*/ 2147483647 h 111"/>
              <a:gd name="T44" fmla="*/ 2147483647 w 110"/>
              <a:gd name="T45" fmla="*/ 2147483647 h 111"/>
              <a:gd name="T46" fmla="*/ 2147483647 w 110"/>
              <a:gd name="T47" fmla="*/ 2147483647 h 111"/>
              <a:gd name="T48" fmla="*/ 2147483647 w 110"/>
              <a:gd name="T49" fmla="*/ 2147483647 h 111"/>
              <a:gd name="T50" fmla="*/ 2147483647 w 110"/>
              <a:gd name="T51" fmla="*/ 2147483647 h 111"/>
              <a:gd name="T52" fmla="*/ 0 w 110"/>
              <a:gd name="T53" fmla="*/ 2147483647 h 111"/>
              <a:gd name="T54" fmla="*/ 2147483647 w 110"/>
              <a:gd name="T55" fmla="*/ 2147483647 h 111"/>
              <a:gd name="T56" fmla="*/ 2147483647 w 110"/>
              <a:gd name="T57" fmla="*/ 2147483647 h 111"/>
              <a:gd name="T58" fmla="*/ 2147483647 w 110"/>
              <a:gd name="T59" fmla="*/ 2147483647 h 111"/>
              <a:gd name="T60" fmla="*/ 2147483647 w 110"/>
              <a:gd name="T61" fmla="*/ 2147483647 h 111"/>
              <a:gd name="T62" fmla="*/ 2147483647 w 110"/>
              <a:gd name="T63" fmla="*/ 2147483647 h 111"/>
              <a:gd name="T64" fmla="*/ 2147483647 w 110"/>
              <a:gd name="T65" fmla="*/ 2147483647 h 111"/>
              <a:gd name="T66" fmla="*/ 2147483647 w 110"/>
              <a:gd name="T67" fmla="*/ 2147483647 h 111"/>
              <a:gd name="T68" fmla="*/ 2147483647 w 110"/>
              <a:gd name="T69" fmla="*/ 2147483647 h 111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10" h="111">
                <a:moveTo>
                  <a:pt x="55" y="111"/>
                </a:moveTo>
                <a:lnTo>
                  <a:pt x="66" y="110"/>
                </a:lnTo>
                <a:lnTo>
                  <a:pt x="76" y="106"/>
                </a:lnTo>
                <a:lnTo>
                  <a:pt x="85" y="101"/>
                </a:lnTo>
                <a:lnTo>
                  <a:pt x="94" y="94"/>
                </a:lnTo>
                <a:lnTo>
                  <a:pt x="100" y="86"/>
                </a:lnTo>
                <a:lnTo>
                  <a:pt x="106" y="77"/>
                </a:lnTo>
                <a:lnTo>
                  <a:pt x="109" y="66"/>
                </a:lnTo>
                <a:lnTo>
                  <a:pt x="110" y="56"/>
                </a:lnTo>
                <a:lnTo>
                  <a:pt x="109" y="44"/>
                </a:lnTo>
                <a:lnTo>
                  <a:pt x="106" y="34"/>
                </a:lnTo>
                <a:lnTo>
                  <a:pt x="100" y="24"/>
                </a:lnTo>
                <a:lnTo>
                  <a:pt x="94" y="17"/>
                </a:lnTo>
                <a:lnTo>
                  <a:pt x="85" y="9"/>
                </a:lnTo>
                <a:lnTo>
                  <a:pt x="76" y="5"/>
                </a:lnTo>
                <a:lnTo>
                  <a:pt x="66" y="2"/>
                </a:lnTo>
                <a:lnTo>
                  <a:pt x="55" y="0"/>
                </a:lnTo>
                <a:lnTo>
                  <a:pt x="44" y="2"/>
                </a:lnTo>
                <a:lnTo>
                  <a:pt x="33" y="5"/>
                </a:lnTo>
                <a:lnTo>
                  <a:pt x="25" y="9"/>
                </a:lnTo>
                <a:lnTo>
                  <a:pt x="16" y="17"/>
                </a:lnTo>
                <a:lnTo>
                  <a:pt x="10" y="24"/>
                </a:lnTo>
                <a:lnTo>
                  <a:pt x="4" y="34"/>
                </a:lnTo>
                <a:lnTo>
                  <a:pt x="1" y="44"/>
                </a:lnTo>
                <a:lnTo>
                  <a:pt x="0" y="56"/>
                </a:lnTo>
                <a:lnTo>
                  <a:pt x="1" y="66"/>
                </a:lnTo>
                <a:lnTo>
                  <a:pt x="4" y="77"/>
                </a:lnTo>
                <a:lnTo>
                  <a:pt x="10" y="86"/>
                </a:lnTo>
                <a:lnTo>
                  <a:pt x="16" y="94"/>
                </a:lnTo>
                <a:lnTo>
                  <a:pt x="25" y="101"/>
                </a:lnTo>
                <a:lnTo>
                  <a:pt x="33" y="106"/>
                </a:lnTo>
                <a:lnTo>
                  <a:pt x="44" y="110"/>
                </a:lnTo>
                <a:lnTo>
                  <a:pt x="55" y="111"/>
                </a:lnTo>
                <a:close/>
              </a:path>
            </a:pathLst>
          </a:cu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26" name="Freeform 46"/>
          <p:cNvSpPr>
            <a:spLocks noChangeArrowheads="1"/>
          </p:cNvSpPr>
          <p:nvPr/>
        </p:nvSpPr>
        <p:spPr bwMode="auto">
          <a:xfrm>
            <a:off x="6810375" y="4024313"/>
            <a:ext cx="26988" cy="26987"/>
          </a:xfrm>
          <a:custGeom>
            <a:avLst/>
            <a:gdLst>
              <a:gd name="G0" fmla="+- 1 0 0"/>
              <a:gd name="G1" fmla="+- 1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1 0 0"/>
              <a:gd name="G8" fmla="+- 1 0 0"/>
              <a:gd name="G9" fmla="+- 0 0 0"/>
              <a:gd name="G10" fmla="*/ 1 35987 45568"/>
              <a:gd name="G11" fmla="*/ 1 35987 55552"/>
              <a:gd name="G12" fmla="*/ G11 1 180"/>
              <a:gd name="G13" fmla="*/ G10 1 G12"/>
              <a:gd name="G14" fmla="+- 8 0 0"/>
              <a:gd name="G15" fmla="+- 27 0 0"/>
              <a:gd name="G16" fmla="*/ 1 37 2"/>
              <a:gd name="G17" fmla="*/ 1 35987 45568"/>
              <a:gd name="G18" fmla="*/ 1 35987 55552"/>
              <a:gd name="G19" fmla="*/ G18 1 180"/>
              <a:gd name="G20" fmla="*/ G17 1 G19"/>
              <a:gd name="G21" fmla="+- 0 0 0"/>
              <a:gd name="G22" fmla="+- 1 0 0"/>
              <a:gd name="T0" fmla="*/ 2147483647 w 55"/>
              <a:gd name="T1" fmla="*/ 2147483647 h 55"/>
              <a:gd name="T2" fmla="*/ 2147483647 w 55"/>
              <a:gd name="T3" fmla="*/ 2147483647 h 55"/>
              <a:gd name="T4" fmla="*/ 2147483647 w 55"/>
              <a:gd name="T5" fmla="*/ 2147483647 h 55"/>
              <a:gd name="T6" fmla="*/ 2147483647 w 55"/>
              <a:gd name="T7" fmla="*/ 2147483647 h 55"/>
              <a:gd name="T8" fmla="*/ 2147483647 w 55"/>
              <a:gd name="T9" fmla="*/ 2147483647 h 55"/>
              <a:gd name="T10" fmla="*/ 2147483647 w 55"/>
              <a:gd name="T11" fmla="*/ 2147483647 h 55"/>
              <a:gd name="T12" fmla="*/ 2147483647 w 55"/>
              <a:gd name="T13" fmla="*/ 2147483647 h 55"/>
              <a:gd name="T14" fmla="*/ 2147483647 w 55"/>
              <a:gd name="T15" fmla="*/ 2147483647 h 55"/>
              <a:gd name="T16" fmla="*/ 2147483647 w 55"/>
              <a:gd name="T17" fmla="*/ 0 h 55"/>
              <a:gd name="T18" fmla="*/ 2147483647 w 55"/>
              <a:gd name="T19" fmla="*/ 2147483647 h 55"/>
              <a:gd name="T20" fmla="*/ 2147483647 w 55"/>
              <a:gd name="T21" fmla="*/ 2147483647 h 55"/>
              <a:gd name="T22" fmla="*/ 2147483647 w 55"/>
              <a:gd name="T23" fmla="*/ 2147483647 h 55"/>
              <a:gd name="T24" fmla="*/ 0 w 55"/>
              <a:gd name="T25" fmla="*/ 2147483647 h 55"/>
              <a:gd name="T26" fmla="*/ 2147483647 w 55"/>
              <a:gd name="T27" fmla="*/ 2147483647 h 55"/>
              <a:gd name="T28" fmla="*/ 2147483647 w 55"/>
              <a:gd name="T29" fmla="*/ 2147483647 h 55"/>
              <a:gd name="T30" fmla="*/ 2147483647 w 55"/>
              <a:gd name="T31" fmla="*/ 2147483647 h 55"/>
              <a:gd name="T32" fmla="*/ 2147483647 w 55"/>
              <a:gd name="T33" fmla="*/ 2147483647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5" h="55">
                <a:moveTo>
                  <a:pt x="27" y="55"/>
                </a:moveTo>
                <a:lnTo>
                  <a:pt x="38" y="53"/>
                </a:lnTo>
                <a:lnTo>
                  <a:pt x="48" y="46"/>
                </a:lnTo>
                <a:lnTo>
                  <a:pt x="53" y="37"/>
                </a:lnTo>
                <a:lnTo>
                  <a:pt x="55" y="27"/>
                </a:lnTo>
                <a:lnTo>
                  <a:pt x="53" y="16"/>
                </a:lnTo>
                <a:lnTo>
                  <a:pt x="48" y="7"/>
                </a:lnTo>
                <a:lnTo>
                  <a:pt x="38" y="2"/>
                </a:lnTo>
                <a:lnTo>
                  <a:pt x="27" y="0"/>
                </a:lnTo>
                <a:lnTo>
                  <a:pt x="16" y="2"/>
                </a:lnTo>
                <a:lnTo>
                  <a:pt x="8" y="7"/>
                </a:lnTo>
                <a:lnTo>
                  <a:pt x="2" y="16"/>
                </a:lnTo>
                <a:lnTo>
                  <a:pt x="0" y="27"/>
                </a:lnTo>
                <a:lnTo>
                  <a:pt x="2" y="37"/>
                </a:lnTo>
                <a:lnTo>
                  <a:pt x="8" y="46"/>
                </a:lnTo>
                <a:lnTo>
                  <a:pt x="16" y="53"/>
                </a:lnTo>
                <a:lnTo>
                  <a:pt x="27" y="55"/>
                </a:lnTo>
                <a:close/>
              </a:path>
            </a:pathLst>
          </a:cu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27" name="Freeform 47"/>
          <p:cNvSpPr>
            <a:spLocks noChangeArrowheads="1"/>
          </p:cNvSpPr>
          <p:nvPr/>
        </p:nvSpPr>
        <p:spPr bwMode="auto">
          <a:xfrm>
            <a:off x="6856413" y="4025900"/>
            <a:ext cx="26987" cy="26988"/>
          </a:xfrm>
          <a:custGeom>
            <a:avLst/>
            <a:gdLst>
              <a:gd name="G0" fmla="+- 1 0 0"/>
              <a:gd name="G1" fmla="+- 1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1 0 0"/>
              <a:gd name="G8" fmla="+- 1 0 0"/>
              <a:gd name="G9" fmla="+- 1 0 0"/>
              <a:gd name="T0" fmla="*/ 8 256 1"/>
              <a:gd name="T1" fmla="*/ 0 256 1"/>
              <a:gd name="G10" fmla="+- 0 T0 T1"/>
              <a:gd name="G11" fmla="sin 0 G10"/>
              <a:gd name="G12" fmla="*/ 1 17 2"/>
              <a:gd name="G13" fmla="+- 28 0 0"/>
              <a:gd name="G14" fmla="*/ 1 39 2"/>
              <a:gd name="T2" fmla="*/ 47 256 1"/>
              <a:gd name="T3" fmla="*/ 0 256 1"/>
              <a:gd name="G15" fmla="+- 0 T2 T3"/>
              <a:gd name="G16" fmla="sin 0 G15"/>
              <a:gd name="G17" fmla="+- 1 0 0"/>
              <a:gd name="G18" fmla="+- 1 0 0"/>
              <a:gd name="T4" fmla="*/ 2147483647 w 55"/>
              <a:gd name="T5" fmla="*/ 2147483647 h 55"/>
              <a:gd name="T6" fmla="*/ 2147483647 w 55"/>
              <a:gd name="T7" fmla="*/ 2147483647 h 55"/>
              <a:gd name="T8" fmla="*/ 2147483647 w 55"/>
              <a:gd name="T9" fmla="*/ 2147483647 h 55"/>
              <a:gd name="T10" fmla="*/ 2147483647 w 55"/>
              <a:gd name="T11" fmla="*/ 2147483647 h 55"/>
              <a:gd name="T12" fmla="*/ 2147483647 w 55"/>
              <a:gd name="T13" fmla="*/ 2147483647 h 55"/>
              <a:gd name="T14" fmla="*/ 2147483647 w 55"/>
              <a:gd name="T15" fmla="*/ 2147483647 h 55"/>
              <a:gd name="T16" fmla="*/ 2147483647 w 55"/>
              <a:gd name="T17" fmla="*/ 2147483647 h 55"/>
              <a:gd name="T18" fmla="*/ 2147483647 w 55"/>
              <a:gd name="T19" fmla="*/ 2147483647 h 55"/>
              <a:gd name="T20" fmla="*/ 2147483647 w 55"/>
              <a:gd name="T21" fmla="*/ 0 h 55"/>
              <a:gd name="T22" fmla="*/ 2147483647 w 55"/>
              <a:gd name="T23" fmla="*/ 2147483647 h 55"/>
              <a:gd name="T24" fmla="*/ 2147483647 w 55"/>
              <a:gd name="T25" fmla="*/ 2147483647 h 55"/>
              <a:gd name="T26" fmla="*/ 2147483647 w 55"/>
              <a:gd name="T27" fmla="*/ 2147483647 h 55"/>
              <a:gd name="T28" fmla="*/ 0 w 55"/>
              <a:gd name="T29" fmla="*/ 2147483647 h 55"/>
              <a:gd name="T30" fmla="*/ 2147483647 w 55"/>
              <a:gd name="T31" fmla="*/ 2147483647 h 55"/>
              <a:gd name="T32" fmla="*/ 2147483647 w 55"/>
              <a:gd name="T33" fmla="*/ 2147483647 h 55"/>
              <a:gd name="T34" fmla="*/ 2147483647 w 55"/>
              <a:gd name="T35" fmla="*/ 2147483647 h 55"/>
              <a:gd name="T36" fmla="*/ 2147483647 w 55"/>
              <a:gd name="T37" fmla="*/ 2147483647 h 55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5" h="55">
                <a:moveTo>
                  <a:pt x="28" y="55"/>
                </a:moveTo>
                <a:lnTo>
                  <a:pt x="39" y="53"/>
                </a:lnTo>
                <a:lnTo>
                  <a:pt x="47" y="47"/>
                </a:lnTo>
                <a:lnTo>
                  <a:pt x="53" y="39"/>
                </a:lnTo>
                <a:lnTo>
                  <a:pt x="55" y="28"/>
                </a:lnTo>
                <a:lnTo>
                  <a:pt x="53" y="17"/>
                </a:lnTo>
                <a:lnTo>
                  <a:pt x="47" y="8"/>
                </a:lnTo>
                <a:lnTo>
                  <a:pt x="39" y="2"/>
                </a:lnTo>
                <a:lnTo>
                  <a:pt x="28" y="0"/>
                </a:lnTo>
                <a:lnTo>
                  <a:pt x="17" y="2"/>
                </a:lnTo>
                <a:lnTo>
                  <a:pt x="9" y="8"/>
                </a:lnTo>
                <a:lnTo>
                  <a:pt x="2" y="17"/>
                </a:lnTo>
                <a:lnTo>
                  <a:pt x="0" y="28"/>
                </a:lnTo>
                <a:lnTo>
                  <a:pt x="2" y="39"/>
                </a:lnTo>
                <a:lnTo>
                  <a:pt x="9" y="47"/>
                </a:lnTo>
                <a:lnTo>
                  <a:pt x="17" y="53"/>
                </a:lnTo>
                <a:lnTo>
                  <a:pt x="28" y="55"/>
                </a:lnTo>
                <a:close/>
              </a:path>
            </a:pathLst>
          </a:cu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28" name="Freeform 48"/>
          <p:cNvSpPr>
            <a:spLocks noChangeArrowheads="1"/>
          </p:cNvSpPr>
          <p:nvPr/>
        </p:nvSpPr>
        <p:spPr bwMode="auto">
          <a:xfrm>
            <a:off x="6677025" y="3656013"/>
            <a:ext cx="76200" cy="368300"/>
          </a:xfrm>
          <a:custGeom>
            <a:avLst/>
            <a:gdLst>
              <a:gd name="G0" fmla="+- 1 0 0"/>
              <a:gd name="G1" fmla="+- 1 0 0"/>
              <a:gd name="G2" fmla="+- 1 0 0"/>
              <a:gd name="G3" fmla="+- 1 0 0"/>
              <a:gd name="G4" fmla="+- 229 0 0"/>
              <a:gd name="G5" fmla="+- 337 0 0"/>
              <a:gd name="G6" fmla="+- 0 0 0"/>
              <a:gd name="G7" fmla="+- 602 0 0"/>
              <a:gd name="G8" fmla="+- 1 0 0"/>
              <a:gd name="G9" fmla="+- 1 0 0"/>
              <a:gd name="G10" fmla="+- 1 0 0"/>
              <a:gd name="G11" fmla="+- 1 0 0"/>
              <a:gd name="G12" fmla="+- 1 0 0"/>
              <a:gd name="G13" fmla="+- 1 0 0"/>
              <a:gd name="G14" fmla="+- 1 0 0"/>
              <a:gd name="G15" fmla="+- 1 0 0"/>
              <a:gd name="G16" fmla="+- 1 0 0"/>
              <a:gd name="G17" fmla="+- 1 0 0"/>
              <a:gd name="G18" fmla="+- 1 0 0"/>
              <a:gd name="G19" fmla="+- 1 0 0"/>
              <a:gd name="G20" fmla="+- 1 0 0"/>
              <a:gd name="G21" fmla="+- 1 0 0"/>
              <a:gd name="G22" fmla="+- 1 0 0"/>
              <a:gd name="G23" fmla="+- 1 0 0"/>
              <a:gd name="G24" fmla="+- 1 0 0"/>
              <a:gd name="G25" fmla="+- 1 0 0"/>
              <a:gd name="T0" fmla="*/ 2147483647 w 156"/>
              <a:gd name="T1" fmla="*/ 2147483647 h 752"/>
              <a:gd name="T2" fmla="*/ 2147483647 w 156"/>
              <a:gd name="T3" fmla="*/ 2147483647 h 752"/>
              <a:gd name="T4" fmla="*/ 2147483647 w 156"/>
              <a:gd name="T5" fmla="*/ 2147483647 h 752"/>
              <a:gd name="T6" fmla="*/ 2147483647 w 156"/>
              <a:gd name="T7" fmla="*/ 2147483647 h 752"/>
              <a:gd name="T8" fmla="*/ 2147483647 w 156"/>
              <a:gd name="T9" fmla="*/ 2147483647 h 752"/>
              <a:gd name="T10" fmla="*/ 0 w 156"/>
              <a:gd name="T11" fmla="*/ 2147483647 h 752"/>
              <a:gd name="T12" fmla="*/ 2147483647 w 156"/>
              <a:gd name="T13" fmla="*/ 2147483647 h 752"/>
              <a:gd name="T14" fmla="*/ 2147483647 w 156"/>
              <a:gd name="T15" fmla="*/ 2147483647 h 752"/>
              <a:gd name="T16" fmla="*/ 2147483647 w 156"/>
              <a:gd name="T17" fmla="*/ 2147483647 h 752"/>
              <a:gd name="T18" fmla="*/ 2147483647 w 156"/>
              <a:gd name="T19" fmla="*/ 2147483647 h 752"/>
              <a:gd name="T20" fmla="*/ 2147483647 w 156"/>
              <a:gd name="T21" fmla="*/ 2147483647 h 752"/>
              <a:gd name="T22" fmla="*/ 2147483647 w 156"/>
              <a:gd name="T23" fmla="*/ 2147483647 h 752"/>
              <a:gd name="T24" fmla="*/ 2147483647 w 156"/>
              <a:gd name="T25" fmla="*/ 2147483647 h 752"/>
              <a:gd name="T26" fmla="*/ 2147483647 w 156"/>
              <a:gd name="T27" fmla="*/ 2147483647 h 752"/>
              <a:gd name="T28" fmla="*/ 2147483647 w 156"/>
              <a:gd name="T29" fmla="*/ 2147483647 h 752"/>
              <a:gd name="T30" fmla="*/ 2147483647 w 156"/>
              <a:gd name="T31" fmla="*/ 2147483647 h 752"/>
              <a:gd name="T32" fmla="*/ 2147483647 w 156"/>
              <a:gd name="T33" fmla="*/ 2147483647 h 752"/>
              <a:gd name="T34" fmla="*/ 2147483647 w 156"/>
              <a:gd name="T35" fmla="*/ 2147483647 h 752"/>
              <a:gd name="T36" fmla="*/ 2147483647 w 156"/>
              <a:gd name="T37" fmla="*/ 2147483647 h 752"/>
              <a:gd name="T38" fmla="*/ 2147483647 w 156"/>
              <a:gd name="T39" fmla="*/ 2147483647 h 752"/>
              <a:gd name="T40" fmla="*/ 2147483647 w 156"/>
              <a:gd name="T41" fmla="*/ 2147483647 h 752"/>
              <a:gd name="T42" fmla="*/ 2147483647 w 156"/>
              <a:gd name="T43" fmla="*/ 0 h 752"/>
              <a:gd name="T44" fmla="*/ 2147483647 w 156"/>
              <a:gd name="T45" fmla="*/ 0 h 752"/>
              <a:gd name="T46" fmla="*/ 2147483647 w 156"/>
              <a:gd name="T47" fmla="*/ 2147483647 h 752"/>
              <a:gd name="T48" fmla="*/ 2147483647 w 156"/>
              <a:gd name="T49" fmla="*/ 2147483647 h 752"/>
              <a:gd name="T50" fmla="*/ 2147483647 w 156"/>
              <a:gd name="T51" fmla="*/ 2147483647 h 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56" h="752">
                <a:moveTo>
                  <a:pt x="48" y="15"/>
                </a:moveTo>
                <a:lnTo>
                  <a:pt x="44" y="30"/>
                </a:lnTo>
                <a:lnTo>
                  <a:pt x="33" y="73"/>
                </a:lnTo>
                <a:lnTo>
                  <a:pt x="19" y="140"/>
                </a:lnTo>
                <a:lnTo>
                  <a:pt x="7" y="229"/>
                </a:lnTo>
                <a:lnTo>
                  <a:pt x="0" y="337"/>
                </a:lnTo>
                <a:lnTo>
                  <a:pt x="1" y="462"/>
                </a:lnTo>
                <a:lnTo>
                  <a:pt x="14" y="602"/>
                </a:lnTo>
                <a:lnTo>
                  <a:pt x="43" y="752"/>
                </a:lnTo>
                <a:lnTo>
                  <a:pt x="150" y="746"/>
                </a:lnTo>
                <a:lnTo>
                  <a:pt x="146" y="724"/>
                </a:lnTo>
                <a:lnTo>
                  <a:pt x="135" y="663"/>
                </a:lnTo>
                <a:lnTo>
                  <a:pt x="123" y="574"/>
                </a:lnTo>
                <a:lnTo>
                  <a:pt x="111" y="463"/>
                </a:lnTo>
                <a:lnTo>
                  <a:pt x="104" y="342"/>
                </a:lnTo>
                <a:lnTo>
                  <a:pt x="107" y="220"/>
                </a:lnTo>
                <a:lnTo>
                  <a:pt x="124" y="106"/>
                </a:lnTo>
                <a:lnTo>
                  <a:pt x="156" y="9"/>
                </a:lnTo>
                <a:lnTo>
                  <a:pt x="156" y="8"/>
                </a:lnTo>
                <a:lnTo>
                  <a:pt x="156" y="6"/>
                </a:lnTo>
                <a:lnTo>
                  <a:pt x="154" y="4"/>
                </a:lnTo>
                <a:lnTo>
                  <a:pt x="147" y="0"/>
                </a:lnTo>
                <a:lnTo>
                  <a:pt x="134" y="0"/>
                </a:lnTo>
                <a:lnTo>
                  <a:pt x="115" y="1"/>
                </a:lnTo>
                <a:lnTo>
                  <a:pt x="87" y="7"/>
                </a:lnTo>
                <a:lnTo>
                  <a:pt x="48" y="15"/>
                </a:lnTo>
                <a:close/>
              </a:path>
            </a:pathLst>
          </a:cu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29" name="Freeform 49"/>
          <p:cNvSpPr>
            <a:spLocks noChangeArrowheads="1"/>
          </p:cNvSpPr>
          <p:nvPr/>
        </p:nvSpPr>
        <p:spPr bwMode="auto">
          <a:xfrm>
            <a:off x="7067550" y="3609975"/>
            <a:ext cx="103188" cy="411163"/>
          </a:xfrm>
          <a:custGeom>
            <a:avLst/>
            <a:gdLst>
              <a:gd name="G0" fmla="+- 1 0 0"/>
              <a:gd name="G1" fmla="+- 1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1 0 0"/>
              <a:gd name="G8" fmla="+- 1 0 0"/>
              <a:gd name="G9" fmla="+- 1 0 0"/>
              <a:gd name="G10" fmla="+- 1 0 0"/>
              <a:gd name="G11" fmla="+- 1 0 0"/>
              <a:gd name="G12" fmla="+- 0 0 0"/>
              <a:gd name="G13" fmla="+- 0 0 0"/>
              <a:gd name="G14" fmla="+- 384 0 0"/>
              <a:gd name="G15" fmla="+- 0 0 0"/>
              <a:gd name="G16" fmla="+- 1 0 0"/>
              <a:gd name="G17" fmla="+- 1 0 0"/>
              <a:gd name="G18" fmla="+- 1 0 0"/>
              <a:gd name="T0" fmla="*/ 2147483647 w 212"/>
              <a:gd name="T1" fmla="*/ 2147483647 h 839"/>
              <a:gd name="T2" fmla="*/ 2147483647 w 212"/>
              <a:gd name="T3" fmla="*/ 2147483647 h 839"/>
              <a:gd name="T4" fmla="*/ 2147483647 w 212"/>
              <a:gd name="T5" fmla="*/ 2147483647 h 839"/>
              <a:gd name="T6" fmla="*/ 2147483647 w 212"/>
              <a:gd name="T7" fmla="*/ 2147483647 h 839"/>
              <a:gd name="T8" fmla="*/ 2147483647 w 212"/>
              <a:gd name="T9" fmla="*/ 2147483647 h 839"/>
              <a:gd name="T10" fmla="*/ 2147483647 w 212"/>
              <a:gd name="T11" fmla="*/ 2147483647 h 839"/>
              <a:gd name="T12" fmla="*/ 2147483647 w 212"/>
              <a:gd name="T13" fmla="*/ 2147483647 h 839"/>
              <a:gd name="T14" fmla="*/ 2147483647 w 212"/>
              <a:gd name="T15" fmla="*/ 2147483647 h 839"/>
              <a:gd name="T16" fmla="*/ 2147483647 w 212"/>
              <a:gd name="T17" fmla="*/ 2147483647 h 839"/>
              <a:gd name="T18" fmla="*/ 2147483647 w 212"/>
              <a:gd name="T19" fmla="*/ 2147483647 h 839"/>
              <a:gd name="T20" fmla="*/ 2147483647 w 212"/>
              <a:gd name="T21" fmla="*/ 2147483647 h 839"/>
              <a:gd name="T22" fmla="*/ 2147483647 w 212"/>
              <a:gd name="T23" fmla="*/ 2147483647 h 839"/>
              <a:gd name="T24" fmla="*/ 2147483647 w 212"/>
              <a:gd name="T25" fmla="*/ 2147483647 h 839"/>
              <a:gd name="T26" fmla="*/ 2147483647 w 212"/>
              <a:gd name="T27" fmla="*/ 2147483647 h 839"/>
              <a:gd name="T28" fmla="*/ 0 w 212"/>
              <a:gd name="T29" fmla="*/ 2147483647 h 839"/>
              <a:gd name="T30" fmla="*/ 2147483647 w 212"/>
              <a:gd name="T31" fmla="*/ 2147483647 h 839"/>
              <a:gd name="T32" fmla="*/ 2147483647 w 212"/>
              <a:gd name="T33" fmla="*/ 2147483647 h 839"/>
              <a:gd name="T34" fmla="*/ 2147483647 w 212"/>
              <a:gd name="T35" fmla="*/ 0 h 839"/>
              <a:gd name="T36" fmla="*/ 2147483647 w 212"/>
              <a:gd name="T37" fmla="*/ 2147483647 h 8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12" h="839">
                <a:moveTo>
                  <a:pt x="212" y="6"/>
                </a:moveTo>
                <a:lnTo>
                  <a:pt x="206" y="11"/>
                </a:lnTo>
                <a:lnTo>
                  <a:pt x="192" y="33"/>
                </a:lnTo>
                <a:lnTo>
                  <a:pt x="174" y="77"/>
                </a:lnTo>
                <a:lnTo>
                  <a:pt x="156" y="148"/>
                </a:lnTo>
                <a:lnTo>
                  <a:pt x="141" y="254"/>
                </a:lnTo>
                <a:lnTo>
                  <a:pt x="133" y="401"/>
                </a:lnTo>
                <a:lnTo>
                  <a:pt x="137" y="593"/>
                </a:lnTo>
                <a:lnTo>
                  <a:pt x="158" y="839"/>
                </a:lnTo>
                <a:lnTo>
                  <a:pt x="38" y="839"/>
                </a:lnTo>
                <a:lnTo>
                  <a:pt x="34" y="814"/>
                </a:lnTo>
                <a:lnTo>
                  <a:pt x="24" y="746"/>
                </a:lnTo>
                <a:lnTo>
                  <a:pt x="12" y="645"/>
                </a:lnTo>
                <a:lnTo>
                  <a:pt x="3" y="521"/>
                </a:lnTo>
                <a:lnTo>
                  <a:pt x="0" y="384"/>
                </a:lnTo>
                <a:lnTo>
                  <a:pt x="6" y="244"/>
                </a:lnTo>
                <a:lnTo>
                  <a:pt x="29" y="114"/>
                </a:lnTo>
                <a:lnTo>
                  <a:pt x="68" y="0"/>
                </a:lnTo>
                <a:lnTo>
                  <a:pt x="212" y="6"/>
                </a:lnTo>
                <a:close/>
              </a:path>
            </a:pathLst>
          </a:cu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30" name="Freeform 50"/>
          <p:cNvSpPr>
            <a:spLocks noChangeArrowheads="1"/>
          </p:cNvSpPr>
          <p:nvPr/>
        </p:nvSpPr>
        <p:spPr bwMode="auto">
          <a:xfrm>
            <a:off x="6680200" y="3678238"/>
            <a:ext cx="66675" cy="322262"/>
          </a:xfrm>
          <a:custGeom>
            <a:avLst/>
            <a:gdLst>
              <a:gd name="G0" fmla="+- 1 0 0"/>
              <a:gd name="G1" fmla="+- 1 0 0"/>
              <a:gd name="G2" fmla="+- 1 0 0"/>
              <a:gd name="G3" fmla="+- 1 0 0"/>
              <a:gd name="G4" fmla="+- 199 0 0"/>
              <a:gd name="G5" fmla="+- 294 0 0"/>
              <a:gd name="G6" fmla="+- 0 0 0"/>
              <a:gd name="G7" fmla="+- 0 0 0"/>
              <a:gd name="G8" fmla="+- 1 0 0"/>
              <a:gd name="G9" fmla="+- 1 0 0"/>
              <a:gd name="G10" fmla="+- 1 0 0"/>
              <a:gd name="G11" fmla="+- 1 0 0"/>
              <a:gd name="G12" fmla="+- 1 0 0"/>
              <a:gd name="G13" fmla="+- 1 0 0"/>
              <a:gd name="G14" fmla="+- 1 0 0"/>
              <a:gd name="G15" fmla="+- 1 0 0"/>
              <a:gd name="G16" fmla="+- 1 0 0"/>
              <a:gd name="G17" fmla="+- 1 0 0"/>
              <a:gd name="G18" fmla="+- 1 0 0"/>
              <a:gd name="G19" fmla="+- 1 0 0"/>
              <a:gd name="G20" fmla="+- 1 0 0"/>
              <a:gd name="T0" fmla="*/ 0 256 1"/>
              <a:gd name="T1" fmla="*/ 0 256 1"/>
              <a:gd name="G21" fmla="+- 0 T0 T1"/>
              <a:gd name="G22" fmla="cos 54736 G21"/>
              <a:gd name="T2" fmla="*/ 0 256 1"/>
              <a:gd name="T3" fmla="*/ 0 256 1"/>
              <a:gd name="G23" fmla="+- 0 T2 T3"/>
              <a:gd name="G24" fmla="sin 54736 G23"/>
              <a:gd name="G25" fmla="+- G22 G24 0"/>
              <a:gd name="G26" fmla="+- G25 10800 0"/>
              <a:gd name="G27" fmla="+- 1 0 0"/>
              <a:gd name="G28" fmla="+- 1 0 0"/>
              <a:gd name="G29" fmla="+- 1 0 0"/>
              <a:gd name="G30" fmla="+- 1 0 0"/>
              <a:gd name="T4" fmla="*/ 2147483647 w 137"/>
              <a:gd name="T5" fmla="*/ 2147483647 h 656"/>
              <a:gd name="T6" fmla="*/ 2147483647 w 137"/>
              <a:gd name="T7" fmla="*/ 2147483647 h 656"/>
              <a:gd name="T8" fmla="*/ 2147483647 w 137"/>
              <a:gd name="T9" fmla="*/ 2147483647 h 656"/>
              <a:gd name="T10" fmla="*/ 2147483647 w 137"/>
              <a:gd name="T11" fmla="*/ 2147483647 h 656"/>
              <a:gd name="T12" fmla="*/ 2147483647 w 137"/>
              <a:gd name="T13" fmla="*/ 2147483647 h 656"/>
              <a:gd name="T14" fmla="*/ 0 w 137"/>
              <a:gd name="T15" fmla="*/ 2147483647 h 656"/>
              <a:gd name="T16" fmla="*/ 2147483647 w 137"/>
              <a:gd name="T17" fmla="*/ 2147483647 h 656"/>
              <a:gd name="T18" fmla="*/ 2147483647 w 137"/>
              <a:gd name="T19" fmla="*/ 2147483647 h 656"/>
              <a:gd name="T20" fmla="*/ 2147483647 w 137"/>
              <a:gd name="T21" fmla="*/ 2147483647 h 656"/>
              <a:gd name="T22" fmla="*/ 2147483647 w 137"/>
              <a:gd name="T23" fmla="*/ 2147483647 h 656"/>
              <a:gd name="T24" fmla="*/ 2147483647 w 137"/>
              <a:gd name="T25" fmla="*/ 2147483647 h 656"/>
              <a:gd name="T26" fmla="*/ 2147483647 w 137"/>
              <a:gd name="T27" fmla="*/ 2147483647 h 656"/>
              <a:gd name="T28" fmla="*/ 2147483647 w 137"/>
              <a:gd name="T29" fmla="*/ 2147483647 h 656"/>
              <a:gd name="T30" fmla="*/ 2147483647 w 137"/>
              <a:gd name="T31" fmla="*/ 2147483647 h 656"/>
              <a:gd name="T32" fmla="*/ 2147483647 w 137"/>
              <a:gd name="T33" fmla="*/ 2147483647 h 656"/>
              <a:gd name="T34" fmla="*/ 2147483647 w 137"/>
              <a:gd name="T35" fmla="*/ 2147483647 h 656"/>
              <a:gd name="T36" fmla="*/ 2147483647 w 137"/>
              <a:gd name="T37" fmla="*/ 2147483647 h 656"/>
              <a:gd name="T38" fmla="*/ 2147483647 w 137"/>
              <a:gd name="T39" fmla="*/ 2147483647 h 656"/>
              <a:gd name="T40" fmla="*/ 2147483647 w 137"/>
              <a:gd name="T41" fmla="*/ 2147483647 h 656"/>
              <a:gd name="T42" fmla="*/ 2147483647 w 137"/>
              <a:gd name="T43" fmla="*/ 2147483647 h 656"/>
              <a:gd name="T44" fmla="*/ 2147483647 w 137"/>
              <a:gd name="T45" fmla="*/ 2147483647 h 656"/>
              <a:gd name="T46" fmla="*/ 2147483647 w 137"/>
              <a:gd name="T47" fmla="*/ 0 h 656"/>
              <a:gd name="T48" fmla="*/ 2147483647 w 137"/>
              <a:gd name="T49" fmla="*/ 0 h 656"/>
              <a:gd name="T50" fmla="*/ 2147483647 w 137"/>
              <a:gd name="T51" fmla="*/ 2147483647 h 656"/>
              <a:gd name="T52" fmla="*/ 2147483647 w 137"/>
              <a:gd name="T53" fmla="*/ 2147483647 h 656"/>
              <a:gd name="T54" fmla="*/ 2147483647 w 137"/>
              <a:gd name="T55" fmla="*/ 2147483647 h 656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37" h="656">
                <a:moveTo>
                  <a:pt x="43" y="12"/>
                </a:moveTo>
                <a:lnTo>
                  <a:pt x="39" y="25"/>
                </a:lnTo>
                <a:lnTo>
                  <a:pt x="30" y="62"/>
                </a:lnTo>
                <a:lnTo>
                  <a:pt x="19" y="122"/>
                </a:lnTo>
                <a:lnTo>
                  <a:pt x="7" y="199"/>
                </a:lnTo>
                <a:lnTo>
                  <a:pt x="0" y="294"/>
                </a:lnTo>
                <a:lnTo>
                  <a:pt x="1" y="403"/>
                </a:lnTo>
                <a:lnTo>
                  <a:pt x="12" y="524"/>
                </a:lnTo>
                <a:lnTo>
                  <a:pt x="38" y="656"/>
                </a:lnTo>
                <a:lnTo>
                  <a:pt x="132" y="650"/>
                </a:lnTo>
                <a:lnTo>
                  <a:pt x="127" y="631"/>
                </a:lnTo>
                <a:lnTo>
                  <a:pt x="119" y="578"/>
                </a:lnTo>
                <a:lnTo>
                  <a:pt x="107" y="499"/>
                </a:lnTo>
                <a:lnTo>
                  <a:pt x="97" y="403"/>
                </a:lnTo>
                <a:lnTo>
                  <a:pt x="92" y="297"/>
                </a:lnTo>
                <a:lnTo>
                  <a:pt x="94" y="192"/>
                </a:lnTo>
                <a:lnTo>
                  <a:pt x="108" y="91"/>
                </a:lnTo>
                <a:lnTo>
                  <a:pt x="137" y="7"/>
                </a:lnTo>
                <a:lnTo>
                  <a:pt x="137" y="6"/>
                </a:lnTo>
                <a:lnTo>
                  <a:pt x="137" y="4"/>
                </a:lnTo>
                <a:lnTo>
                  <a:pt x="135" y="2"/>
                </a:lnTo>
                <a:lnTo>
                  <a:pt x="129" y="0"/>
                </a:lnTo>
                <a:lnTo>
                  <a:pt x="119" y="0"/>
                </a:lnTo>
                <a:lnTo>
                  <a:pt x="101" y="1"/>
                </a:lnTo>
                <a:lnTo>
                  <a:pt x="77" y="5"/>
                </a:lnTo>
                <a:lnTo>
                  <a:pt x="43" y="12"/>
                </a:lnTo>
                <a:close/>
              </a:path>
            </a:pathLst>
          </a:cu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31" name="Freeform 51"/>
          <p:cNvSpPr>
            <a:spLocks noChangeArrowheads="1"/>
          </p:cNvSpPr>
          <p:nvPr/>
        </p:nvSpPr>
        <p:spPr bwMode="auto">
          <a:xfrm>
            <a:off x="6683375" y="3700463"/>
            <a:ext cx="55563" cy="273050"/>
          </a:xfrm>
          <a:custGeom>
            <a:avLst/>
            <a:gdLst>
              <a:gd name="G0" fmla="+- 1 0 0"/>
              <a:gd name="G1" fmla="+- 1 0 0"/>
              <a:gd name="G2" fmla="+- 1 0 0"/>
              <a:gd name="G3" fmla="+- 0 0 0"/>
              <a:gd name="G4" fmla="+- 169 0 0"/>
              <a:gd name="G5" fmla="+- 250 0 0"/>
              <a:gd name="G6" fmla="+- 0 0 0"/>
              <a:gd name="T0" fmla="*/ 448 256 1"/>
              <a:gd name="T1" fmla="*/ 0 256 1"/>
              <a:gd name="G7" fmla="+- 0 T0 T1"/>
              <a:gd name="G8" fmla="cos 0 G7"/>
              <a:gd name="G9" fmla="+- 1 0 0"/>
              <a:gd name="G10" fmla="+- 1 0 0"/>
              <a:gd name="G11" fmla="+- 1 0 0"/>
              <a:gd name="G12" fmla="+- 1 0 0"/>
              <a:gd name="G13" fmla="+- 1 0 0"/>
              <a:gd name="G14" fmla="+- 1 0 0"/>
              <a:gd name="G15" fmla="+- 1 0 0"/>
              <a:gd name="G16" fmla="+- 1 0 0"/>
              <a:gd name="G17" fmla="+- 1 0 0"/>
              <a:gd name="G18" fmla="+- 1 0 0"/>
              <a:gd name="G19" fmla="+- 1 0 0"/>
              <a:gd name="G20" fmla="+- 1 0 0"/>
              <a:gd name="G21" fmla="+- 1 0 0"/>
              <a:gd name="G22" fmla="+- 1 0 0"/>
              <a:gd name="G23" fmla="+- 1 0 0"/>
              <a:gd name="G24" fmla="+- 1 0 0"/>
              <a:gd name="G25" fmla="+- 1 0 0"/>
              <a:gd name="G26" fmla="+- 1 0 0"/>
              <a:gd name="T2" fmla="*/ 2147483647 w 116"/>
              <a:gd name="T3" fmla="*/ 2147483647 h 560"/>
              <a:gd name="T4" fmla="*/ 2147483647 w 116"/>
              <a:gd name="T5" fmla="*/ 2147483647 h 560"/>
              <a:gd name="T6" fmla="*/ 2147483647 w 116"/>
              <a:gd name="T7" fmla="*/ 2147483647 h 560"/>
              <a:gd name="T8" fmla="*/ 2147483647 w 116"/>
              <a:gd name="T9" fmla="*/ 2147483647 h 560"/>
              <a:gd name="T10" fmla="*/ 2147483647 w 116"/>
              <a:gd name="T11" fmla="*/ 2147483647 h 560"/>
              <a:gd name="T12" fmla="*/ 0 w 116"/>
              <a:gd name="T13" fmla="*/ 2147483647 h 560"/>
              <a:gd name="T14" fmla="*/ 2147483647 w 116"/>
              <a:gd name="T15" fmla="*/ 2147483647 h 560"/>
              <a:gd name="T16" fmla="*/ 2147483647 w 116"/>
              <a:gd name="T17" fmla="*/ 2147483647 h 560"/>
              <a:gd name="T18" fmla="*/ 2147483647 w 116"/>
              <a:gd name="T19" fmla="*/ 2147483647 h 560"/>
              <a:gd name="T20" fmla="*/ 2147483647 w 116"/>
              <a:gd name="T21" fmla="*/ 2147483647 h 560"/>
              <a:gd name="T22" fmla="*/ 2147483647 w 116"/>
              <a:gd name="T23" fmla="*/ 2147483647 h 560"/>
              <a:gd name="T24" fmla="*/ 2147483647 w 116"/>
              <a:gd name="T25" fmla="*/ 2147483647 h 560"/>
              <a:gd name="T26" fmla="*/ 2147483647 w 116"/>
              <a:gd name="T27" fmla="*/ 2147483647 h 560"/>
              <a:gd name="T28" fmla="*/ 2147483647 w 116"/>
              <a:gd name="T29" fmla="*/ 2147483647 h 560"/>
              <a:gd name="T30" fmla="*/ 2147483647 w 116"/>
              <a:gd name="T31" fmla="*/ 2147483647 h 560"/>
              <a:gd name="T32" fmla="*/ 2147483647 w 116"/>
              <a:gd name="T33" fmla="*/ 2147483647 h 560"/>
              <a:gd name="T34" fmla="*/ 2147483647 w 116"/>
              <a:gd name="T35" fmla="*/ 2147483647 h 560"/>
              <a:gd name="T36" fmla="*/ 2147483647 w 116"/>
              <a:gd name="T37" fmla="*/ 2147483647 h 560"/>
              <a:gd name="T38" fmla="*/ 2147483647 w 116"/>
              <a:gd name="T39" fmla="*/ 2147483647 h 560"/>
              <a:gd name="T40" fmla="*/ 2147483647 w 116"/>
              <a:gd name="T41" fmla="*/ 2147483647 h 560"/>
              <a:gd name="T42" fmla="*/ 2147483647 w 116"/>
              <a:gd name="T43" fmla="*/ 2147483647 h 560"/>
              <a:gd name="T44" fmla="*/ 2147483647 w 116"/>
              <a:gd name="T45" fmla="*/ 0 h 560"/>
              <a:gd name="T46" fmla="*/ 2147483647 w 116"/>
              <a:gd name="T47" fmla="*/ 0 h 560"/>
              <a:gd name="T48" fmla="*/ 2147483647 w 116"/>
              <a:gd name="T49" fmla="*/ 2147483647 h 560"/>
              <a:gd name="T50" fmla="*/ 2147483647 w 116"/>
              <a:gd name="T51" fmla="*/ 2147483647 h 560"/>
              <a:gd name="T52" fmla="*/ 2147483647 w 116"/>
              <a:gd name="T53" fmla="*/ 2147483647 h 560"/>
            </a:gdLst>
            <a:ahLst/>
            <a:cxnLst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16" h="560">
                <a:moveTo>
                  <a:pt x="36" y="11"/>
                </a:moveTo>
                <a:lnTo>
                  <a:pt x="33" y="21"/>
                </a:lnTo>
                <a:lnTo>
                  <a:pt x="24" y="53"/>
                </a:lnTo>
                <a:lnTo>
                  <a:pt x="15" y="103"/>
                </a:lnTo>
                <a:lnTo>
                  <a:pt x="5" y="169"/>
                </a:lnTo>
                <a:lnTo>
                  <a:pt x="0" y="250"/>
                </a:lnTo>
                <a:lnTo>
                  <a:pt x="1" y="344"/>
                </a:lnTo>
                <a:lnTo>
                  <a:pt x="10" y="448"/>
                </a:lnTo>
                <a:lnTo>
                  <a:pt x="32" y="560"/>
                </a:lnTo>
                <a:lnTo>
                  <a:pt x="112" y="555"/>
                </a:lnTo>
                <a:lnTo>
                  <a:pt x="108" y="538"/>
                </a:lnTo>
                <a:lnTo>
                  <a:pt x="101" y="493"/>
                </a:lnTo>
                <a:lnTo>
                  <a:pt x="91" y="426"/>
                </a:lnTo>
                <a:lnTo>
                  <a:pt x="82" y="344"/>
                </a:lnTo>
                <a:lnTo>
                  <a:pt x="77" y="255"/>
                </a:lnTo>
                <a:lnTo>
                  <a:pt x="79" y="164"/>
                </a:lnTo>
                <a:lnTo>
                  <a:pt x="91" y="79"/>
                </a:lnTo>
                <a:lnTo>
                  <a:pt x="116" y="6"/>
                </a:lnTo>
                <a:lnTo>
                  <a:pt x="116" y="5"/>
                </a:lnTo>
                <a:lnTo>
                  <a:pt x="116" y="4"/>
                </a:lnTo>
                <a:lnTo>
                  <a:pt x="114" y="2"/>
                </a:lnTo>
                <a:lnTo>
                  <a:pt x="109" y="0"/>
                </a:lnTo>
                <a:lnTo>
                  <a:pt x="100" y="0"/>
                </a:lnTo>
                <a:lnTo>
                  <a:pt x="86" y="1"/>
                </a:lnTo>
                <a:lnTo>
                  <a:pt x="65" y="4"/>
                </a:lnTo>
                <a:lnTo>
                  <a:pt x="36" y="11"/>
                </a:lnTo>
                <a:close/>
              </a:path>
            </a:pathLst>
          </a:cu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32" name="Freeform 52"/>
          <p:cNvSpPr>
            <a:spLocks noChangeArrowheads="1"/>
          </p:cNvSpPr>
          <p:nvPr/>
        </p:nvSpPr>
        <p:spPr bwMode="auto">
          <a:xfrm>
            <a:off x="6684963" y="3721100"/>
            <a:ext cx="47625" cy="227013"/>
          </a:xfrm>
          <a:custGeom>
            <a:avLst/>
            <a:gdLst>
              <a:gd name="G0" fmla="+- 1 0 0"/>
              <a:gd name="G1" fmla="+- 1 0 0"/>
              <a:gd name="G2" fmla="+- 1 0 0"/>
              <a:gd name="G3" fmla="+- 0 0 0"/>
              <a:gd name="G4" fmla="+- 0 0 0"/>
              <a:gd name="G5" fmla="+- 207 0 0"/>
              <a:gd name="G6" fmla="+- 285 0 0"/>
              <a:gd name="T0" fmla="*/ 370 256 1"/>
              <a:gd name="T1" fmla="*/ 0 256 1"/>
              <a:gd name="G7" fmla="+- 0 T0 T1"/>
              <a:gd name="G8" fmla="sin 0 G7"/>
              <a:gd name="G9" fmla="+- 1 0 0"/>
              <a:gd name="G10" fmla="+- 1 0 0"/>
              <a:gd name="G11" fmla="+- 1 0 0"/>
              <a:gd name="G12" fmla="+- 1 0 0"/>
              <a:gd name="G13" fmla="+- 1 0 0"/>
              <a:gd name="G14" fmla="+- 1 0 0"/>
              <a:gd name="G15" fmla="+- 1 0 0"/>
              <a:gd name="G16" fmla="+- 1 0 0"/>
              <a:gd name="G17" fmla="+- 1 0 0"/>
              <a:gd name="G18" fmla="+- 1 0 0"/>
              <a:gd name="G19" fmla="+- 1 0 0"/>
              <a:gd name="G20" fmla="+- 1 0 0"/>
              <a:gd name="G21" fmla="+- 1 0 0"/>
              <a:gd name="G22" fmla="+- 1 0 0"/>
              <a:gd name="G23" fmla="+- 1 0 0"/>
              <a:gd name="G24" fmla="+- 1 0 0"/>
              <a:gd name="G25" fmla="+- 1 0 0"/>
              <a:gd name="G26" fmla="+- 1 0 0"/>
              <a:gd name="T2" fmla="*/ 2147483647 w 97"/>
              <a:gd name="T3" fmla="*/ 2147483647 h 463"/>
              <a:gd name="T4" fmla="*/ 2147483647 w 97"/>
              <a:gd name="T5" fmla="*/ 2147483647 h 463"/>
              <a:gd name="T6" fmla="*/ 2147483647 w 97"/>
              <a:gd name="T7" fmla="*/ 2147483647 h 463"/>
              <a:gd name="T8" fmla="*/ 2147483647 w 97"/>
              <a:gd name="T9" fmla="*/ 2147483647 h 463"/>
              <a:gd name="T10" fmla="*/ 2147483647 w 97"/>
              <a:gd name="T11" fmla="*/ 2147483647 h 463"/>
              <a:gd name="T12" fmla="*/ 0 w 97"/>
              <a:gd name="T13" fmla="*/ 2147483647 h 463"/>
              <a:gd name="T14" fmla="*/ 0 w 97"/>
              <a:gd name="T15" fmla="*/ 2147483647 h 463"/>
              <a:gd name="T16" fmla="*/ 2147483647 w 97"/>
              <a:gd name="T17" fmla="*/ 2147483647 h 463"/>
              <a:gd name="T18" fmla="*/ 2147483647 w 97"/>
              <a:gd name="T19" fmla="*/ 2147483647 h 463"/>
              <a:gd name="T20" fmla="*/ 2147483647 w 97"/>
              <a:gd name="T21" fmla="*/ 2147483647 h 463"/>
              <a:gd name="T22" fmla="*/ 2147483647 w 97"/>
              <a:gd name="T23" fmla="*/ 2147483647 h 463"/>
              <a:gd name="T24" fmla="*/ 2147483647 w 97"/>
              <a:gd name="T25" fmla="*/ 2147483647 h 463"/>
              <a:gd name="T26" fmla="*/ 2147483647 w 97"/>
              <a:gd name="T27" fmla="*/ 2147483647 h 463"/>
              <a:gd name="T28" fmla="*/ 2147483647 w 97"/>
              <a:gd name="T29" fmla="*/ 2147483647 h 463"/>
              <a:gd name="T30" fmla="*/ 2147483647 w 97"/>
              <a:gd name="T31" fmla="*/ 2147483647 h 463"/>
              <a:gd name="T32" fmla="*/ 2147483647 w 97"/>
              <a:gd name="T33" fmla="*/ 2147483647 h 463"/>
              <a:gd name="T34" fmla="*/ 2147483647 w 97"/>
              <a:gd name="T35" fmla="*/ 2147483647 h 463"/>
              <a:gd name="T36" fmla="*/ 2147483647 w 97"/>
              <a:gd name="T37" fmla="*/ 2147483647 h 463"/>
              <a:gd name="T38" fmla="*/ 2147483647 w 97"/>
              <a:gd name="T39" fmla="*/ 2147483647 h 463"/>
              <a:gd name="T40" fmla="*/ 2147483647 w 97"/>
              <a:gd name="T41" fmla="*/ 2147483647 h 463"/>
              <a:gd name="T42" fmla="*/ 2147483647 w 97"/>
              <a:gd name="T43" fmla="*/ 2147483647 h 463"/>
              <a:gd name="T44" fmla="*/ 2147483647 w 97"/>
              <a:gd name="T45" fmla="*/ 0 h 463"/>
              <a:gd name="T46" fmla="*/ 2147483647 w 97"/>
              <a:gd name="T47" fmla="*/ 0 h 463"/>
              <a:gd name="T48" fmla="*/ 2147483647 w 97"/>
              <a:gd name="T49" fmla="*/ 0 h 463"/>
              <a:gd name="T50" fmla="*/ 2147483647 w 97"/>
              <a:gd name="T51" fmla="*/ 2147483647 h 463"/>
              <a:gd name="T52" fmla="*/ 2147483647 w 97"/>
              <a:gd name="T53" fmla="*/ 2147483647 h 463"/>
            </a:gdLst>
            <a:ahLst/>
            <a:cxnLst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97" h="463">
                <a:moveTo>
                  <a:pt x="30" y="9"/>
                </a:moveTo>
                <a:lnTo>
                  <a:pt x="27" y="17"/>
                </a:lnTo>
                <a:lnTo>
                  <a:pt x="20" y="44"/>
                </a:lnTo>
                <a:lnTo>
                  <a:pt x="12" y="85"/>
                </a:lnTo>
                <a:lnTo>
                  <a:pt x="4" y="140"/>
                </a:lnTo>
                <a:lnTo>
                  <a:pt x="0" y="207"/>
                </a:lnTo>
                <a:lnTo>
                  <a:pt x="0" y="285"/>
                </a:lnTo>
                <a:lnTo>
                  <a:pt x="9" y="370"/>
                </a:lnTo>
                <a:lnTo>
                  <a:pt x="26" y="463"/>
                </a:lnTo>
                <a:lnTo>
                  <a:pt x="93" y="460"/>
                </a:lnTo>
                <a:lnTo>
                  <a:pt x="89" y="446"/>
                </a:lnTo>
                <a:lnTo>
                  <a:pt x="83" y="408"/>
                </a:lnTo>
                <a:lnTo>
                  <a:pt x="75" y="353"/>
                </a:lnTo>
                <a:lnTo>
                  <a:pt x="68" y="285"/>
                </a:lnTo>
                <a:lnTo>
                  <a:pt x="65" y="211"/>
                </a:lnTo>
                <a:lnTo>
                  <a:pt x="67" y="136"/>
                </a:lnTo>
                <a:lnTo>
                  <a:pt x="76" y="65"/>
                </a:lnTo>
                <a:lnTo>
                  <a:pt x="97" y="5"/>
                </a:lnTo>
                <a:lnTo>
                  <a:pt x="97" y="4"/>
                </a:lnTo>
                <a:lnTo>
                  <a:pt x="97" y="3"/>
                </a:lnTo>
                <a:lnTo>
                  <a:pt x="95" y="1"/>
                </a:lnTo>
                <a:lnTo>
                  <a:pt x="91" y="0"/>
                </a:lnTo>
                <a:lnTo>
                  <a:pt x="84" y="0"/>
                </a:lnTo>
                <a:lnTo>
                  <a:pt x="71" y="0"/>
                </a:lnTo>
                <a:lnTo>
                  <a:pt x="54" y="3"/>
                </a:lnTo>
                <a:lnTo>
                  <a:pt x="30" y="9"/>
                </a:lnTo>
                <a:close/>
              </a:path>
            </a:pathLst>
          </a:cu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33" name="Freeform 53"/>
          <p:cNvSpPr>
            <a:spLocks noChangeArrowheads="1"/>
          </p:cNvSpPr>
          <p:nvPr/>
        </p:nvSpPr>
        <p:spPr bwMode="auto">
          <a:xfrm>
            <a:off x="6688138" y="3743325"/>
            <a:ext cx="36512" cy="179388"/>
          </a:xfrm>
          <a:custGeom>
            <a:avLst/>
            <a:gdLst>
              <a:gd name="G0" fmla="+- 1 0 0"/>
              <a:gd name="G1" fmla="+- 1 0 0"/>
              <a:gd name="G2" fmla="+- 1 0 0"/>
              <a:gd name="T0" fmla="*/ 68 256 1"/>
              <a:gd name="T1" fmla="*/ 0 256 1"/>
              <a:gd name="G3" fmla="+- 0 T0 T1"/>
              <a:gd name="G4" fmla="cos 0 G3"/>
              <a:gd name="G5" fmla="+- 0 0 0"/>
              <a:gd name="G6" fmla="+- 164 0 0"/>
              <a:gd name="G7" fmla="+- 226 0 0"/>
              <a:gd name="G8" fmla="+- 294 0 0"/>
              <a:gd name="G9" fmla="+- 1 0 0"/>
              <a:gd name="G10" fmla="+- 1 0 0"/>
              <a:gd name="G11" fmla="+- 1 0 0"/>
              <a:gd name="G12" fmla="+- 1 0 0"/>
              <a:gd name="G13" fmla="+- 1 0 0"/>
              <a:gd name="G14" fmla="+- 1 0 0"/>
              <a:gd name="G15" fmla="+- 1 0 0"/>
              <a:gd name="G16" fmla="+- 1 0 0"/>
              <a:gd name="G17" fmla="+- 1 0 0"/>
              <a:gd name="G18" fmla="+- 1 0 0"/>
              <a:gd name="G19" fmla="+- 1 0 0"/>
              <a:gd name="G20" fmla="+- 1 0 0"/>
              <a:gd name="G21" fmla="+- 1 0 0"/>
              <a:gd name="G22" fmla="+- 1 0 0"/>
              <a:gd name="G23" fmla="+- 1 0 0"/>
              <a:gd name="G24" fmla="+- 1 0 0"/>
              <a:gd name="G25" fmla="+- 1 0 0"/>
              <a:gd name="T2" fmla="*/ 2147483647 w 77"/>
              <a:gd name="T3" fmla="*/ 2147483647 h 367"/>
              <a:gd name="T4" fmla="*/ 2147483647 w 77"/>
              <a:gd name="T5" fmla="*/ 2147483647 h 367"/>
              <a:gd name="T6" fmla="*/ 2147483647 w 77"/>
              <a:gd name="T7" fmla="*/ 2147483647 h 367"/>
              <a:gd name="T8" fmla="*/ 2147483647 w 77"/>
              <a:gd name="T9" fmla="*/ 2147483647 h 367"/>
              <a:gd name="T10" fmla="*/ 2147483647 w 77"/>
              <a:gd name="T11" fmla="*/ 2147483647 h 367"/>
              <a:gd name="T12" fmla="*/ 0 w 77"/>
              <a:gd name="T13" fmla="*/ 2147483647 h 367"/>
              <a:gd name="T14" fmla="*/ 0 w 77"/>
              <a:gd name="T15" fmla="*/ 2147483647 h 367"/>
              <a:gd name="T16" fmla="*/ 2147483647 w 77"/>
              <a:gd name="T17" fmla="*/ 2147483647 h 367"/>
              <a:gd name="T18" fmla="*/ 2147483647 w 77"/>
              <a:gd name="T19" fmla="*/ 2147483647 h 367"/>
              <a:gd name="T20" fmla="*/ 2147483647 w 77"/>
              <a:gd name="T21" fmla="*/ 2147483647 h 367"/>
              <a:gd name="T22" fmla="*/ 2147483647 w 77"/>
              <a:gd name="T23" fmla="*/ 2147483647 h 367"/>
              <a:gd name="T24" fmla="*/ 2147483647 w 77"/>
              <a:gd name="T25" fmla="*/ 2147483647 h 367"/>
              <a:gd name="T26" fmla="*/ 2147483647 w 77"/>
              <a:gd name="T27" fmla="*/ 2147483647 h 367"/>
              <a:gd name="T28" fmla="*/ 2147483647 w 77"/>
              <a:gd name="T29" fmla="*/ 2147483647 h 367"/>
              <a:gd name="T30" fmla="*/ 2147483647 w 77"/>
              <a:gd name="T31" fmla="*/ 2147483647 h 367"/>
              <a:gd name="T32" fmla="*/ 2147483647 w 77"/>
              <a:gd name="T33" fmla="*/ 2147483647 h 367"/>
              <a:gd name="T34" fmla="*/ 2147483647 w 77"/>
              <a:gd name="T35" fmla="*/ 2147483647 h 367"/>
              <a:gd name="T36" fmla="*/ 2147483647 w 77"/>
              <a:gd name="T37" fmla="*/ 2147483647 h 367"/>
              <a:gd name="T38" fmla="*/ 2147483647 w 77"/>
              <a:gd name="T39" fmla="*/ 2147483647 h 367"/>
              <a:gd name="T40" fmla="*/ 2147483647 w 77"/>
              <a:gd name="T41" fmla="*/ 2147483647 h 367"/>
              <a:gd name="T42" fmla="*/ 2147483647 w 77"/>
              <a:gd name="T43" fmla="*/ 2147483647 h 367"/>
              <a:gd name="T44" fmla="*/ 2147483647 w 77"/>
              <a:gd name="T45" fmla="*/ 0 h 367"/>
              <a:gd name="T46" fmla="*/ 2147483647 w 77"/>
              <a:gd name="T47" fmla="*/ 0 h 367"/>
              <a:gd name="T48" fmla="*/ 2147483647 w 77"/>
              <a:gd name="T49" fmla="*/ 2147483647 h 367"/>
              <a:gd name="T50" fmla="*/ 2147483647 w 77"/>
              <a:gd name="T51" fmla="*/ 2147483647 h 367"/>
              <a:gd name="T52" fmla="*/ 2147483647 w 77"/>
              <a:gd name="T53" fmla="*/ 2147483647 h 367"/>
            </a:gdLst>
            <a:ahLst/>
            <a:cxnLst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77" h="367">
                <a:moveTo>
                  <a:pt x="24" y="8"/>
                </a:moveTo>
                <a:lnTo>
                  <a:pt x="22" y="15"/>
                </a:lnTo>
                <a:lnTo>
                  <a:pt x="17" y="36"/>
                </a:lnTo>
                <a:lnTo>
                  <a:pt x="10" y="68"/>
                </a:lnTo>
                <a:lnTo>
                  <a:pt x="4" y="112"/>
                </a:lnTo>
                <a:lnTo>
                  <a:pt x="0" y="164"/>
                </a:lnTo>
                <a:lnTo>
                  <a:pt x="0" y="226"/>
                </a:lnTo>
                <a:lnTo>
                  <a:pt x="7" y="294"/>
                </a:lnTo>
                <a:lnTo>
                  <a:pt x="21" y="367"/>
                </a:lnTo>
                <a:lnTo>
                  <a:pt x="74" y="364"/>
                </a:lnTo>
                <a:lnTo>
                  <a:pt x="71" y="353"/>
                </a:lnTo>
                <a:lnTo>
                  <a:pt x="66" y="323"/>
                </a:lnTo>
                <a:lnTo>
                  <a:pt x="60" y="280"/>
                </a:lnTo>
                <a:lnTo>
                  <a:pt x="54" y="226"/>
                </a:lnTo>
                <a:lnTo>
                  <a:pt x="51" y="168"/>
                </a:lnTo>
                <a:lnTo>
                  <a:pt x="53" y="107"/>
                </a:lnTo>
                <a:lnTo>
                  <a:pt x="61" y="52"/>
                </a:lnTo>
                <a:lnTo>
                  <a:pt x="77" y="5"/>
                </a:lnTo>
                <a:lnTo>
                  <a:pt x="77" y="2"/>
                </a:lnTo>
                <a:lnTo>
                  <a:pt x="76" y="1"/>
                </a:lnTo>
                <a:lnTo>
                  <a:pt x="72" y="0"/>
                </a:lnTo>
                <a:lnTo>
                  <a:pt x="66" y="0"/>
                </a:lnTo>
                <a:lnTo>
                  <a:pt x="56" y="1"/>
                </a:lnTo>
                <a:lnTo>
                  <a:pt x="43" y="4"/>
                </a:lnTo>
                <a:lnTo>
                  <a:pt x="24" y="8"/>
                </a:lnTo>
                <a:close/>
              </a:path>
            </a:pathLst>
          </a:cu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34" name="Freeform 54"/>
          <p:cNvSpPr>
            <a:spLocks noChangeArrowheads="1"/>
          </p:cNvSpPr>
          <p:nvPr/>
        </p:nvSpPr>
        <p:spPr bwMode="auto">
          <a:xfrm>
            <a:off x="6691313" y="3765550"/>
            <a:ext cx="26987" cy="131763"/>
          </a:xfrm>
          <a:custGeom>
            <a:avLst/>
            <a:gdLst>
              <a:gd name="G0" fmla="+- 1 0 0"/>
              <a:gd name="G1" fmla="+- 0 0 0"/>
              <a:gd name="G2" fmla="+- 0 0 0"/>
              <a:gd name="G3" fmla="+- 0 0 0"/>
              <a:gd name="G4" fmla="+- 41 0 0"/>
              <a:gd name="G5" fmla="+- 122 0 0"/>
              <a:gd name="G6" fmla="+- 166 0 0"/>
              <a:gd name="G7" fmla="+- 0 0 0"/>
              <a:gd name="G8" fmla="+- 0 0 0"/>
              <a:gd name="G9" fmla="+- 1 0 0"/>
              <a:gd name="G10" fmla="+- 1 0 0"/>
              <a:gd name="G11" fmla="+- 1 0 0"/>
              <a:gd name="G12" fmla="+- 1 0 0"/>
              <a:gd name="G13" fmla="+- 1 0 0"/>
              <a:gd name="G14" fmla="+- 1 0 0"/>
              <a:gd name="G15" fmla="+- 1 0 0"/>
              <a:gd name="G16" fmla="+- 1 0 0"/>
              <a:gd name="G17" fmla="+- 1 0 0"/>
              <a:gd name="G18" fmla="+- 1 0 0"/>
              <a:gd name="G19" fmla="+- 1 0 0"/>
              <a:gd name="G20" fmla="+- 1 0 0"/>
              <a:gd name="G21" fmla="+- 1 0 0"/>
              <a:gd name="G22" fmla="+- 1 0 0"/>
              <a:gd name="G23" fmla="+- 1 0 0"/>
              <a:gd name="G24" fmla="+- 1 0 0"/>
              <a:gd name="T0" fmla="*/ 2147483647 w 56"/>
              <a:gd name="T1" fmla="*/ 2147483647 h 271"/>
              <a:gd name="T2" fmla="*/ 2147483647 w 56"/>
              <a:gd name="T3" fmla="*/ 2147483647 h 271"/>
              <a:gd name="T4" fmla="*/ 2147483647 w 56"/>
              <a:gd name="T5" fmla="*/ 2147483647 h 271"/>
              <a:gd name="T6" fmla="*/ 2147483647 w 56"/>
              <a:gd name="T7" fmla="*/ 2147483647 h 271"/>
              <a:gd name="T8" fmla="*/ 2147483647 w 56"/>
              <a:gd name="T9" fmla="*/ 2147483647 h 271"/>
              <a:gd name="T10" fmla="*/ 0 w 56"/>
              <a:gd name="T11" fmla="*/ 2147483647 h 271"/>
              <a:gd name="T12" fmla="*/ 0 w 56"/>
              <a:gd name="T13" fmla="*/ 2147483647 h 271"/>
              <a:gd name="T14" fmla="*/ 2147483647 w 56"/>
              <a:gd name="T15" fmla="*/ 2147483647 h 271"/>
              <a:gd name="T16" fmla="*/ 2147483647 w 56"/>
              <a:gd name="T17" fmla="*/ 2147483647 h 271"/>
              <a:gd name="T18" fmla="*/ 2147483647 w 56"/>
              <a:gd name="T19" fmla="*/ 2147483647 h 271"/>
              <a:gd name="T20" fmla="*/ 2147483647 w 56"/>
              <a:gd name="T21" fmla="*/ 2147483647 h 271"/>
              <a:gd name="T22" fmla="*/ 2147483647 w 56"/>
              <a:gd name="T23" fmla="*/ 2147483647 h 271"/>
              <a:gd name="T24" fmla="*/ 2147483647 w 56"/>
              <a:gd name="T25" fmla="*/ 2147483647 h 271"/>
              <a:gd name="T26" fmla="*/ 2147483647 w 56"/>
              <a:gd name="T27" fmla="*/ 2147483647 h 271"/>
              <a:gd name="T28" fmla="*/ 2147483647 w 56"/>
              <a:gd name="T29" fmla="*/ 2147483647 h 271"/>
              <a:gd name="T30" fmla="*/ 2147483647 w 56"/>
              <a:gd name="T31" fmla="*/ 2147483647 h 271"/>
              <a:gd name="T32" fmla="*/ 2147483647 w 56"/>
              <a:gd name="T33" fmla="*/ 2147483647 h 271"/>
              <a:gd name="T34" fmla="*/ 2147483647 w 56"/>
              <a:gd name="T35" fmla="*/ 2147483647 h 271"/>
              <a:gd name="T36" fmla="*/ 2147483647 w 56"/>
              <a:gd name="T37" fmla="*/ 2147483647 h 271"/>
              <a:gd name="T38" fmla="*/ 2147483647 w 56"/>
              <a:gd name="T39" fmla="*/ 2147483647 h 271"/>
              <a:gd name="T40" fmla="*/ 2147483647 w 56"/>
              <a:gd name="T41" fmla="*/ 2147483647 h 271"/>
              <a:gd name="T42" fmla="*/ 2147483647 w 56"/>
              <a:gd name="T43" fmla="*/ 0 h 271"/>
              <a:gd name="T44" fmla="*/ 2147483647 w 56"/>
              <a:gd name="T45" fmla="*/ 0 h 271"/>
              <a:gd name="T46" fmla="*/ 2147483647 w 56"/>
              <a:gd name="T47" fmla="*/ 0 h 271"/>
              <a:gd name="T48" fmla="*/ 2147483647 w 56"/>
              <a:gd name="T49" fmla="*/ 2147483647 h 271"/>
              <a:gd name="T50" fmla="*/ 2147483647 w 56"/>
              <a:gd name="T51" fmla="*/ 2147483647 h 2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6" h="271">
                <a:moveTo>
                  <a:pt x="17" y="5"/>
                </a:moveTo>
                <a:lnTo>
                  <a:pt x="16" y="10"/>
                </a:lnTo>
                <a:lnTo>
                  <a:pt x="12" y="25"/>
                </a:lnTo>
                <a:lnTo>
                  <a:pt x="6" y="49"/>
                </a:lnTo>
                <a:lnTo>
                  <a:pt x="2" y="82"/>
                </a:lnTo>
                <a:lnTo>
                  <a:pt x="0" y="122"/>
                </a:lnTo>
                <a:lnTo>
                  <a:pt x="0" y="166"/>
                </a:lnTo>
                <a:lnTo>
                  <a:pt x="4" y="217"/>
                </a:lnTo>
                <a:lnTo>
                  <a:pt x="15" y="271"/>
                </a:lnTo>
                <a:lnTo>
                  <a:pt x="54" y="268"/>
                </a:lnTo>
                <a:lnTo>
                  <a:pt x="52" y="261"/>
                </a:lnTo>
                <a:lnTo>
                  <a:pt x="48" y="238"/>
                </a:lnTo>
                <a:lnTo>
                  <a:pt x="44" y="206"/>
                </a:lnTo>
                <a:lnTo>
                  <a:pt x="40" y="166"/>
                </a:lnTo>
                <a:lnTo>
                  <a:pt x="37" y="123"/>
                </a:lnTo>
                <a:lnTo>
                  <a:pt x="39" y="78"/>
                </a:lnTo>
                <a:lnTo>
                  <a:pt x="44" y="37"/>
                </a:lnTo>
                <a:lnTo>
                  <a:pt x="56" y="3"/>
                </a:lnTo>
                <a:lnTo>
                  <a:pt x="56" y="2"/>
                </a:lnTo>
                <a:lnTo>
                  <a:pt x="55" y="1"/>
                </a:lnTo>
                <a:lnTo>
                  <a:pt x="52" y="0"/>
                </a:lnTo>
                <a:lnTo>
                  <a:pt x="48" y="0"/>
                </a:lnTo>
                <a:lnTo>
                  <a:pt x="42" y="0"/>
                </a:lnTo>
                <a:lnTo>
                  <a:pt x="31" y="2"/>
                </a:lnTo>
                <a:lnTo>
                  <a:pt x="17" y="5"/>
                </a:lnTo>
                <a:close/>
              </a:path>
            </a:pathLst>
          </a:cu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35" name="Freeform 55"/>
          <p:cNvSpPr>
            <a:spLocks noChangeArrowheads="1"/>
          </p:cNvSpPr>
          <p:nvPr/>
        </p:nvSpPr>
        <p:spPr bwMode="auto">
          <a:xfrm>
            <a:off x="7070725" y="3635375"/>
            <a:ext cx="90488" cy="358775"/>
          </a:xfrm>
          <a:custGeom>
            <a:avLst/>
            <a:gdLst>
              <a:gd name="G0" fmla="+- 1 0 0"/>
              <a:gd name="G1" fmla="+- 1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1 0 0"/>
              <a:gd name="G8" fmla="+- 1 0 0"/>
              <a:gd name="G9" fmla="+- 1 0 0"/>
              <a:gd name="G10" fmla="+- 1 0 0"/>
              <a:gd name="G11" fmla="+- 1 0 0"/>
              <a:gd name="G12" fmla="+- 0 0 0"/>
              <a:gd name="G13" fmla="+- 0 0 0"/>
              <a:gd name="G14" fmla="+- 335 0 0"/>
              <a:gd name="G15" fmla="+- 0 0 0"/>
              <a:gd name="G16" fmla="+- 1 0 0"/>
              <a:gd name="G17" fmla="+- 1 0 0"/>
              <a:gd name="G18" fmla="+- 1 0 0"/>
              <a:gd name="T0" fmla="*/ 2147483647 w 186"/>
              <a:gd name="T1" fmla="*/ 2147483647 h 732"/>
              <a:gd name="T2" fmla="*/ 2147483647 w 186"/>
              <a:gd name="T3" fmla="*/ 2147483647 h 732"/>
              <a:gd name="T4" fmla="*/ 2147483647 w 186"/>
              <a:gd name="T5" fmla="*/ 2147483647 h 732"/>
              <a:gd name="T6" fmla="*/ 2147483647 w 186"/>
              <a:gd name="T7" fmla="*/ 2147483647 h 732"/>
              <a:gd name="T8" fmla="*/ 2147483647 w 186"/>
              <a:gd name="T9" fmla="*/ 2147483647 h 732"/>
              <a:gd name="T10" fmla="*/ 2147483647 w 186"/>
              <a:gd name="T11" fmla="*/ 2147483647 h 732"/>
              <a:gd name="T12" fmla="*/ 2147483647 w 186"/>
              <a:gd name="T13" fmla="*/ 2147483647 h 732"/>
              <a:gd name="T14" fmla="*/ 2147483647 w 186"/>
              <a:gd name="T15" fmla="*/ 2147483647 h 732"/>
              <a:gd name="T16" fmla="*/ 2147483647 w 186"/>
              <a:gd name="T17" fmla="*/ 2147483647 h 732"/>
              <a:gd name="T18" fmla="*/ 2147483647 w 186"/>
              <a:gd name="T19" fmla="*/ 2147483647 h 732"/>
              <a:gd name="T20" fmla="*/ 2147483647 w 186"/>
              <a:gd name="T21" fmla="*/ 2147483647 h 732"/>
              <a:gd name="T22" fmla="*/ 2147483647 w 186"/>
              <a:gd name="T23" fmla="*/ 2147483647 h 732"/>
              <a:gd name="T24" fmla="*/ 2147483647 w 186"/>
              <a:gd name="T25" fmla="*/ 2147483647 h 732"/>
              <a:gd name="T26" fmla="*/ 2147483647 w 186"/>
              <a:gd name="T27" fmla="*/ 2147483647 h 732"/>
              <a:gd name="T28" fmla="*/ 0 w 186"/>
              <a:gd name="T29" fmla="*/ 2147483647 h 732"/>
              <a:gd name="T30" fmla="*/ 2147483647 w 186"/>
              <a:gd name="T31" fmla="*/ 2147483647 h 732"/>
              <a:gd name="T32" fmla="*/ 2147483647 w 186"/>
              <a:gd name="T33" fmla="*/ 2147483647 h 732"/>
              <a:gd name="T34" fmla="*/ 2147483647 w 186"/>
              <a:gd name="T35" fmla="*/ 0 h 732"/>
              <a:gd name="T36" fmla="*/ 2147483647 w 186"/>
              <a:gd name="T37" fmla="*/ 2147483647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86" h="732">
                <a:moveTo>
                  <a:pt x="186" y="6"/>
                </a:moveTo>
                <a:lnTo>
                  <a:pt x="182" y="11"/>
                </a:lnTo>
                <a:lnTo>
                  <a:pt x="169" y="29"/>
                </a:lnTo>
                <a:lnTo>
                  <a:pt x="153" y="67"/>
                </a:lnTo>
                <a:lnTo>
                  <a:pt x="137" y="130"/>
                </a:lnTo>
                <a:lnTo>
                  <a:pt x="124" y="221"/>
                </a:lnTo>
                <a:lnTo>
                  <a:pt x="117" y="350"/>
                </a:lnTo>
                <a:lnTo>
                  <a:pt x="122" y="517"/>
                </a:lnTo>
                <a:lnTo>
                  <a:pt x="139" y="732"/>
                </a:lnTo>
                <a:lnTo>
                  <a:pt x="34" y="732"/>
                </a:lnTo>
                <a:lnTo>
                  <a:pt x="31" y="711"/>
                </a:lnTo>
                <a:lnTo>
                  <a:pt x="22" y="651"/>
                </a:lnTo>
                <a:lnTo>
                  <a:pt x="12" y="563"/>
                </a:lnTo>
                <a:lnTo>
                  <a:pt x="3" y="454"/>
                </a:lnTo>
                <a:lnTo>
                  <a:pt x="0" y="335"/>
                </a:lnTo>
                <a:lnTo>
                  <a:pt x="6" y="213"/>
                </a:lnTo>
                <a:lnTo>
                  <a:pt x="25" y="98"/>
                </a:lnTo>
                <a:lnTo>
                  <a:pt x="60" y="0"/>
                </a:lnTo>
                <a:lnTo>
                  <a:pt x="186" y="6"/>
                </a:lnTo>
                <a:close/>
              </a:path>
            </a:pathLst>
          </a:cu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36" name="Freeform 56"/>
          <p:cNvSpPr>
            <a:spLocks noChangeArrowheads="1"/>
          </p:cNvSpPr>
          <p:nvPr/>
        </p:nvSpPr>
        <p:spPr bwMode="auto">
          <a:xfrm>
            <a:off x="7073900" y="3660775"/>
            <a:ext cx="76200" cy="306388"/>
          </a:xfrm>
          <a:custGeom>
            <a:avLst/>
            <a:gdLst>
              <a:gd name="G0" fmla="+- 1 0 0"/>
              <a:gd name="G1" fmla="+- 1 0 0"/>
              <a:gd name="G2" fmla="+- 1 0 0"/>
              <a:gd name="T0" fmla="*/ 0 256 1"/>
              <a:gd name="T1" fmla="*/ 0 256 1"/>
              <a:gd name="G3" fmla="+- 0 T0 T1"/>
              <a:gd name="G4" fmla="sin 54736 G3"/>
              <a:gd name="T2" fmla="*/ 0 256 1"/>
              <a:gd name="T3" fmla="*/ 0 256 1"/>
              <a:gd name="G5" fmla="+- 0 T2 T3"/>
              <a:gd name="G6" fmla="cos 54793 G5"/>
              <a:gd name="G7" fmla="+- G4 0 G6"/>
              <a:gd name="G8" fmla="*/ G7 65535 1"/>
              <a:gd name="G9" fmla="+- G8 10800 0"/>
              <a:gd name="G10" fmla="+- 1 0 0"/>
              <a:gd name="G11" fmla="+- 1 0 0"/>
              <a:gd name="G12" fmla="+- 1 0 0"/>
              <a:gd name="G13" fmla="+- 1 0 0"/>
              <a:gd name="G14" fmla="+- 1 0 0"/>
              <a:gd name="G15" fmla="+- 1 0 0"/>
              <a:gd name="G16" fmla="+- 1 0 0"/>
              <a:gd name="G17" fmla="+- 1 0 0"/>
              <a:gd name="T4" fmla="*/ 480 256 1"/>
              <a:gd name="T5" fmla="*/ 0 256 1"/>
              <a:gd name="G18" fmla="+- 0 T4 T5"/>
              <a:gd name="G19" fmla="sin 0 G18"/>
              <a:gd name="G20" fmla="*/ 1 387 2"/>
              <a:gd name="G21" fmla="+- 286 0 0"/>
              <a:gd name="G22" fmla="+- 182 0 0"/>
              <a:gd name="G23" fmla="+- 1 0 0"/>
              <a:gd name="G24" fmla="+- 1 0 0"/>
              <a:gd name="G25" fmla="+- 1 0 0"/>
              <a:gd name="T6" fmla="*/ 2147483647 w 158"/>
              <a:gd name="T7" fmla="*/ 2147483647 h 625"/>
              <a:gd name="T8" fmla="*/ 2147483647 w 158"/>
              <a:gd name="T9" fmla="*/ 2147483647 h 625"/>
              <a:gd name="T10" fmla="*/ 2147483647 w 158"/>
              <a:gd name="T11" fmla="*/ 2147483647 h 625"/>
              <a:gd name="T12" fmla="*/ 2147483647 w 158"/>
              <a:gd name="T13" fmla="*/ 2147483647 h 625"/>
              <a:gd name="T14" fmla="*/ 2147483647 w 158"/>
              <a:gd name="T15" fmla="*/ 2147483647 h 625"/>
              <a:gd name="T16" fmla="*/ 2147483647 w 158"/>
              <a:gd name="T17" fmla="*/ 2147483647 h 625"/>
              <a:gd name="T18" fmla="*/ 2147483647 w 158"/>
              <a:gd name="T19" fmla="*/ 2147483647 h 625"/>
              <a:gd name="T20" fmla="*/ 2147483647 w 158"/>
              <a:gd name="T21" fmla="*/ 2147483647 h 625"/>
              <a:gd name="T22" fmla="*/ 2147483647 w 158"/>
              <a:gd name="T23" fmla="*/ 2147483647 h 625"/>
              <a:gd name="T24" fmla="*/ 2147483647 w 158"/>
              <a:gd name="T25" fmla="*/ 2147483647 h 625"/>
              <a:gd name="T26" fmla="*/ 2147483647 w 158"/>
              <a:gd name="T27" fmla="*/ 2147483647 h 625"/>
              <a:gd name="T28" fmla="*/ 2147483647 w 158"/>
              <a:gd name="T29" fmla="*/ 2147483647 h 625"/>
              <a:gd name="T30" fmla="*/ 2147483647 w 158"/>
              <a:gd name="T31" fmla="*/ 2147483647 h 625"/>
              <a:gd name="T32" fmla="*/ 2147483647 w 158"/>
              <a:gd name="T33" fmla="*/ 2147483647 h 625"/>
              <a:gd name="T34" fmla="*/ 0 w 158"/>
              <a:gd name="T35" fmla="*/ 2147483647 h 625"/>
              <a:gd name="T36" fmla="*/ 2147483647 w 158"/>
              <a:gd name="T37" fmla="*/ 2147483647 h 625"/>
              <a:gd name="T38" fmla="*/ 2147483647 w 158"/>
              <a:gd name="T39" fmla="*/ 2147483647 h 625"/>
              <a:gd name="T40" fmla="*/ 2147483647 w 158"/>
              <a:gd name="T41" fmla="*/ 0 h 625"/>
              <a:gd name="T42" fmla="*/ 2147483647 w 158"/>
              <a:gd name="T43" fmla="*/ 2147483647 h 625"/>
            </a:gdLst>
            <a:ahLst/>
            <a:cxnLst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58" h="625">
                <a:moveTo>
                  <a:pt x="158" y="4"/>
                </a:moveTo>
                <a:lnTo>
                  <a:pt x="153" y="9"/>
                </a:lnTo>
                <a:lnTo>
                  <a:pt x="144" y="25"/>
                </a:lnTo>
                <a:lnTo>
                  <a:pt x="130" y="57"/>
                </a:lnTo>
                <a:lnTo>
                  <a:pt x="116" y="110"/>
                </a:lnTo>
                <a:lnTo>
                  <a:pt x="105" y="189"/>
                </a:lnTo>
                <a:lnTo>
                  <a:pt x="100" y="298"/>
                </a:lnTo>
                <a:lnTo>
                  <a:pt x="103" y="441"/>
                </a:lnTo>
                <a:lnTo>
                  <a:pt x="118" y="625"/>
                </a:lnTo>
                <a:lnTo>
                  <a:pt x="29" y="625"/>
                </a:lnTo>
                <a:lnTo>
                  <a:pt x="25" y="607"/>
                </a:lnTo>
                <a:lnTo>
                  <a:pt x="18" y="556"/>
                </a:lnTo>
                <a:lnTo>
                  <a:pt x="9" y="480"/>
                </a:lnTo>
                <a:lnTo>
                  <a:pt x="2" y="387"/>
                </a:lnTo>
                <a:lnTo>
                  <a:pt x="0" y="286"/>
                </a:lnTo>
                <a:lnTo>
                  <a:pt x="5" y="182"/>
                </a:lnTo>
                <a:lnTo>
                  <a:pt x="21" y="84"/>
                </a:lnTo>
                <a:lnTo>
                  <a:pt x="51" y="0"/>
                </a:lnTo>
                <a:lnTo>
                  <a:pt x="158" y="4"/>
                </a:lnTo>
                <a:close/>
              </a:path>
            </a:pathLst>
          </a:cu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37" name="Freeform 57"/>
          <p:cNvSpPr>
            <a:spLocks noChangeArrowheads="1"/>
          </p:cNvSpPr>
          <p:nvPr/>
        </p:nvSpPr>
        <p:spPr bwMode="auto">
          <a:xfrm>
            <a:off x="7077075" y="3686175"/>
            <a:ext cx="63500" cy="252413"/>
          </a:xfrm>
          <a:custGeom>
            <a:avLst/>
            <a:gdLst>
              <a:gd name="G0" fmla="+- 1 0 0"/>
              <a:gd name="G1" fmla="+- 0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1 0 0"/>
              <a:gd name="G8" fmla="+- 1 0 0"/>
              <a:gd name="G9" fmla="+- 1 0 0"/>
              <a:gd name="G10" fmla="+- 1 0 0"/>
              <a:gd name="G11" fmla="+- 0 0 0"/>
              <a:gd name="T0" fmla="*/ 397 256 1"/>
              <a:gd name="T1" fmla="*/ 0 256 1"/>
              <a:gd name="G12" fmla="+- 0 T0 T1"/>
              <a:gd name="G13" fmla="sin 0 G12"/>
              <a:gd name="G14" fmla="+- 160 0 0"/>
              <a:gd name="G15" fmla="+- 236 0 0"/>
              <a:gd name="G16" fmla="+- 0 0 0"/>
              <a:gd name="G17" fmla="+- 1 0 0"/>
              <a:gd name="G18" fmla="+- 1 0 0"/>
              <a:gd name="G19" fmla="+- 1 0 0"/>
              <a:gd name="T2" fmla="*/ 2147483647 w 131"/>
              <a:gd name="T3" fmla="*/ 2147483647 h 517"/>
              <a:gd name="T4" fmla="*/ 2147483647 w 131"/>
              <a:gd name="T5" fmla="*/ 2147483647 h 517"/>
              <a:gd name="T6" fmla="*/ 2147483647 w 131"/>
              <a:gd name="T7" fmla="*/ 2147483647 h 517"/>
              <a:gd name="T8" fmla="*/ 2147483647 w 131"/>
              <a:gd name="T9" fmla="*/ 2147483647 h 517"/>
              <a:gd name="T10" fmla="*/ 2147483647 w 131"/>
              <a:gd name="T11" fmla="*/ 2147483647 h 517"/>
              <a:gd name="T12" fmla="*/ 2147483647 w 131"/>
              <a:gd name="T13" fmla="*/ 2147483647 h 517"/>
              <a:gd name="T14" fmla="*/ 2147483647 w 131"/>
              <a:gd name="T15" fmla="*/ 2147483647 h 517"/>
              <a:gd name="T16" fmla="*/ 2147483647 w 131"/>
              <a:gd name="T17" fmla="*/ 2147483647 h 517"/>
              <a:gd name="T18" fmla="*/ 2147483647 w 131"/>
              <a:gd name="T19" fmla="*/ 2147483647 h 517"/>
              <a:gd name="T20" fmla="*/ 2147483647 w 131"/>
              <a:gd name="T21" fmla="*/ 2147483647 h 517"/>
              <a:gd name="T22" fmla="*/ 2147483647 w 131"/>
              <a:gd name="T23" fmla="*/ 2147483647 h 517"/>
              <a:gd name="T24" fmla="*/ 2147483647 w 131"/>
              <a:gd name="T25" fmla="*/ 2147483647 h 517"/>
              <a:gd name="T26" fmla="*/ 2147483647 w 131"/>
              <a:gd name="T27" fmla="*/ 2147483647 h 517"/>
              <a:gd name="T28" fmla="*/ 2147483647 w 131"/>
              <a:gd name="T29" fmla="*/ 2147483647 h 517"/>
              <a:gd name="T30" fmla="*/ 0 w 131"/>
              <a:gd name="T31" fmla="*/ 2147483647 h 517"/>
              <a:gd name="T32" fmla="*/ 2147483647 w 131"/>
              <a:gd name="T33" fmla="*/ 2147483647 h 517"/>
              <a:gd name="T34" fmla="*/ 2147483647 w 131"/>
              <a:gd name="T35" fmla="*/ 2147483647 h 517"/>
              <a:gd name="T36" fmla="*/ 2147483647 w 131"/>
              <a:gd name="T37" fmla="*/ 0 h 517"/>
              <a:gd name="T38" fmla="*/ 2147483647 w 131"/>
              <a:gd name="T39" fmla="*/ 2147483647 h 517"/>
            </a:gdLst>
            <a:ahLst/>
            <a:cxnLst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31" h="517">
                <a:moveTo>
                  <a:pt x="131" y="4"/>
                </a:moveTo>
                <a:lnTo>
                  <a:pt x="128" y="7"/>
                </a:lnTo>
                <a:lnTo>
                  <a:pt x="119" y="21"/>
                </a:lnTo>
                <a:lnTo>
                  <a:pt x="109" y="47"/>
                </a:lnTo>
                <a:lnTo>
                  <a:pt x="97" y="91"/>
                </a:lnTo>
                <a:lnTo>
                  <a:pt x="88" y="156"/>
                </a:lnTo>
                <a:lnTo>
                  <a:pt x="84" y="247"/>
                </a:lnTo>
                <a:lnTo>
                  <a:pt x="86" y="366"/>
                </a:lnTo>
                <a:lnTo>
                  <a:pt x="99" y="517"/>
                </a:lnTo>
                <a:lnTo>
                  <a:pt x="25" y="517"/>
                </a:lnTo>
                <a:lnTo>
                  <a:pt x="23" y="502"/>
                </a:lnTo>
                <a:lnTo>
                  <a:pt x="16" y="460"/>
                </a:lnTo>
                <a:lnTo>
                  <a:pt x="9" y="397"/>
                </a:lnTo>
                <a:lnTo>
                  <a:pt x="2" y="320"/>
                </a:lnTo>
                <a:lnTo>
                  <a:pt x="0" y="236"/>
                </a:lnTo>
                <a:lnTo>
                  <a:pt x="4" y="151"/>
                </a:lnTo>
                <a:lnTo>
                  <a:pt x="18" y="70"/>
                </a:lnTo>
                <a:lnTo>
                  <a:pt x="43" y="0"/>
                </a:lnTo>
                <a:lnTo>
                  <a:pt x="131" y="4"/>
                </a:lnTo>
                <a:close/>
              </a:path>
            </a:pathLst>
          </a:cu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38" name="Freeform 58"/>
          <p:cNvSpPr>
            <a:spLocks noChangeArrowheads="1"/>
          </p:cNvSpPr>
          <p:nvPr/>
        </p:nvSpPr>
        <p:spPr bwMode="auto">
          <a:xfrm>
            <a:off x="7080250" y="3709988"/>
            <a:ext cx="50800" cy="201612"/>
          </a:xfrm>
          <a:custGeom>
            <a:avLst/>
            <a:gdLst>
              <a:gd name="G0" fmla="+- 1 0 0"/>
              <a:gd name="G1" fmla="+- 1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1 0 0"/>
              <a:gd name="G8" fmla="+- 1 0 0"/>
              <a:gd name="G9" fmla="+- 1 0 0"/>
              <a:gd name="G10" fmla="+- 1 0 0"/>
              <a:gd name="G11" fmla="+- 0 0 0"/>
              <a:gd name="G12" fmla="+- 0 0 0"/>
              <a:gd name="G13" fmla="*/ 1 255 2"/>
              <a:gd name="G14" fmla="+- 188 0 0"/>
              <a:gd name="G15" fmla="+- 0 0 0"/>
              <a:gd name="G16" fmla="+- 0 0 0"/>
              <a:gd name="G17" fmla="+- 1 0 0"/>
              <a:gd name="G18" fmla="+- 1 0 0"/>
              <a:gd name="T0" fmla="*/ 2147483647 w 104"/>
              <a:gd name="T1" fmla="*/ 2147483647 h 411"/>
              <a:gd name="T2" fmla="*/ 2147483647 w 104"/>
              <a:gd name="T3" fmla="*/ 2147483647 h 411"/>
              <a:gd name="T4" fmla="*/ 2147483647 w 104"/>
              <a:gd name="T5" fmla="*/ 2147483647 h 411"/>
              <a:gd name="T6" fmla="*/ 2147483647 w 104"/>
              <a:gd name="T7" fmla="*/ 2147483647 h 411"/>
              <a:gd name="T8" fmla="*/ 2147483647 w 104"/>
              <a:gd name="T9" fmla="*/ 2147483647 h 411"/>
              <a:gd name="T10" fmla="*/ 2147483647 w 104"/>
              <a:gd name="T11" fmla="*/ 2147483647 h 411"/>
              <a:gd name="T12" fmla="*/ 2147483647 w 104"/>
              <a:gd name="T13" fmla="*/ 2147483647 h 411"/>
              <a:gd name="T14" fmla="*/ 2147483647 w 104"/>
              <a:gd name="T15" fmla="*/ 2147483647 h 411"/>
              <a:gd name="T16" fmla="*/ 2147483647 w 104"/>
              <a:gd name="T17" fmla="*/ 2147483647 h 411"/>
              <a:gd name="T18" fmla="*/ 2147483647 w 104"/>
              <a:gd name="T19" fmla="*/ 2147483647 h 411"/>
              <a:gd name="T20" fmla="*/ 2147483647 w 104"/>
              <a:gd name="T21" fmla="*/ 2147483647 h 411"/>
              <a:gd name="T22" fmla="*/ 2147483647 w 104"/>
              <a:gd name="T23" fmla="*/ 2147483647 h 411"/>
              <a:gd name="T24" fmla="*/ 2147483647 w 104"/>
              <a:gd name="T25" fmla="*/ 2147483647 h 411"/>
              <a:gd name="T26" fmla="*/ 2147483647 w 104"/>
              <a:gd name="T27" fmla="*/ 2147483647 h 411"/>
              <a:gd name="T28" fmla="*/ 0 w 104"/>
              <a:gd name="T29" fmla="*/ 2147483647 h 411"/>
              <a:gd name="T30" fmla="*/ 2147483647 w 104"/>
              <a:gd name="T31" fmla="*/ 2147483647 h 411"/>
              <a:gd name="T32" fmla="*/ 2147483647 w 104"/>
              <a:gd name="T33" fmla="*/ 2147483647 h 411"/>
              <a:gd name="T34" fmla="*/ 2147483647 w 104"/>
              <a:gd name="T35" fmla="*/ 0 h 411"/>
              <a:gd name="T36" fmla="*/ 2147483647 w 104"/>
              <a:gd name="T37" fmla="*/ 2147483647 h 4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04" h="411">
                <a:moveTo>
                  <a:pt x="104" y="4"/>
                </a:moveTo>
                <a:lnTo>
                  <a:pt x="101" y="7"/>
                </a:lnTo>
                <a:lnTo>
                  <a:pt x="94" y="17"/>
                </a:lnTo>
                <a:lnTo>
                  <a:pt x="86" y="38"/>
                </a:lnTo>
                <a:lnTo>
                  <a:pt x="76" y="73"/>
                </a:lnTo>
                <a:lnTo>
                  <a:pt x="69" y="125"/>
                </a:lnTo>
                <a:lnTo>
                  <a:pt x="65" y="196"/>
                </a:lnTo>
                <a:lnTo>
                  <a:pt x="67" y="291"/>
                </a:lnTo>
                <a:lnTo>
                  <a:pt x="77" y="411"/>
                </a:lnTo>
                <a:lnTo>
                  <a:pt x="19" y="411"/>
                </a:lnTo>
                <a:lnTo>
                  <a:pt x="17" y="399"/>
                </a:lnTo>
                <a:lnTo>
                  <a:pt x="11" y="365"/>
                </a:lnTo>
                <a:lnTo>
                  <a:pt x="6" y="316"/>
                </a:lnTo>
                <a:lnTo>
                  <a:pt x="2" y="255"/>
                </a:lnTo>
                <a:lnTo>
                  <a:pt x="0" y="188"/>
                </a:lnTo>
                <a:lnTo>
                  <a:pt x="4" y="120"/>
                </a:lnTo>
                <a:lnTo>
                  <a:pt x="15" y="55"/>
                </a:lnTo>
                <a:lnTo>
                  <a:pt x="34" y="0"/>
                </a:lnTo>
                <a:lnTo>
                  <a:pt x="104" y="4"/>
                </a:lnTo>
                <a:close/>
              </a:path>
            </a:pathLst>
          </a:cu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39" name="Freeform 59"/>
          <p:cNvSpPr>
            <a:spLocks noChangeArrowheads="1"/>
          </p:cNvSpPr>
          <p:nvPr/>
        </p:nvSpPr>
        <p:spPr bwMode="auto">
          <a:xfrm>
            <a:off x="7085013" y="3735388"/>
            <a:ext cx="36512" cy="147637"/>
          </a:xfrm>
          <a:custGeom>
            <a:avLst/>
            <a:gdLst>
              <a:gd name="G0" fmla="+- 1 0 0"/>
              <a:gd name="G1" fmla="+- 1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1 0 0"/>
              <a:gd name="G8" fmla="+- 1 0 0"/>
              <a:gd name="G9" fmla="+- 302 0 0"/>
              <a:gd name="G10" fmla="+- 0 0 0"/>
              <a:gd name="T0" fmla="*/ 269 256 1"/>
              <a:gd name="T1" fmla="*/ 0 256 1"/>
              <a:gd name="G11" fmla="+- 0 T0 T1"/>
              <a:gd name="G12" fmla="sin 0 G11"/>
              <a:gd name="G13" fmla="+- 0 0 0"/>
              <a:gd name="G14" fmla="+- 0 0 0"/>
              <a:gd name="G15" fmla="+- 138 0 0"/>
              <a:gd name="G16" fmla="*/ 1 89 2"/>
              <a:gd name="T2" fmla="*/ 41 256 1"/>
              <a:gd name="T3" fmla="*/ 0 256 1"/>
              <a:gd name="G17" fmla="+- 0 T2 T3"/>
              <a:gd name="G18" fmla="cos 0 G17"/>
              <a:gd name="G19" fmla="+- 1 0 0"/>
              <a:gd name="G20" fmla="+- 1 0 0"/>
              <a:gd name="T4" fmla="*/ 2147483647 w 76"/>
              <a:gd name="T5" fmla="*/ 2147483647 h 302"/>
              <a:gd name="T6" fmla="*/ 2147483647 w 76"/>
              <a:gd name="T7" fmla="*/ 2147483647 h 302"/>
              <a:gd name="T8" fmla="*/ 2147483647 w 76"/>
              <a:gd name="T9" fmla="*/ 2147483647 h 302"/>
              <a:gd name="T10" fmla="*/ 2147483647 w 76"/>
              <a:gd name="T11" fmla="*/ 2147483647 h 302"/>
              <a:gd name="T12" fmla="*/ 2147483647 w 76"/>
              <a:gd name="T13" fmla="*/ 2147483647 h 302"/>
              <a:gd name="T14" fmla="*/ 2147483647 w 76"/>
              <a:gd name="T15" fmla="*/ 2147483647 h 302"/>
              <a:gd name="T16" fmla="*/ 2147483647 w 76"/>
              <a:gd name="T17" fmla="*/ 2147483647 h 302"/>
              <a:gd name="T18" fmla="*/ 2147483647 w 76"/>
              <a:gd name="T19" fmla="*/ 2147483647 h 302"/>
              <a:gd name="T20" fmla="*/ 2147483647 w 76"/>
              <a:gd name="T21" fmla="*/ 2147483647 h 302"/>
              <a:gd name="T22" fmla="*/ 2147483647 w 76"/>
              <a:gd name="T23" fmla="*/ 2147483647 h 302"/>
              <a:gd name="T24" fmla="*/ 2147483647 w 76"/>
              <a:gd name="T25" fmla="*/ 2147483647 h 302"/>
              <a:gd name="T26" fmla="*/ 2147483647 w 76"/>
              <a:gd name="T27" fmla="*/ 2147483647 h 302"/>
              <a:gd name="T28" fmla="*/ 2147483647 w 76"/>
              <a:gd name="T29" fmla="*/ 2147483647 h 302"/>
              <a:gd name="T30" fmla="*/ 2147483647 w 76"/>
              <a:gd name="T31" fmla="*/ 2147483647 h 302"/>
              <a:gd name="T32" fmla="*/ 0 w 76"/>
              <a:gd name="T33" fmla="*/ 2147483647 h 302"/>
              <a:gd name="T34" fmla="*/ 2147483647 w 76"/>
              <a:gd name="T35" fmla="*/ 2147483647 h 302"/>
              <a:gd name="T36" fmla="*/ 2147483647 w 76"/>
              <a:gd name="T37" fmla="*/ 2147483647 h 302"/>
              <a:gd name="T38" fmla="*/ 2147483647 w 76"/>
              <a:gd name="T39" fmla="*/ 0 h 302"/>
              <a:gd name="T40" fmla="*/ 2147483647 w 76"/>
              <a:gd name="T41" fmla="*/ 2147483647 h 302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76" h="302">
                <a:moveTo>
                  <a:pt x="76" y="2"/>
                </a:moveTo>
                <a:lnTo>
                  <a:pt x="74" y="4"/>
                </a:lnTo>
                <a:lnTo>
                  <a:pt x="70" y="12"/>
                </a:lnTo>
                <a:lnTo>
                  <a:pt x="62" y="28"/>
                </a:lnTo>
                <a:lnTo>
                  <a:pt x="56" y="53"/>
                </a:lnTo>
                <a:lnTo>
                  <a:pt x="51" y="92"/>
                </a:lnTo>
                <a:lnTo>
                  <a:pt x="49" y="145"/>
                </a:lnTo>
                <a:lnTo>
                  <a:pt x="50" y="214"/>
                </a:lnTo>
                <a:lnTo>
                  <a:pt x="57" y="302"/>
                </a:lnTo>
                <a:lnTo>
                  <a:pt x="14" y="302"/>
                </a:lnTo>
                <a:lnTo>
                  <a:pt x="13" y="294"/>
                </a:lnTo>
                <a:lnTo>
                  <a:pt x="9" y="269"/>
                </a:lnTo>
                <a:lnTo>
                  <a:pt x="4" y="232"/>
                </a:lnTo>
                <a:lnTo>
                  <a:pt x="1" y="188"/>
                </a:lnTo>
                <a:lnTo>
                  <a:pt x="0" y="138"/>
                </a:lnTo>
                <a:lnTo>
                  <a:pt x="2" y="89"/>
                </a:lnTo>
                <a:lnTo>
                  <a:pt x="10" y="41"/>
                </a:lnTo>
                <a:lnTo>
                  <a:pt x="25" y="0"/>
                </a:lnTo>
                <a:lnTo>
                  <a:pt x="76" y="2"/>
                </a:lnTo>
                <a:close/>
              </a:path>
            </a:pathLst>
          </a:cu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40" name="Rectangle 60"/>
          <p:cNvSpPr>
            <a:spLocks noChangeArrowheads="1"/>
          </p:cNvSpPr>
          <p:nvPr/>
        </p:nvSpPr>
        <p:spPr bwMode="auto">
          <a:xfrm>
            <a:off x="6599238" y="3698875"/>
            <a:ext cx="11112" cy="469900"/>
          </a:xfrm>
          <a:prstGeom prst="rect">
            <a:avLst/>
          </a:prstGeom>
          <a:solidFill>
            <a:srgbClr val="0000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41" name="Freeform 61"/>
          <p:cNvSpPr>
            <a:spLocks noChangeArrowheads="1"/>
          </p:cNvSpPr>
          <p:nvPr/>
        </p:nvSpPr>
        <p:spPr bwMode="auto">
          <a:xfrm>
            <a:off x="6764338" y="3692525"/>
            <a:ext cx="180975" cy="214313"/>
          </a:xfrm>
          <a:custGeom>
            <a:avLst/>
            <a:gdLst>
              <a:gd name="G0" fmla="+- 1 0 0"/>
              <a:gd name="G1" fmla="+- 1 0 0"/>
              <a:gd name="G2" fmla="+- 1 0 0"/>
              <a:gd name="G3" fmla="+- 1 0 0"/>
              <a:gd name="G4" fmla="*/ 1 35987 45568"/>
              <a:gd name="G5" fmla="*/ 1 35987 55552"/>
              <a:gd name="G6" fmla="*/ G5 1 180"/>
              <a:gd name="G7" fmla="*/ G4 1 G6"/>
              <a:gd name="G8" fmla="*/ 1 223 2"/>
              <a:gd name="G9" fmla="+- 290 0 0"/>
              <a:gd name="G10" fmla="+- 363 0 0"/>
              <a:gd name="G11" fmla="+- 1 0 0"/>
              <a:gd name="G12" fmla="+- 1 0 0"/>
              <a:gd name="G13" fmla="+- 1 0 0"/>
              <a:gd name="G14" fmla="+- 1 0 0"/>
              <a:gd name="G15" fmla="+- 1 0 0"/>
              <a:gd name="G16" fmla="+- 1 0 0"/>
              <a:gd name="G17" fmla="+- 1 0 0"/>
              <a:gd name="G18" fmla="+- 1 0 0"/>
              <a:gd name="G19" fmla="+- 1 0 0"/>
              <a:gd name="G20" fmla="+- 1 0 0"/>
              <a:gd name="G21" fmla="+- 1 0 0"/>
              <a:gd name="G22" fmla="+- 1 0 0"/>
              <a:gd name="G23" fmla="+- 1 0 0"/>
              <a:gd name="G24" fmla="+- 1 0 0"/>
              <a:gd name="G25" fmla="+- 1 0 0"/>
              <a:gd name="G26" fmla="+- 1 0 0"/>
              <a:gd name="G27" fmla="+- 1 0 0"/>
              <a:gd name="G28" fmla="+- 1 0 0"/>
              <a:gd name="G29" fmla="+- 1 0 0"/>
              <a:gd name="G30" fmla="+- 1 0 0"/>
              <a:gd name="G31" fmla="+- 1 0 0"/>
              <a:gd name="G32" fmla="+- 0 0 0"/>
              <a:gd name="G33" fmla="+- 1 0 0"/>
              <a:gd name="G34" fmla="+- 1 0 0"/>
              <a:gd name="G35" fmla="+- 1 0 0"/>
              <a:gd name="G36" fmla="+- 1 0 0"/>
              <a:gd name="G37" fmla="+- 1 0 0"/>
              <a:gd name="G38" fmla="+- 1 0 0"/>
              <a:gd name="G39" fmla="+- 1 0 0"/>
              <a:gd name="G40" fmla="+- 1 0 0"/>
              <a:gd name="G41" fmla="+- 1 0 0"/>
              <a:gd name="G42" fmla="+- 1 0 0"/>
              <a:gd name="G43" fmla="+- 1 0 0"/>
              <a:gd name="G44" fmla="+- 1 0 0"/>
              <a:gd name="G45" fmla="+- 1 0 0"/>
              <a:gd name="G46" fmla="+- 1 0 0"/>
              <a:gd name="G47" fmla="+- 1 0 0"/>
              <a:gd name="G48" fmla="+- 1 0 0"/>
              <a:gd name="G49" fmla="+- 1 0 0"/>
              <a:gd name="G50" fmla="+- 1 0 0"/>
              <a:gd name="G51" fmla="+- 1 0 0"/>
              <a:gd name="T0" fmla="*/ 2147483647 w 375"/>
              <a:gd name="T1" fmla="*/ 2147483647 h 440"/>
              <a:gd name="T2" fmla="*/ 2147483647 w 375"/>
              <a:gd name="T3" fmla="*/ 2147483647 h 440"/>
              <a:gd name="T4" fmla="*/ 2147483647 w 375"/>
              <a:gd name="T5" fmla="*/ 2147483647 h 440"/>
              <a:gd name="T6" fmla="*/ 2147483647 w 375"/>
              <a:gd name="T7" fmla="*/ 2147483647 h 440"/>
              <a:gd name="T8" fmla="*/ 2147483647 w 375"/>
              <a:gd name="T9" fmla="*/ 2147483647 h 440"/>
              <a:gd name="T10" fmla="*/ 2147483647 w 375"/>
              <a:gd name="T11" fmla="*/ 2147483647 h 440"/>
              <a:gd name="T12" fmla="*/ 0 w 375"/>
              <a:gd name="T13" fmla="*/ 2147483647 h 440"/>
              <a:gd name="T14" fmla="*/ 2147483647 w 375"/>
              <a:gd name="T15" fmla="*/ 2147483647 h 440"/>
              <a:gd name="T16" fmla="*/ 2147483647 w 375"/>
              <a:gd name="T17" fmla="*/ 2147483647 h 440"/>
              <a:gd name="T18" fmla="*/ 2147483647 w 375"/>
              <a:gd name="T19" fmla="*/ 2147483647 h 440"/>
              <a:gd name="T20" fmla="*/ 2147483647 w 375"/>
              <a:gd name="T21" fmla="*/ 2147483647 h 440"/>
              <a:gd name="T22" fmla="*/ 2147483647 w 375"/>
              <a:gd name="T23" fmla="*/ 2147483647 h 440"/>
              <a:gd name="T24" fmla="*/ 2147483647 w 375"/>
              <a:gd name="T25" fmla="*/ 2147483647 h 440"/>
              <a:gd name="T26" fmla="*/ 2147483647 w 375"/>
              <a:gd name="T27" fmla="*/ 2147483647 h 440"/>
              <a:gd name="T28" fmla="*/ 2147483647 w 375"/>
              <a:gd name="T29" fmla="*/ 2147483647 h 440"/>
              <a:gd name="T30" fmla="*/ 2147483647 w 375"/>
              <a:gd name="T31" fmla="*/ 2147483647 h 440"/>
              <a:gd name="T32" fmla="*/ 2147483647 w 375"/>
              <a:gd name="T33" fmla="*/ 2147483647 h 440"/>
              <a:gd name="T34" fmla="*/ 2147483647 w 375"/>
              <a:gd name="T35" fmla="*/ 2147483647 h 440"/>
              <a:gd name="T36" fmla="*/ 2147483647 w 375"/>
              <a:gd name="T37" fmla="*/ 2147483647 h 440"/>
              <a:gd name="T38" fmla="*/ 2147483647 w 375"/>
              <a:gd name="T39" fmla="*/ 2147483647 h 440"/>
              <a:gd name="T40" fmla="*/ 2147483647 w 375"/>
              <a:gd name="T41" fmla="*/ 2147483647 h 440"/>
              <a:gd name="T42" fmla="*/ 2147483647 w 375"/>
              <a:gd name="T43" fmla="*/ 2147483647 h 440"/>
              <a:gd name="T44" fmla="*/ 2147483647 w 375"/>
              <a:gd name="T45" fmla="*/ 2147483647 h 440"/>
              <a:gd name="T46" fmla="*/ 2147483647 w 375"/>
              <a:gd name="T47" fmla="*/ 2147483647 h 440"/>
              <a:gd name="T48" fmla="*/ 2147483647 w 375"/>
              <a:gd name="T49" fmla="*/ 2147483647 h 440"/>
              <a:gd name="T50" fmla="*/ 2147483647 w 375"/>
              <a:gd name="T51" fmla="*/ 2147483647 h 440"/>
              <a:gd name="T52" fmla="*/ 2147483647 w 375"/>
              <a:gd name="T53" fmla="*/ 2147483647 h 440"/>
              <a:gd name="T54" fmla="*/ 2147483647 w 375"/>
              <a:gd name="T55" fmla="*/ 2147483647 h 440"/>
              <a:gd name="T56" fmla="*/ 2147483647 w 375"/>
              <a:gd name="T57" fmla="*/ 2147483647 h 440"/>
              <a:gd name="T58" fmla="*/ 2147483647 w 375"/>
              <a:gd name="T59" fmla="*/ 2147483647 h 440"/>
              <a:gd name="T60" fmla="*/ 2147483647 w 375"/>
              <a:gd name="T61" fmla="*/ 2147483647 h 440"/>
              <a:gd name="T62" fmla="*/ 2147483647 w 375"/>
              <a:gd name="T63" fmla="*/ 2147483647 h 440"/>
              <a:gd name="T64" fmla="*/ 2147483647 w 375"/>
              <a:gd name="T65" fmla="*/ 2147483647 h 440"/>
              <a:gd name="T66" fmla="*/ 2147483647 w 375"/>
              <a:gd name="T67" fmla="*/ 2147483647 h 440"/>
              <a:gd name="T68" fmla="*/ 2147483647 w 375"/>
              <a:gd name="T69" fmla="*/ 2147483647 h 440"/>
              <a:gd name="T70" fmla="*/ 2147483647 w 375"/>
              <a:gd name="T71" fmla="*/ 2147483647 h 440"/>
              <a:gd name="T72" fmla="*/ 2147483647 w 375"/>
              <a:gd name="T73" fmla="*/ 2147483647 h 440"/>
              <a:gd name="T74" fmla="*/ 2147483647 w 375"/>
              <a:gd name="T75" fmla="*/ 2147483647 h 440"/>
              <a:gd name="T76" fmla="*/ 2147483647 w 375"/>
              <a:gd name="T77" fmla="*/ 2147483647 h 440"/>
              <a:gd name="T78" fmla="*/ 2147483647 w 375"/>
              <a:gd name="T79" fmla="*/ 2147483647 h 440"/>
              <a:gd name="T80" fmla="*/ 2147483647 w 375"/>
              <a:gd name="T81" fmla="*/ 2147483647 h 440"/>
              <a:gd name="T82" fmla="*/ 2147483647 w 375"/>
              <a:gd name="T83" fmla="*/ 0 h 440"/>
              <a:gd name="T84" fmla="*/ 2147483647 w 375"/>
              <a:gd name="T85" fmla="*/ 2147483647 h 440"/>
              <a:gd name="T86" fmla="*/ 2147483647 w 375"/>
              <a:gd name="T87" fmla="*/ 2147483647 h 440"/>
              <a:gd name="T88" fmla="*/ 2147483647 w 375"/>
              <a:gd name="T89" fmla="*/ 2147483647 h 440"/>
              <a:gd name="T90" fmla="*/ 2147483647 w 375"/>
              <a:gd name="T91" fmla="*/ 2147483647 h 440"/>
              <a:gd name="T92" fmla="*/ 2147483647 w 375"/>
              <a:gd name="T93" fmla="*/ 2147483647 h 440"/>
              <a:gd name="T94" fmla="*/ 2147483647 w 375"/>
              <a:gd name="T95" fmla="*/ 2147483647 h 440"/>
              <a:gd name="T96" fmla="*/ 2147483647 w 375"/>
              <a:gd name="T97" fmla="*/ 2147483647 h 4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375" h="440">
                <a:moveTo>
                  <a:pt x="35" y="41"/>
                </a:moveTo>
                <a:lnTo>
                  <a:pt x="32" y="49"/>
                </a:lnTo>
                <a:lnTo>
                  <a:pt x="25" y="74"/>
                </a:lnTo>
                <a:lnTo>
                  <a:pt x="17" y="112"/>
                </a:lnTo>
                <a:lnTo>
                  <a:pt x="8" y="163"/>
                </a:lnTo>
                <a:lnTo>
                  <a:pt x="2" y="223"/>
                </a:lnTo>
                <a:lnTo>
                  <a:pt x="0" y="290"/>
                </a:lnTo>
                <a:lnTo>
                  <a:pt x="7" y="363"/>
                </a:lnTo>
                <a:lnTo>
                  <a:pt x="23" y="440"/>
                </a:lnTo>
                <a:lnTo>
                  <a:pt x="23" y="437"/>
                </a:lnTo>
                <a:lnTo>
                  <a:pt x="23" y="427"/>
                </a:lnTo>
                <a:lnTo>
                  <a:pt x="23" y="411"/>
                </a:lnTo>
                <a:lnTo>
                  <a:pt x="23" y="391"/>
                </a:lnTo>
                <a:lnTo>
                  <a:pt x="25" y="367"/>
                </a:lnTo>
                <a:lnTo>
                  <a:pt x="28" y="341"/>
                </a:lnTo>
                <a:lnTo>
                  <a:pt x="33" y="312"/>
                </a:lnTo>
                <a:lnTo>
                  <a:pt x="39" y="281"/>
                </a:lnTo>
                <a:lnTo>
                  <a:pt x="49" y="251"/>
                </a:lnTo>
                <a:lnTo>
                  <a:pt x="61" y="222"/>
                </a:lnTo>
                <a:lnTo>
                  <a:pt x="75" y="194"/>
                </a:lnTo>
                <a:lnTo>
                  <a:pt x="93" y="168"/>
                </a:lnTo>
                <a:lnTo>
                  <a:pt x="116" y="145"/>
                </a:lnTo>
                <a:lnTo>
                  <a:pt x="141" y="127"/>
                </a:lnTo>
                <a:lnTo>
                  <a:pt x="173" y="114"/>
                </a:lnTo>
                <a:lnTo>
                  <a:pt x="208" y="106"/>
                </a:lnTo>
                <a:lnTo>
                  <a:pt x="210" y="104"/>
                </a:lnTo>
                <a:lnTo>
                  <a:pt x="217" y="100"/>
                </a:lnTo>
                <a:lnTo>
                  <a:pt x="227" y="92"/>
                </a:lnTo>
                <a:lnTo>
                  <a:pt x="245" y="82"/>
                </a:lnTo>
                <a:lnTo>
                  <a:pt x="267" y="69"/>
                </a:lnTo>
                <a:lnTo>
                  <a:pt x="296" y="54"/>
                </a:lnTo>
                <a:lnTo>
                  <a:pt x="332" y="36"/>
                </a:lnTo>
                <a:lnTo>
                  <a:pt x="375" y="17"/>
                </a:lnTo>
                <a:lnTo>
                  <a:pt x="373" y="16"/>
                </a:lnTo>
                <a:lnTo>
                  <a:pt x="366" y="15"/>
                </a:lnTo>
                <a:lnTo>
                  <a:pt x="357" y="13"/>
                </a:lnTo>
                <a:lnTo>
                  <a:pt x="343" y="10"/>
                </a:lnTo>
                <a:lnTo>
                  <a:pt x="326" y="7"/>
                </a:lnTo>
                <a:lnTo>
                  <a:pt x="307" y="5"/>
                </a:lnTo>
                <a:lnTo>
                  <a:pt x="285" y="3"/>
                </a:lnTo>
                <a:lnTo>
                  <a:pt x="261" y="1"/>
                </a:lnTo>
                <a:lnTo>
                  <a:pt x="235" y="0"/>
                </a:lnTo>
                <a:lnTo>
                  <a:pt x="208" y="1"/>
                </a:lnTo>
                <a:lnTo>
                  <a:pt x="180" y="2"/>
                </a:lnTo>
                <a:lnTo>
                  <a:pt x="151" y="5"/>
                </a:lnTo>
                <a:lnTo>
                  <a:pt x="122" y="10"/>
                </a:lnTo>
                <a:lnTo>
                  <a:pt x="92" y="18"/>
                </a:lnTo>
                <a:lnTo>
                  <a:pt x="63" y="28"/>
                </a:lnTo>
                <a:lnTo>
                  <a:pt x="35" y="41"/>
                </a:lnTo>
                <a:close/>
              </a:path>
            </a:pathLst>
          </a:cu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42" name="Freeform 62"/>
          <p:cNvSpPr>
            <a:spLocks noChangeArrowheads="1"/>
          </p:cNvSpPr>
          <p:nvPr/>
        </p:nvSpPr>
        <p:spPr bwMode="auto">
          <a:xfrm>
            <a:off x="6511925" y="3852863"/>
            <a:ext cx="149225" cy="39687"/>
          </a:xfrm>
          <a:custGeom>
            <a:avLst/>
            <a:gdLst>
              <a:gd name="G0" fmla="+- 53 0 0"/>
              <a:gd name="G1" fmla="+- 52 0 0"/>
              <a:gd name="G2" fmla="+- 24 0 0"/>
              <a:gd name="G3" fmla="+- 44 0 0"/>
              <a:gd name="G4" fmla="+- 0 0 0"/>
              <a:gd name="G5" fmla="+- 1 0 0"/>
              <a:gd name="G6" fmla="+- 1 0 0"/>
              <a:gd name="G7" fmla="+- 1 0 0"/>
              <a:gd name="G8" fmla="+- 1 0 0"/>
              <a:gd name="G9" fmla="+- 1 0 0"/>
              <a:gd name="G10" fmla="+- 1 0 0"/>
              <a:gd name="G11" fmla="+- 1 0 0"/>
              <a:gd name="G12" fmla="+- 1 0 0"/>
              <a:gd name="G13" fmla="+- 1 0 0"/>
              <a:gd name="G14" fmla="+- 1 0 0"/>
              <a:gd name="G15" fmla="+- 8 0 0"/>
              <a:gd name="G16" fmla="+- 1 0 0"/>
              <a:gd name="G17" fmla="+- 1 0 0"/>
              <a:gd name="G18" fmla="+- 1 0 0"/>
              <a:gd name="G19" fmla="+- 1 0 0"/>
              <a:gd name="G20" fmla="+- 1 0 0"/>
              <a:gd name="G21" fmla="+- 0 0 0"/>
              <a:gd name="G22" fmla="+- 1 0 0"/>
              <a:gd name="G23" fmla="+- 1 0 0"/>
              <a:gd name="G24" fmla="+- 1 0 0"/>
              <a:gd name="G25" fmla="+- 1 0 0"/>
              <a:gd name="G26" fmla="+- 1 0 0"/>
              <a:gd name="G27" fmla="+- 1 0 0"/>
              <a:gd name="G28" fmla="+- 1 0 0"/>
              <a:gd name="G29" fmla="+- 1 0 0"/>
              <a:gd name="G30" fmla="+- 1 0 0"/>
              <a:gd name="G31" fmla="+- 1 0 0"/>
              <a:gd name="G32" fmla="+- 0 0 0"/>
              <a:gd name="G33" fmla="+- 83 0 0"/>
              <a:gd name="G34" fmla="+- 53 0 0"/>
              <a:gd name="T0" fmla="*/ 0 w 305"/>
              <a:gd name="T1" fmla="*/ 2147483647 h 83"/>
              <a:gd name="T2" fmla="*/ 0 w 305"/>
              <a:gd name="T3" fmla="*/ 2147483647 h 83"/>
              <a:gd name="T4" fmla="*/ 2147483647 w 305"/>
              <a:gd name="T5" fmla="*/ 2147483647 h 83"/>
              <a:gd name="T6" fmla="*/ 2147483647 w 305"/>
              <a:gd name="T7" fmla="*/ 2147483647 h 83"/>
              <a:gd name="T8" fmla="*/ 2147483647 w 305"/>
              <a:gd name="T9" fmla="*/ 2147483647 h 83"/>
              <a:gd name="T10" fmla="*/ 2147483647 w 305"/>
              <a:gd name="T11" fmla="*/ 2147483647 h 83"/>
              <a:gd name="T12" fmla="*/ 2147483647 w 305"/>
              <a:gd name="T13" fmla="*/ 2147483647 h 83"/>
              <a:gd name="T14" fmla="*/ 2147483647 w 305"/>
              <a:gd name="T15" fmla="*/ 2147483647 h 83"/>
              <a:gd name="T16" fmla="*/ 2147483647 w 305"/>
              <a:gd name="T17" fmla="*/ 2147483647 h 83"/>
              <a:gd name="T18" fmla="*/ 2147483647 w 305"/>
              <a:gd name="T19" fmla="*/ 2147483647 h 83"/>
              <a:gd name="T20" fmla="*/ 2147483647 w 305"/>
              <a:gd name="T21" fmla="*/ 2147483647 h 83"/>
              <a:gd name="T22" fmla="*/ 2147483647 w 305"/>
              <a:gd name="T23" fmla="*/ 0 h 83"/>
              <a:gd name="T24" fmla="*/ 2147483647 w 305"/>
              <a:gd name="T25" fmla="*/ 0 h 83"/>
              <a:gd name="T26" fmla="*/ 2147483647 w 305"/>
              <a:gd name="T27" fmla="*/ 2147483647 h 83"/>
              <a:gd name="T28" fmla="*/ 2147483647 w 305"/>
              <a:gd name="T29" fmla="*/ 2147483647 h 83"/>
              <a:gd name="T30" fmla="*/ 2147483647 w 305"/>
              <a:gd name="T31" fmla="*/ 2147483647 h 83"/>
              <a:gd name="T32" fmla="*/ 2147483647 w 305"/>
              <a:gd name="T33" fmla="*/ 2147483647 h 83"/>
              <a:gd name="T34" fmla="*/ 2147483647 w 305"/>
              <a:gd name="T35" fmla="*/ 2147483647 h 83"/>
              <a:gd name="T36" fmla="*/ 2147483647 w 305"/>
              <a:gd name="T37" fmla="*/ 2147483647 h 83"/>
              <a:gd name="T38" fmla="*/ 2147483647 w 305"/>
              <a:gd name="T39" fmla="*/ 2147483647 h 83"/>
              <a:gd name="T40" fmla="*/ 2147483647 w 305"/>
              <a:gd name="T41" fmla="*/ 2147483647 h 83"/>
              <a:gd name="T42" fmla="*/ 2147483647 w 305"/>
              <a:gd name="T43" fmla="*/ 2147483647 h 83"/>
              <a:gd name="T44" fmla="*/ 2147483647 w 305"/>
              <a:gd name="T45" fmla="*/ 2147483647 h 83"/>
              <a:gd name="T46" fmla="*/ 2147483647 w 305"/>
              <a:gd name="T47" fmla="*/ 2147483647 h 83"/>
              <a:gd name="T48" fmla="*/ 2147483647 w 305"/>
              <a:gd name="T49" fmla="*/ 2147483647 h 83"/>
              <a:gd name="T50" fmla="*/ 2147483647 w 305"/>
              <a:gd name="T51" fmla="*/ 2147483647 h 83"/>
              <a:gd name="T52" fmla="*/ 2147483647 w 305"/>
              <a:gd name="T53" fmla="*/ 2147483647 h 83"/>
              <a:gd name="T54" fmla="*/ 2147483647 w 305"/>
              <a:gd name="T55" fmla="*/ 2147483647 h 83"/>
              <a:gd name="T56" fmla="*/ 2147483647 w 305"/>
              <a:gd name="T57" fmla="*/ 2147483647 h 83"/>
              <a:gd name="T58" fmla="*/ 2147483647 w 305"/>
              <a:gd name="T59" fmla="*/ 2147483647 h 83"/>
              <a:gd name="T60" fmla="*/ 2147483647 w 305"/>
              <a:gd name="T61" fmla="*/ 2147483647 h 83"/>
              <a:gd name="T62" fmla="*/ 2147483647 w 305"/>
              <a:gd name="T63" fmla="*/ 2147483647 h 83"/>
              <a:gd name="T64" fmla="*/ 2147483647 w 305"/>
              <a:gd name="T65" fmla="*/ 2147483647 h 83"/>
              <a:gd name="T66" fmla="*/ 0 w 305"/>
              <a:gd name="T67" fmla="*/ 2147483647 h 83"/>
              <a:gd name="T68" fmla="*/ 0 w 305"/>
              <a:gd name="T69" fmla="*/ 2147483647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305" h="83">
                <a:moveTo>
                  <a:pt x="0" y="53"/>
                </a:moveTo>
                <a:lnTo>
                  <a:pt x="0" y="52"/>
                </a:lnTo>
                <a:lnTo>
                  <a:pt x="2" y="48"/>
                </a:lnTo>
                <a:lnTo>
                  <a:pt x="5" y="44"/>
                </a:lnTo>
                <a:lnTo>
                  <a:pt x="11" y="37"/>
                </a:lnTo>
                <a:lnTo>
                  <a:pt x="18" y="31"/>
                </a:lnTo>
                <a:lnTo>
                  <a:pt x="27" y="25"/>
                </a:lnTo>
                <a:lnTo>
                  <a:pt x="39" y="18"/>
                </a:lnTo>
                <a:lnTo>
                  <a:pt x="54" y="12"/>
                </a:lnTo>
                <a:lnTo>
                  <a:pt x="72" y="6"/>
                </a:lnTo>
                <a:lnTo>
                  <a:pt x="92" y="2"/>
                </a:lnTo>
                <a:lnTo>
                  <a:pt x="118" y="0"/>
                </a:lnTo>
                <a:lnTo>
                  <a:pt x="146" y="0"/>
                </a:lnTo>
                <a:lnTo>
                  <a:pt x="180" y="2"/>
                </a:lnTo>
                <a:lnTo>
                  <a:pt x="216" y="7"/>
                </a:lnTo>
                <a:lnTo>
                  <a:pt x="258" y="16"/>
                </a:lnTo>
                <a:lnTo>
                  <a:pt x="305" y="29"/>
                </a:lnTo>
                <a:lnTo>
                  <a:pt x="299" y="47"/>
                </a:lnTo>
                <a:lnTo>
                  <a:pt x="297" y="46"/>
                </a:lnTo>
                <a:lnTo>
                  <a:pt x="289" y="44"/>
                </a:lnTo>
                <a:lnTo>
                  <a:pt x="277" y="41"/>
                </a:lnTo>
                <a:lnTo>
                  <a:pt x="262" y="36"/>
                </a:lnTo>
                <a:lnTo>
                  <a:pt x="244" y="32"/>
                </a:lnTo>
                <a:lnTo>
                  <a:pt x="224" y="28"/>
                </a:lnTo>
                <a:lnTo>
                  <a:pt x="201" y="25"/>
                </a:lnTo>
                <a:lnTo>
                  <a:pt x="176" y="22"/>
                </a:lnTo>
                <a:lnTo>
                  <a:pt x="152" y="21"/>
                </a:lnTo>
                <a:lnTo>
                  <a:pt x="126" y="21"/>
                </a:lnTo>
                <a:lnTo>
                  <a:pt x="101" y="23"/>
                </a:lnTo>
                <a:lnTo>
                  <a:pt x="77" y="29"/>
                </a:lnTo>
                <a:lnTo>
                  <a:pt x="55" y="37"/>
                </a:lnTo>
                <a:lnTo>
                  <a:pt x="33" y="48"/>
                </a:lnTo>
                <a:lnTo>
                  <a:pt x="15" y="63"/>
                </a:lnTo>
                <a:lnTo>
                  <a:pt x="0" y="83"/>
                </a:lnTo>
                <a:lnTo>
                  <a:pt x="0" y="53"/>
                </a:lnTo>
                <a:close/>
              </a:path>
            </a:pathLst>
          </a:cu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43" name="Freeform 63"/>
          <p:cNvSpPr>
            <a:spLocks noChangeArrowheads="1"/>
          </p:cNvSpPr>
          <p:nvPr/>
        </p:nvSpPr>
        <p:spPr bwMode="auto">
          <a:xfrm>
            <a:off x="6511925" y="3754438"/>
            <a:ext cx="149225" cy="41275"/>
          </a:xfrm>
          <a:custGeom>
            <a:avLst/>
            <a:gdLst>
              <a:gd name="G0" fmla="+- 53 0 0"/>
              <a:gd name="G1" fmla="+- 52 0 0"/>
              <a:gd name="G2" fmla="*/ 1 49 2"/>
              <a:gd name="G3" fmla="+- 44 0 0"/>
              <a:gd name="G4" fmla="+- 0 0 0"/>
              <a:gd name="G5" fmla="+- 1 0 0"/>
              <a:gd name="G6" fmla="+- 1 0 0"/>
              <a:gd name="G7" fmla="+- 1 0 0"/>
              <a:gd name="G8" fmla="+- 1 0 0"/>
              <a:gd name="G9" fmla="+- 1 0 0"/>
              <a:gd name="G10" fmla="+- 1 0 0"/>
              <a:gd name="G11" fmla="+- 1 0 0"/>
              <a:gd name="G12" fmla="+- 1 0 0"/>
              <a:gd name="G13" fmla="+- 1 0 0"/>
              <a:gd name="G14" fmla="+- 1 0 0"/>
              <a:gd name="G15" fmla="+- 8 0 0"/>
              <a:gd name="G16" fmla="+- 1 0 0"/>
              <a:gd name="G17" fmla="+- 1 0 0"/>
              <a:gd name="G18" fmla="+- 1 0 0"/>
              <a:gd name="G19" fmla="+- 1 0 0"/>
              <a:gd name="G20" fmla="+- 1 0 0"/>
              <a:gd name="G21" fmla="+- 0 0 0"/>
              <a:gd name="G22" fmla="+- 1 0 0"/>
              <a:gd name="G23" fmla="+- 1 0 0"/>
              <a:gd name="G24" fmla="+- 1 0 0"/>
              <a:gd name="G25" fmla="+- 1 0 0"/>
              <a:gd name="G26" fmla="+- 1 0 0"/>
              <a:gd name="G27" fmla="+- 1 0 0"/>
              <a:gd name="G28" fmla="+- 1 0 0"/>
              <a:gd name="G29" fmla="+- 1 0 0"/>
              <a:gd name="G30" fmla="+- 1 0 0"/>
              <a:gd name="G31" fmla="+- 1 0 0"/>
              <a:gd name="G32" fmla="+- 0 0 0"/>
              <a:gd name="G33" fmla="+- 83 0 0"/>
              <a:gd name="G34" fmla="+- 53 0 0"/>
              <a:gd name="T0" fmla="*/ 0 w 305"/>
              <a:gd name="T1" fmla="*/ 2147483647 h 83"/>
              <a:gd name="T2" fmla="*/ 0 w 305"/>
              <a:gd name="T3" fmla="*/ 2147483647 h 83"/>
              <a:gd name="T4" fmla="*/ 2147483647 w 305"/>
              <a:gd name="T5" fmla="*/ 2147483647 h 83"/>
              <a:gd name="T6" fmla="*/ 2147483647 w 305"/>
              <a:gd name="T7" fmla="*/ 2147483647 h 83"/>
              <a:gd name="T8" fmla="*/ 2147483647 w 305"/>
              <a:gd name="T9" fmla="*/ 2147483647 h 83"/>
              <a:gd name="T10" fmla="*/ 2147483647 w 305"/>
              <a:gd name="T11" fmla="*/ 2147483647 h 83"/>
              <a:gd name="T12" fmla="*/ 2147483647 w 305"/>
              <a:gd name="T13" fmla="*/ 2147483647 h 83"/>
              <a:gd name="T14" fmla="*/ 2147483647 w 305"/>
              <a:gd name="T15" fmla="*/ 2147483647 h 83"/>
              <a:gd name="T16" fmla="*/ 2147483647 w 305"/>
              <a:gd name="T17" fmla="*/ 2147483647 h 83"/>
              <a:gd name="T18" fmla="*/ 2147483647 w 305"/>
              <a:gd name="T19" fmla="*/ 2147483647 h 83"/>
              <a:gd name="T20" fmla="*/ 2147483647 w 305"/>
              <a:gd name="T21" fmla="*/ 2147483647 h 83"/>
              <a:gd name="T22" fmla="*/ 2147483647 w 305"/>
              <a:gd name="T23" fmla="*/ 0 h 83"/>
              <a:gd name="T24" fmla="*/ 2147483647 w 305"/>
              <a:gd name="T25" fmla="*/ 0 h 83"/>
              <a:gd name="T26" fmla="*/ 2147483647 w 305"/>
              <a:gd name="T27" fmla="*/ 2147483647 h 83"/>
              <a:gd name="T28" fmla="*/ 2147483647 w 305"/>
              <a:gd name="T29" fmla="*/ 2147483647 h 83"/>
              <a:gd name="T30" fmla="*/ 2147483647 w 305"/>
              <a:gd name="T31" fmla="*/ 2147483647 h 83"/>
              <a:gd name="T32" fmla="*/ 2147483647 w 305"/>
              <a:gd name="T33" fmla="*/ 2147483647 h 83"/>
              <a:gd name="T34" fmla="*/ 2147483647 w 305"/>
              <a:gd name="T35" fmla="*/ 2147483647 h 83"/>
              <a:gd name="T36" fmla="*/ 2147483647 w 305"/>
              <a:gd name="T37" fmla="*/ 2147483647 h 83"/>
              <a:gd name="T38" fmla="*/ 2147483647 w 305"/>
              <a:gd name="T39" fmla="*/ 2147483647 h 83"/>
              <a:gd name="T40" fmla="*/ 2147483647 w 305"/>
              <a:gd name="T41" fmla="*/ 2147483647 h 83"/>
              <a:gd name="T42" fmla="*/ 2147483647 w 305"/>
              <a:gd name="T43" fmla="*/ 2147483647 h 83"/>
              <a:gd name="T44" fmla="*/ 2147483647 w 305"/>
              <a:gd name="T45" fmla="*/ 2147483647 h 83"/>
              <a:gd name="T46" fmla="*/ 2147483647 w 305"/>
              <a:gd name="T47" fmla="*/ 2147483647 h 83"/>
              <a:gd name="T48" fmla="*/ 2147483647 w 305"/>
              <a:gd name="T49" fmla="*/ 2147483647 h 83"/>
              <a:gd name="T50" fmla="*/ 2147483647 w 305"/>
              <a:gd name="T51" fmla="*/ 2147483647 h 83"/>
              <a:gd name="T52" fmla="*/ 2147483647 w 305"/>
              <a:gd name="T53" fmla="*/ 2147483647 h 83"/>
              <a:gd name="T54" fmla="*/ 2147483647 w 305"/>
              <a:gd name="T55" fmla="*/ 2147483647 h 83"/>
              <a:gd name="T56" fmla="*/ 2147483647 w 305"/>
              <a:gd name="T57" fmla="*/ 2147483647 h 83"/>
              <a:gd name="T58" fmla="*/ 2147483647 w 305"/>
              <a:gd name="T59" fmla="*/ 2147483647 h 83"/>
              <a:gd name="T60" fmla="*/ 2147483647 w 305"/>
              <a:gd name="T61" fmla="*/ 2147483647 h 83"/>
              <a:gd name="T62" fmla="*/ 2147483647 w 305"/>
              <a:gd name="T63" fmla="*/ 2147483647 h 83"/>
              <a:gd name="T64" fmla="*/ 2147483647 w 305"/>
              <a:gd name="T65" fmla="*/ 2147483647 h 83"/>
              <a:gd name="T66" fmla="*/ 0 w 305"/>
              <a:gd name="T67" fmla="*/ 2147483647 h 83"/>
              <a:gd name="T68" fmla="*/ 0 w 305"/>
              <a:gd name="T69" fmla="*/ 2147483647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305" h="83">
                <a:moveTo>
                  <a:pt x="0" y="53"/>
                </a:moveTo>
                <a:lnTo>
                  <a:pt x="0" y="52"/>
                </a:lnTo>
                <a:lnTo>
                  <a:pt x="2" y="49"/>
                </a:lnTo>
                <a:lnTo>
                  <a:pt x="5" y="44"/>
                </a:lnTo>
                <a:lnTo>
                  <a:pt x="11" y="38"/>
                </a:lnTo>
                <a:lnTo>
                  <a:pt x="18" y="31"/>
                </a:lnTo>
                <a:lnTo>
                  <a:pt x="27" y="25"/>
                </a:lnTo>
                <a:lnTo>
                  <a:pt x="39" y="17"/>
                </a:lnTo>
                <a:lnTo>
                  <a:pt x="54" y="12"/>
                </a:lnTo>
                <a:lnTo>
                  <a:pt x="72" y="7"/>
                </a:lnTo>
                <a:lnTo>
                  <a:pt x="92" y="2"/>
                </a:lnTo>
                <a:lnTo>
                  <a:pt x="118" y="0"/>
                </a:lnTo>
                <a:lnTo>
                  <a:pt x="146" y="0"/>
                </a:lnTo>
                <a:lnTo>
                  <a:pt x="180" y="2"/>
                </a:lnTo>
                <a:lnTo>
                  <a:pt x="216" y="8"/>
                </a:lnTo>
                <a:lnTo>
                  <a:pt x="258" y="16"/>
                </a:lnTo>
                <a:lnTo>
                  <a:pt x="305" y="29"/>
                </a:lnTo>
                <a:lnTo>
                  <a:pt x="299" y="47"/>
                </a:lnTo>
                <a:lnTo>
                  <a:pt x="297" y="45"/>
                </a:lnTo>
                <a:lnTo>
                  <a:pt x="289" y="43"/>
                </a:lnTo>
                <a:lnTo>
                  <a:pt x="277" y="40"/>
                </a:lnTo>
                <a:lnTo>
                  <a:pt x="262" y="36"/>
                </a:lnTo>
                <a:lnTo>
                  <a:pt x="244" y="33"/>
                </a:lnTo>
                <a:lnTo>
                  <a:pt x="224" y="28"/>
                </a:lnTo>
                <a:lnTo>
                  <a:pt x="201" y="25"/>
                </a:lnTo>
                <a:lnTo>
                  <a:pt x="176" y="22"/>
                </a:lnTo>
                <a:lnTo>
                  <a:pt x="152" y="21"/>
                </a:lnTo>
                <a:lnTo>
                  <a:pt x="126" y="22"/>
                </a:lnTo>
                <a:lnTo>
                  <a:pt x="101" y="24"/>
                </a:lnTo>
                <a:lnTo>
                  <a:pt x="77" y="29"/>
                </a:lnTo>
                <a:lnTo>
                  <a:pt x="55" y="38"/>
                </a:lnTo>
                <a:lnTo>
                  <a:pt x="33" y="49"/>
                </a:lnTo>
                <a:lnTo>
                  <a:pt x="15" y="64"/>
                </a:lnTo>
                <a:lnTo>
                  <a:pt x="0" y="83"/>
                </a:lnTo>
                <a:lnTo>
                  <a:pt x="0" y="53"/>
                </a:lnTo>
                <a:close/>
              </a:path>
            </a:pathLst>
          </a:cu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44" name="Freeform 64"/>
          <p:cNvSpPr>
            <a:spLocks noChangeArrowheads="1"/>
          </p:cNvSpPr>
          <p:nvPr/>
        </p:nvSpPr>
        <p:spPr bwMode="auto">
          <a:xfrm>
            <a:off x="6651625" y="3708400"/>
            <a:ext cx="241300" cy="449263"/>
          </a:xfrm>
          <a:custGeom>
            <a:avLst/>
            <a:gdLst>
              <a:gd name="G0" fmla="+- 1 0 0"/>
              <a:gd name="G1" fmla="+- 886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1 0 0"/>
              <a:gd name="G8" fmla="+- 1 0 0"/>
              <a:gd name="G9" fmla="+- 1 0 0"/>
              <a:gd name="G10" fmla="+- 1 0 0"/>
              <a:gd name="G11" fmla="+- 1 0 0"/>
              <a:gd name="G12" fmla="+- 1 0 0"/>
              <a:gd name="G13" fmla="+- 0 0 0"/>
              <a:gd name="G14" fmla="+- 0 0 0"/>
              <a:gd name="G15" fmla="+- 1 0 0"/>
              <a:gd name="G16" fmla="+- 1 0 0"/>
              <a:gd name="G17" fmla="+- 1 0 0"/>
              <a:gd name="T0" fmla="*/ 0 w 496"/>
              <a:gd name="T1" fmla="*/ 0 h 917"/>
              <a:gd name="T2" fmla="*/ 0 w 496"/>
              <a:gd name="T3" fmla="*/ 2147483647 h 917"/>
              <a:gd name="T4" fmla="*/ 2147483647 w 496"/>
              <a:gd name="T5" fmla="*/ 2147483647 h 917"/>
              <a:gd name="T6" fmla="*/ 2147483647 w 496"/>
              <a:gd name="T7" fmla="*/ 2147483647 h 917"/>
              <a:gd name="T8" fmla="*/ 2147483647 w 496"/>
              <a:gd name="T9" fmla="*/ 2147483647 h 917"/>
              <a:gd name="T10" fmla="*/ 2147483647 w 496"/>
              <a:gd name="T11" fmla="*/ 2147483647 h 917"/>
              <a:gd name="T12" fmla="*/ 2147483647 w 496"/>
              <a:gd name="T13" fmla="*/ 2147483647 h 917"/>
              <a:gd name="T14" fmla="*/ 2147483647 w 496"/>
              <a:gd name="T15" fmla="*/ 2147483647 h 917"/>
              <a:gd name="T16" fmla="*/ 2147483647 w 496"/>
              <a:gd name="T17" fmla="*/ 2147483647 h 917"/>
              <a:gd name="T18" fmla="*/ 2147483647 w 496"/>
              <a:gd name="T19" fmla="*/ 2147483647 h 917"/>
              <a:gd name="T20" fmla="*/ 2147483647 w 496"/>
              <a:gd name="T21" fmla="*/ 2147483647 h 917"/>
              <a:gd name="T22" fmla="*/ 2147483647 w 496"/>
              <a:gd name="T23" fmla="*/ 2147483647 h 917"/>
              <a:gd name="T24" fmla="*/ 2147483647 w 496"/>
              <a:gd name="T25" fmla="*/ 2147483647 h 917"/>
              <a:gd name="T26" fmla="*/ 2147483647 w 496"/>
              <a:gd name="T27" fmla="*/ 2147483647 h 917"/>
              <a:gd name="T28" fmla="*/ 2147483647 w 496"/>
              <a:gd name="T29" fmla="*/ 2147483647 h 917"/>
              <a:gd name="T30" fmla="*/ 2147483647 w 496"/>
              <a:gd name="T31" fmla="*/ 2147483647 h 917"/>
              <a:gd name="T32" fmla="*/ 2147483647 w 496"/>
              <a:gd name="T33" fmla="*/ 2147483647 h 917"/>
              <a:gd name="T34" fmla="*/ 0 w 496"/>
              <a:gd name="T35" fmla="*/ 0 h 9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96" h="917">
                <a:moveTo>
                  <a:pt x="0" y="0"/>
                </a:moveTo>
                <a:lnTo>
                  <a:pt x="0" y="886"/>
                </a:lnTo>
                <a:lnTo>
                  <a:pt x="150" y="917"/>
                </a:lnTo>
                <a:lnTo>
                  <a:pt x="143" y="797"/>
                </a:lnTo>
                <a:lnTo>
                  <a:pt x="496" y="851"/>
                </a:lnTo>
                <a:lnTo>
                  <a:pt x="490" y="803"/>
                </a:lnTo>
                <a:lnTo>
                  <a:pt x="245" y="773"/>
                </a:lnTo>
                <a:lnTo>
                  <a:pt x="239" y="670"/>
                </a:lnTo>
                <a:lnTo>
                  <a:pt x="72" y="670"/>
                </a:lnTo>
                <a:lnTo>
                  <a:pt x="68" y="657"/>
                </a:lnTo>
                <a:lnTo>
                  <a:pt x="56" y="620"/>
                </a:lnTo>
                <a:lnTo>
                  <a:pt x="41" y="559"/>
                </a:lnTo>
                <a:lnTo>
                  <a:pt x="26" y="480"/>
                </a:lnTo>
                <a:lnTo>
                  <a:pt x="15" y="385"/>
                </a:lnTo>
                <a:lnTo>
                  <a:pt x="11" y="276"/>
                </a:lnTo>
                <a:lnTo>
                  <a:pt x="20" y="158"/>
                </a:lnTo>
                <a:lnTo>
                  <a:pt x="42" y="30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45" name="Freeform 65"/>
          <p:cNvSpPr>
            <a:spLocks noChangeArrowheads="1"/>
          </p:cNvSpPr>
          <p:nvPr/>
        </p:nvSpPr>
        <p:spPr bwMode="auto">
          <a:xfrm>
            <a:off x="6770688" y="3605213"/>
            <a:ext cx="309562" cy="61912"/>
          </a:xfrm>
          <a:custGeom>
            <a:avLst/>
            <a:gdLst>
              <a:gd name="G0" fmla="+- 125 0 0"/>
              <a:gd name="G1" fmla="+- 0 0 0"/>
              <a:gd name="G2" fmla="+- 119 0 0"/>
              <a:gd name="G3" fmla="+- 1 0 0"/>
              <a:gd name="G4" fmla="+- 1 0 0"/>
              <a:gd name="G5" fmla="+- 1 0 0"/>
              <a:gd name="G6" fmla="+- 1 0 0"/>
              <a:gd name="G7" fmla="+- 1 0 0"/>
              <a:gd name="G8" fmla="+- 1 0 0"/>
              <a:gd name="G9" fmla="+- 1 0 0"/>
              <a:gd name="G10" fmla="+- 1 0 0"/>
              <a:gd name="G11" fmla="+- 1 0 0"/>
              <a:gd name="G12" fmla="+- 1 0 0"/>
              <a:gd name="G13" fmla="+- 1 0 0"/>
              <a:gd name="G14" fmla="+- 1 0 0"/>
              <a:gd name="G15" fmla="+- 1 0 0"/>
              <a:gd name="G16" fmla="+- 1 0 0"/>
              <a:gd name="G17" fmla="+- 1 0 0"/>
              <a:gd name="G18" fmla="+- 1 0 0"/>
              <a:gd name="G19" fmla="+- 1 0 0"/>
              <a:gd name="G20" fmla="+- 1 0 0"/>
              <a:gd name="G21" fmla="+- 1 0 0"/>
              <a:gd name="G22" fmla="+- 1 0 0"/>
              <a:gd name="G23" fmla="+- 1 0 0"/>
              <a:gd name="G24" fmla="+- 1 0 0"/>
              <a:gd name="G25" fmla="+- 1 0 0"/>
              <a:gd name="G26" fmla="+- 1 0 0"/>
              <a:gd name="G27" fmla="+- 1 0 0"/>
              <a:gd name="G28" fmla="+- 1 0 0"/>
              <a:gd name="G29" fmla="+- 1 0 0"/>
              <a:gd name="G30" fmla="+- 1 0 0"/>
              <a:gd name="G31" fmla="+- 1 0 0"/>
              <a:gd name="G32" fmla="+- 1 0 0"/>
              <a:gd name="G33" fmla="+- 71 0 0"/>
              <a:gd name="G34" fmla="+- 125 0 0"/>
              <a:gd name="T0" fmla="*/ 0 w 638"/>
              <a:gd name="T1" fmla="*/ 2147483647 h 125"/>
              <a:gd name="T2" fmla="*/ 2147483647 w 638"/>
              <a:gd name="T3" fmla="*/ 2147483647 h 125"/>
              <a:gd name="T4" fmla="*/ 2147483647 w 638"/>
              <a:gd name="T5" fmla="*/ 2147483647 h 125"/>
              <a:gd name="T6" fmla="*/ 2147483647 w 638"/>
              <a:gd name="T7" fmla="*/ 2147483647 h 125"/>
              <a:gd name="T8" fmla="*/ 2147483647 w 638"/>
              <a:gd name="T9" fmla="*/ 2147483647 h 125"/>
              <a:gd name="T10" fmla="*/ 2147483647 w 638"/>
              <a:gd name="T11" fmla="*/ 2147483647 h 125"/>
              <a:gd name="T12" fmla="*/ 2147483647 w 638"/>
              <a:gd name="T13" fmla="*/ 2147483647 h 125"/>
              <a:gd name="T14" fmla="*/ 2147483647 w 638"/>
              <a:gd name="T15" fmla="*/ 2147483647 h 125"/>
              <a:gd name="T16" fmla="*/ 2147483647 w 638"/>
              <a:gd name="T17" fmla="*/ 2147483647 h 125"/>
              <a:gd name="T18" fmla="*/ 2147483647 w 638"/>
              <a:gd name="T19" fmla="*/ 2147483647 h 125"/>
              <a:gd name="T20" fmla="*/ 2147483647 w 638"/>
              <a:gd name="T21" fmla="*/ 2147483647 h 125"/>
              <a:gd name="T22" fmla="*/ 2147483647 w 638"/>
              <a:gd name="T23" fmla="*/ 2147483647 h 125"/>
              <a:gd name="T24" fmla="*/ 2147483647 w 638"/>
              <a:gd name="T25" fmla="*/ 2147483647 h 125"/>
              <a:gd name="T26" fmla="*/ 2147483647 w 638"/>
              <a:gd name="T27" fmla="*/ 2147483647 h 125"/>
              <a:gd name="T28" fmla="*/ 2147483647 w 638"/>
              <a:gd name="T29" fmla="*/ 2147483647 h 125"/>
              <a:gd name="T30" fmla="*/ 2147483647 w 638"/>
              <a:gd name="T31" fmla="*/ 2147483647 h 125"/>
              <a:gd name="T32" fmla="*/ 2147483647 w 638"/>
              <a:gd name="T33" fmla="*/ 2147483647 h 125"/>
              <a:gd name="T34" fmla="*/ 2147483647 w 638"/>
              <a:gd name="T35" fmla="*/ 0 h 125"/>
              <a:gd name="T36" fmla="*/ 2147483647 w 638"/>
              <a:gd name="T37" fmla="*/ 0 h 125"/>
              <a:gd name="T38" fmla="*/ 2147483647 w 638"/>
              <a:gd name="T39" fmla="*/ 0 h 125"/>
              <a:gd name="T40" fmla="*/ 2147483647 w 638"/>
              <a:gd name="T41" fmla="*/ 0 h 125"/>
              <a:gd name="T42" fmla="*/ 2147483647 w 638"/>
              <a:gd name="T43" fmla="*/ 2147483647 h 125"/>
              <a:gd name="T44" fmla="*/ 2147483647 w 638"/>
              <a:gd name="T45" fmla="*/ 2147483647 h 125"/>
              <a:gd name="T46" fmla="*/ 2147483647 w 638"/>
              <a:gd name="T47" fmla="*/ 2147483647 h 125"/>
              <a:gd name="T48" fmla="*/ 2147483647 w 638"/>
              <a:gd name="T49" fmla="*/ 2147483647 h 125"/>
              <a:gd name="T50" fmla="*/ 2147483647 w 638"/>
              <a:gd name="T51" fmla="*/ 2147483647 h 125"/>
              <a:gd name="T52" fmla="*/ 2147483647 w 638"/>
              <a:gd name="T53" fmla="*/ 2147483647 h 125"/>
              <a:gd name="T54" fmla="*/ 2147483647 w 638"/>
              <a:gd name="T55" fmla="*/ 2147483647 h 125"/>
              <a:gd name="T56" fmla="*/ 2147483647 w 638"/>
              <a:gd name="T57" fmla="*/ 2147483647 h 125"/>
              <a:gd name="T58" fmla="*/ 2147483647 w 638"/>
              <a:gd name="T59" fmla="*/ 2147483647 h 125"/>
              <a:gd name="T60" fmla="*/ 2147483647 w 638"/>
              <a:gd name="T61" fmla="*/ 2147483647 h 125"/>
              <a:gd name="T62" fmla="*/ 2147483647 w 638"/>
              <a:gd name="T63" fmla="*/ 2147483647 h 125"/>
              <a:gd name="T64" fmla="*/ 2147483647 w 638"/>
              <a:gd name="T65" fmla="*/ 2147483647 h 125"/>
              <a:gd name="T66" fmla="*/ 0 w 638"/>
              <a:gd name="T67" fmla="*/ 2147483647 h 125"/>
              <a:gd name="T68" fmla="*/ 0 w 638"/>
              <a:gd name="T69" fmla="*/ 2147483647 h 1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638" h="125">
                <a:moveTo>
                  <a:pt x="0" y="125"/>
                </a:moveTo>
                <a:lnTo>
                  <a:pt x="4" y="124"/>
                </a:lnTo>
                <a:lnTo>
                  <a:pt x="14" y="119"/>
                </a:lnTo>
                <a:lnTo>
                  <a:pt x="31" y="114"/>
                </a:lnTo>
                <a:lnTo>
                  <a:pt x="53" y="106"/>
                </a:lnTo>
                <a:lnTo>
                  <a:pt x="81" y="98"/>
                </a:lnTo>
                <a:lnTo>
                  <a:pt x="113" y="89"/>
                </a:lnTo>
                <a:lnTo>
                  <a:pt x="151" y="81"/>
                </a:lnTo>
                <a:lnTo>
                  <a:pt x="192" y="73"/>
                </a:lnTo>
                <a:lnTo>
                  <a:pt x="237" y="65"/>
                </a:lnTo>
                <a:lnTo>
                  <a:pt x="286" y="60"/>
                </a:lnTo>
                <a:lnTo>
                  <a:pt x="337" y="56"/>
                </a:lnTo>
                <a:lnTo>
                  <a:pt x="390" y="55"/>
                </a:lnTo>
                <a:lnTo>
                  <a:pt x="446" y="56"/>
                </a:lnTo>
                <a:lnTo>
                  <a:pt x="503" y="61"/>
                </a:lnTo>
                <a:lnTo>
                  <a:pt x="561" y="70"/>
                </a:lnTo>
                <a:lnTo>
                  <a:pt x="620" y="83"/>
                </a:lnTo>
                <a:lnTo>
                  <a:pt x="638" y="0"/>
                </a:lnTo>
                <a:lnTo>
                  <a:pt x="634" y="0"/>
                </a:lnTo>
                <a:lnTo>
                  <a:pt x="620" y="0"/>
                </a:lnTo>
                <a:lnTo>
                  <a:pt x="599" y="0"/>
                </a:lnTo>
                <a:lnTo>
                  <a:pt x="571" y="1"/>
                </a:lnTo>
                <a:lnTo>
                  <a:pt x="536" y="2"/>
                </a:lnTo>
                <a:lnTo>
                  <a:pt x="496" y="3"/>
                </a:lnTo>
                <a:lnTo>
                  <a:pt x="452" y="6"/>
                </a:lnTo>
                <a:lnTo>
                  <a:pt x="405" y="8"/>
                </a:lnTo>
                <a:lnTo>
                  <a:pt x="354" y="13"/>
                </a:lnTo>
                <a:lnTo>
                  <a:pt x="302" y="17"/>
                </a:lnTo>
                <a:lnTo>
                  <a:pt x="249" y="22"/>
                </a:lnTo>
                <a:lnTo>
                  <a:pt x="196" y="30"/>
                </a:lnTo>
                <a:lnTo>
                  <a:pt x="144" y="37"/>
                </a:lnTo>
                <a:lnTo>
                  <a:pt x="93" y="47"/>
                </a:lnTo>
                <a:lnTo>
                  <a:pt x="45" y="58"/>
                </a:lnTo>
                <a:lnTo>
                  <a:pt x="0" y="71"/>
                </a:lnTo>
                <a:lnTo>
                  <a:pt x="0" y="125"/>
                </a:lnTo>
                <a:close/>
              </a:path>
            </a:pathLst>
          </a:custGeom>
          <a:solidFill>
            <a:srgbClr val="80808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46" name="Freeform 66"/>
          <p:cNvSpPr>
            <a:spLocks noChangeArrowheads="1"/>
          </p:cNvSpPr>
          <p:nvPr/>
        </p:nvSpPr>
        <p:spPr bwMode="auto">
          <a:xfrm>
            <a:off x="6588125" y="4167188"/>
            <a:ext cx="522288" cy="174625"/>
          </a:xfrm>
          <a:custGeom>
            <a:avLst/>
            <a:gdLst>
              <a:gd name="G0" fmla="+- 1 0 0"/>
              <a:gd name="G1" fmla="+- 1 0 0"/>
              <a:gd name="G2" fmla="+- 1 0 0"/>
              <a:gd name="G3" fmla="+- 1 0 0"/>
              <a:gd name="G4" fmla="+- 1 0 0"/>
              <a:gd name="G5" fmla="+- 1 0 0"/>
              <a:gd name="G6" fmla="+- 0 0 0"/>
              <a:gd name="G7" fmla="+- 1 0 0"/>
              <a:gd name="G8" fmla="+- 1 0 0"/>
              <a:gd name="G9" fmla="+- 1 0 0"/>
              <a:gd name="G10" fmla="+- 1 0 0"/>
              <a:gd name="G11" fmla="+- 1 0 0"/>
              <a:gd name="G12" fmla="+- 0 0 0"/>
              <a:gd name="G13" fmla="+- 1 0 0"/>
              <a:gd name="G14" fmla="+- 1 0 0"/>
              <a:gd name="G15" fmla="+- 1 0 0"/>
              <a:gd name="G16" fmla="+- 1 0 0"/>
              <a:gd name="G17" fmla="+- 18 0 0"/>
              <a:gd name="G18" fmla="+- 1 0 0"/>
              <a:gd name="G19" fmla="+- 1 0 0"/>
              <a:gd name="T0" fmla="*/ 274 256 1"/>
              <a:gd name="T1" fmla="*/ 0 256 1"/>
              <a:gd name="G20" fmla="+- 0 T0 T1"/>
              <a:gd name="G21" fmla="sin 0 G20"/>
              <a:gd name="G22" fmla="+- 1 0 0"/>
              <a:gd name="G23" fmla="+- 1 0 0"/>
              <a:gd name="G24" fmla="+- 1 0 0"/>
              <a:gd name="G25" fmla="+- 1 0 0"/>
              <a:gd name="G26" fmla="+- 1 0 0"/>
              <a:gd name="G27" fmla="+- 1 0 0"/>
              <a:gd name="G28" fmla="+- 1 0 0"/>
              <a:gd name="G29" fmla="+- 1 0 0"/>
              <a:gd name="G30" fmla="+- 1 0 0"/>
              <a:gd name="G31" fmla="+- 1 0 0"/>
              <a:gd name="G32" fmla="+- 1 0 0"/>
              <a:gd name="G33" fmla="+- 1 0 0"/>
              <a:gd name="G34" fmla="+- 1 0 0"/>
              <a:gd name="G35" fmla="+- 1 0 0"/>
              <a:gd name="G36" fmla="+- 1 0 0"/>
              <a:gd name="G37" fmla="+- 1 0 0"/>
              <a:gd name="G38" fmla="+- 1 0 0"/>
              <a:gd name="G39" fmla="+- 1 0 0"/>
              <a:gd name="T2" fmla="*/ 2147483647 w 1075"/>
              <a:gd name="T3" fmla="*/ 2147483647 h 356"/>
              <a:gd name="T4" fmla="*/ 2147483647 w 1075"/>
              <a:gd name="T5" fmla="*/ 2147483647 h 356"/>
              <a:gd name="T6" fmla="*/ 2147483647 w 1075"/>
              <a:gd name="T7" fmla="*/ 2147483647 h 356"/>
              <a:gd name="T8" fmla="*/ 2147483647 w 1075"/>
              <a:gd name="T9" fmla="*/ 2147483647 h 356"/>
              <a:gd name="T10" fmla="*/ 2147483647 w 1075"/>
              <a:gd name="T11" fmla="*/ 2147483647 h 356"/>
              <a:gd name="T12" fmla="*/ 2147483647 w 1075"/>
              <a:gd name="T13" fmla="*/ 2147483647 h 356"/>
              <a:gd name="T14" fmla="*/ 2147483647 w 1075"/>
              <a:gd name="T15" fmla="*/ 2147483647 h 356"/>
              <a:gd name="T16" fmla="*/ 2147483647 w 1075"/>
              <a:gd name="T17" fmla="*/ 2147483647 h 356"/>
              <a:gd name="T18" fmla="*/ 2147483647 w 1075"/>
              <a:gd name="T19" fmla="*/ 2147483647 h 356"/>
              <a:gd name="T20" fmla="*/ 2147483647 w 1075"/>
              <a:gd name="T21" fmla="*/ 2147483647 h 356"/>
              <a:gd name="T22" fmla="*/ 2147483647 w 1075"/>
              <a:gd name="T23" fmla="*/ 2147483647 h 356"/>
              <a:gd name="T24" fmla="*/ 2147483647 w 1075"/>
              <a:gd name="T25" fmla="*/ 2147483647 h 356"/>
              <a:gd name="T26" fmla="*/ 2147483647 w 1075"/>
              <a:gd name="T27" fmla="*/ 2147483647 h 356"/>
              <a:gd name="T28" fmla="*/ 2147483647 w 1075"/>
              <a:gd name="T29" fmla="*/ 2147483647 h 356"/>
              <a:gd name="T30" fmla="*/ 2147483647 w 1075"/>
              <a:gd name="T31" fmla="*/ 2147483647 h 356"/>
              <a:gd name="T32" fmla="*/ 2147483647 w 1075"/>
              <a:gd name="T33" fmla="*/ 2147483647 h 356"/>
              <a:gd name="T34" fmla="*/ 2147483647 w 1075"/>
              <a:gd name="T35" fmla="*/ 2147483647 h 356"/>
              <a:gd name="T36" fmla="*/ 0 w 1075"/>
              <a:gd name="T37" fmla="*/ 2147483647 h 356"/>
              <a:gd name="T38" fmla="*/ 2147483647 w 1075"/>
              <a:gd name="T39" fmla="*/ 0 h 356"/>
              <a:gd name="T40" fmla="*/ 2147483647 w 1075"/>
              <a:gd name="T41" fmla="*/ 2147483647 h 356"/>
              <a:gd name="T42" fmla="*/ 2147483647 w 1075"/>
              <a:gd name="T43" fmla="*/ 2147483647 h 356"/>
              <a:gd name="T44" fmla="*/ 2147483647 w 1075"/>
              <a:gd name="T45" fmla="*/ 2147483647 h 356"/>
              <a:gd name="T46" fmla="*/ 2147483647 w 1075"/>
              <a:gd name="T47" fmla="*/ 2147483647 h 356"/>
              <a:gd name="T48" fmla="*/ 2147483647 w 1075"/>
              <a:gd name="T49" fmla="*/ 2147483647 h 356"/>
              <a:gd name="T50" fmla="*/ 2147483647 w 1075"/>
              <a:gd name="T51" fmla="*/ 2147483647 h 356"/>
              <a:gd name="T52" fmla="*/ 2147483647 w 1075"/>
              <a:gd name="T53" fmla="*/ 2147483647 h 356"/>
              <a:gd name="T54" fmla="*/ 2147483647 w 1075"/>
              <a:gd name="T55" fmla="*/ 2147483647 h 356"/>
              <a:gd name="T56" fmla="*/ 2147483647 w 1075"/>
              <a:gd name="T57" fmla="*/ 2147483647 h 356"/>
              <a:gd name="T58" fmla="*/ 2147483647 w 1075"/>
              <a:gd name="T59" fmla="*/ 2147483647 h 356"/>
              <a:gd name="T60" fmla="*/ 2147483647 w 1075"/>
              <a:gd name="T61" fmla="*/ 2147483647 h 356"/>
              <a:gd name="T62" fmla="*/ 2147483647 w 1075"/>
              <a:gd name="T63" fmla="*/ 2147483647 h 356"/>
              <a:gd name="T64" fmla="*/ 2147483647 w 1075"/>
              <a:gd name="T65" fmla="*/ 2147483647 h 356"/>
              <a:gd name="T66" fmla="*/ 2147483647 w 1075"/>
              <a:gd name="T67" fmla="*/ 2147483647 h 356"/>
              <a:gd name="T68" fmla="*/ 2147483647 w 1075"/>
              <a:gd name="T69" fmla="*/ 2147483647 h 356"/>
              <a:gd name="T70" fmla="*/ 2147483647 w 1075"/>
              <a:gd name="T71" fmla="*/ 2147483647 h 356"/>
              <a:gd name="T72" fmla="*/ 2147483647 w 1075"/>
              <a:gd name="T73" fmla="*/ 2147483647 h 356"/>
              <a:gd name="T74" fmla="*/ 2147483647 w 1075"/>
              <a:gd name="T75" fmla="*/ 2147483647 h 356"/>
              <a:gd name="T76" fmla="*/ 2147483647 w 1075"/>
              <a:gd name="T77" fmla="*/ 2147483647 h 356"/>
              <a:gd name="T78" fmla="*/ 2147483647 w 1075"/>
              <a:gd name="T79" fmla="*/ 2147483647 h 356"/>
            </a:gdLst>
            <a:ahLst/>
            <a:cxnLst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075" h="356">
                <a:moveTo>
                  <a:pt x="454" y="344"/>
                </a:moveTo>
                <a:lnTo>
                  <a:pt x="456" y="343"/>
                </a:lnTo>
                <a:lnTo>
                  <a:pt x="463" y="341"/>
                </a:lnTo>
                <a:lnTo>
                  <a:pt x="472" y="337"/>
                </a:lnTo>
                <a:lnTo>
                  <a:pt x="485" y="332"/>
                </a:lnTo>
                <a:lnTo>
                  <a:pt x="501" y="325"/>
                </a:lnTo>
                <a:lnTo>
                  <a:pt x="518" y="317"/>
                </a:lnTo>
                <a:lnTo>
                  <a:pt x="538" y="308"/>
                </a:lnTo>
                <a:lnTo>
                  <a:pt x="558" y="298"/>
                </a:lnTo>
                <a:lnTo>
                  <a:pt x="580" y="287"/>
                </a:lnTo>
                <a:lnTo>
                  <a:pt x="600" y="274"/>
                </a:lnTo>
                <a:lnTo>
                  <a:pt x="621" y="262"/>
                </a:lnTo>
                <a:lnTo>
                  <a:pt x="640" y="248"/>
                </a:lnTo>
                <a:lnTo>
                  <a:pt x="658" y="234"/>
                </a:lnTo>
                <a:lnTo>
                  <a:pt x="674" y="219"/>
                </a:lnTo>
                <a:lnTo>
                  <a:pt x="688" y="204"/>
                </a:lnTo>
                <a:lnTo>
                  <a:pt x="699" y="189"/>
                </a:lnTo>
                <a:lnTo>
                  <a:pt x="0" y="18"/>
                </a:lnTo>
                <a:lnTo>
                  <a:pt x="54" y="0"/>
                </a:lnTo>
                <a:lnTo>
                  <a:pt x="1075" y="251"/>
                </a:lnTo>
                <a:lnTo>
                  <a:pt x="1033" y="274"/>
                </a:lnTo>
                <a:lnTo>
                  <a:pt x="738" y="199"/>
                </a:lnTo>
                <a:lnTo>
                  <a:pt x="737" y="200"/>
                </a:lnTo>
                <a:lnTo>
                  <a:pt x="735" y="203"/>
                </a:lnTo>
                <a:lnTo>
                  <a:pt x="730" y="207"/>
                </a:lnTo>
                <a:lnTo>
                  <a:pt x="724" y="214"/>
                </a:lnTo>
                <a:lnTo>
                  <a:pt x="716" y="222"/>
                </a:lnTo>
                <a:lnTo>
                  <a:pt x="706" y="231"/>
                </a:lnTo>
                <a:lnTo>
                  <a:pt x="694" y="242"/>
                </a:lnTo>
                <a:lnTo>
                  <a:pt x="679" y="253"/>
                </a:lnTo>
                <a:lnTo>
                  <a:pt x="662" y="265"/>
                </a:lnTo>
                <a:lnTo>
                  <a:pt x="643" y="278"/>
                </a:lnTo>
                <a:lnTo>
                  <a:pt x="621" y="291"/>
                </a:lnTo>
                <a:lnTo>
                  <a:pt x="597" y="303"/>
                </a:lnTo>
                <a:lnTo>
                  <a:pt x="570" y="317"/>
                </a:lnTo>
                <a:lnTo>
                  <a:pt x="540" y="330"/>
                </a:lnTo>
                <a:lnTo>
                  <a:pt x="508" y="343"/>
                </a:lnTo>
                <a:lnTo>
                  <a:pt x="472" y="356"/>
                </a:lnTo>
                <a:lnTo>
                  <a:pt x="454" y="344"/>
                </a:lnTo>
                <a:close/>
              </a:path>
            </a:pathLst>
          </a:custGeom>
          <a:solidFill>
            <a:srgbClr val="0000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47" name="Freeform 67"/>
          <p:cNvSpPr>
            <a:spLocks noChangeArrowheads="1"/>
          </p:cNvSpPr>
          <p:nvPr/>
        </p:nvSpPr>
        <p:spPr bwMode="auto">
          <a:xfrm>
            <a:off x="6481763" y="4213225"/>
            <a:ext cx="530225" cy="155575"/>
          </a:xfrm>
          <a:custGeom>
            <a:avLst/>
            <a:gdLst>
              <a:gd name="G0" fmla="+- 1 0 0"/>
              <a:gd name="G1" fmla="+- 1 0 0"/>
              <a:gd name="G2" fmla="+- 1 0 0"/>
              <a:gd name="G3" fmla="+- 1 0 0"/>
              <a:gd name="G4" fmla="+- 1 0 0"/>
              <a:gd name="T0" fmla="*/ 0 w 1095"/>
              <a:gd name="T1" fmla="*/ 0 h 319"/>
              <a:gd name="T2" fmla="*/ 2147483647 w 1095"/>
              <a:gd name="T3" fmla="*/ 2147483647 h 319"/>
              <a:gd name="T4" fmla="*/ 2147483647 w 1095"/>
              <a:gd name="T5" fmla="*/ 2147483647 h 319"/>
              <a:gd name="T6" fmla="*/ 2147483647 w 1095"/>
              <a:gd name="T7" fmla="*/ 0 h 319"/>
              <a:gd name="T8" fmla="*/ 0 w 1095"/>
              <a:gd name="T9" fmla="*/ 0 h 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95" h="319">
                <a:moveTo>
                  <a:pt x="0" y="0"/>
                </a:moveTo>
                <a:lnTo>
                  <a:pt x="1071" y="319"/>
                </a:lnTo>
                <a:lnTo>
                  <a:pt x="1095" y="319"/>
                </a:lnTo>
                <a:lnTo>
                  <a:pt x="3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48" name="Freeform 68"/>
          <p:cNvSpPr>
            <a:spLocks noChangeArrowheads="1"/>
          </p:cNvSpPr>
          <p:nvPr/>
        </p:nvSpPr>
        <p:spPr bwMode="auto">
          <a:xfrm>
            <a:off x="6570663" y="4192588"/>
            <a:ext cx="525462" cy="138112"/>
          </a:xfrm>
          <a:custGeom>
            <a:avLst/>
            <a:gdLst>
              <a:gd name="G0" fmla="+- 1 0 0"/>
              <a:gd name="G1" fmla="+- 1 0 0"/>
              <a:gd name="G2" fmla="+- 1 0 0"/>
              <a:gd name="G3" fmla="+- 1 0 0"/>
              <a:gd name="G4" fmla="+- 1 0 0"/>
              <a:gd name="T0" fmla="*/ 0 w 1082"/>
              <a:gd name="T1" fmla="*/ 2147483647 h 285"/>
              <a:gd name="T2" fmla="*/ 2147483647 w 1082"/>
              <a:gd name="T3" fmla="*/ 2147483647 h 285"/>
              <a:gd name="T4" fmla="*/ 2147483647 w 1082"/>
              <a:gd name="T5" fmla="*/ 2147483647 h 285"/>
              <a:gd name="T6" fmla="*/ 2147483647 w 1082"/>
              <a:gd name="T7" fmla="*/ 0 h 285"/>
              <a:gd name="T8" fmla="*/ 0 w 1082"/>
              <a:gd name="T9" fmla="*/ 2147483647 h 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82" h="285">
                <a:moveTo>
                  <a:pt x="0" y="1"/>
                </a:moveTo>
                <a:lnTo>
                  <a:pt x="1058" y="285"/>
                </a:lnTo>
                <a:lnTo>
                  <a:pt x="1082" y="284"/>
                </a:lnTo>
                <a:lnTo>
                  <a:pt x="33" y="0"/>
                </a:lnTo>
                <a:lnTo>
                  <a:pt x="0" y="1"/>
                </a:lnTo>
                <a:close/>
              </a:path>
            </a:pathLst>
          </a:custGeom>
          <a:solidFill>
            <a:srgbClr val="0000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49" name="Freeform 69"/>
          <p:cNvSpPr>
            <a:spLocks noChangeArrowheads="1"/>
          </p:cNvSpPr>
          <p:nvPr/>
        </p:nvSpPr>
        <p:spPr bwMode="auto">
          <a:xfrm>
            <a:off x="6527800" y="4198938"/>
            <a:ext cx="527050" cy="153987"/>
          </a:xfrm>
          <a:custGeom>
            <a:avLst/>
            <a:gdLst>
              <a:gd name="G0" fmla="+- 1 0 0"/>
              <a:gd name="G1" fmla="+- 1 0 0"/>
              <a:gd name="G2" fmla="+- 1 0 0"/>
              <a:gd name="G3" fmla="+- 1 0 0"/>
              <a:gd name="G4" fmla="+- 1 0 0"/>
              <a:gd name="T0" fmla="*/ 0 w 1087"/>
              <a:gd name="T1" fmla="*/ 0 h 315"/>
              <a:gd name="T2" fmla="*/ 2147483647 w 1087"/>
              <a:gd name="T3" fmla="*/ 2147483647 h 315"/>
              <a:gd name="T4" fmla="*/ 2147483647 w 1087"/>
              <a:gd name="T5" fmla="*/ 2147483647 h 315"/>
              <a:gd name="T6" fmla="*/ 2147483647 w 1087"/>
              <a:gd name="T7" fmla="*/ 0 h 315"/>
              <a:gd name="T8" fmla="*/ 0 w 1087"/>
              <a:gd name="T9" fmla="*/ 0 h 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87" h="315">
                <a:moveTo>
                  <a:pt x="0" y="0"/>
                </a:moveTo>
                <a:lnTo>
                  <a:pt x="1066" y="315"/>
                </a:lnTo>
                <a:lnTo>
                  <a:pt x="1087" y="308"/>
                </a:lnTo>
                <a:lnTo>
                  <a:pt x="3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7350" name="Group 70"/>
          <p:cNvGrpSpPr>
            <a:grpSpLocks/>
          </p:cNvGrpSpPr>
          <p:nvPr/>
        </p:nvGrpSpPr>
        <p:grpSpPr bwMode="auto">
          <a:xfrm>
            <a:off x="6638925" y="3317875"/>
            <a:ext cx="647700" cy="903288"/>
            <a:chOff x="4182" y="2090"/>
            <a:chExt cx="408" cy="569"/>
          </a:xfrm>
        </p:grpSpPr>
        <p:sp>
          <p:nvSpPr>
            <p:cNvPr id="97351" name="Rectangle 71"/>
            <p:cNvSpPr>
              <a:spLocks noChangeArrowheads="1"/>
            </p:cNvSpPr>
            <p:nvPr/>
          </p:nvSpPr>
          <p:spPr bwMode="auto">
            <a:xfrm>
              <a:off x="4206" y="2109"/>
              <a:ext cx="383" cy="550"/>
            </a:xfrm>
            <a:prstGeom prst="rect">
              <a:avLst/>
            </a:prstGeom>
            <a:solidFill>
              <a:srgbClr val="969696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52" name="Rectangle 72"/>
            <p:cNvSpPr>
              <a:spLocks noChangeArrowheads="1"/>
            </p:cNvSpPr>
            <p:nvPr/>
          </p:nvSpPr>
          <p:spPr bwMode="auto">
            <a:xfrm>
              <a:off x="4183" y="2090"/>
              <a:ext cx="383" cy="550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53" name="Line 73"/>
            <p:cNvSpPr>
              <a:spLocks noChangeShapeType="1"/>
            </p:cNvSpPr>
            <p:nvPr/>
          </p:nvSpPr>
          <p:spPr bwMode="auto">
            <a:xfrm>
              <a:off x="4183" y="2206"/>
              <a:ext cx="383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354" name="Line 74"/>
            <p:cNvSpPr>
              <a:spLocks noChangeShapeType="1"/>
            </p:cNvSpPr>
            <p:nvPr/>
          </p:nvSpPr>
          <p:spPr bwMode="auto">
            <a:xfrm>
              <a:off x="4189" y="2327"/>
              <a:ext cx="390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355" name="Line 75"/>
            <p:cNvSpPr>
              <a:spLocks noChangeShapeType="1"/>
            </p:cNvSpPr>
            <p:nvPr/>
          </p:nvSpPr>
          <p:spPr bwMode="auto">
            <a:xfrm>
              <a:off x="4183" y="2438"/>
              <a:ext cx="38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356" name="Line 76"/>
            <p:cNvSpPr>
              <a:spLocks noChangeShapeType="1"/>
            </p:cNvSpPr>
            <p:nvPr/>
          </p:nvSpPr>
          <p:spPr bwMode="auto">
            <a:xfrm>
              <a:off x="4182" y="2539"/>
              <a:ext cx="384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7357" name="Group 77"/>
          <p:cNvGrpSpPr>
            <a:grpSpLocks/>
          </p:cNvGrpSpPr>
          <p:nvPr/>
        </p:nvGrpSpPr>
        <p:grpSpPr bwMode="auto">
          <a:xfrm>
            <a:off x="6153150" y="5392738"/>
            <a:ext cx="646113" cy="904875"/>
            <a:chOff x="3876" y="3397"/>
            <a:chExt cx="407" cy="570"/>
          </a:xfrm>
        </p:grpSpPr>
        <p:sp>
          <p:nvSpPr>
            <p:cNvPr id="97358" name="Rectangle 78"/>
            <p:cNvSpPr>
              <a:spLocks noChangeArrowheads="1"/>
            </p:cNvSpPr>
            <p:nvPr/>
          </p:nvSpPr>
          <p:spPr bwMode="auto">
            <a:xfrm>
              <a:off x="3900" y="3417"/>
              <a:ext cx="382" cy="551"/>
            </a:xfrm>
            <a:prstGeom prst="rect">
              <a:avLst/>
            </a:prstGeom>
            <a:solidFill>
              <a:srgbClr val="969696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59" name="Rectangle 79"/>
            <p:cNvSpPr>
              <a:spLocks noChangeArrowheads="1"/>
            </p:cNvSpPr>
            <p:nvPr/>
          </p:nvSpPr>
          <p:spPr bwMode="auto">
            <a:xfrm>
              <a:off x="3878" y="3397"/>
              <a:ext cx="382" cy="551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60" name="Line 80"/>
            <p:cNvSpPr>
              <a:spLocks noChangeShapeType="1"/>
            </p:cNvSpPr>
            <p:nvPr/>
          </p:nvSpPr>
          <p:spPr bwMode="auto">
            <a:xfrm>
              <a:off x="3878" y="3513"/>
              <a:ext cx="38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361" name="Line 81"/>
            <p:cNvSpPr>
              <a:spLocks noChangeShapeType="1"/>
            </p:cNvSpPr>
            <p:nvPr/>
          </p:nvSpPr>
          <p:spPr bwMode="auto">
            <a:xfrm>
              <a:off x="3883" y="3634"/>
              <a:ext cx="388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362" name="Line 82"/>
            <p:cNvSpPr>
              <a:spLocks noChangeShapeType="1"/>
            </p:cNvSpPr>
            <p:nvPr/>
          </p:nvSpPr>
          <p:spPr bwMode="auto">
            <a:xfrm>
              <a:off x="3877" y="3746"/>
              <a:ext cx="388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363" name="Line 83"/>
            <p:cNvSpPr>
              <a:spLocks noChangeShapeType="1"/>
            </p:cNvSpPr>
            <p:nvPr/>
          </p:nvSpPr>
          <p:spPr bwMode="auto">
            <a:xfrm>
              <a:off x="3876" y="3847"/>
              <a:ext cx="383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364" name="Line 84"/>
          <p:cNvSpPr>
            <a:spLocks noChangeShapeType="1"/>
          </p:cNvSpPr>
          <p:nvPr/>
        </p:nvSpPr>
        <p:spPr bwMode="auto">
          <a:xfrm flipH="1">
            <a:off x="3248025" y="3146425"/>
            <a:ext cx="298450" cy="1047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365" name="Text Box 85"/>
          <p:cNvSpPr txBox="1">
            <a:spLocks noChangeArrowheads="1"/>
          </p:cNvSpPr>
          <p:nvPr/>
        </p:nvSpPr>
        <p:spPr bwMode="auto">
          <a:xfrm>
            <a:off x="6145213" y="2846388"/>
            <a:ext cx="617537" cy="366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FF0000"/>
                </a:solidFill>
                <a:latin typeface="Symbol" charset="2"/>
              </a:rPr>
              <a:t>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out</a:t>
            </a:r>
          </a:p>
        </p:txBody>
      </p:sp>
      <p:sp>
        <p:nvSpPr>
          <p:cNvPr id="97366" name="Line 86"/>
          <p:cNvSpPr>
            <a:spLocks noChangeShapeType="1"/>
          </p:cNvSpPr>
          <p:nvPr/>
        </p:nvSpPr>
        <p:spPr bwMode="auto">
          <a:xfrm>
            <a:off x="6650038" y="3194050"/>
            <a:ext cx="200025" cy="2190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367" name="Line 87"/>
          <p:cNvSpPr>
            <a:spLocks noChangeShapeType="1"/>
          </p:cNvSpPr>
          <p:nvPr/>
        </p:nvSpPr>
        <p:spPr bwMode="auto">
          <a:xfrm flipH="1">
            <a:off x="4956175" y="4257675"/>
            <a:ext cx="250825" cy="23812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7368" name="Group 88"/>
          <p:cNvGrpSpPr>
            <a:grpSpLocks/>
          </p:cNvGrpSpPr>
          <p:nvPr/>
        </p:nvGrpSpPr>
        <p:grpSpPr bwMode="auto">
          <a:xfrm>
            <a:off x="4041775" y="4400550"/>
            <a:ext cx="1071563" cy="420688"/>
            <a:chOff x="2546" y="2772"/>
            <a:chExt cx="675" cy="265"/>
          </a:xfrm>
        </p:grpSpPr>
        <p:sp>
          <p:nvSpPr>
            <p:cNvPr id="97369" name="Oval 89"/>
            <p:cNvSpPr>
              <a:spLocks noChangeArrowheads="1"/>
            </p:cNvSpPr>
            <p:nvPr/>
          </p:nvSpPr>
          <p:spPr bwMode="auto">
            <a:xfrm>
              <a:off x="2552" y="2890"/>
              <a:ext cx="668" cy="147"/>
            </a:xfrm>
            <a:prstGeom prst="ellipse">
              <a:avLst/>
            </a:prstGeom>
            <a:solidFill>
              <a:srgbClr val="C0C0C0"/>
            </a:solidFill>
            <a:ln w="1260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70" name="Line 90"/>
            <p:cNvSpPr>
              <a:spLocks noChangeShapeType="1"/>
            </p:cNvSpPr>
            <p:nvPr/>
          </p:nvSpPr>
          <p:spPr bwMode="auto">
            <a:xfrm>
              <a:off x="2552" y="2878"/>
              <a:ext cx="0" cy="9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371" name="Line 91"/>
            <p:cNvSpPr>
              <a:spLocks noChangeShapeType="1"/>
            </p:cNvSpPr>
            <p:nvPr/>
          </p:nvSpPr>
          <p:spPr bwMode="auto">
            <a:xfrm>
              <a:off x="3222" y="2878"/>
              <a:ext cx="0" cy="90"/>
            </a:xfrm>
            <a:prstGeom prst="line">
              <a:avLst/>
            </a:prstGeom>
            <a:noFill/>
            <a:ln w="1260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372" name="Rectangle 92"/>
            <p:cNvSpPr>
              <a:spLocks noChangeArrowheads="1"/>
            </p:cNvSpPr>
            <p:nvPr/>
          </p:nvSpPr>
          <p:spPr bwMode="auto">
            <a:xfrm>
              <a:off x="2552" y="2878"/>
              <a:ext cx="158" cy="88"/>
            </a:xfrm>
            <a:prstGeom prst="rect">
              <a:avLst/>
            </a:prstGeom>
            <a:solidFill>
              <a:srgbClr val="C0C0C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73" name="Rectangle 93"/>
            <p:cNvSpPr>
              <a:spLocks noChangeArrowheads="1"/>
            </p:cNvSpPr>
            <p:nvPr/>
          </p:nvSpPr>
          <p:spPr bwMode="auto">
            <a:xfrm>
              <a:off x="3019" y="2872"/>
              <a:ext cx="201" cy="88"/>
            </a:xfrm>
            <a:prstGeom prst="rect">
              <a:avLst/>
            </a:prstGeom>
            <a:solidFill>
              <a:srgbClr val="C0C0C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74" name="Oval 94"/>
            <p:cNvSpPr>
              <a:spLocks noChangeArrowheads="1"/>
            </p:cNvSpPr>
            <p:nvPr/>
          </p:nvSpPr>
          <p:spPr bwMode="auto">
            <a:xfrm>
              <a:off x="2546" y="2772"/>
              <a:ext cx="668" cy="171"/>
            </a:xfrm>
            <a:prstGeom prst="ellipse">
              <a:avLst/>
            </a:prstGeom>
            <a:solidFill>
              <a:srgbClr val="C0C0C0"/>
            </a:solidFill>
            <a:ln w="1260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7375" name="Group 95"/>
            <p:cNvGrpSpPr>
              <a:grpSpLocks/>
            </p:cNvGrpSpPr>
            <p:nvPr/>
          </p:nvGrpSpPr>
          <p:grpSpPr bwMode="auto">
            <a:xfrm>
              <a:off x="2707" y="2809"/>
              <a:ext cx="330" cy="99"/>
              <a:chOff x="2707" y="2809"/>
              <a:chExt cx="330" cy="99"/>
            </a:xfrm>
          </p:grpSpPr>
          <p:sp>
            <p:nvSpPr>
              <p:cNvPr id="97376" name="Line 96"/>
              <p:cNvSpPr>
                <a:spLocks noChangeShapeType="1"/>
              </p:cNvSpPr>
              <p:nvPr/>
            </p:nvSpPr>
            <p:spPr bwMode="auto">
              <a:xfrm flipV="1">
                <a:off x="2707" y="2809"/>
                <a:ext cx="117" cy="3"/>
              </a:xfrm>
              <a:prstGeom prst="line">
                <a:avLst/>
              </a:prstGeom>
              <a:noFill/>
              <a:ln w="2844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77" name="Line 97"/>
              <p:cNvSpPr>
                <a:spLocks noChangeShapeType="1"/>
              </p:cNvSpPr>
              <p:nvPr/>
            </p:nvSpPr>
            <p:spPr bwMode="auto">
              <a:xfrm>
                <a:off x="2934" y="2910"/>
                <a:ext cx="103" cy="0"/>
              </a:xfrm>
              <a:prstGeom prst="line">
                <a:avLst/>
              </a:prstGeom>
              <a:noFill/>
              <a:ln w="2844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78" name="Line 98"/>
              <p:cNvSpPr>
                <a:spLocks noChangeShapeType="1"/>
              </p:cNvSpPr>
              <p:nvPr/>
            </p:nvSpPr>
            <p:spPr bwMode="auto">
              <a:xfrm>
                <a:off x="2816" y="2812"/>
                <a:ext cx="122" cy="97"/>
              </a:xfrm>
              <a:prstGeom prst="line">
                <a:avLst/>
              </a:prstGeom>
              <a:noFill/>
              <a:ln w="2844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7379" name="Group 99"/>
            <p:cNvGrpSpPr>
              <a:grpSpLocks/>
            </p:cNvGrpSpPr>
            <p:nvPr/>
          </p:nvGrpSpPr>
          <p:grpSpPr bwMode="auto">
            <a:xfrm>
              <a:off x="2707" y="2808"/>
              <a:ext cx="330" cy="99"/>
              <a:chOff x="2707" y="2808"/>
              <a:chExt cx="330" cy="99"/>
            </a:xfrm>
          </p:grpSpPr>
          <p:sp>
            <p:nvSpPr>
              <p:cNvPr id="97380" name="Line 100"/>
              <p:cNvSpPr>
                <a:spLocks noChangeShapeType="1"/>
              </p:cNvSpPr>
              <p:nvPr/>
            </p:nvSpPr>
            <p:spPr bwMode="auto">
              <a:xfrm>
                <a:off x="2707" y="2907"/>
                <a:ext cx="117" cy="1"/>
              </a:xfrm>
              <a:prstGeom prst="line">
                <a:avLst/>
              </a:prstGeom>
              <a:noFill/>
              <a:ln w="28440" cap="sq">
                <a:solidFill>
                  <a:srgbClr val="969696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81" name="Line 101"/>
              <p:cNvSpPr>
                <a:spLocks noChangeShapeType="1"/>
              </p:cNvSpPr>
              <p:nvPr/>
            </p:nvSpPr>
            <p:spPr bwMode="auto">
              <a:xfrm>
                <a:off x="2934" y="2808"/>
                <a:ext cx="103" cy="0"/>
              </a:xfrm>
              <a:prstGeom prst="line">
                <a:avLst/>
              </a:prstGeom>
              <a:noFill/>
              <a:ln w="28440" cap="sq">
                <a:solidFill>
                  <a:srgbClr val="969696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82" name="Line 102"/>
              <p:cNvSpPr>
                <a:spLocks noChangeShapeType="1"/>
              </p:cNvSpPr>
              <p:nvPr/>
            </p:nvSpPr>
            <p:spPr bwMode="auto">
              <a:xfrm flipV="1">
                <a:off x="2816" y="2807"/>
                <a:ext cx="122" cy="99"/>
              </a:xfrm>
              <a:prstGeom prst="line">
                <a:avLst/>
              </a:prstGeom>
              <a:noFill/>
              <a:ln w="28440" cap="sq">
                <a:solidFill>
                  <a:srgbClr val="969696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7383" name="Group 103"/>
            <p:cNvGrpSpPr>
              <a:grpSpLocks/>
            </p:cNvGrpSpPr>
            <p:nvPr/>
          </p:nvGrpSpPr>
          <p:grpSpPr bwMode="auto">
            <a:xfrm>
              <a:off x="2959" y="2834"/>
              <a:ext cx="197" cy="154"/>
              <a:chOff x="2959" y="2834"/>
              <a:chExt cx="197" cy="154"/>
            </a:xfrm>
          </p:grpSpPr>
          <p:sp>
            <p:nvSpPr>
              <p:cNvPr id="97384" name="Rectangle 104"/>
              <p:cNvSpPr>
                <a:spLocks noChangeArrowheads="1"/>
              </p:cNvSpPr>
              <p:nvPr/>
            </p:nvSpPr>
            <p:spPr bwMode="auto">
              <a:xfrm>
                <a:off x="2959" y="2834"/>
                <a:ext cx="197" cy="154"/>
              </a:xfrm>
              <a:prstGeom prst="rect">
                <a:avLst/>
              </a:prstGeom>
              <a:solidFill>
                <a:srgbClr val="FFFFFF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385" name="Line 105"/>
              <p:cNvSpPr>
                <a:spLocks noChangeShapeType="1"/>
              </p:cNvSpPr>
              <p:nvPr/>
            </p:nvSpPr>
            <p:spPr bwMode="auto">
              <a:xfrm>
                <a:off x="3127" y="2867"/>
                <a:ext cx="0" cy="95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86" name="Line 106"/>
              <p:cNvSpPr>
                <a:spLocks noChangeShapeType="1"/>
              </p:cNvSpPr>
              <p:nvPr/>
            </p:nvSpPr>
            <p:spPr bwMode="auto">
              <a:xfrm>
                <a:off x="3100" y="2867"/>
                <a:ext cx="0" cy="95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87" name="Line 107"/>
              <p:cNvSpPr>
                <a:spLocks noChangeShapeType="1"/>
              </p:cNvSpPr>
              <p:nvPr/>
            </p:nvSpPr>
            <p:spPr bwMode="auto">
              <a:xfrm>
                <a:off x="3073" y="2867"/>
                <a:ext cx="0" cy="95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88" name="Line 108"/>
              <p:cNvSpPr>
                <a:spLocks noChangeShapeType="1"/>
              </p:cNvSpPr>
              <p:nvPr/>
            </p:nvSpPr>
            <p:spPr bwMode="auto">
              <a:xfrm>
                <a:off x="3046" y="2864"/>
                <a:ext cx="0" cy="95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89" name="Line 109"/>
              <p:cNvSpPr>
                <a:spLocks noChangeShapeType="1"/>
              </p:cNvSpPr>
              <p:nvPr/>
            </p:nvSpPr>
            <p:spPr bwMode="auto">
              <a:xfrm>
                <a:off x="3018" y="2864"/>
                <a:ext cx="0" cy="95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90" name="Line 110"/>
              <p:cNvSpPr>
                <a:spLocks noChangeShapeType="1"/>
              </p:cNvSpPr>
              <p:nvPr/>
            </p:nvSpPr>
            <p:spPr bwMode="auto">
              <a:xfrm>
                <a:off x="2991" y="2864"/>
                <a:ext cx="0" cy="95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7391" name="Line 111"/>
          <p:cNvSpPr>
            <a:spLocks noChangeShapeType="1"/>
          </p:cNvSpPr>
          <p:nvPr/>
        </p:nvSpPr>
        <p:spPr bwMode="auto">
          <a:xfrm>
            <a:off x="5173663" y="3565525"/>
            <a:ext cx="276225" cy="1588"/>
          </a:xfrm>
          <a:prstGeom prst="line">
            <a:avLst/>
          </a:prstGeom>
          <a:noFill/>
          <a:ln w="38160" cap="sq">
            <a:solidFill>
              <a:srgbClr val="FFFFFF"/>
            </a:solidFill>
            <a:prstDash val="sysDot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7392" name="Group 112"/>
          <p:cNvGrpSpPr>
            <a:grpSpLocks/>
          </p:cNvGrpSpPr>
          <p:nvPr/>
        </p:nvGrpSpPr>
        <p:grpSpPr bwMode="auto">
          <a:xfrm>
            <a:off x="3125788" y="3241675"/>
            <a:ext cx="88900" cy="269875"/>
            <a:chOff x="1969" y="2042"/>
            <a:chExt cx="56" cy="170"/>
          </a:xfrm>
        </p:grpSpPr>
        <p:sp>
          <p:nvSpPr>
            <p:cNvPr id="97393" name="Oval 113"/>
            <p:cNvSpPr>
              <a:spLocks noChangeArrowheads="1"/>
            </p:cNvSpPr>
            <p:nvPr/>
          </p:nvSpPr>
          <p:spPr bwMode="auto">
            <a:xfrm>
              <a:off x="1969" y="2042"/>
              <a:ext cx="56" cy="56"/>
            </a:xfrm>
            <a:prstGeom prst="ellipse">
              <a:avLst/>
            </a:prstGeom>
            <a:solidFill>
              <a:srgbClr val="FF0000"/>
            </a:solidFill>
            <a:ln w="9360" cap="sq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94" name="Oval 114"/>
            <p:cNvSpPr>
              <a:spLocks noChangeArrowheads="1"/>
            </p:cNvSpPr>
            <p:nvPr/>
          </p:nvSpPr>
          <p:spPr bwMode="auto">
            <a:xfrm>
              <a:off x="1969" y="2156"/>
              <a:ext cx="56" cy="56"/>
            </a:xfrm>
            <a:prstGeom prst="ellipse">
              <a:avLst/>
            </a:prstGeom>
            <a:solidFill>
              <a:srgbClr val="FF0000"/>
            </a:solidFill>
            <a:ln w="9360" cap="sq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7395" name="Line 115"/>
          <p:cNvSpPr>
            <a:spLocks noChangeShapeType="1"/>
          </p:cNvSpPr>
          <p:nvPr/>
        </p:nvSpPr>
        <p:spPr bwMode="auto">
          <a:xfrm flipH="1">
            <a:off x="3257550" y="3413125"/>
            <a:ext cx="307975" cy="381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396" name="Oval 116"/>
          <p:cNvSpPr>
            <a:spLocks noChangeArrowheads="1"/>
          </p:cNvSpPr>
          <p:nvPr/>
        </p:nvSpPr>
        <p:spPr bwMode="auto">
          <a:xfrm>
            <a:off x="4735513" y="5311775"/>
            <a:ext cx="1065212" cy="234950"/>
          </a:xfrm>
          <a:prstGeom prst="ellipse">
            <a:avLst/>
          </a:prstGeom>
          <a:solidFill>
            <a:srgbClr val="C0C0C0"/>
          </a:solidFill>
          <a:ln w="1260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397" name="Line 117"/>
          <p:cNvSpPr>
            <a:spLocks noChangeShapeType="1"/>
          </p:cNvSpPr>
          <p:nvPr/>
        </p:nvSpPr>
        <p:spPr bwMode="auto">
          <a:xfrm>
            <a:off x="4735513" y="5292725"/>
            <a:ext cx="1587" cy="146050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398" name="Line 118"/>
          <p:cNvSpPr>
            <a:spLocks noChangeShapeType="1"/>
          </p:cNvSpPr>
          <p:nvPr/>
        </p:nvSpPr>
        <p:spPr bwMode="auto">
          <a:xfrm>
            <a:off x="5800725" y="5292725"/>
            <a:ext cx="1588" cy="146050"/>
          </a:xfrm>
          <a:prstGeom prst="line">
            <a:avLst/>
          </a:prstGeom>
          <a:noFill/>
          <a:ln w="1260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399" name="Rectangle 119"/>
          <p:cNvSpPr>
            <a:spLocks noChangeArrowheads="1"/>
          </p:cNvSpPr>
          <p:nvPr/>
        </p:nvSpPr>
        <p:spPr bwMode="auto">
          <a:xfrm>
            <a:off x="4735513" y="5292725"/>
            <a:ext cx="252412" cy="142875"/>
          </a:xfrm>
          <a:prstGeom prst="rect">
            <a:avLst/>
          </a:prstGeom>
          <a:solidFill>
            <a:srgbClr val="C0C0C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400" name="Rectangle 120"/>
          <p:cNvSpPr>
            <a:spLocks noChangeArrowheads="1"/>
          </p:cNvSpPr>
          <p:nvPr/>
        </p:nvSpPr>
        <p:spPr bwMode="auto">
          <a:xfrm>
            <a:off x="5478463" y="5283200"/>
            <a:ext cx="322262" cy="142875"/>
          </a:xfrm>
          <a:prstGeom prst="rect">
            <a:avLst/>
          </a:prstGeom>
          <a:solidFill>
            <a:srgbClr val="C0C0C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401" name="Oval 121"/>
          <p:cNvSpPr>
            <a:spLocks noChangeArrowheads="1"/>
          </p:cNvSpPr>
          <p:nvPr/>
        </p:nvSpPr>
        <p:spPr bwMode="auto">
          <a:xfrm>
            <a:off x="4716463" y="5124450"/>
            <a:ext cx="1063625" cy="273050"/>
          </a:xfrm>
          <a:prstGeom prst="ellipse">
            <a:avLst/>
          </a:prstGeom>
          <a:solidFill>
            <a:srgbClr val="C0C0C0"/>
          </a:solidFill>
          <a:ln w="1260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7402" name="Group 122"/>
          <p:cNvGrpSpPr>
            <a:grpSpLocks/>
          </p:cNvGrpSpPr>
          <p:nvPr/>
        </p:nvGrpSpPr>
        <p:grpSpPr bwMode="auto">
          <a:xfrm>
            <a:off x="4983163" y="5184775"/>
            <a:ext cx="523875" cy="157163"/>
            <a:chOff x="3139" y="3266"/>
            <a:chExt cx="330" cy="99"/>
          </a:xfrm>
        </p:grpSpPr>
        <p:sp>
          <p:nvSpPr>
            <p:cNvPr id="97403" name="Line 123"/>
            <p:cNvSpPr>
              <a:spLocks noChangeShapeType="1"/>
            </p:cNvSpPr>
            <p:nvPr/>
          </p:nvSpPr>
          <p:spPr bwMode="auto">
            <a:xfrm flipV="1">
              <a:off x="3139" y="3265"/>
              <a:ext cx="117" cy="3"/>
            </a:xfrm>
            <a:prstGeom prst="line">
              <a:avLst/>
            </a:prstGeom>
            <a:noFill/>
            <a:ln w="2844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404" name="Line 124"/>
            <p:cNvSpPr>
              <a:spLocks noChangeShapeType="1"/>
            </p:cNvSpPr>
            <p:nvPr/>
          </p:nvSpPr>
          <p:spPr bwMode="auto">
            <a:xfrm>
              <a:off x="3366" y="3366"/>
              <a:ext cx="103" cy="0"/>
            </a:xfrm>
            <a:prstGeom prst="line">
              <a:avLst/>
            </a:prstGeom>
            <a:noFill/>
            <a:ln w="2844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405" name="Line 125"/>
            <p:cNvSpPr>
              <a:spLocks noChangeShapeType="1"/>
            </p:cNvSpPr>
            <p:nvPr/>
          </p:nvSpPr>
          <p:spPr bwMode="auto">
            <a:xfrm>
              <a:off x="3248" y="3268"/>
              <a:ext cx="122" cy="97"/>
            </a:xfrm>
            <a:prstGeom prst="line">
              <a:avLst/>
            </a:prstGeom>
            <a:noFill/>
            <a:ln w="2844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7406" name="Group 126"/>
          <p:cNvGrpSpPr>
            <a:grpSpLocks/>
          </p:cNvGrpSpPr>
          <p:nvPr/>
        </p:nvGrpSpPr>
        <p:grpSpPr bwMode="auto">
          <a:xfrm>
            <a:off x="4983163" y="5181600"/>
            <a:ext cx="523875" cy="158750"/>
            <a:chOff x="3139" y="3264"/>
            <a:chExt cx="330" cy="100"/>
          </a:xfrm>
        </p:grpSpPr>
        <p:sp>
          <p:nvSpPr>
            <p:cNvPr id="97407" name="Line 127"/>
            <p:cNvSpPr>
              <a:spLocks noChangeShapeType="1"/>
            </p:cNvSpPr>
            <p:nvPr/>
          </p:nvSpPr>
          <p:spPr bwMode="auto">
            <a:xfrm>
              <a:off x="3139" y="3363"/>
              <a:ext cx="117" cy="1"/>
            </a:xfrm>
            <a:prstGeom prst="line">
              <a:avLst/>
            </a:prstGeom>
            <a:noFill/>
            <a:ln w="28440" cap="sq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408" name="Line 128"/>
            <p:cNvSpPr>
              <a:spLocks noChangeShapeType="1"/>
            </p:cNvSpPr>
            <p:nvPr/>
          </p:nvSpPr>
          <p:spPr bwMode="auto">
            <a:xfrm>
              <a:off x="3366" y="3264"/>
              <a:ext cx="103" cy="0"/>
            </a:xfrm>
            <a:prstGeom prst="line">
              <a:avLst/>
            </a:prstGeom>
            <a:noFill/>
            <a:ln w="28440" cap="sq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409" name="Line 129"/>
            <p:cNvSpPr>
              <a:spLocks noChangeShapeType="1"/>
            </p:cNvSpPr>
            <p:nvPr/>
          </p:nvSpPr>
          <p:spPr bwMode="auto">
            <a:xfrm flipV="1">
              <a:off x="3248" y="3263"/>
              <a:ext cx="122" cy="100"/>
            </a:xfrm>
            <a:prstGeom prst="line">
              <a:avLst/>
            </a:prstGeom>
            <a:noFill/>
            <a:ln w="28440" cap="sq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7410" name="Group 130"/>
          <p:cNvGrpSpPr>
            <a:grpSpLocks/>
          </p:cNvGrpSpPr>
          <p:nvPr/>
        </p:nvGrpSpPr>
        <p:grpSpPr bwMode="auto">
          <a:xfrm>
            <a:off x="4948238" y="5232400"/>
            <a:ext cx="390525" cy="398463"/>
            <a:chOff x="3117" y="3296"/>
            <a:chExt cx="246" cy="251"/>
          </a:xfrm>
        </p:grpSpPr>
        <p:sp>
          <p:nvSpPr>
            <p:cNvPr id="97411" name="Rectangle 131"/>
            <p:cNvSpPr>
              <a:spLocks noChangeArrowheads="1"/>
            </p:cNvSpPr>
            <p:nvPr/>
          </p:nvSpPr>
          <p:spPr bwMode="auto">
            <a:xfrm rot="7860000">
              <a:off x="3140" y="3348"/>
              <a:ext cx="202" cy="150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412" name="Line 132"/>
            <p:cNvSpPr>
              <a:spLocks noChangeShapeType="1"/>
            </p:cNvSpPr>
            <p:nvPr/>
          </p:nvSpPr>
          <p:spPr bwMode="auto">
            <a:xfrm flipH="1" flipV="1">
              <a:off x="3156" y="3443"/>
              <a:ext cx="72" cy="62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413" name="Line 133"/>
            <p:cNvSpPr>
              <a:spLocks noChangeShapeType="1"/>
            </p:cNvSpPr>
            <p:nvPr/>
          </p:nvSpPr>
          <p:spPr bwMode="auto">
            <a:xfrm flipH="1" flipV="1">
              <a:off x="3174" y="3421"/>
              <a:ext cx="72" cy="62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414" name="Line 134"/>
            <p:cNvSpPr>
              <a:spLocks noChangeShapeType="1"/>
            </p:cNvSpPr>
            <p:nvPr/>
          </p:nvSpPr>
          <p:spPr bwMode="auto">
            <a:xfrm flipH="1" flipV="1">
              <a:off x="3192" y="3401"/>
              <a:ext cx="72" cy="62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415" name="Line 135"/>
            <p:cNvSpPr>
              <a:spLocks noChangeShapeType="1"/>
            </p:cNvSpPr>
            <p:nvPr/>
          </p:nvSpPr>
          <p:spPr bwMode="auto">
            <a:xfrm flipH="1" flipV="1">
              <a:off x="3212" y="3381"/>
              <a:ext cx="72" cy="62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416" name="Line 136"/>
            <p:cNvSpPr>
              <a:spLocks noChangeShapeType="1"/>
            </p:cNvSpPr>
            <p:nvPr/>
          </p:nvSpPr>
          <p:spPr bwMode="auto">
            <a:xfrm flipH="1" flipV="1">
              <a:off x="3230" y="3361"/>
              <a:ext cx="72" cy="61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417" name="Line 137"/>
            <p:cNvSpPr>
              <a:spLocks noChangeShapeType="1"/>
            </p:cNvSpPr>
            <p:nvPr/>
          </p:nvSpPr>
          <p:spPr bwMode="auto">
            <a:xfrm flipH="1" flipV="1">
              <a:off x="3249" y="3340"/>
              <a:ext cx="72" cy="61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418" name="Line 138"/>
          <p:cNvSpPr>
            <a:spLocks noChangeShapeType="1"/>
          </p:cNvSpPr>
          <p:nvPr/>
        </p:nvSpPr>
        <p:spPr bwMode="auto">
          <a:xfrm flipH="1" flipV="1">
            <a:off x="3798888" y="6173788"/>
            <a:ext cx="1984375" cy="22225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419" name="Line 139"/>
          <p:cNvSpPr>
            <a:spLocks noChangeShapeType="1"/>
          </p:cNvSpPr>
          <p:nvPr/>
        </p:nvSpPr>
        <p:spPr bwMode="auto">
          <a:xfrm flipH="1">
            <a:off x="4418013" y="5527675"/>
            <a:ext cx="623887" cy="657225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420" name="Freeform 140"/>
          <p:cNvSpPr>
            <a:spLocks/>
          </p:cNvSpPr>
          <p:nvPr/>
        </p:nvSpPr>
        <p:spPr bwMode="auto">
          <a:xfrm>
            <a:off x="3171825" y="3279775"/>
            <a:ext cx="3305175" cy="2857500"/>
          </a:xfrm>
          <a:custGeom>
            <a:avLst/>
            <a:gdLst>
              <a:gd name="G0" fmla="+- 1 0 0"/>
              <a:gd name="G1" fmla="+- 1320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1 0 0"/>
              <a:gd name="T0" fmla="*/ 0 w 5205"/>
              <a:gd name="T1" fmla="*/ 0 h 4500"/>
              <a:gd name="T2" fmla="*/ 0 w 5205"/>
              <a:gd name="T3" fmla="*/ 2147483647 h 4500"/>
              <a:gd name="T4" fmla="*/ 2147483647 w 5205"/>
              <a:gd name="T5" fmla="*/ 2147483647 h 4500"/>
              <a:gd name="T6" fmla="*/ 2147483647 w 5205"/>
              <a:gd name="T7" fmla="*/ 2147483647 h 4500"/>
              <a:gd name="T8" fmla="*/ 2147483647 w 5205"/>
              <a:gd name="T9" fmla="*/ 2147483647 h 4500"/>
              <a:gd name="T10" fmla="*/ 2147483647 w 5205"/>
              <a:gd name="T11" fmla="*/ 2147483647 h 4500"/>
              <a:gd name="T12" fmla="*/ 2147483647 w 5205"/>
              <a:gd name="T13" fmla="*/ 2147483647 h 4500"/>
              <a:gd name="T14" fmla="*/ 2147483647 w 5205"/>
              <a:gd name="T15" fmla="*/ 2147483647 h 4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205" h="4500">
                <a:moveTo>
                  <a:pt x="0" y="0"/>
                </a:moveTo>
                <a:lnTo>
                  <a:pt x="0" y="1320"/>
                </a:lnTo>
                <a:lnTo>
                  <a:pt x="1230" y="1350"/>
                </a:lnTo>
                <a:lnTo>
                  <a:pt x="495" y="2040"/>
                </a:lnTo>
                <a:lnTo>
                  <a:pt x="4515" y="2115"/>
                </a:lnTo>
                <a:lnTo>
                  <a:pt x="2220" y="4500"/>
                </a:lnTo>
                <a:lnTo>
                  <a:pt x="5205" y="4500"/>
                </a:lnTo>
                <a:lnTo>
                  <a:pt x="5205" y="3405"/>
                </a:lnTo>
              </a:path>
            </a:pathLst>
          </a:custGeom>
          <a:noFill/>
          <a:ln w="38160" cap="sq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421" name="Oval 141"/>
          <p:cNvSpPr>
            <a:spLocks noChangeArrowheads="1"/>
          </p:cNvSpPr>
          <p:nvPr/>
        </p:nvSpPr>
        <p:spPr bwMode="auto">
          <a:xfrm>
            <a:off x="2974975" y="6111875"/>
            <a:ext cx="1062038" cy="234950"/>
          </a:xfrm>
          <a:prstGeom prst="ellipse">
            <a:avLst/>
          </a:prstGeom>
          <a:solidFill>
            <a:srgbClr val="C0C0C0"/>
          </a:solidFill>
          <a:ln w="1260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422" name="Line 142"/>
          <p:cNvSpPr>
            <a:spLocks noChangeShapeType="1"/>
          </p:cNvSpPr>
          <p:nvPr/>
        </p:nvSpPr>
        <p:spPr bwMode="auto">
          <a:xfrm>
            <a:off x="2974975" y="6092825"/>
            <a:ext cx="1588" cy="144463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423" name="Line 143"/>
          <p:cNvSpPr>
            <a:spLocks noChangeShapeType="1"/>
          </p:cNvSpPr>
          <p:nvPr/>
        </p:nvSpPr>
        <p:spPr bwMode="auto">
          <a:xfrm>
            <a:off x="4037013" y="6092825"/>
            <a:ext cx="1587" cy="144463"/>
          </a:xfrm>
          <a:prstGeom prst="line">
            <a:avLst/>
          </a:prstGeom>
          <a:noFill/>
          <a:ln w="1260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424" name="Rectangle 144"/>
          <p:cNvSpPr>
            <a:spLocks noChangeArrowheads="1"/>
          </p:cNvSpPr>
          <p:nvPr/>
        </p:nvSpPr>
        <p:spPr bwMode="auto">
          <a:xfrm>
            <a:off x="2974975" y="6092825"/>
            <a:ext cx="250825" cy="142875"/>
          </a:xfrm>
          <a:prstGeom prst="rect">
            <a:avLst/>
          </a:prstGeom>
          <a:solidFill>
            <a:srgbClr val="C0C0C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425" name="Rectangle 145"/>
          <p:cNvSpPr>
            <a:spLocks noChangeArrowheads="1"/>
          </p:cNvSpPr>
          <p:nvPr/>
        </p:nvSpPr>
        <p:spPr bwMode="auto">
          <a:xfrm>
            <a:off x="3714750" y="6083300"/>
            <a:ext cx="322263" cy="142875"/>
          </a:xfrm>
          <a:prstGeom prst="rect">
            <a:avLst/>
          </a:prstGeom>
          <a:solidFill>
            <a:srgbClr val="C0C0C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426" name="Oval 146"/>
          <p:cNvSpPr>
            <a:spLocks noChangeArrowheads="1"/>
          </p:cNvSpPr>
          <p:nvPr/>
        </p:nvSpPr>
        <p:spPr bwMode="auto">
          <a:xfrm>
            <a:off x="2963863" y="5924550"/>
            <a:ext cx="1063625" cy="273050"/>
          </a:xfrm>
          <a:prstGeom prst="ellipse">
            <a:avLst/>
          </a:prstGeom>
          <a:solidFill>
            <a:srgbClr val="C0C0C0"/>
          </a:solidFill>
          <a:ln w="1260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7427" name="Group 147"/>
          <p:cNvGrpSpPr>
            <a:grpSpLocks/>
          </p:cNvGrpSpPr>
          <p:nvPr/>
        </p:nvGrpSpPr>
        <p:grpSpPr bwMode="auto">
          <a:xfrm>
            <a:off x="3221038" y="5984875"/>
            <a:ext cx="523875" cy="157163"/>
            <a:chOff x="2029" y="3770"/>
            <a:chExt cx="330" cy="99"/>
          </a:xfrm>
        </p:grpSpPr>
        <p:sp>
          <p:nvSpPr>
            <p:cNvPr id="97428" name="Line 148"/>
            <p:cNvSpPr>
              <a:spLocks noChangeShapeType="1"/>
            </p:cNvSpPr>
            <p:nvPr/>
          </p:nvSpPr>
          <p:spPr bwMode="auto">
            <a:xfrm flipV="1">
              <a:off x="2029" y="3769"/>
              <a:ext cx="117" cy="3"/>
            </a:xfrm>
            <a:prstGeom prst="line">
              <a:avLst/>
            </a:prstGeom>
            <a:noFill/>
            <a:ln w="2844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429" name="Line 149"/>
            <p:cNvSpPr>
              <a:spLocks noChangeShapeType="1"/>
            </p:cNvSpPr>
            <p:nvPr/>
          </p:nvSpPr>
          <p:spPr bwMode="auto">
            <a:xfrm>
              <a:off x="2256" y="3870"/>
              <a:ext cx="103" cy="0"/>
            </a:xfrm>
            <a:prstGeom prst="line">
              <a:avLst/>
            </a:prstGeom>
            <a:noFill/>
            <a:ln w="2844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430" name="Line 150"/>
            <p:cNvSpPr>
              <a:spLocks noChangeShapeType="1"/>
            </p:cNvSpPr>
            <p:nvPr/>
          </p:nvSpPr>
          <p:spPr bwMode="auto">
            <a:xfrm>
              <a:off x="2138" y="3772"/>
              <a:ext cx="122" cy="97"/>
            </a:xfrm>
            <a:prstGeom prst="line">
              <a:avLst/>
            </a:prstGeom>
            <a:noFill/>
            <a:ln w="2844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7431" name="Group 151"/>
          <p:cNvGrpSpPr>
            <a:grpSpLocks/>
          </p:cNvGrpSpPr>
          <p:nvPr/>
        </p:nvGrpSpPr>
        <p:grpSpPr bwMode="auto">
          <a:xfrm>
            <a:off x="3221038" y="5981700"/>
            <a:ext cx="523875" cy="157163"/>
            <a:chOff x="2029" y="3768"/>
            <a:chExt cx="330" cy="99"/>
          </a:xfrm>
        </p:grpSpPr>
        <p:sp>
          <p:nvSpPr>
            <p:cNvPr id="97432" name="Line 152"/>
            <p:cNvSpPr>
              <a:spLocks noChangeShapeType="1"/>
            </p:cNvSpPr>
            <p:nvPr/>
          </p:nvSpPr>
          <p:spPr bwMode="auto">
            <a:xfrm>
              <a:off x="2029" y="3866"/>
              <a:ext cx="117" cy="1"/>
            </a:xfrm>
            <a:prstGeom prst="line">
              <a:avLst/>
            </a:prstGeom>
            <a:noFill/>
            <a:ln w="28440" cap="sq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433" name="Line 153"/>
            <p:cNvSpPr>
              <a:spLocks noChangeShapeType="1"/>
            </p:cNvSpPr>
            <p:nvPr/>
          </p:nvSpPr>
          <p:spPr bwMode="auto">
            <a:xfrm>
              <a:off x="2256" y="3768"/>
              <a:ext cx="103" cy="0"/>
            </a:xfrm>
            <a:prstGeom prst="line">
              <a:avLst/>
            </a:prstGeom>
            <a:noFill/>
            <a:ln w="28440" cap="sq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434" name="Line 154"/>
            <p:cNvSpPr>
              <a:spLocks noChangeShapeType="1"/>
            </p:cNvSpPr>
            <p:nvPr/>
          </p:nvSpPr>
          <p:spPr bwMode="auto">
            <a:xfrm flipV="1">
              <a:off x="2138" y="3767"/>
              <a:ext cx="122" cy="99"/>
            </a:xfrm>
            <a:prstGeom prst="line">
              <a:avLst/>
            </a:prstGeom>
            <a:noFill/>
            <a:ln w="28440" cap="sq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7435" name="Group 155"/>
          <p:cNvGrpSpPr>
            <a:grpSpLocks/>
          </p:cNvGrpSpPr>
          <p:nvPr/>
        </p:nvGrpSpPr>
        <p:grpSpPr bwMode="auto">
          <a:xfrm>
            <a:off x="3038475" y="6051550"/>
            <a:ext cx="314325" cy="246063"/>
            <a:chOff x="1914" y="3812"/>
            <a:chExt cx="198" cy="155"/>
          </a:xfrm>
        </p:grpSpPr>
        <p:sp>
          <p:nvSpPr>
            <p:cNvPr id="97436" name="Rectangle 156"/>
            <p:cNvSpPr>
              <a:spLocks noChangeArrowheads="1"/>
            </p:cNvSpPr>
            <p:nvPr/>
          </p:nvSpPr>
          <p:spPr bwMode="auto">
            <a:xfrm>
              <a:off x="1914" y="3812"/>
              <a:ext cx="198" cy="155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437" name="Line 157"/>
            <p:cNvSpPr>
              <a:spLocks noChangeShapeType="1"/>
            </p:cNvSpPr>
            <p:nvPr/>
          </p:nvSpPr>
          <p:spPr bwMode="auto">
            <a:xfrm>
              <a:off x="2083" y="3845"/>
              <a:ext cx="0" cy="9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438" name="Line 158"/>
            <p:cNvSpPr>
              <a:spLocks noChangeShapeType="1"/>
            </p:cNvSpPr>
            <p:nvPr/>
          </p:nvSpPr>
          <p:spPr bwMode="auto">
            <a:xfrm>
              <a:off x="2055" y="3845"/>
              <a:ext cx="0" cy="9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439" name="Line 159"/>
            <p:cNvSpPr>
              <a:spLocks noChangeShapeType="1"/>
            </p:cNvSpPr>
            <p:nvPr/>
          </p:nvSpPr>
          <p:spPr bwMode="auto">
            <a:xfrm>
              <a:off x="2028" y="3845"/>
              <a:ext cx="0" cy="9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440" name="Line 160"/>
            <p:cNvSpPr>
              <a:spLocks noChangeShapeType="1"/>
            </p:cNvSpPr>
            <p:nvPr/>
          </p:nvSpPr>
          <p:spPr bwMode="auto">
            <a:xfrm>
              <a:off x="2001" y="3842"/>
              <a:ext cx="0" cy="9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441" name="Line 161"/>
            <p:cNvSpPr>
              <a:spLocks noChangeShapeType="1"/>
            </p:cNvSpPr>
            <p:nvPr/>
          </p:nvSpPr>
          <p:spPr bwMode="auto">
            <a:xfrm>
              <a:off x="1974" y="3842"/>
              <a:ext cx="0" cy="9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442" name="Line 162"/>
            <p:cNvSpPr>
              <a:spLocks noChangeShapeType="1"/>
            </p:cNvSpPr>
            <p:nvPr/>
          </p:nvSpPr>
          <p:spPr bwMode="auto">
            <a:xfrm>
              <a:off x="1946" y="3842"/>
              <a:ext cx="0" cy="9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443" name="Oval 163"/>
          <p:cNvSpPr>
            <a:spLocks noChangeArrowheads="1"/>
          </p:cNvSpPr>
          <p:nvPr/>
        </p:nvSpPr>
        <p:spPr bwMode="auto">
          <a:xfrm>
            <a:off x="2335213" y="5178425"/>
            <a:ext cx="1063625" cy="233363"/>
          </a:xfrm>
          <a:prstGeom prst="ellipse">
            <a:avLst/>
          </a:prstGeom>
          <a:solidFill>
            <a:srgbClr val="C0C0C0"/>
          </a:solidFill>
          <a:ln w="1260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444" name="Line 164"/>
          <p:cNvSpPr>
            <a:spLocks noChangeShapeType="1"/>
          </p:cNvSpPr>
          <p:nvPr/>
        </p:nvSpPr>
        <p:spPr bwMode="auto">
          <a:xfrm>
            <a:off x="2335213" y="5159375"/>
            <a:ext cx="1587" cy="144463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445" name="Line 165"/>
          <p:cNvSpPr>
            <a:spLocks noChangeShapeType="1"/>
          </p:cNvSpPr>
          <p:nvPr/>
        </p:nvSpPr>
        <p:spPr bwMode="auto">
          <a:xfrm>
            <a:off x="3398838" y="5159375"/>
            <a:ext cx="1587" cy="144463"/>
          </a:xfrm>
          <a:prstGeom prst="line">
            <a:avLst/>
          </a:prstGeom>
          <a:noFill/>
          <a:ln w="1260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446" name="Rectangle 166"/>
          <p:cNvSpPr>
            <a:spLocks noChangeArrowheads="1"/>
          </p:cNvSpPr>
          <p:nvPr/>
        </p:nvSpPr>
        <p:spPr bwMode="auto">
          <a:xfrm>
            <a:off x="2335213" y="5159375"/>
            <a:ext cx="252412" cy="141288"/>
          </a:xfrm>
          <a:prstGeom prst="rect">
            <a:avLst/>
          </a:prstGeom>
          <a:solidFill>
            <a:srgbClr val="C0C0C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447" name="Rectangle 167"/>
          <p:cNvSpPr>
            <a:spLocks noChangeArrowheads="1"/>
          </p:cNvSpPr>
          <p:nvPr/>
        </p:nvSpPr>
        <p:spPr bwMode="auto">
          <a:xfrm>
            <a:off x="3076575" y="5149850"/>
            <a:ext cx="322263" cy="141288"/>
          </a:xfrm>
          <a:prstGeom prst="rect">
            <a:avLst/>
          </a:prstGeom>
          <a:solidFill>
            <a:srgbClr val="C0C0C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448" name="Oval 168"/>
          <p:cNvSpPr>
            <a:spLocks noChangeArrowheads="1"/>
          </p:cNvSpPr>
          <p:nvPr/>
        </p:nvSpPr>
        <p:spPr bwMode="auto">
          <a:xfrm>
            <a:off x="2325688" y="4991100"/>
            <a:ext cx="1063625" cy="273050"/>
          </a:xfrm>
          <a:prstGeom prst="ellipse">
            <a:avLst/>
          </a:prstGeom>
          <a:solidFill>
            <a:srgbClr val="C0C0C0"/>
          </a:solidFill>
          <a:ln w="1260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7449" name="Group 169"/>
          <p:cNvGrpSpPr>
            <a:grpSpLocks/>
          </p:cNvGrpSpPr>
          <p:nvPr/>
        </p:nvGrpSpPr>
        <p:grpSpPr bwMode="auto">
          <a:xfrm>
            <a:off x="2582863" y="5051425"/>
            <a:ext cx="522287" cy="157163"/>
            <a:chOff x="1627" y="3182"/>
            <a:chExt cx="329" cy="99"/>
          </a:xfrm>
        </p:grpSpPr>
        <p:sp>
          <p:nvSpPr>
            <p:cNvPr id="97450" name="Line 170"/>
            <p:cNvSpPr>
              <a:spLocks noChangeShapeType="1"/>
            </p:cNvSpPr>
            <p:nvPr/>
          </p:nvSpPr>
          <p:spPr bwMode="auto">
            <a:xfrm flipV="1">
              <a:off x="1627" y="3181"/>
              <a:ext cx="117" cy="3"/>
            </a:xfrm>
            <a:prstGeom prst="line">
              <a:avLst/>
            </a:prstGeom>
            <a:noFill/>
            <a:ln w="2844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451" name="Line 171"/>
            <p:cNvSpPr>
              <a:spLocks noChangeShapeType="1"/>
            </p:cNvSpPr>
            <p:nvPr/>
          </p:nvSpPr>
          <p:spPr bwMode="auto">
            <a:xfrm>
              <a:off x="1854" y="3282"/>
              <a:ext cx="103" cy="0"/>
            </a:xfrm>
            <a:prstGeom prst="line">
              <a:avLst/>
            </a:prstGeom>
            <a:noFill/>
            <a:ln w="2844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452" name="Line 172"/>
            <p:cNvSpPr>
              <a:spLocks noChangeShapeType="1"/>
            </p:cNvSpPr>
            <p:nvPr/>
          </p:nvSpPr>
          <p:spPr bwMode="auto">
            <a:xfrm>
              <a:off x="1736" y="3184"/>
              <a:ext cx="122" cy="97"/>
            </a:xfrm>
            <a:prstGeom prst="line">
              <a:avLst/>
            </a:prstGeom>
            <a:noFill/>
            <a:ln w="2844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7453" name="Group 173"/>
          <p:cNvGrpSpPr>
            <a:grpSpLocks/>
          </p:cNvGrpSpPr>
          <p:nvPr/>
        </p:nvGrpSpPr>
        <p:grpSpPr bwMode="auto">
          <a:xfrm>
            <a:off x="2582863" y="5048250"/>
            <a:ext cx="522287" cy="157163"/>
            <a:chOff x="1627" y="3180"/>
            <a:chExt cx="329" cy="99"/>
          </a:xfrm>
        </p:grpSpPr>
        <p:sp>
          <p:nvSpPr>
            <p:cNvPr id="97454" name="Line 174"/>
            <p:cNvSpPr>
              <a:spLocks noChangeShapeType="1"/>
            </p:cNvSpPr>
            <p:nvPr/>
          </p:nvSpPr>
          <p:spPr bwMode="auto">
            <a:xfrm>
              <a:off x="1627" y="3278"/>
              <a:ext cx="117" cy="1"/>
            </a:xfrm>
            <a:prstGeom prst="line">
              <a:avLst/>
            </a:prstGeom>
            <a:noFill/>
            <a:ln w="28440" cap="sq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455" name="Line 175"/>
            <p:cNvSpPr>
              <a:spLocks noChangeShapeType="1"/>
            </p:cNvSpPr>
            <p:nvPr/>
          </p:nvSpPr>
          <p:spPr bwMode="auto">
            <a:xfrm>
              <a:off x="1854" y="3180"/>
              <a:ext cx="103" cy="0"/>
            </a:xfrm>
            <a:prstGeom prst="line">
              <a:avLst/>
            </a:prstGeom>
            <a:noFill/>
            <a:ln w="28440" cap="sq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456" name="Line 176"/>
            <p:cNvSpPr>
              <a:spLocks noChangeShapeType="1"/>
            </p:cNvSpPr>
            <p:nvPr/>
          </p:nvSpPr>
          <p:spPr bwMode="auto">
            <a:xfrm flipV="1">
              <a:off x="1736" y="3179"/>
              <a:ext cx="122" cy="99"/>
            </a:xfrm>
            <a:prstGeom prst="line">
              <a:avLst/>
            </a:prstGeom>
            <a:noFill/>
            <a:ln w="28440" cap="sq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457" name="Line 177"/>
          <p:cNvSpPr>
            <a:spLocks noChangeShapeType="1"/>
          </p:cNvSpPr>
          <p:nvPr/>
        </p:nvSpPr>
        <p:spPr bwMode="auto">
          <a:xfrm flipH="1">
            <a:off x="1693863" y="5375275"/>
            <a:ext cx="871537" cy="811213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7458" name="Group 178"/>
          <p:cNvGrpSpPr>
            <a:grpSpLocks/>
          </p:cNvGrpSpPr>
          <p:nvPr/>
        </p:nvGrpSpPr>
        <p:grpSpPr bwMode="auto">
          <a:xfrm>
            <a:off x="2641600" y="4900613"/>
            <a:ext cx="393700" cy="396875"/>
            <a:chOff x="1664" y="3087"/>
            <a:chExt cx="248" cy="250"/>
          </a:xfrm>
        </p:grpSpPr>
        <p:sp>
          <p:nvSpPr>
            <p:cNvPr id="97459" name="Rectangle 179"/>
            <p:cNvSpPr>
              <a:spLocks noChangeArrowheads="1"/>
            </p:cNvSpPr>
            <p:nvPr/>
          </p:nvSpPr>
          <p:spPr bwMode="auto">
            <a:xfrm rot="8040000">
              <a:off x="1687" y="3138"/>
              <a:ext cx="202" cy="150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460" name="Line 180"/>
            <p:cNvSpPr>
              <a:spLocks noChangeShapeType="1"/>
            </p:cNvSpPr>
            <p:nvPr/>
          </p:nvSpPr>
          <p:spPr bwMode="auto">
            <a:xfrm flipH="1" flipV="1">
              <a:off x="1703" y="3229"/>
              <a:ext cx="68" cy="6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461" name="Line 181"/>
            <p:cNvSpPr>
              <a:spLocks noChangeShapeType="1"/>
            </p:cNvSpPr>
            <p:nvPr/>
          </p:nvSpPr>
          <p:spPr bwMode="auto">
            <a:xfrm flipH="1" flipV="1">
              <a:off x="1722" y="3209"/>
              <a:ext cx="69" cy="6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462" name="Line 182"/>
            <p:cNvSpPr>
              <a:spLocks noChangeShapeType="1"/>
            </p:cNvSpPr>
            <p:nvPr/>
          </p:nvSpPr>
          <p:spPr bwMode="auto">
            <a:xfrm flipH="1" flipV="1">
              <a:off x="1742" y="3189"/>
              <a:ext cx="68" cy="6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463" name="Line 183"/>
            <p:cNvSpPr>
              <a:spLocks noChangeShapeType="1"/>
            </p:cNvSpPr>
            <p:nvPr/>
          </p:nvSpPr>
          <p:spPr bwMode="auto">
            <a:xfrm flipH="1" flipV="1">
              <a:off x="1762" y="3171"/>
              <a:ext cx="69" cy="6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464" name="Line 184"/>
            <p:cNvSpPr>
              <a:spLocks noChangeShapeType="1"/>
            </p:cNvSpPr>
            <p:nvPr/>
          </p:nvSpPr>
          <p:spPr bwMode="auto">
            <a:xfrm flipH="1" flipV="1">
              <a:off x="1781" y="3150"/>
              <a:ext cx="69" cy="6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465" name="Line 185"/>
            <p:cNvSpPr>
              <a:spLocks noChangeShapeType="1"/>
            </p:cNvSpPr>
            <p:nvPr/>
          </p:nvSpPr>
          <p:spPr bwMode="auto">
            <a:xfrm flipH="1" flipV="1">
              <a:off x="1801" y="3130"/>
              <a:ext cx="69" cy="65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466" name="Freeform 186"/>
          <p:cNvSpPr>
            <a:spLocks/>
          </p:cNvSpPr>
          <p:nvPr/>
        </p:nvSpPr>
        <p:spPr bwMode="auto">
          <a:xfrm>
            <a:off x="1533525" y="3317875"/>
            <a:ext cx="5067300" cy="2933700"/>
          </a:xfrm>
          <a:custGeom>
            <a:avLst/>
            <a:gdLst>
              <a:gd name="G0" fmla="+- 1 0 0"/>
              <a:gd name="G1" fmla="+- 1 0 0"/>
              <a:gd name="G2" fmla="+- 4605 0 0"/>
              <a:gd name="G3" fmla="+- 1 0 0"/>
              <a:gd name="G4" fmla="+- 1 0 0"/>
              <a:gd name="G5" fmla="+- 1 0 0"/>
              <a:gd name="T0" fmla="*/ 2147483647 w 7980"/>
              <a:gd name="T1" fmla="*/ 2147483647 h 4620"/>
              <a:gd name="T2" fmla="*/ 2147483647 w 7980"/>
              <a:gd name="T3" fmla="*/ 2147483647 h 4620"/>
              <a:gd name="T4" fmla="*/ 0 w 7980"/>
              <a:gd name="T5" fmla="*/ 2147483647 h 4620"/>
              <a:gd name="T6" fmla="*/ 2147483647 w 7980"/>
              <a:gd name="T7" fmla="*/ 2147483647 h 4620"/>
              <a:gd name="T8" fmla="*/ 2147483647 w 7980"/>
              <a:gd name="T9" fmla="*/ 2147483647 h 4620"/>
              <a:gd name="T10" fmla="*/ 2147483647 w 7980"/>
              <a:gd name="T11" fmla="*/ 0 h 4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980" h="4620">
                <a:moveTo>
                  <a:pt x="7965" y="3420"/>
                </a:moveTo>
                <a:lnTo>
                  <a:pt x="7980" y="4620"/>
                </a:lnTo>
                <a:lnTo>
                  <a:pt x="0" y="4605"/>
                </a:lnTo>
                <a:lnTo>
                  <a:pt x="3315" y="1485"/>
                </a:lnTo>
                <a:lnTo>
                  <a:pt x="2355" y="1455"/>
                </a:lnTo>
                <a:lnTo>
                  <a:pt x="2355" y="0"/>
                </a:lnTo>
              </a:path>
            </a:pathLst>
          </a:custGeom>
          <a:noFill/>
          <a:ln w="38160" cap="sq">
            <a:solidFill>
              <a:srgbClr val="FF00FF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467" name="Freeform 187"/>
          <p:cNvSpPr>
            <a:spLocks/>
          </p:cNvSpPr>
          <p:nvPr/>
        </p:nvSpPr>
        <p:spPr bwMode="auto">
          <a:xfrm>
            <a:off x="1133475" y="3413125"/>
            <a:ext cx="5743575" cy="2886075"/>
          </a:xfrm>
          <a:custGeom>
            <a:avLst/>
            <a:gdLst>
              <a:gd name="G0" fmla="+- 2880 0 0"/>
              <a:gd name="G1" fmla="+- 4530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1 0 0"/>
              <a:gd name="T0" fmla="*/ 0 w 9045"/>
              <a:gd name="T1" fmla="*/ 2147483647 h 4545"/>
              <a:gd name="T2" fmla="*/ 0 w 9045"/>
              <a:gd name="T3" fmla="*/ 2147483647 h 4545"/>
              <a:gd name="T4" fmla="*/ 2147483647 w 9045"/>
              <a:gd name="T5" fmla="*/ 2147483647 h 4545"/>
              <a:gd name="T6" fmla="*/ 2147483647 w 9045"/>
              <a:gd name="T7" fmla="*/ 2147483647 h 4545"/>
              <a:gd name="T8" fmla="*/ 2147483647 w 9045"/>
              <a:gd name="T9" fmla="*/ 2147483647 h 4545"/>
              <a:gd name="T10" fmla="*/ 2147483647 w 9045"/>
              <a:gd name="T11" fmla="*/ 2147483647 h 4545"/>
              <a:gd name="T12" fmla="*/ 2147483647 w 9045"/>
              <a:gd name="T13" fmla="*/ 2147483647 h 4545"/>
              <a:gd name="T14" fmla="*/ 2147483647 w 9045"/>
              <a:gd name="T15" fmla="*/ 0 h 45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045" h="4545">
                <a:moveTo>
                  <a:pt x="0" y="2880"/>
                </a:moveTo>
                <a:lnTo>
                  <a:pt x="0" y="4530"/>
                </a:lnTo>
                <a:lnTo>
                  <a:pt x="885" y="4545"/>
                </a:lnTo>
                <a:lnTo>
                  <a:pt x="3510" y="2010"/>
                </a:lnTo>
                <a:lnTo>
                  <a:pt x="7140" y="2055"/>
                </a:lnTo>
                <a:lnTo>
                  <a:pt x="8145" y="1020"/>
                </a:lnTo>
                <a:lnTo>
                  <a:pt x="9045" y="1020"/>
                </a:lnTo>
                <a:lnTo>
                  <a:pt x="9015" y="0"/>
                </a:lnTo>
              </a:path>
            </a:pathLst>
          </a:custGeom>
          <a:noFill/>
          <a:ln w="38160" cap="sq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468" name="Freeform 188"/>
          <p:cNvSpPr>
            <a:spLocks/>
          </p:cNvSpPr>
          <p:nvPr/>
        </p:nvSpPr>
        <p:spPr bwMode="auto">
          <a:xfrm>
            <a:off x="1257300" y="3460750"/>
            <a:ext cx="5791200" cy="2667000"/>
          </a:xfrm>
          <a:custGeom>
            <a:avLst/>
            <a:gdLst>
              <a:gd name="G0" fmla="+- 2821 0 0"/>
              <a:gd name="G1" fmla="+- 4201 0 0"/>
              <a:gd name="G2" fmla="+- 1 0 0"/>
              <a:gd name="G3" fmla="+- 1 0 0"/>
              <a:gd name="G4" fmla="+- 1 0 0"/>
              <a:gd name="G5" fmla="+- 1 0 0"/>
              <a:gd name="T0" fmla="*/ 0 w 9120"/>
              <a:gd name="T1" fmla="*/ 2147483647 h 4201"/>
              <a:gd name="T2" fmla="*/ 0 w 9120"/>
              <a:gd name="T3" fmla="*/ 2147483647 h 4201"/>
              <a:gd name="T4" fmla="*/ 2147483647 w 9120"/>
              <a:gd name="T5" fmla="*/ 2147483647 h 4201"/>
              <a:gd name="T6" fmla="*/ 2147483647 w 9120"/>
              <a:gd name="T7" fmla="*/ 2147483647 h 4201"/>
              <a:gd name="T8" fmla="*/ 2147483647 w 9120"/>
              <a:gd name="T9" fmla="*/ 2147483647 h 4201"/>
              <a:gd name="T10" fmla="*/ 2147483647 w 9120"/>
              <a:gd name="T11" fmla="*/ 0 h 4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120" h="4201">
                <a:moveTo>
                  <a:pt x="0" y="2821"/>
                </a:moveTo>
                <a:lnTo>
                  <a:pt x="0" y="4201"/>
                </a:lnTo>
                <a:lnTo>
                  <a:pt x="4890" y="4201"/>
                </a:lnTo>
                <a:lnTo>
                  <a:pt x="8055" y="1051"/>
                </a:lnTo>
                <a:lnTo>
                  <a:pt x="9120" y="1080"/>
                </a:lnTo>
                <a:lnTo>
                  <a:pt x="9105" y="0"/>
                </a:lnTo>
              </a:path>
            </a:pathLst>
          </a:custGeom>
          <a:noFill/>
          <a:ln w="38160" cap="sq">
            <a:solidFill>
              <a:srgbClr val="00FF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7469" name="Group 189"/>
          <p:cNvGrpSpPr>
            <a:grpSpLocks/>
          </p:cNvGrpSpPr>
          <p:nvPr/>
        </p:nvGrpSpPr>
        <p:grpSpPr bwMode="auto">
          <a:xfrm>
            <a:off x="1087438" y="5213350"/>
            <a:ext cx="88900" cy="269875"/>
            <a:chOff x="685" y="3284"/>
            <a:chExt cx="56" cy="170"/>
          </a:xfrm>
        </p:grpSpPr>
        <p:sp>
          <p:nvSpPr>
            <p:cNvPr id="97470" name="Oval 190"/>
            <p:cNvSpPr>
              <a:spLocks noChangeArrowheads="1"/>
            </p:cNvSpPr>
            <p:nvPr/>
          </p:nvSpPr>
          <p:spPr bwMode="auto">
            <a:xfrm>
              <a:off x="685" y="3284"/>
              <a:ext cx="56" cy="56"/>
            </a:xfrm>
            <a:prstGeom prst="ellipse">
              <a:avLst/>
            </a:prstGeom>
            <a:solidFill>
              <a:srgbClr val="0000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471" name="Oval 191"/>
            <p:cNvSpPr>
              <a:spLocks noChangeArrowheads="1"/>
            </p:cNvSpPr>
            <p:nvPr/>
          </p:nvSpPr>
          <p:spPr bwMode="auto">
            <a:xfrm>
              <a:off x="685" y="3398"/>
              <a:ext cx="56" cy="56"/>
            </a:xfrm>
            <a:prstGeom prst="ellipse">
              <a:avLst/>
            </a:prstGeom>
            <a:solidFill>
              <a:srgbClr val="0000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7472" name="Group 192"/>
          <p:cNvGrpSpPr>
            <a:grpSpLocks/>
          </p:cNvGrpSpPr>
          <p:nvPr/>
        </p:nvGrpSpPr>
        <p:grpSpPr bwMode="auto">
          <a:xfrm>
            <a:off x="6543675" y="5449888"/>
            <a:ext cx="90488" cy="269875"/>
            <a:chOff x="4122" y="3433"/>
            <a:chExt cx="57" cy="170"/>
          </a:xfrm>
        </p:grpSpPr>
        <p:sp>
          <p:nvSpPr>
            <p:cNvPr id="97473" name="Oval 193"/>
            <p:cNvSpPr>
              <a:spLocks noChangeArrowheads="1"/>
            </p:cNvSpPr>
            <p:nvPr/>
          </p:nvSpPr>
          <p:spPr bwMode="auto">
            <a:xfrm>
              <a:off x="4122" y="3433"/>
              <a:ext cx="57" cy="56"/>
            </a:xfrm>
            <a:prstGeom prst="ellipse">
              <a:avLst/>
            </a:prstGeom>
            <a:solidFill>
              <a:srgbClr val="FF00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474" name="Oval 194"/>
            <p:cNvSpPr>
              <a:spLocks noChangeArrowheads="1"/>
            </p:cNvSpPr>
            <p:nvPr/>
          </p:nvSpPr>
          <p:spPr bwMode="auto">
            <a:xfrm>
              <a:off x="4122" y="3547"/>
              <a:ext cx="57" cy="56"/>
            </a:xfrm>
            <a:prstGeom prst="ellipse">
              <a:avLst/>
            </a:prstGeom>
            <a:solidFill>
              <a:srgbClr val="FF00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7475" name="Group 195"/>
          <p:cNvGrpSpPr>
            <a:grpSpLocks/>
          </p:cNvGrpSpPr>
          <p:nvPr/>
        </p:nvGrpSpPr>
        <p:grpSpPr bwMode="auto">
          <a:xfrm>
            <a:off x="6991350" y="3392488"/>
            <a:ext cx="88900" cy="269875"/>
            <a:chOff x="4404" y="2137"/>
            <a:chExt cx="56" cy="170"/>
          </a:xfrm>
        </p:grpSpPr>
        <p:sp>
          <p:nvSpPr>
            <p:cNvPr id="97476" name="Oval 196"/>
            <p:cNvSpPr>
              <a:spLocks noChangeArrowheads="1"/>
            </p:cNvSpPr>
            <p:nvPr/>
          </p:nvSpPr>
          <p:spPr bwMode="auto">
            <a:xfrm>
              <a:off x="4404" y="2137"/>
              <a:ext cx="56" cy="56"/>
            </a:xfrm>
            <a:prstGeom prst="ellipse">
              <a:avLst/>
            </a:prstGeom>
            <a:solidFill>
              <a:srgbClr val="00FF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477" name="Oval 197"/>
            <p:cNvSpPr>
              <a:spLocks noChangeArrowheads="1"/>
            </p:cNvSpPr>
            <p:nvPr/>
          </p:nvSpPr>
          <p:spPr bwMode="auto">
            <a:xfrm>
              <a:off x="4404" y="2251"/>
              <a:ext cx="56" cy="56"/>
            </a:xfrm>
            <a:prstGeom prst="ellipse">
              <a:avLst/>
            </a:prstGeom>
            <a:solidFill>
              <a:srgbClr val="00FF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7479" name="Text Box 199"/>
          <p:cNvSpPr txBox="1">
            <a:spLocks noChangeArrowheads="1"/>
          </p:cNvSpPr>
          <p:nvPr/>
        </p:nvSpPr>
        <p:spPr bwMode="auto">
          <a:xfrm>
            <a:off x="330200" y="115888"/>
            <a:ext cx="8128000" cy="873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Causes/costs of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Congestion</a:t>
            </a: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scenario 3 </a:t>
            </a:r>
          </a:p>
        </p:txBody>
      </p:sp>
      <p:sp>
        <p:nvSpPr>
          <p:cNvPr id="97480" name="Text Box 200"/>
          <p:cNvSpPr txBox="1">
            <a:spLocks noChangeArrowheads="1"/>
          </p:cNvSpPr>
          <p:nvPr/>
        </p:nvSpPr>
        <p:spPr bwMode="auto">
          <a:xfrm>
            <a:off x="6735763" y="3055938"/>
            <a:ext cx="735012" cy="2317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Host B</a:t>
            </a:r>
          </a:p>
        </p:txBody>
      </p:sp>
      <p:sp>
        <p:nvSpPr>
          <p:cNvPr id="97481" name="Text Box 201"/>
          <p:cNvSpPr txBox="1">
            <a:spLocks noChangeArrowheads="1"/>
          </p:cNvSpPr>
          <p:nvPr/>
        </p:nvSpPr>
        <p:spPr bwMode="auto">
          <a:xfrm>
            <a:off x="6188075" y="5116513"/>
            <a:ext cx="735013" cy="2317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Host C</a:t>
            </a:r>
          </a:p>
        </p:txBody>
      </p:sp>
      <p:sp>
        <p:nvSpPr>
          <p:cNvPr id="97482" name="Text Box 202"/>
          <p:cNvSpPr txBox="1">
            <a:spLocks noChangeArrowheads="1"/>
          </p:cNvSpPr>
          <p:nvPr/>
        </p:nvSpPr>
        <p:spPr bwMode="auto">
          <a:xfrm>
            <a:off x="750888" y="4873625"/>
            <a:ext cx="735012" cy="2317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Host D</a:t>
            </a:r>
          </a:p>
        </p:txBody>
      </p:sp>
      <p:sp>
        <p:nvSpPr>
          <p:cNvPr id="97483" name="Text Box 203"/>
          <p:cNvSpPr txBox="1">
            <a:spLocks noChangeArrowheads="1"/>
          </p:cNvSpPr>
          <p:nvPr/>
        </p:nvSpPr>
        <p:spPr bwMode="auto">
          <a:xfrm>
            <a:off x="3536950" y="2911475"/>
            <a:ext cx="1881188" cy="4730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FF0000"/>
                </a:solidFill>
                <a:latin typeface="Symbol" charset="2"/>
              </a:rPr>
              <a:t></a:t>
            </a:r>
            <a:r>
              <a:rPr lang="en-US" sz="2000" baseline="-25000" dirty="0">
                <a:solidFill>
                  <a:srgbClr val="FF0000"/>
                </a:solidFill>
                <a:latin typeface="Arial" charset="0"/>
              </a:rPr>
              <a:t>in</a:t>
            </a:r>
            <a:r>
              <a:rPr lang="en-US" baseline="-2500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: original data</a:t>
            </a:r>
          </a:p>
        </p:txBody>
      </p:sp>
      <p:sp>
        <p:nvSpPr>
          <p:cNvPr id="97484" name="Line 204"/>
          <p:cNvSpPr>
            <a:spLocks noChangeShapeType="1"/>
          </p:cNvSpPr>
          <p:nvPr/>
        </p:nvSpPr>
        <p:spPr bwMode="auto">
          <a:xfrm>
            <a:off x="5013325" y="3479800"/>
            <a:ext cx="339725" cy="1588"/>
          </a:xfrm>
          <a:prstGeom prst="line">
            <a:avLst/>
          </a:prstGeom>
          <a:noFill/>
          <a:ln w="38160" cap="sq">
            <a:solidFill>
              <a:srgbClr val="FFFFFF"/>
            </a:solidFill>
            <a:prstDash val="sysDot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485" name="Text Box 205"/>
          <p:cNvSpPr txBox="1">
            <a:spLocks noChangeArrowheads="1"/>
          </p:cNvSpPr>
          <p:nvPr/>
        </p:nvSpPr>
        <p:spPr bwMode="auto">
          <a:xfrm>
            <a:off x="3419475" y="3240088"/>
            <a:ext cx="2349500" cy="6175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FF0000"/>
                </a:solidFill>
                <a:latin typeface="Symbol" charset="2"/>
              </a:rPr>
              <a:t>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'</a:t>
            </a:r>
            <a:r>
              <a:rPr lang="en-US" sz="2000" baseline="-25000" dirty="0">
                <a:solidFill>
                  <a:srgbClr val="FF0000"/>
                </a:solidFill>
                <a:latin typeface="Arial" charset="0"/>
              </a:rPr>
              <a:t>in</a:t>
            </a:r>
            <a:r>
              <a:rPr lang="en-US" sz="1800" dirty="0">
                <a:solidFill>
                  <a:srgbClr val="FF0000"/>
                </a:solidFill>
                <a:latin typeface="Arial" charset="0"/>
              </a:rPr>
              <a:t>:</a:t>
            </a:r>
            <a:r>
              <a:rPr lang="en-US" sz="140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original data, </a:t>
            </a:r>
            <a:r>
              <a:rPr lang="en-US" i="1" dirty="0">
                <a:solidFill>
                  <a:srgbClr val="FF0000"/>
                </a:solidFill>
                <a:latin typeface="Arial" charset="0"/>
              </a:rPr>
              <a:t>plus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retransmitted data</a:t>
            </a:r>
          </a:p>
        </p:txBody>
      </p:sp>
      <p:sp>
        <p:nvSpPr>
          <p:cNvPr id="97486" name="Rectangle 206"/>
          <p:cNvSpPr>
            <a:spLocks noChangeArrowheads="1"/>
          </p:cNvSpPr>
          <p:nvPr/>
        </p:nvSpPr>
        <p:spPr bwMode="auto">
          <a:xfrm>
            <a:off x="4270375" y="1778000"/>
            <a:ext cx="4656138" cy="1066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2900" indent="-341313" algn="l">
              <a:lnSpc>
                <a:spcPct val="85000"/>
              </a:lnSpc>
              <a:spcBef>
                <a:spcPts val="600"/>
              </a:spcBef>
              <a:buClrTx/>
              <a:buSzPct val="65000"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2800" u="sng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A: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 red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</a:rPr>
              <a:t></a:t>
            </a:r>
            <a:r>
              <a:rPr lang="en-US" sz="2400" baseline="-25000" dirty="0" smtClean="0">
                <a:solidFill>
                  <a:srgbClr val="FF0000"/>
                </a:solidFill>
                <a:latin typeface="Arial" charset="0"/>
              </a:rPr>
              <a:t>in </a:t>
            </a:r>
            <a:r>
              <a:rPr lang="ja-JP" sz="2400" baseline="3000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increases, all arriving blue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pkts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at upper queue are dropped, blue throughput </a:t>
            </a:r>
            <a:r>
              <a:rPr lang="en-US" sz="2400" dirty="0" smtClean="0">
                <a:solidFill>
                  <a:srgbClr val="FF0000"/>
                </a:solidFill>
                <a:latin typeface="Symbol" charset="2"/>
              </a:rPr>
              <a:t>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out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7487" name="Group 207"/>
          <p:cNvGrpSpPr>
            <a:grpSpLocks/>
          </p:cNvGrpSpPr>
          <p:nvPr/>
        </p:nvGrpSpPr>
        <p:grpSpPr bwMode="auto">
          <a:xfrm>
            <a:off x="7429500" y="4146550"/>
            <a:ext cx="230188" cy="439738"/>
            <a:chOff x="4680" y="2612"/>
            <a:chExt cx="145" cy="277"/>
          </a:xfrm>
        </p:grpSpPr>
        <p:sp>
          <p:nvSpPr>
            <p:cNvPr id="97488" name="Freeform 208"/>
            <p:cNvSpPr>
              <a:spLocks noChangeArrowheads="1"/>
            </p:cNvSpPr>
            <p:nvPr/>
          </p:nvSpPr>
          <p:spPr bwMode="auto">
            <a:xfrm>
              <a:off x="4796" y="2612"/>
              <a:ext cx="28" cy="26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2742 0 0"/>
                <a:gd name="G4" fmla="+- 1 0 0"/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0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489" name="Rectangle 209"/>
            <p:cNvSpPr>
              <a:spLocks noChangeArrowheads="1"/>
            </p:cNvSpPr>
            <p:nvPr/>
          </p:nvSpPr>
          <p:spPr bwMode="auto">
            <a:xfrm>
              <a:off x="4687" y="2612"/>
              <a:ext cx="106" cy="264"/>
            </a:xfrm>
            <a:prstGeom prst="rect">
              <a:avLst/>
            </a:pr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490" name="Freeform 210"/>
            <p:cNvSpPr>
              <a:spLocks noChangeArrowheads="1"/>
            </p:cNvSpPr>
            <p:nvPr/>
          </p:nvSpPr>
          <p:spPr bwMode="auto">
            <a:xfrm>
              <a:off x="4801" y="2628"/>
              <a:ext cx="16" cy="245"/>
            </a:xfrm>
            <a:custGeom>
              <a:avLst/>
              <a:gdLst>
                <a:gd name="G0" fmla="+- 0 0 0"/>
                <a:gd name="G1" fmla="+- 0 0 0"/>
                <a:gd name="G2" fmla="+- 1 0 0"/>
                <a:gd name="G3" fmla="+- 1 0 0"/>
                <a:gd name="G4" fmla="+- 1229 0 0"/>
                <a:gd name="G5" fmla="+- 1 0 0"/>
                <a:gd name="G6" fmla="+- 2501 0 0"/>
                <a:gd name="G7" fmla="+- 0 0 0"/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0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491" name="Freeform 211"/>
            <p:cNvSpPr>
              <a:spLocks noChangeArrowheads="1"/>
            </p:cNvSpPr>
            <p:nvPr/>
          </p:nvSpPr>
          <p:spPr bwMode="auto">
            <a:xfrm>
              <a:off x="4797" y="2753"/>
              <a:ext cx="26" cy="21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492" name="Rectangle 212"/>
            <p:cNvSpPr>
              <a:spLocks noChangeArrowheads="1"/>
            </p:cNvSpPr>
            <p:nvPr/>
          </p:nvSpPr>
          <p:spPr bwMode="auto">
            <a:xfrm>
              <a:off x="4687" y="2643"/>
              <a:ext cx="60" cy="4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7493" name="Group 213"/>
            <p:cNvGrpSpPr>
              <a:grpSpLocks/>
            </p:cNvGrpSpPr>
            <p:nvPr/>
          </p:nvGrpSpPr>
          <p:grpSpPr bwMode="auto">
            <a:xfrm>
              <a:off x="4742" y="2640"/>
              <a:ext cx="58" cy="16"/>
              <a:chOff x="4742" y="2640"/>
              <a:chExt cx="58" cy="16"/>
            </a:xfrm>
          </p:grpSpPr>
          <p:sp>
            <p:nvSpPr>
              <p:cNvPr id="97494" name="AutoShape 214"/>
              <p:cNvSpPr>
                <a:spLocks noChangeArrowheads="1"/>
              </p:cNvSpPr>
              <p:nvPr/>
            </p:nvSpPr>
            <p:spPr bwMode="auto">
              <a:xfrm>
                <a:off x="4742" y="2640"/>
                <a:ext cx="58" cy="1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495" name="AutoShape 215"/>
              <p:cNvSpPr>
                <a:spLocks noChangeArrowheads="1"/>
              </p:cNvSpPr>
              <p:nvPr/>
            </p:nvSpPr>
            <p:spPr bwMode="auto">
              <a:xfrm>
                <a:off x="4743" y="2642"/>
                <a:ext cx="57" cy="12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7496" name="Rectangle 216"/>
            <p:cNvSpPr>
              <a:spLocks noChangeArrowheads="1"/>
            </p:cNvSpPr>
            <p:nvPr/>
          </p:nvSpPr>
          <p:spPr bwMode="auto">
            <a:xfrm>
              <a:off x="4689" y="2680"/>
              <a:ext cx="60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7497" name="Group 217"/>
            <p:cNvGrpSpPr>
              <a:grpSpLocks/>
            </p:cNvGrpSpPr>
            <p:nvPr/>
          </p:nvGrpSpPr>
          <p:grpSpPr bwMode="auto">
            <a:xfrm>
              <a:off x="4742" y="2677"/>
              <a:ext cx="58" cy="14"/>
              <a:chOff x="4742" y="2677"/>
              <a:chExt cx="58" cy="14"/>
            </a:xfrm>
          </p:grpSpPr>
          <p:sp>
            <p:nvSpPr>
              <p:cNvPr id="97498" name="AutoShape 218"/>
              <p:cNvSpPr>
                <a:spLocks noChangeArrowheads="1"/>
              </p:cNvSpPr>
              <p:nvPr/>
            </p:nvSpPr>
            <p:spPr bwMode="auto">
              <a:xfrm>
                <a:off x="4742" y="2677"/>
                <a:ext cx="58" cy="1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499" name="AutoShape 219"/>
              <p:cNvSpPr>
                <a:spLocks noChangeArrowheads="1"/>
              </p:cNvSpPr>
              <p:nvPr/>
            </p:nvSpPr>
            <p:spPr bwMode="auto">
              <a:xfrm>
                <a:off x="4743" y="2680"/>
                <a:ext cx="56" cy="10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7500" name="Rectangle 220"/>
            <p:cNvSpPr>
              <a:spLocks noChangeArrowheads="1"/>
            </p:cNvSpPr>
            <p:nvPr/>
          </p:nvSpPr>
          <p:spPr bwMode="auto">
            <a:xfrm>
              <a:off x="4688" y="2720"/>
              <a:ext cx="60" cy="4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01" name="Rectangle 221"/>
            <p:cNvSpPr>
              <a:spLocks noChangeArrowheads="1"/>
            </p:cNvSpPr>
            <p:nvPr/>
          </p:nvSpPr>
          <p:spPr bwMode="auto">
            <a:xfrm>
              <a:off x="4689" y="2754"/>
              <a:ext cx="60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7502" name="Group 222"/>
            <p:cNvGrpSpPr>
              <a:grpSpLocks/>
            </p:cNvGrpSpPr>
            <p:nvPr/>
          </p:nvGrpSpPr>
          <p:grpSpPr bwMode="auto">
            <a:xfrm>
              <a:off x="4741" y="2751"/>
              <a:ext cx="58" cy="16"/>
              <a:chOff x="4741" y="2751"/>
              <a:chExt cx="58" cy="16"/>
            </a:xfrm>
          </p:grpSpPr>
          <p:sp>
            <p:nvSpPr>
              <p:cNvPr id="97503" name="AutoShape 223"/>
              <p:cNvSpPr>
                <a:spLocks noChangeArrowheads="1"/>
              </p:cNvSpPr>
              <p:nvPr/>
            </p:nvSpPr>
            <p:spPr bwMode="auto">
              <a:xfrm>
                <a:off x="4741" y="2751"/>
                <a:ext cx="58" cy="1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504" name="AutoShape 224"/>
              <p:cNvSpPr>
                <a:spLocks noChangeArrowheads="1"/>
              </p:cNvSpPr>
              <p:nvPr/>
            </p:nvSpPr>
            <p:spPr bwMode="auto">
              <a:xfrm>
                <a:off x="4742" y="2753"/>
                <a:ext cx="56" cy="11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7505" name="Freeform 225"/>
            <p:cNvSpPr>
              <a:spLocks noChangeArrowheads="1"/>
            </p:cNvSpPr>
            <p:nvPr/>
          </p:nvSpPr>
          <p:spPr bwMode="auto">
            <a:xfrm>
              <a:off x="4798" y="2719"/>
              <a:ext cx="26" cy="21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7506" name="Group 226"/>
            <p:cNvGrpSpPr>
              <a:grpSpLocks/>
            </p:cNvGrpSpPr>
            <p:nvPr/>
          </p:nvGrpSpPr>
          <p:grpSpPr bwMode="auto">
            <a:xfrm>
              <a:off x="4741" y="2716"/>
              <a:ext cx="58" cy="15"/>
              <a:chOff x="4741" y="2716"/>
              <a:chExt cx="58" cy="15"/>
            </a:xfrm>
          </p:grpSpPr>
          <p:sp>
            <p:nvSpPr>
              <p:cNvPr id="97507" name="AutoShape 227"/>
              <p:cNvSpPr>
                <a:spLocks noChangeArrowheads="1"/>
              </p:cNvSpPr>
              <p:nvPr/>
            </p:nvSpPr>
            <p:spPr bwMode="auto">
              <a:xfrm>
                <a:off x="4741" y="2716"/>
                <a:ext cx="58" cy="15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508" name="AutoShape 228"/>
              <p:cNvSpPr>
                <a:spLocks noChangeArrowheads="1"/>
              </p:cNvSpPr>
              <p:nvPr/>
            </p:nvSpPr>
            <p:spPr bwMode="auto">
              <a:xfrm>
                <a:off x="4742" y="2718"/>
                <a:ext cx="56" cy="11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7509" name="Rectangle 229"/>
            <p:cNvSpPr>
              <a:spLocks noChangeArrowheads="1"/>
            </p:cNvSpPr>
            <p:nvPr/>
          </p:nvSpPr>
          <p:spPr bwMode="auto">
            <a:xfrm>
              <a:off x="4794" y="2612"/>
              <a:ext cx="6" cy="265"/>
            </a:xfrm>
            <a:prstGeom prst="rect">
              <a:avLst/>
            </a:prstGeom>
            <a:gradFill rotWithShape="0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10" name="Freeform 230"/>
            <p:cNvSpPr>
              <a:spLocks noChangeArrowheads="1"/>
            </p:cNvSpPr>
            <p:nvPr/>
          </p:nvSpPr>
          <p:spPr bwMode="auto">
            <a:xfrm>
              <a:off x="4800" y="2679"/>
              <a:ext cx="23" cy="24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11" name="Freeform 231"/>
            <p:cNvSpPr>
              <a:spLocks noChangeArrowheads="1"/>
            </p:cNvSpPr>
            <p:nvPr/>
          </p:nvSpPr>
          <p:spPr bwMode="auto">
            <a:xfrm>
              <a:off x="4800" y="2641"/>
              <a:ext cx="24" cy="27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*/ 1 35987 45568"/>
                <a:gd name="G10" fmla="*/ 1 35987 55552"/>
                <a:gd name="G11" fmla="*/ G10 1 180"/>
                <a:gd name="G12" fmla="*/ G9 1 G11"/>
                <a:gd name="G13" fmla="*/ 1 35987 45568"/>
                <a:gd name="G14" fmla="*/ 1 35987 55552"/>
                <a:gd name="G15" fmla="*/ G14 1 180"/>
                <a:gd name="G16" fmla="*/ G13 1 G15"/>
                <a:gd name="G17" fmla="+- 17 0 0"/>
                <a:gd name="G18" fmla="+- 1 0 0"/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12" name="Oval 232"/>
            <p:cNvSpPr>
              <a:spLocks noChangeArrowheads="1"/>
            </p:cNvSpPr>
            <p:nvPr/>
          </p:nvSpPr>
          <p:spPr bwMode="auto">
            <a:xfrm>
              <a:off x="4821" y="2865"/>
              <a:ext cx="4" cy="10"/>
            </a:xfrm>
            <a:prstGeom prst="ellipse">
              <a:avLst/>
            </a:pr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13" name="Freeform 233"/>
            <p:cNvSpPr>
              <a:spLocks noChangeArrowheads="1"/>
            </p:cNvSpPr>
            <p:nvPr/>
          </p:nvSpPr>
          <p:spPr bwMode="auto">
            <a:xfrm>
              <a:off x="4799" y="2865"/>
              <a:ext cx="24" cy="22"/>
            </a:xfrm>
            <a:custGeom>
              <a:avLst/>
              <a:gdLst>
                <a:gd name="G0" fmla="+- 106 0 0"/>
                <a:gd name="G1" fmla="+- 120 0 0"/>
                <a:gd name="G2" fmla="+- 1 0 0"/>
                <a:gd name="G3" fmla="+- 1 0 0"/>
                <a:gd name="G4" fmla="+- 106 0 0"/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14" name="AutoShape 234"/>
            <p:cNvSpPr>
              <a:spLocks noChangeArrowheads="1"/>
            </p:cNvSpPr>
            <p:nvPr/>
          </p:nvSpPr>
          <p:spPr bwMode="auto">
            <a:xfrm>
              <a:off x="4680" y="2873"/>
              <a:ext cx="122" cy="1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15" name="AutoShape 235"/>
            <p:cNvSpPr>
              <a:spLocks noChangeArrowheads="1"/>
            </p:cNvSpPr>
            <p:nvPr/>
          </p:nvSpPr>
          <p:spPr bwMode="auto">
            <a:xfrm>
              <a:off x="4687" y="2877"/>
              <a:ext cx="108" cy="8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16" name="Oval 236"/>
            <p:cNvSpPr>
              <a:spLocks noChangeArrowheads="1"/>
            </p:cNvSpPr>
            <p:nvPr/>
          </p:nvSpPr>
          <p:spPr bwMode="auto">
            <a:xfrm>
              <a:off x="4697" y="2839"/>
              <a:ext cx="15" cy="15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17" name="Oval 237"/>
            <p:cNvSpPr>
              <a:spLocks noChangeArrowheads="1"/>
            </p:cNvSpPr>
            <p:nvPr/>
          </p:nvSpPr>
          <p:spPr bwMode="auto">
            <a:xfrm>
              <a:off x="4715" y="2839"/>
              <a:ext cx="16" cy="15"/>
            </a:xfrm>
            <a:prstGeom prst="ellipse">
              <a:avLst/>
            </a:prstGeom>
            <a:solidFill>
              <a:srgbClr val="FF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18" name="Oval 238"/>
            <p:cNvSpPr>
              <a:spLocks noChangeArrowheads="1"/>
            </p:cNvSpPr>
            <p:nvPr/>
          </p:nvSpPr>
          <p:spPr bwMode="auto">
            <a:xfrm>
              <a:off x="4733" y="2838"/>
              <a:ext cx="16" cy="16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19" name="Rectangle 239"/>
            <p:cNvSpPr>
              <a:spLocks noChangeArrowheads="1"/>
            </p:cNvSpPr>
            <p:nvPr/>
          </p:nvSpPr>
          <p:spPr bwMode="auto">
            <a:xfrm>
              <a:off x="4774" y="2775"/>
              <a:ext cx="8" cy="87"/>
            </a:xfrm>
            <a:prstGeom prst="rect">
              <a:avLst/>
            </a:prstGeom>
            <a:solidFill>
              <a:srgbClr val="29292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7520" name="Group 240"/>
          <p:cNvGrpSpPr>
            <a:grpSpLocks/>
          </p:cNvGrpSpPr>
          <p:nvPr/>
        </p:nvGrpSpPr>
        <p:grpSpPr bwMode="auto">
          <a:xfrm>
            <a:off x="6950075" y="6003925"/>
            <a:ext cx="230188" cy="439738"/>
            <a:chOff x="4378" y="3782"/>
            <a:chExt cx="145" cy="277"/>
          </a:xfrm>
        </p:grpSpPr>
        <p:sp>
          <p:nvSpPr>
            <p:cNvPr id="97521" name="Freeform 241"/>
            <p:cNvSpPr>
              <a:spLocks noChangeArrowheads="1"/>
            </p:cNvSpPr>
            <p:nvPr/>
          </p:nvSpPr>
          <p:spPr bwMode="auto">
            <a:xfrm>
              <a:off x="4494" y="3782"/>
              <a:ext cx="28" cy="26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2742 0 0"/>
                <a:gd name="G4" fmla="+- 1 0 0"/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0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22" name="Rectangle 242"/>
            <p:cNvSpPr>
              <a:spLocks noChangeArrowheads="1"/>
            </p:cNvSpPr>
            <p:nvPr/>
          </p:nvSpPr>
          <p:spPr bwMode="auto">
            <a:xfrm>
              <a:off x="4385" y="3782"/>
              <a:ext cx="106" cy="264"/>
            </a:xfrm>
            <a:prstGeom prst="rect">
              <a:avLst/>
            </a:pr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23" name="Freeform 243"/>
            <p:cNvSpPr>
              <a:spLocks noChangeArrowheads="1"/>
            </p:cNvSpPr>
            <p:nvPr/>
          </p:nvSpPr>
          <p:spPr bwMode="auto">
            <a:xfrm>
              <a:off x="4499" y="3798"/>
              <a:ext cx="16" cy="244"/>
            </a:xfrm>
            <a:custGeom>
              <a:avLst/>
              <a:gdLst>
                <a:gd name="G0" fmla="+- 0 0 0"/>
                <a:gd name="G1" fmla="+- 0 0 0"/>
                <a:gd name="G2" fmla="+- 1 0 0"/>
                <a:gd name="G3" fmla="+- 1 0 0"/>
                <a:gd name="G4" fmla="+- 1229 0 0"/>
                <a:gd name="G5" fmla="+- 1 0 0"/>
                <a:gd name="G6" fmla="+- 2501 0 0"/>
                <a:gd name="G7" fmla="+- 0 0 0"/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0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24" name="Freeform 244"/>
            <p:cNvSpPr>
              <a:spLocks noChangeArrowheads="1"/>
            </p:cNvSpPr>
            <p:nvPr/>
          </p:nvSpPr>
          <p:spPr bwMode="auto">
            <a:xfrm>
              <a:off x="4495" y="3922"/>
              <a:ext cx="26" cy="21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25" name="Rectangle 245"/>
            <p:cNvSpPr>
              <a:spLocks noChangeArrowheads="1"/>
            </p:cNvSpPr>
            <p:nvPr/>
          </p:nvSpPr>
          <p:spPr bwMode="auto">
            <a:xfrm>
              <a:off x="4385" y="3813"/>
              <a:ext cx="60" cy="4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7526" name="Group 246"/>
            <p:cNvGrpSpPr>
              <a:grpSpLocks/>
            </p:cNvGrpSpPr>
            <p:nvPr/>
          </p:nvGrpSpPr>
          <p:grpSpPr bwMode="auto">
            <a:xfrm>
              <a:off x="4440" y="3810"/>
              <a:ext cx="58" cy="16"/>
              <a:chOff x="4440" y="3810"/>
              <a:chExt cx="58" cy="16"/>
            </a:xfrm>
          </p:grpSpPr>
          <p:sp>
            <p:nvSpPr>
              <p:cNvPr id="97527" name="AutoShape 247"/>
              <p:cNvSpPr>
                <a:spLocks noChangeArrowheads="1"/>
              </p:cNvSpPr>
              <p:nvPr/>
            </p:nvSpPr>
            <p:spPr bwMode="auto">
              <a:xfrm>
                <a:off x="4440" y="3810"/>
                <a:ext cx="58" cy="1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528" name="AutoShape 248"/>
              <p:cNvSpPr>
                <a:spLocks noChangeArrowheads="1"/>
              </p:cNvSpPr>
              <p:nvPr/>
            </p:nvSpPr>
            <p:spPr bwMode="auto">
              <a:xfrm>
                <a:off x="4441" y="3812"/>
                <a:ext cx="57" cy="12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7529" name="Rectangle 249"/>
            <p:cNvSpPr>
              <a:spLocks noChangeArrowheads="1"/>
            </p:cNvSpPr>
            <p:nvPr/>
          </p:nvSpPr>
          <p:spPr bwMode="auto">
            <a:xfrm>
              <a:off x="4387" y="3850"/>
              <a:ext cx="60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7530" name="Group 250"/>
            <p:cNvGrpSpPr>
              <a:grpSpLocks/>
            </p:cNvGrpSpPr>
            <p:nvPr/>
          </p:nvGrpSpPr>
          <p:grpSpPr bwMode="auto">
            <a:xfrm>
              <a:off x="4440" y="3848"/>
              <a:ext cx="58" cy="14"/>
              <a:chOff x="4440" y="3848"/>
              <a:chExt cx="58" cy="14"/>
            </a:xfrm>
          </p:grpSpPr>
          <p:sp>
            <p:nvSpPr>
              <p:cNvPr id="97531" name="AutoShape 251"/>
              <p:cNvSpPr>
                <a:spLocks noChangeArrowheads="1"/>
              </p:cNvSpPr>
              <p:nvPr/>
            </p:nvSpPr>
            <p:spPr bwMode="auto">
              <a:xfrm>
                <a:off x="4440" y="3848"/>
                <a:ext cx="58" cy="1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532" name="AutoShape 252"/>
              <p:cNvSpPr>
                <a:spLocks noChangeArrowheads="1"/>
              </p:cNvSpPr>
              <p:nvPr/>
            </p:nvSpPr>
            <p:spPr bwMode="auto">
              <a:xfrm>
                <a:off x="4441" y="3850"/>
                <a:ext cx="56" cy="10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7533" name="Rectangle 253"/>
            <p:cNvSpPr>
              <a:spLocks noChangeArrowheads="1"/>
            </p:cNvSpPr>
            <p:nvPr/>
          </p:nvSpPr>
          <p:spPr bwMode="auto">
            <a:xfrm>
              <a:off x="4386" y="3890"/>
              <a:ext cx="60" cy="4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34" name="Rectangle 254"/>
            <p:cNvSpPr>
              <a:spLocks noChangeArrowheads="1"/>
            </p:cNvSpPr>
            <p:nvPr/>
          </p:nvSpPr>
          <p:spPr bwMode="auto">
            <a:xfrm>
              <a:off x="4387" y="3924"/>
              <a:ext cx="60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7535" name="Group 255"/>
            <p:cNvGrpSpPr>
              <a:grpSpLocks/>
            </p:cNvGrpSpPr>
            <p:nvPr/>
          </p:nvGrpSpPr>
          <p:grpSpPr bwMode="auto">
            <a:xfrm>
              <a:off x="4439" y="3921"/>
              <a:ext cx="59" cy="16"/>
              <a:chOff x="4439" y="3921"/>
              <a:chExt cx="59" cy="16"/>
            </a:xfrm>
          </p:grpSpPr>
          <p:sp>
            <p:nvSpPr>
              <p:cNvPr id="97536" name="AutoShape 256"/>
              <p:cNvSpPr>
                <a:spLocks noChangeArrowheads="1"/>
              </p:cNvSpPr>
              <p:nvPr/>
            </p:nvSpPr>
            <p:spPr bwMode="auto">
              <a:xfrm>
                <a:off x="4439" y="3921"/>
                <a:ext cx="59" cy="1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537" name="AutoShape 257"/>
              <p:cNvSpPr>
                <a:spLocks noChangeArrowheads="1"/>
              </p:cNvSpPr>
              <p:nvPr/>
            </p:nvSpPr>
            <p:spPr bwMode="auto">
              <a:xfrm>
                <a:off x="4440" y="3923"/>
                <a:ext cx="57" cy="11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7538" name="Freeform 258"/>
            <p:cNvSpPr>
              <a:spLocks noChangeArrowheads="1"/>
            </p:cNvSpPr>
            <p:nvPr/>
          </p:nvSpPr>
          <p:spPr bwMode="auto">
            <a:xfrm>
              <a:off x="4496" y="3889"/>
              <a:ext cx="26" cy="21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7539" name="Group 259"/>
            <p:cNvGrpSpPr>
              <a:grpSpLocks/>
            </p:cNvGrpSpPr>
            <p:nvPr/>
          </p:nvGrpSpPr>
          <p:grpSpPr bwMode="auto">
            <a:xfrm>
              <a:off x="4440" y="3886"/>
              <a:ext cx="59" cy="15"/>
              <a:chOff x="4440" y="3886"/>
              <a:chExt cx="59" cy="15"/>
            </a:xfrm>
          </p:grpSpPr>
          <p:sp>
            <p:nvSpPr>
              <p:cNvPr id="97540" name="AutoShape 260"/>
              <p:cNvSpPr>
                <a:spLocks noChangeArrowheads="1"/>
              </p:cNvSpPr>
              <p:nvPr/>
            </p:nvSpPr>
            <p:spPr bwMode="auto">
              <a:xfrm>
                <a:off x="4440" y="3886"/>
                <a:ext cx="59" cy="15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541" name="AutoShape 261"/>
              <p:cNvSpPr>
                <a:spLocks noChangeArrowheads="1"/>
              </p:cNvSpPr>
              <p:nvPr/>
            </p:nvSpPr>
            <p:spPr bwMode="auto">
              <a:xfrm>
                <a:off x="4440" y="3888"/>
                <a:ext cx="57" cy="11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7542" name="Rectangle 262"/>
            <p:cNvSpPr>
              <a:spLocks noChangeArrowheads="1"/>
            </p:cNvSpPr>
            <p:nvPr/>
          </p:nvSpPr>
          <p:spPr bwMode="auto">
            <a:xfrm>
              <a:off x="4492" y="3782"/>
              <a:ext cx="6" cy="265"/>
            </a:xfrm>
            <a:prstGeom prst="rect">
              <a:avLst/>
            </a:prstGeom>
            <a:gradFill rotWithShape="0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43" name="Freeform 263"/>
            <p:cNvSpPr>
              <a:spLocks noChangeArrowheads="1"/>
            </p:cNvSpPr>
            <p:nvPr/>
          </p:nvSpPr>
          <p:spPr bwMode="auto">
            <a:xfrm>
              <a:off x="4498" y="3849"/>
              <a:ext cx="23" cy="23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44" name="Freeform 264"/>
            <p:cNvSpPr>
              <a:spLocks noChangeArrowheads="1"/>
            </p:cNvSpPr>
            <p:nvPr/>
          </p:nvSpPr>
          <p:spPr bwMode="auto">
            <a:xfrm>
              <a:off x="4498" y="3811"/>
              <a:ext cx="24" cy="27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*/ 1 35987 45568"/>
                <a:gd name="G10" fmla="*/ 1 35987 55552"/>
                <a:gd name="G11" fmla="*/ G10 1 180"/>
                <a:gd name="G12" fmla="*/ G9 1 G11"/>
                <a:gd name="G13" fmla="*/ 1 35987 45568"/>
                <a:gd name="G14" fmla="*/ 1 35987 55552"/>
                <a:gd name="G15" fmla="*/ G14 1 180"/>
                <a:gd name="G16" fmla="*/ G13 1 G15"/>
                <a:gd name="G17" fmla="+- 17 0 0"/>
                <a:gd name="G18" fmla="+- 1 0 0"/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45" name="Oval 265"/>
            <p:cNvSpPr>
              <a:spLocks noChangeArrowheads="1"/>
            </p:cNvSpPr>
            <p:nvPr/>
          </p:nvSpPr>
          <p:spPr bwMode="auto">
            <a:xfrm>
              <a:off x="4519" y="4035"/>
              <a:ext cx="4" cy="10"/>
            </a:xfrm>
            <a:prstGeom prst="ellipse">
              <a:avLst/>
            </a:pr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46" name="Freeform 266"/>
            <p:cNvSpPr>
              <a:spLocks noChangeArrowheads="1"/>
            </p:cNvSpPr>
            <p:nvPr/>
          </p:nvSpPr>
          <p:spPr bwMode="auto">
            <a:xfrm>
              <a:off x="4497" y="4035"/>
              <a:ext cx="24" cy="22"/>
            </a:xfrm>
            <a:custGeom>
              <a:avLst/>
              <a:gdLst>
                <a:gd name="G0" fmla="+- 106 0 0"/>
                <a:gd name="G1" fmla="+- 120 0 0"/>
                <a:gd name="G2" fmla="+- 1 0 0"/>
                <a:gd name="G3" fmla="+- 1 0 0"/>
                <a:gd name="G4" fmla="+- 106 0 0"/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47" name="AutoShape 267"/>
            <p:cNvSpPr>
              <a:spLocks noChangeArrowheads="1"/>
            </p:cNvSpPr>
            <p:nvPr/>
          </p:nvSpPr>
          <p:spPr bwMode="auto">
            <a:xfrm>
              <a:off x="4378" y="4043"/>
              <a:ext cx="122" cy="1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48" name="AutoShape 268"/>
            <p:cNvSpPr>
              <a:spLocks noChangeArrowheads="1"/>
            </p:cNvSpPr>
            <p:nvPr/>
          </p:nvSpPr>
          <p:spPr bwMode="auto">
            <a:xfrm>
              <a:off x="4385" y="4047"/>
              <a:ext cx="108" cy="8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49" name="Oval 269"/>
            <p:cNvSpPr>
              <a:spLocks noChangeArrowheads="1"/>
            </p:cNvSpPr>
            <p:nvPr/>
          </p:nvSpPr>
          <p:spPr bwMode="auto">
            <a:xfrm>
              <a:off x="4395" y="4009"/>
              <a:ext cx="15" cy="15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50" name="Oval 270"/>
            <p:cNvSpPr>
              <a:spLocks noChangeArrowheads="1"/>
            </p:cNvSpPr>
            <p:nvPr/>
          </p:nvSpPr>
          <p:spPr bwMode="auto">
            <a:xfrm>
              <a:off x="4413" y="4009"/>
              <a:ext cx="16" cy="15"/>
            </a:xfrm>
            <a:prstGeom prst="ellipse">
              <a:avLst/>
            </a:prstGeom>
            <a:solidFill>
              <a:srgbClr val="FF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51" name="Oval 271"/>
            <p:cNvSpPr>
              <a:spLocks noChangeArrowheads="1"/>
            </p:cNvSpPr>
            <p:nvPr/>
          </p:nvSpPr>
          <p:spPr bwMode="auto">
            <a:xfrm>
              <a:off x="4431" y="4008"/>
              <a:ext cx="16" cy="16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52" name="Rectangle 272"/>
            <p:cNvSpPr>
              <a:spLocks noChangeArrowheads="1"/>
            </p:cNvSpPr>
            <p:nvPr/>
          </p:nvSpPr>
          <p:spPr bwMode="auto">
            <a:xfrm>
              <a:off x="4472" y="3945"/>
              <a:ext cx="8" cy="87"/>
            </a:xfrm>
            <a:prstGeom prst="rect">
              <a:avLst/>
            </a:prstGeom>
            <a:solidFill>
              <a:srgbClr val="29292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7553" name="Group 273"/>
          <p:cNvGrpSpPr>
            <a:grpSpLocks/>
          </p:cNvGrpSpPr>
          <p:nvPr/>
        </p:nvGrpSpPr>
        <p:grpSpPr bwMode="auto">
          <a:xfrm>
            <a:off x="396875" y="5840413"/>
            <a:ext cx="230188" cy="439737"/>
            <a:chOff x="250" y="3679"/>
            <a:chExt cx="145" cy="277"/>
          </a:xfrm>
        </p:grpSpPr>
        <p:sp>
          <p:nvSpPr>
            <p:cNvPr id="97554" name="Freeform 274"/>
            <p:cNvSpPr>
              <a:spLocks noChangeArrowheads="1"/>
            </p:cNvSpPr>
            <p:nvPr/>
          </p:nvSpPr>
          <p:spPr bwMode="auto">
            <a:xfrm>
              <a:off x="366" y="3679"/>
              <a:ext cx="28" cy="26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2742 0 0"/>
                <a:gd name="G4" fmla="+- 1 0 0"/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0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55" name="Rectangle 275"/>
            <p:cNvSpPr>
              <a:spLocks noChangeArrowheads="1"/>
            </p:cNvSpPr>
            <p:nvPr/>
          </p:nvSpPr>
          <p:spPr bwMode="auto">
            <a:xfrm>
              <a:off x="257" y="3679"/>
              <a:ext cx="106" cy="264"/>
            </a:xfrm>
            <a:prstGeom prst="rect">
              <a:avLst/>
            </a:pr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56" name="Freeform 276"/>
            <p:cNvSpPr>
              <a:spLocks noChangeArrowheads="1"/>
            </p:cNvSpPr>
            <p:nvPr/>
          </p:nvSpPr>
          <p:spPr bwMode="auto">
            <a:xfrm>
              <a:off x="371" y="3695"/>
              <a:ext cx="16" cy="245"/>
            </a:xfrm>
            <a:custGeom>
              <a:avLst/>
              <a:gdLst>
                <a:gd name="G0" fmla="+- 0 0 0"/>
                <a:gd name="G1" fmla="+- 0 0 0"/>
                <a:gd name="G2" fmla="+- 1 0 0"/>
                <a:gd name="G3" fmla="+- 1 0 0"/>
                <a:gd name="G4" fmla="+- 1229 0 0"/>
                <a:gd name="G5" fmla="+- 1 0 0"/>
                <a:gd name="G6" fmla="+- 2501 0 0"/>
                <a:gd name="G7" fmla="+- 0 0 0"/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0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57" name="Freeform 277"/>
            <p:cNvSpPr>
              <a:spLocks noChangeArrowheads="1"/>
            </p:cNvSpPr>
            <p:nvPr/>
          </p:nvSpPr>
          <p:spPr bwMode="auto">
            <a:xfrm>
              <a:off x="367" y="3820"/>
              <a:ext cx="26" cy="21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58" name="Rectangle 278"/>
            <p:cNvSpPr>
              <a:spLocks noChangeArrowheads="1"/>
            </p:cNvSpPr>
            <p:nvPr/>
          </p:nvSpPr>
          <p:spPr bwMode="auto">
            <a:xfrm>
              <a:off x="257" y="3710"/>
              <a:ext cx="60" cy="4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7559" name="Group 279"/>
            <p:cNvGrpSpPr>
              <a:grpSpLocks/>
            </p:cNvGrpSpPr>
            <p:nvPr/>
          </p:nvGrpSpPr>
          <p:grpSpPr bwMode="auto">
            <a:xfrm>
              <a:off x="312" y="3707"/>
              <a:ext cx="58" cy="16"/>
              <a:chOff x="312" y="3707"/>
              <a:chExt cx="58" cy="16"/>
            </a:xfrm>
          </p:grpSpPr>
          <p:sp>
            <p:nvSpPr>
              <p:cNvPr id="97560" name="AutoShape 280"/>
              <p:cNvSpPr>
                <a:spLocks noChangeArrowheads="1"/>
              </p:cNvSpPr>
              <p:nvPr/>
            </p:nvSpPr>
            <p:spPr bwMode="auto">
              <a:xfrm>
                <a:off x="312" y="3707"/>
                <a:ext cx="58" cy="1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561" name="AutoShape 281"/>
              <p:cNvSpPr>
                <a:spLocks noChangeArrowheads="1"/>
              </p:cNvSpPr>
              <p:nvPr/>
            </p:nvSpPr>
            <p:spPr bwMode="auto">
              <a:xfrm>
                <a:off x="313" y="3709"/>
                <a:ext cx="57" cy="12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7562" name="Rectangle 282"/>
            <p:cNvSpPr>
              <a:spLocks noChangeArrowheads="1"/>
            </p:cNvSpPr>
            <p:nvPr/>
          </p:nvSpPr>
          <p:spPr bwMode="auto">
            <a:xfrm>
              <a:off x="259" y="3747"/>
              <a:ext cx="60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7563" name="Group 283"/>
            <p:cNvGrpSpPr>
              <a:grpSpLocks/>
            </p:cNvGrpSpPr>
            <p:nvPr/>
          </p:nvGrpSpPr>
          <p:grpSpPr bwMode="auto">
            <a:xfrm>
              <a:off x="312" y="3744"/>
              <a:ext cx="58" cy="14"/>
              <a:chOff x="312" y="3744"/>
              <a:chExt cx="58" cy="14"/>
            </a:xfrm>
          </p:grpSpPr>
          <p:sp>
            <p:nvSpPr>
              <p:cNvPr id="97564" name="AutoShape 284"/>
              <p:cNvSpPr>
                <a:spLocks noChangeArrowheads="1"/>
              </p:cNvSpPr>
              <p:nvPr/>
            </p:nvSpPr>
            <p:spPr bwMode="auto">
              <a:xfrm>
                <a:off x="312" y="3744"/>
                <a:ext cx="58" cy="1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565" name="AutoShape 285"/>
              <p:cNvSpPr>
                <a:spLocks noChangeArrowheads="1"/>
              </p:cNvSpPr>
              <p:nvPr/>
            </p:nvSpPr>
            <p:spPr bwMode="auto">
              <a:xfrm>
                <a:off x="313" y="3746"/>
                <a:ext cx="56" cy="10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7566" name="Rectangle 286"/>
            <p:cNvSpPr>
              <a:spLocks noChangeArrowheads="1"/>
            </p:cNvSpPr>
            <p:nvPr/>
          </p:nvSpPr>
          <p:spPr bwMode="auto">
            <a:xfrm>
              <a:off x="258" y="3787"/>
              <a:ext cx="60" cy="4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67" name="Rectangle 287"/>
            <p:cNvSpPr>
              <a:spLocks noChangeArrowheads="1"/>
            </p:cNvSpPr>
            <p:nvPr/>
          </p:nvSpPr>
          <p:spPr bwMode="auto">
            <a:xfrm>
              <a:off x="259" y="3821"/>
              <a:ext cx="60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7568" name="Group 288"/>
            <p:cNvGrpSpPr>
              <a:grpSpLocks/>
            </p:cNvGrpSpPr>
            <p:nvPr/>
          </p:nvGrpSpPr>
          <p:grpSpPr bwMode="auto">
            <a:xfrm>
              <a:off x="311" y="3818"/>
              <a:ext cx="59" cy="16"/>
              <a:chOff x="311" y="3818"/>
              <a:chExt cx="59" cy="16"/>
            </a:xfrm>
          </p:grpSpPr>
          <p:sp>
            <p:nvSpPr>
              <p:cNvPr id="97569" name="AutoShape 289"/>
              <p:cNvSpPr>
                <a:spLocks noChangeArrowheads="1"/>
              </p:cNvSpPr>
              <p:nvPr/>
            </p:nvSpPr>
            <p:spPr bwMode="auto">
              <a:xfrm>
                <a:off x="311" y="3818"/>
                <a:ext cx="59" cy="1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570" name="AutoShape 290"/>
              <p:cNvSpPr>
                <a:spLocks noChangeArrowheads="1"/>
              </p:cNvSpPr>
              <p:nvPr/>
            </p:nvSpPr>
            <p:spPr bwMode="auto">
              <a:xfrm>
                <a:off x="312" y="3820"/>
                <a:ext cx="57" cy="11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7571" name="Freeform 291"/>
            <p:cNvSpPr>
              <a:spLocks noChangeArrowheads="1"/>
            </p:cNvSpPr>
            <p:nvPr/>
          </p:nvSpPr>
          <p:spPr bwMode="auto">
            <a:xfrm>
              <a:off x="368" y="3786"/>
              <a:ext cx="26" cy="21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7572" name="Group 292"/>
            <p:cNvGrpSpPr>
              <a:grpSpLocks/>
            </p:cNvGrpSpPr>
            <p:nvPr/>
          </p:nvGrpSpPr>
          <p:grpSpPr bwMode="auto">
            <a:xfrm>
              <a:off x="311" y="3783"/>
              <a:ext cx="59" cy="15"/>
              <a:chOff x="311" y="3783"/>
              <a:chExt cx="59" cy="15"/>
            </a:xfrm>
          </p:grpSpPr>
          <p:sp>
            <p:nvSpPr>
              <p:cNvPr id="97573" name="AutoShape 293"/>
              <p:cNvSpPr>
                <a:spLocks noChangeArrowheads="1"/>
              </p:cNvSpPr>
              <p:nvPr/>
            </p:nvSpPr>
            <p:spPr bwMode="auto">
              <a:xfrm>
                <a:off x="311" y="3783"/>
                <a:ext cx="59" cy="15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574" name="AutoShape 294"/>
              <p:cNvSpPr>
                <a:spLocks noChangeArrowheads="1"/>
              </p:cNvSpPr>
              <p:nvPr/>
            </p:nvSpPr>
            <p:spPr bwMode="auto">
              <a:xfrm>
                <a:off x="312" y="3785"/>
                <a:ext cx="57" cy="11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7575" name="Rectangle 295"/>
            <p:cNvSpPr>
              <a:spLocks noChangeArrowheads="1"/>
            </p:cNvSpPr>
            <p:nvPr/>
          </p:nvSpPr>
          <p:spPr bwMode="auto">
            <a:xfrm>
              <a:off x="364" y="3679"/>
              <a:ext cx="6" cy="265"/>
            </a:xfrm>
            <a:prstGeom prst="rect">
              <a:avLst/>
            </a:prstGeom>
            <a:gradFill rotWithShape="0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76" name="Freeform 296"/>
            <p:cNvSpPr>
              <a:spLocks noChangeArrowheads="1"/>
            </p:cNvSpPr>
            <p:nvPr/>
          </p:nvSpPr>
          <p:spPr bwMode="auto">
            <a:xfrm>
              <a:off x="370" y="3746"/>
              <a:ext cx="23" cy="24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77" name="Freeform 297"/>
            <p:cNvSpPr>
              <a:spLocks noChangeArrowheads="1"/>
            </p:cNvSpPr>
            <p:nvPr/>
          </p:nvSpPr>
          <p:spPr bwMode="auto">
            <a:xfrm>
              <a:off x="370" y="3708"/>
              <a:ext cx="24" cy="27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*/ 1 35987 45568"/>
                <a:gd name="G10" fmla="*/ 1 35987 55552"/>
                <a:gd name="G11" fmla="*/ G10 1 180"/>
                <a:gd name="G12" fmla="*/ G9 1 G11"/>
                <a:gd name="G13" fmla="*/ 1 35987 45568"/>
                <a:gd name="G14" fmla="*/ 1 35987 55552"/>
                <a:gd name="G15" fmla="*/ G14 1 180"/>
                <a:gd name="G16" fmla="*/ G13 1 G15"/>
                <a:gd name="G17" fmla="+- 17 0 0"/>
                <a:gd name="G18" fmla="+- 1 0 0"/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78" name="Oval 298"/>
            <p:cNvSpPr>
              <a:spLocks noChangeArrowheads="1"/>
            </p:cNvSpPr>
            <p:nvPr/>
          </p:nvSpPr>
          <p:spPr bwMode="auto">
            <a:xfrm>
              <a:off x="391" y="3932"/>
              <a:ext cx="4" cy="10"/>
            </a:xfrm>
            <a:prstGeom prst="ellipse">
              <a:avLst/>
            </a:pr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79" name="Freeform 299"/>
            <p:cNvSpPr>
              <a:spLocks noChangeArrowheads="1"/>
            </p:cNvSpPr>
            <p:nvPr/>
          </p:nvSpPr>
          <p:spPr bwMode="auto">
            <a:xfrm>
              <a:off x="369" y="3932"/>
              <a:ext cx="24" cy="22"/>
            </a:xfrm>
            <a:custGeom>
              <a:avLst/>
              <a:gdLst>
                <a:gd name="G0" fmla="+- 106 0 0"/>
                <a:gd name="G1" fmla="+- 120 0 0"/>
                <a:gd name="G2" fmla="+- 1 0 0"/>
                <a:gd name="G3" fmla="+- 1 0 0"/>
                <a:gd name="G4" fmla="+- 106 0 0"/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80" name="AutoShape 300"/>
            <p:cNvSpPr>
              <a:spLocks noChangeArrowheads="1"/>
            </p:cNvSpPr>
            <p:nvPr/>
          </p:nvSpPr>
          <p:spPr bwMode="auto">
            <a:xfrm>
              <a:off x="250" y="3940"/>
              <a:ext cx="122" cy="1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81" name="AutoShape 301"/>
            <p:cNvSpPr>
              <a:spLocks noChangeArrowheads="1"/>
            </p:cNvSpPr>
            <p:nvPr/>
          </p:nvSpPr>
          <p:spPr bwMode="auto">
            <a:xfrm>
              <a:off x="257" y="3944"/>
              <a:ext cx="108" cy="8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82" name="Oval 302"/>
            <p:cNvSpPr>
              <a:spLocks noChangeArrowheads="1"/>
            </p:cNvSpPr>
            <p:nvPr/>
          </p:nvSpPr>
          <p:spPr bwMode="auto">
            <a:xfrm>
              <a:off x="267" y="3906"/>
              <a:ext cx="15" cy="15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83" name="Oval 303"/>
            <p:cNvSpPr>
              <a:spLocks noChangeArrowheads="1"/>
            </p:cNvSpPr>
            <p:nvPr/>
          </p:nvSpPr>
          <p:spPr bwMode="auto">
            <a:xfrm>
              <a:off x="285" y="3906"/>
              <a:ext cx="16" cy="15"/>
            </a:xfrm>
            <a:prstGeom prst="ellipse">
              <a:avLst/>
            </a:prstGeom>
            <a:solidFill>
              <a:srgbClr val="FF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84" name="Oval 304"/>
            <p:cNvSpPr>
              <a:spLocks noChangeArrowheads="1"/>
            </p:cNvSpPr>
            <p:nvPr/>
          </p:nvSpPr>
          <p:spPr bwMode="auto">
            <a:xfrm>
              <a:off x="303" y="3905"/>
              <a:ext cx="16" cy="16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85" name="Rectangle 305"/>
            <p:cNvSpPr>
              <a:spLocks noChangeArrowheads="1"/>
            </p:cNvSpPr>
            <p:nvPr/>
          </p:nvSpPr>
          <p:spPr bwMode="auto">
            <a:xfrm>
              <a:off x="344" y="3842"/>
              <a:ext cx="8" cy="87"/>
            </a:xfrm>
            <a:prstGeom prst="rect">
              <a:avLst/>
            </a:prstGeom>
            <a:solidFill>
              <a:srgbClr val="29292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7586" name="Group 306"/>
          <p:cNvGrpSpPr>
            <a:grpSpLocks/>
          </p:cNvGrpSpPr>
          <p:nvPr/>
        </p:nvGrpSpPr>
        <p:grpSpPr bwMode="auto">
          <a:xfrm>
            <a:off x="2411413" y="3835400"/>
            <a:ext cx="230187" cy="439738"/>
            <a:chOff x="1519" y="2416"/>
            <a:chExt cx="145" cy="277"/>
          </a:xfrm>
        </p:grpSpPr>
        <p:sp>
          <p:nvSpPr>
            <p:cNvPr id="97587" name="Freeform 307"/>
            <p:cNvSpPr>
              <a:spLocks noChangeArrowheads="1"/>
            </p:cNvSpPr>
            <p:nvPr/>
          </p:nvSpPr>
          <p:spPr bwMode="auto">
            <a:xfrm>
              <a:off x="1635" y="2416"/>
              <a:ext cx="28" cy="26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2742 0 0"/>
                <a:gd name="G4" fmla="+- 1 0 0"/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0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88" name="Rectangle 308"/>
            <p:cNvSpPr>
              <a:spLocks noChangeArrowheads="1"/>
            </p:cNvSpPr>
            <p:nvPr/>
          </p:nvSpPr>
          <p:spPr bwMode="auto">
            <a:xfrm>
              <a:off x="1526" y="2416"/>
              <a:ext cx="106" cy="264"/>
            </a:xfrm>
            <a:prstGeom prst="rect">
              <a:avLst/>
            </a:pr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89" name="Freeform 309"/>
            <p:cNvSpPr>
              <a:spLocks noChangeArrowheads="1"/>
            </p:cNvSpPr>
            <p:nvPr/>
          </p:nvSpPr>
          <p:spPr bwMode="auto">
            <a:xfrm>
              <a:off x="1640" y="2432"/>
              <a:ext cx="16" cy="245"/>
            </a:xfrm>
            <a:custGeom>
              <a:avLst/>
              <a:gdLst>
                <a:gd name="G0" fmla="+- 0 0 0"/>
                <a:gd name="G1" fmla="+- 0 0 0"/>
                <a:gd name="G2" fmla="+- 1 0 0"/>
                <a:gd name="G3" fmla="+- 1 0 0"/>
                <a:gd name="G4" fmla="+- 1229 0 0"/>
                <a:gd name="G5" fmla="+- 1 0 0"/>
                <a:gd name="G6" fmla="+- 2501 0 0"/>
                <a:gd name="G7" fmla="+- 0 0 0"/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0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90" name="Freeform 310"/>
            <p:cNvSpPr>
              <a:spLocks noChangeArrowheads="1"/>
            </p:cNvSpPr>
            <p:nvPr/>
          </p:nvSpPr>
          <p:spPr bwMode="auto">
            <a:xfrm>
              <a:off x="1636" y="2557"/>
              <a:ext cx="26" cy="21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91" name="Rectangle 311"/>
            <p:cNvSpPr>
              <a:spLocks noChangeArrowheads="1"/>
            </p:cNvSpPr>
            <p:nvPr/>
          </p:nvSpPr>
          <p:spPr bwMode="auto">
            <a:xfrm>
              <a:off x="1526" y="2447"/>
              <a:ext cx="60" cy="4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7592" name="Group 312"/>
            <p:cNvGrpSpPr>
              <a:grpSpLocks/>
            </p:cNvGrpSpPr>
            <p:nvPr/>
          </p:nvGrpSpPr>
          <p:grpSpPr bwMode="auto">
            <a:xfrm>
              <a:off x="1581" y="2444"/>
              <a:ext cx="58" cy="16"/>
              <a:chOff x="1581" y="2444"/>
              <a:chExt cx="58" cy="16"/>
            </a:xfrm>
          </p:grpSpPr>
          <p:sp>
            <p:nvSpPr>
              <p:cNvPr id="97593" name="AutoShape 313"/>
              <p:cNvSpPr>
                <a:spLocks noChangeArrowheads="1"/>
              </p:cNvSpPr>
              <p:nvPr/>
            </p:nvSpPr>
            <p:spPr bwMode="auto">
              <a:xfrm>
                <a:off x="1581" y="2444"/>
                <a:ext cx="58" cy="1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594" name="AutoShape 314"/>
              <p:cNvSpPr>
                <a:spLocks noChangeArrowheads="1"/>
              </p:cNvSpPr>
              <p:nvPr/>
            </p:nvSpPr>
            <p:spPr bwMode="auto">
              <a:xfrm>
                <a:off x="1582" y="2446"/>
                <a:ext cx="57" cy="12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7595" name="Rectangle 315"/>
            <p:cNvSpPr>
              <a:spLocks noChangeArrowheads="1"/>
            </p:cNvSpPr>
            <p:nvPr/>
          </p:nvSpPr>
          <p:spPr bwMode="auto">
            <a:xfrm>
              <a:off x="1528" y="2484"/>
              <a:ext cx="60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7596" name="Group 316"/>
            <p:cNvGrpSpPr>
              <a:grpSpLocks/>
            </p:cNvGrpSpPr>
            <p:nvPr/>
          </p:nvGrpSpPr>
          <p:grpSpPr bwMode="auto">
            <a:xfrm>
              <a:off x="1581" y="2482"/>
              <a:ext cx="58" cy="14"/>
              <a:chOff x="1581" y="2482"/>
              <a:chExt cx="58" cy="14"/>
            </a:xfrm>
          </p:grpSpPr>
          <p:sp>
            <p:nvSpPr>
              <p:cNvPr id="97597" name="AutoShape 317"/>
              <p:cNvSpPr>
                <a:spLocks noChangeArrowheads="1"/>
              </p:cNvSpPr>
              <p:nvPr/>
            </p:nvSpPr>
            <p:spPr bwMode="auto">
              <a:xfrm>
                <a:off x="1581" y="2482"/>
                <a:ext cx="58" cy="1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598" name="AutoShape 318"/>
              <p:cNvSpPr>
                <a:spLocks noChangeArrowheads="1"/>
              </p:cNvSpPr>
              <p:nvPr/>
            </p:nvSpPr>
            <p:spPr bwMode="auto">
              <a:xfrm>
                <a:off x="1582" y="2484"/>
                <a:ext cx="56" cy="10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7599" name="Rectangle 319"/>
            <p:cNvSpPr>
              <a:spLocks noChangeArrowheads="1"/>
            </p:cNvSpPr>
            <p:nvPr/>
          </p:nvSpPr>
          <p:spPr bwMode="auto">
            <a:xfrm>
              <a:off x="1527" y="2524"/>
              <a:ext cx="60" cy="4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600" name="Rectangle 320"/>
            <p:cNvSpPr>
              <a:spLocks noChangeArrowheads="1"/>
            </p:cNvSpPr>
            <p:nvPr/>
          </p:nvSpPr>
          <p:spPr bwMode="auto">
            <a:xfrm>
              <a:off x="1528" y="2558"/>
              <a:ext cx="60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7601" name="Group 321"/>
            <p:cNvGrpSpPr>
              <a:grpSpLocks/>
            </p:cNvGrpSpPr>
            <p:nvPr/>
          </p:nvGrpSpPr>
          <p:grpSpPr bwMode="auto">
            <a:xfrm>
              <a:off x="1580" y="2555"/>
              <a:ext cx="59" cy="16"/>
              <a:chOff x="1580" y="2555"/>
              <a:chExt cx="59" cy="16"/>
            </a:xfrm>
          </p:grpSpPr>
          <p:sp>
            <p:nvSpPr>
              <p:cNvPr id="97602" name="AutoShape 322"/>
              <p:cNvSpPr>
                <a:spLocks noChangeArrowheads="1"/>
              </p:cNvSpPr>
              <p:nvPr/>
            </p:nvSpPr>
            <p:spPr bwMode="auto">
              <a:xfrm>
                <a:off x="1580" y="2555"/>
                <a:ext cx="59" cy="1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603" name="AutoShape 323"/>
              <p:cNvSpPr>
                <a:spLocks noChangeArrowheads="1"/>
              </p:cNvSpPr>
              <p:nvPr/>
            </p:nvSpPr>
            <p:spPr bwMode="auto">
              <a:xfrm>
                <a:off x="1581" y="2557"/>
                <a:ext cx="57" cy="11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7604" name="Freeform 324"/>
            <p:cNvSpPr>
              <a:spLocks noChangeArrowheads="1"/>
            </p:cNvSpPr>
            <p:nvPr/>
          </p:nvSpPr>
          <p:spPr bwMode="auto">
            <a:xfrm>
              <a:off x="1637" y="2523"/>
              <a:ext cx="26" cy="21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7605" name="Group 325"/>
            <p:cNvGrpSpPr>
              <a:grpSpLocks/>
            </p:cNvGrpSpPr>
            <p:nvPr/>
          </p:nvGrpSpPr>
          <p:grpSpPr bwMode="auto">
            <a:xfrm>
              <a:off x="1580" y="2520"/>
              <a:ext cx="59" cy="15"/>
              <a:chOff x="1580" y="2520"/>
              <a:chExt cx="59" cy="15"/>
            </a:xfrm>
          </p:grpSpPr>
          <p:sp>
            <p:nvSpPr>
              <p:cNvPr id="97606" name="AutoShape 326"/>
              <p:cNvSpPr>
                <a:spLocks noChangeArrowheads="1"/>
              </p:cNvSpPr>
              <p:nvPr/>
            </p:nvSpPr>
            <p:spPr bwMode="auto">
              <a:xfrm>
                <a:off x="1580" y="2520"/>
                <a:ext cx="59" cy="15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607" name="AutoShape 327"/>
              <p:cNvSpPr>
                <a:spLocks noChangeArrowheads="1"/>
              </p:cNvSpPr>
              <p:nvPr/>
            </p:nvSpPr>
            <p:spPr bwMode="auto">
              <a:xfrm>
                <a:off x="1581" y="2522"/>
                <a:ext cx="57" cy="11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7608" name="Rectangle 328"/>
            <p:cNvSpPr>
              <a:spLocks noChangeArrowheads="1"/>
            </p:cNvSpPr>
            <p:nvPr/>
          </p:nvSpPr>
          <p:spPr bwMode="auto">
            <a:xfrm>
              <a:off x="1633" y="2416"/>
              <a:ext cx="6" cy="265"/>
            </a:xfrm>
            <a:prstGeom prst="rect">
              <a:avLst/>
            </a:prstGeom>
            <a:gradFill rotWithShape="0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609" name="Freeform 329"/>
            <p:cNvSpPr>
              <a:spLocks noChangeArrowheads="1"/>
            </p:cNvSpPr>
            <p:nvPr/>
          </p:nvSpPr>
          <p:spPr bwMode="auto">
            <a:xfrm>
              <a:off x="1639" y="2483"/>
              <a:ext cx="23" cy="24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610" name="Freeform 330"/>
            <p:cNvSpPr>
              <a:spLocks noChangeArrowheads="1"/>
            </p:cNvSpPr>
            <p:nvPr/>
          </p:nvSpPr>
          <p:spPr bwMode="auto">
            <a:xfrm>
              <a:off x="1639" y="2445"/>
              <a:ext cx="24" cy="27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*/ 1 35987 45568"/>
                <a:gd name="G10" fmla="*/ 1 35987 55552"/>
                <a:gd name="G11" fmla="*/ G10 1 180"/>
                <a:gd name="G12" fmla="*/ G9 1 G11"/>
                <a:gd name="G13" fmla="*/ 1 35987 45568"/>
                <a:gd name="G14" fmla="*/ 1 35987 55552"/>
                <a:gd name="G15" fmla="*/ G14 1 180"/>
                <a:gd name="G16" fmla="*/ G13 1 G15"/>
                <a:gd name="G17" fmla="+- 17 0 0"/>
                <a:gd name="G18" fmla="+- 1 0 0"/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611" name="Oval 331"/>
            <p:cNvSpPr>
              <a:spLocks noChangeArrowheads="1"/>
            </p:cNvSpPr>
            <p:nvPr/>
          </p:nvSpPr>
          <p:spPr bwMode="auto">
            <a:xfrm>
              <a:off x="1660" y="2669"/>
              <a:ext cx="4" cy="10"/>
            </a:xfrm>
            <a:prstGeom prst="ellipse">
              <a:avLst/>
            </a:pr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612" name="Freeform 332"/>
            <p:cNvSpPr>
              <a:spLocks noChangeArrowheads="1"/>
            </p:cNvSpPr>
            <p:nvPr/>
          </p:nvSpPr>
          <p:spPr bwMode="auto">
            <a:xfrm>
              <a:off x="1638" y="2670"/>
              <a:ext cx="24" cy="22"/>
            </a:xfrm>
            <a:custGeom>
              <a:avLst/>
              <a:gdLst>
                <a:gd name="G0" fmla="+- 106 0 0"/>
                <a:gd name="G1" fmla="+- 120 0 0"/>
                <a:gd name="G2" fmla="+- 1 0 0"/>
                <a:gd name="G3" fmla="+- 1 0 0"/>
                <a:gd name="G4" fmla="+- 106 0 0"/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613" name="AutoShape 333"/>
            <p:cNvSpPr>
              <a:spLocks noChangeArrowheads="1"/>
            </p:cNvSpPr>
            <p:nvPr/>
          </p:nvSpPr>
          <p:spPr bwMode="auto">
            <a:xfrm>
              <a:off x="1519" y="2677"/>
              <a:ext cx="122" cy="1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614" name="AutoShape 334"/>
            <p:cNvSpPr>
              <a:spLocks noChangeArrowheads="1"/>
            </p:cNvSpPr>
            <p:nvPr/>
          </p:nvSpPr>
          <p:spPr bwMode="auto">
            <a:xfrm>
              <a:off x="1526" y="2681"/>
              <a:ext cx="108" cy="8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615" name="Oval 335"/>
            <p:cNvSpPr>
              <a:spLocks noChangeArrowheads="1"/>
            </p:cNvSpPr>
            <p:nvPr/>
          </p:nvSpPr>
          <p:spPr bwMode="auto">
            <a:xfrm>
              <a:off x="1536" y="2643"/>
              <a:ext cx="15" cy="15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616" name="Oval 336"/>
            <p:cNvSpPr>
              <a:spLocks noChangeArrowheads="1"/>
            </p:cNvSpPr>
            <p:nvPr/>
          </p:nvSpPr>
          <p:spPr bwMode="auto">
            <a:xfrm>
              <a:off x="1554" y="2643"/>
              <a:ext cx="16" cy="15"/>
            </a:xfrm>
            <a:prstGeom prst="ellipse">
              <a:avLst/>
            </a:prstGeom>
            <a:solidFill>
              <a:srgbClr val="FF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617" name="Oval 337"/>
            <p:cNvSpPr>
              <a:spLocks noChangeArrowheads="1"/>
            </p:cNvSpPr>
            <p:nvPr/>
          </p:nvSpPr>
          <p:spPr bwMode="auto">
            <a:xfrm>
              <a:off x="1572" y="2642"/>
              <a:ext cx="16" cy="16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618" name="Rectangle 338"/>
            <p:cNvSpPr>
              <a:spLocks noChangeArrowheads="1"/>
            </p:cNvSpPr>
            <p:nvPr/>
          </p:nvSpPr>
          <p:spPr bwMode="auto">
            <a:xfrm>
              <a:off x="1613" y="2579"/>
              <a:ext cx="8" cy="87"/>
            </a:xfrm>
            <a:prstGeom prst="rect">
              <a:avLst/>
            </a:prstGeom>
            <a:solidFill>
              <a:srgbClr val="29292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97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333375" y="5153025"/>
            <a:ext cx="8267700" cy="409575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766763" y="4367213"/>
            <a:ext cx="7996237" cy="9906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2900" indent="-341313" algn="l">
              <a:lnSpc>
                <a:spcPct val="85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Another </a:t>
            </a:r>
            <a:r>
              <a:rPr lang="ja-JP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cost</a:t>
            </a:r>
            <a:r>
              <a:rPr lang="ja-JP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of congestion: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1313" indent="-339725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packet dropped, any </a:t>
            </a:r>
            <a:r>
              <a:rPr lang="ja-JP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upstream transmission capacity used for that packet was wasted!</a:t>
            </a:r>
          </a:p>
        </p:txBody>
      </p:sp>
      <p:sp>
        <p:nvSpPr>
          <p:cNvPr id="98309" name="Line 5"/>
          <p:cNvSpPr>
            <a:spLocks noChangeShapeType="1"/>
          </p:cNvSpPr>
          <p:nvPr/>
        </p:nvSpPr>
        <p:spPr bwMode="auto">
          <a:xfrm flipH="1">
            <a:off x="6010275" y="2141538"/>
            <a:ext cx="406400" cy="452437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8310" name="Line 6"/>
          <p:cNvSpPr>
            <a:spLocks noChangeShapeType="1"/>
          </p:cNvSpPr>
          <p:nvPr/>
        </p:nvSpPr>
        <p:spPr bwMode="auto">
          <a:xfrm flipH="1">
            <a:off x="6221413" y="2141538"/>
            <a:ext cx="195262" cy="1587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8311" name="Group 7"/>
          <p:cNvGrpSpPr>
            <a:grpSpLocks/>
          </p:cNvGrpSpPr>
          <p:nvPr/>
        </p:nvGrpSpPr>
        <p:grpSpPr bwMode="auto">
          <a:xfrm>
            <a:off x="5984875" y="1609725"/>
            <a:ext cx="284163" cy="471488"/>
            <a:chOff x="3770" y="1014"/>
            <a:chExt cx="179" cy="297"/>
          </a:xfrm>
        </p:grpSpPr>
        <p:sp>
          <p:nvSpPr>
            <p:cNvPr id="98312" name="Rectangle 8"/>
            <p:cNvSpPr>
              <a:spLocks noChangeArrowheads="1"/>
            </p:cNvSpPr>
            <p:nvPr/>
          </p:nvSpPr>
          <p:spPr bwMode="auto">
            <a:xfrm>
              <a:off x="3781" y="1024"/>
              <a:ext cx="168" cy="287"/>
            </a:xfrm>
            <a:prstGeom prst="rect">
              <a:avLst/>
            </a:prstGeom>
            <a:solidFill>
              <a:srgbClr val="969696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13" name="Rectangle 9"/>
            <p:cNvSpPr>
              <a:spLocks noChangeArrowheads="1"/>
            </p:cNvSpPr>
            <p:nvPr/>
          </p:nvSpPr>
          <p:spPr bwMode="auto">
            <a:xfrm>
              <a:off x="3771" y="1014"/>
              <a:ext cx="168" cy="287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14" name="Line 10"/>
            <p:cNvSpPr>
              <a:spLocks noChangeShapeType="1"/>
            </p:cNvSpPr>
            <p:nvPr/>
          </p:nvSpPr>
          <p:spPr bwMode="auto">
            <a:xfrm>
              <a:off x="3771" y="1074"/>
              <a:ext cx="168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315" name="Line 11"/>
            <p:cNvSpPr>
              <a:spLocks noChangeShapeType="1"/>
            </p:cNvSpPr>
            <p:nvPr/>
          </p:nvSpPr>
          <p:spPr bwMode="auto">
            <a:xfrm>
              <a:off x="3773" y="1138"/>
              <a:ext cx="171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316" name="Line 12"/>
            <p:cNvSpPr>
              <a:spLocks noChangeShapeType="1"/>
            </p:cNvSpPr>
            <p:nvPr/>
          </p:nvSpPr>
          <p:spPr bwMode="auto">
            <a:xfrm>
              <a:off x="3770" y="1196"/>
              <a:ext cx="171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317" name="Line 13"/>
            <p:cNvSpPr>
              <a:spLocks noChangeShapeType="1"/>
            </p:cNvSpPr>
            <p:nvPr/>
          </p:nvSpPr>
          <p:spPr bwMode="auto">
            <a:xfrm>
              <a:off x="3770" y="1249"/>
              <a:ext cx="168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8318" name="Line 14"/>
          <p:cNvSpPr>
            <a:spLocks noChangeShapeType="1"/>
          </p:cNvSpPr>
          <p:nvPr/>
        </p:nvSpPr>
        <p:spPr bwMode="auto">
          <a:xfrm flipH="1">
            <a:off x="5418138" y="3175000"/>
            <a:ext cx="641350" cy="6350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8319" name="Group 15"/>
          <p:cNvGrpSpPr>
            <a:grpSpLocks/>
          </p:cNvGrpSpPr>
          <p:nvPr/>
        </p:nvGrpSpPr>
        <p:grpSpPr bwMode="auto">
          <a:xfrm>
            <a:off x="5106988" y="2638425"/>
            <a:ext cx="284162" cy="471488"/>
            <a:chOff x="3217" y="1662"/>
            <a:chExt cx="179" cy="297"/>
          </a:xfrm>
        </p:grpSpPr>
        <p:sp>
          <p:nvSpPr>
            <p:cNvPr id="98320" name="Rectangle 16"/>
            <p:cNvSpPr>
              <a:spLocks noChangeArrowheads="1"/>
            </p:cNvSpPr>
            <p:nvPr/>
          </p:nvSpPr>
          <p:spPr bwMode="auto">
            <a:xfrm>
              <a:off x="3228" y="1672"/>
              <a:ext cx="168" cy="287"/>
            </a:xfrm>
            <a:prstGeom prst="rect">
              <a:avLst/>
            </a:prstGeom>
            <a:solidFill>
              <a:srgbClr val="969696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21" name="Rectangle 17"/>
            <p:cNvSpPr>
              <a:spLocks noChangeArrowheads="1"/>
            </p:cNvSpPr>
            <p:nvPr/>
          </p:nvSpPr>
          <p:spPr bwMode="auto">
            <a:xfrm>
              <a:off x="3218" y="1662"/>
              <a:ext cx="168" cy="287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22" name="Line 18"/>
            <p:cNvSpPr>
              <a:spLocks noChangeShapeType="1"/>
            </p:cNvSpPr>
            <p:nvPr/>
          </p:nvSpPr>
          <p:spPr bwMode="auto">
            <a:xfrm>
              <a:off x="3218" y="1723"/>
              <a:ext cx="168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323" name="Line 19"/>
            <p:cNvSpPr>
              <a:spLocks noChangeShapeType="1"/>
            </p:cNvSpPr>
            <p:nvPr/>
          </p:nvSpPr>
          <p:spPr bwMode="auto">
            <a:xfrm>
              <a:off x="3220" y="1786"/>
              <a:ext cx="171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324" name="Line 20"/>
            <p:cNvSpPr>
              <a:spLocks noChangeShapeType="1"/>
            </p:cNvSpPr>
            <p:nvPr/>
          </p:nvSpPr>
          <p:spPr bwMode="auto">
            <a:xfrm>
              <a:off x="3217" y="1844"/>
              <a:ext cx="171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325" name="Line 21"/>
            <p:cNvSpPr>
              <a:spLocks noChangeShapeType="1"/>
            </p:cNvSpPr>
            <p:nvPr/>
          </p:nvSpPr>
          <p:spPr bwMode="auto">
            <a:xfrm>
              <a:off x="3217" y="1897"/>
              <a:ext cx="16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8326" name="Line 22"/>
          <p:cNvSpPr>
            <a:spLocks noChangeShapeType="1"/>
          </p:cNvSpPr>
          <p:nvPr/>
        </p:nvSpPr>
        <p:spPr bwMode="auto">
          <a:xfrm flipH="1">
            <a:off x="6221413" y="2365375"/>
            <a:ext cx="320675" cy="1588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8327" name="Line 23"/>
          <p:cNvSpPr>
            <a:spLocks noChangeShapeType="1"/>
          </p:cNvSpPr>
          <p:nvPr/>
        </p:nvSpPr>
        <p:spPr bwMode="auto">
          <a:xfrm flipH="1" flipV="1">
            <a:off x="7000875" y="2373313"/>
            <a:ext cx="342900" cy="7937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8328" name="Line 24"/>
          <p:cNvSpPr>
            <a:spLocks noChangeShapeType="1"/>
          </p:cNvSpPr>
          <p:nvPr/>
        </p:nvSpPr>
        <p:spPr bwMode="auto">
          <a:xfrm flipH="1">
            <a:off x="6975475" y="2151063"/>
            <a:ext cx="569913" cy="676275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8329" name="Line 25"/>
          <p:cNvSpPr>
            <a:spLocks noChangeShapeType="1"/>
          </p:cNvSpPr>
          <p:nvPr/>
        </p:nvSpPr>
        <p:spPr bwMode="auto">
          <a:xfrm flipH="1">
            <a:off x="7523163" y="2160588"/>
            <a:ext cx="195262" cy="1587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8330" name="Group 26"/>
          <p:cNvGrpSpPr>
            <a:grpSpLocks/>
          </p:cNvGrpSpPr>
          <p:nvPr/>
        </p:nvGrpSpPr>
        <p:grpSpPr bwMode="auto">
          <a:xfrm>
            <a:off x="7662863" y="1679575"/>
            <a:ext cx="282575" cy="469900"/>
            <a:chOff x="4827" y="1058"/>
            <a:chExt cx="178" cy="296"/>
          </a:xfrm>
        </p:grpSpPr>
        <p:sp>
          <p:nvSpPr>
            <p:cNvPr id="98331" name="Rectangle 27"/>
            <p:cNvSpPr>
              <a:spLocks noChangeArrowheads="1"/>
            </p:cNvSpPr>
            <p:nvPr/>
          </p:nvSpPr>
          <p:spPr bwMode="auto">
            <a:xfrm>
              <a:off x="4838" y="1068"/>
              <a:ext cx="167" cy="286"/>
            </a:xfrm>
            <a:prstGeom prst="rect">
              <a:avLst/>
            </a:prstGeom>
            <a:solidFill>
              <a:srgbClr val="969696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32" name="Rectangle 28"/>
            <p:cNvSpPr>
              <a:spLocks noChangeArrowheads="1"/>
            </p:cNvSpPr>
            <p:nvPr/>
          </p:nvSpPr>
          <p:spPr bwMode="auto">
            <a:xfrm>
              <a:off x="4828" y="1058"/>
              <a:ext cx="167" cy="286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33" name="Line 29"/>
            <p:cNvSpPr>
              <a:spLocks noChangeShapeType="1"/>
            </p:cNvSpPr>
            <p:nvPr/>
          </p:nvSpPr>
          <p:spPr bwMode="auto">
            <a:xfrm>
              <a:off x="4828" y="1118"/>
              <a:ext cx="167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334" name="Line 30"/>
            <p:cNvSpPr>
              <a:spLocks noChangeShapeType="1"/>
            </p:cNvSpPr>
            <p:nvPr/>
          </p:nvSpPr>
          <p:spPr bwMode="auto">
            <a:xfrm>
              <a:off x="4830" y="1181"/>
              <a:ext cx="170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335" name="Line 31"/>
            <p:cNvSpPr>
              <a:spLocks noChangeShapeType="1"/>
            </p:cNvSpPr>
            <p:nvPr/>
          </p:nvSpPr>
          <p:spPr bwMode="auto">
            <a:xfrm>
              <a:off x="4827" y="1239"/>
              <a:ext cx="170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336" name="Line 32"/>
            <p:cNvSpPr>
              <a:spLocks noChangeShapeType="1"/>
            </p:cNvSpPr>
            <p:nvPr/>
          </p:nvSpPr>
          <p:spPr bwMode="auto">
            <a:xfrm>
              <a:off x="4827" y="1292"/>
              <a:ext cx="167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8337" name="Group 33"/>
          <p:cNvGrpSpPr>
            <a:grpSpLocks/>
          </p:cNvGrpSpPr>
          <p:nvPr/>
        </p:nvGrpSpPr>
        <p:grpSpPr bwMode="auto">
          <a:xfrm>
            <a:off x="7450138" y="2762250"/>
            <a:ext cx="280987" cy="469900"/>
            <a:chOff x="4693" y="1740"/>
            <a:chExt cx="177" cy="296"/>
          </a:xfrm>
        </p:grpSpPr>
        <p:sp>
          <p:nvSpPr>
            <p:cNvPr id="98338" name="Rectangle 34"/>
            <p:cNvSpPr>
              <a:spLocks noChangeArrowheads="1"/>
            </p:cNvSpPr>
            <p:nvPr/>
          </p:nvSpPr>
          <p:spPr bwMode="auto">
            <a:xfrm>
              <a:off x="4704" y="1750"/>
              <a:ext cx="166" cy="286"/>
            </a:xfrm>
            <a:prstGeom prst="rect">
              <a:avLst/>
            </a:prstGeom>
            <a:solidFill>
              <a:srgbClr val="969696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39" name="Rectangle 35"/>
            <p:cNvSpPr>
              <a:spLocks noChangeArrowheads="1"/>
            </p:cNvSpPr>
            <p:nvPr/>
          </p:nvSpPr>
          <p:spPr bwMode="auto">
            <a:xfrm>
              <a:off x="4694" y="1740"/>
              <a:ext cx="166" cy="286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40" name="Line 36"/>
            <p:cNvSpPr>
              <a:spLocks noChangeShapeType="1"/>
            </p:cNvSpPr>
            <p:nvPr/>
          </p:nvSpPr>
          <p:spPr bwMode="auto">
            <a:xfrm>
              <a:off x="4694" y="1800"/>
              <a:ext cx="166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341" name="Line 37"/>
            <p:cNvSpPr>
              <a:spLocks noChangeShapeType="1"/>
            </p:cNvSpPr>
            <p:nvPr/>
          </p:nvSpPr>
          <p:spPr bwMode="auto">
            <a:xfrm>
              <a:off x="4696" y="1863"/>
              <a:ext cx="16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342" name="Line 38"/>
            <p:cNvSpPr>
              <a:spLocks noChangeShapeType="1"/>
            </p:cNvSpPr>
            <p:nvPr/>
          </p:nvSpPr>
          <p:spPr bwMode="auto">
            <a:xfrm>
              <a:off x="4693" y="1921"/>
              <a:ext cx="169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343" name="Line 39"/>
            <p:cNvSpPr>
              <a:spLocks noChangeShapeType="1"/>
            </p:cNvSpPr>
            <p:nvPr/>
          </p:nvSpPr>
          <p:spPr bwMode="auto">
            <a:xfrm>
              <a:off x="4693" y="1974"/>
              <a:ext cx="167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8344" name="Group 40"/>
          <p:cNvGrpSpPr>
            <a:grpSpLocks/>
          </p:cNvGrpSpPr>
          <p:nvPr/>
        </p:nvGrpSpPr>
        <p:grpSpPr bwMode="auto">
          <a:xfrm>
            <a:off x="6527800" y="2244725"/>
            <a:ext cx="468313" cy="217488"/>
            <a:chOff x="4112" y="1414"/>
            <a:chExt cx="295" cy="137"/>
          </a:xfrm>
        </p:grpSpPr>
        <p:sp>
          <p:nvSpPr>
            <p:cNvPr id="98345" name="Oval 41"/>
            <p:cNvSpPr>
              <a:spLocks noChangeArrowheads="1"/>
            </p:cNvSpPr>
            <p:nvPr/>
          </p:nvSpPr>
          <p:spPr bwMode="auto">
            <a:xfrm>
              <a:off x="4115" y="1475"/>
              <a:ext cx="292" cy="76"/>
            </a:xfrm>
            <a:prstGeom prst="ellipse">
              <a:avLst/>
            </a:prstGeom>
            <a:solidFill>
              <a:srgbClr val="C0C0C0"/>
            </a:solidFill>
            <a:ln w="1260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46" name="Line 42"/>
            <p:cNvSpPr>
              <a:spLocks noChangeShapeType="1"/>
            </p:cNvSpPr>
            <p:nvPr/>
          </p:nvSpPr>
          <p:spPr bwMode="auto">
            <a:xfrm>
              <a:off x="4115" y="1469"/>
              <a:ext cx="0" cy="46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347" name="Line 43"/>
            <p:cNvSpPr>
              <a:spLocks noChangeShapeType="1"/>
            </p:cNvSpPr>
            <p:nvPr/>
          </p:nvSpPr>
          <p:spPr bwMode="auto">
            <a:xfrm>
              <a:off x="4408" y="1469"/>
              <a:ext cx="0" cy="46"/>
            </a:xfrm>
            <a:prstGeom prst="line">
              <a:avLst/>
            </a:prstGeom>
            <a:noFill/>
            <a:ln w="1260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348" name="Rectangle 44"/>
            <p:cNvSpPr>
              <a:spLocks noChangeArrowheads="1"/>
            </p:cNvSpPr>
            <p:nvPr/>
          </p:nvSpPr>
          <p:spPr bwMode="auto">
            <a:xfrm>
              <a:off x="4115" y="1469"/>
              <a:ext cx="68" cy="45"/>
            </a:xfrm>
            <a:prstGeom prst="rect">
              <a:avLst/>
            </a:prstGeom>
            <a:solidFill>
              <a:srgbClr val="C0C0C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49" name="Rectangle 45"/>
            <p:cNvSpPr>
              <a:spLocks noChangeArrowheads="1"/>
            </p:cNvSpPr>
            <p:nvPr/>
          </p:nvSpPr>
          <p:spPr bwMode="auto">
            <a:xfrm>
              <a:off x="4319" y="1466"/>
              <a:ext cx="87" cy="45"/>
            </a:xfrm>
            <a:prstGeom prst="rect">
              <a:avLst/>
            </a:prstGeom>
            <a:solidFill>
              <a:srgbClr val="C0C0C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50" name="Oval 46"/>
            <p:cNvSpPr>
              <a:spLocks noChangeArrowheads="1"/>
            </p:cNvSpPr>
            <p:nvPr/>
          </p:nvSpPr>
          <p:spPr bwMode="auto">
            <a:xfrm>
              <a:off x="4112" y="1414"/>
              <a:ext cx="292" cy="88"/>
            </a:xfrm>
            <a:prstGeom prst="ellipse">
              <a:avLst/>
            </a:prstGeom>
            <a:solidFill>
              <a:srgbClr val="C0C0C0"/>
            </a:solidFill>
            <a:ln w="1260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8351" name="Group 47"/>
            <p:cNvGrpSpPr>
              <a:grpSpLocks/>
            </p:cNvGrpSpPr>
            <p:nvPr/>
          </p:nvGrpSpPr>
          <p:grpSpPr bwMode="auto">
            <a:xfrm>
              <a:off x="4183" y="1433"/>
              <a:ext cx="144" cy="51"/>
              <a:chOff x="4183" y="1433"/>
              <a:chExt cx="144" cy="51"/>
            </a:xfrm>
          </p:grpSpPr>
          <p:sp>
            <p:nvSpPr>
              <p:cNvPr id="98352" name="Line 48"/>
              <p:cNvSpPr>
                <a:spLocks noChangeShapeType="1"/>
              </p:cNvSpPr>
              <p:nvPr/>
            </p:nvSpPr>
            <p:spPr bwMode="auto">
              <a:xfrm flipV="1">
                <a:off x="4183" y="1432"/>
                <a:ext cx="51" cy="2"/>
              </a:xfrm>
              <a:prstGeom prst="line">
                <a:avLst/>
              </a:prstGeom>
              <a:noFill/>
              <a:ln w="2844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53" name="Line 49"/>
              <p:cNvSpPr>
                <a:spLocks noChangeShapeType="1"/>
              </p:cNvSpPr>
              <p:nvPr/>
            </p:nvSpPr>
            <p:spPr bwMode="auto">
              <a:xfrm>
                <a:off x="4282" y="1486"/>
                <a:ext cx="45" cy="0"/>
              </a:xfrm>
              <a:prstGeom prst="line">
                <a:avLst/>
              </a:prstGeom>
              <a:noFill/>
              <a:ln w="2844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54" name="Line 50"/>
              <p:cNvSpPr>
                <a:spLocks noChangeShapeType="1"/>
              </p:cNvSpPr>
              <p:nvPr/>
            </p:nvSpPr>
            <p:spPr bwMode="auto">
              <a:xfrm>
                <a:off x="4230" y="1434"/>
                <a:ext cx="53" cy="50"/>
              </a:xfrm>
              <a:prstGeom prst="line">
                <a:avLst/>
              </a:prstGeom>
              <a:noFill/>
              <a:ln w="2844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8355" name="Group 51"/>
            <p:cNvGrpSpPr>
              <a:grpSpLocks/>
            </p:cNvGrpSpPr>
            <p:nvPr/>
          </p:nvGrpSpPr>
          <p:grpSpPr bwMode="auto">
            <a:xfrm>
              <a:off x="4183" y="1433"/>
              <a:ext cx="144" cy="51"/>
              <a:chOff x="4183" y="1433"/>
              <a:chExt cx="144" cy="51"/>
            </a:xfrm>
          </p:grpSpPr>
          <p:sp>
            <p:nvSpPr>
              <p:cNvPr id="98356" name="Line 52"/>
              <p:cNvSpPr>
                <a:spLocks noChangeShapeType="1"/>
              </p:cNvSpPr>
              <p:nvPr/>
            </p:nvSpPr>
            <p:spPr bwMode="auto">
              <a:xfrm>
                <a:off x="4183" y="1484"/>
                <a:ext cx="51" cy="0"/>
              </a:xfrm>
              <a:prstGeom prst="line">
                <a:avLst/>
              </a:prstGeom>
              <a:noFill/>
              <a:ln w="28440" cap="sq">
                <a:solidFill>
                  <a:srgbClr val="969696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57" name="Line 53"/>
              <p:cNvSpPr>
                <a:spLocks noChangeShapeType="1"/>
              </p:cNvSpPr>
              <p:nvPr/>
            </p:nvSpPr>
            <p:spPr bwMode="auto">
              <a:xfrm>
                <a:off x="4282" y="1433"/>
                <a:ext cx="45" cy="0"/>
              </a:xfrm>
              <a:prstGeom prst="line">
                <a:avLst/>
              </a:prstGeom>
              <a:noFill/>
              <a:ln w="28440" cap="sq">
                <a:solidFill>
                  <a:srgbClr val="969696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58" name="Line 54"/>
              <p:cNvSpPr>
                <a:spLocks noChangeShapeType="1"/>
              </p:cNvSpPr>
              <p:nvPr/>
            </p:nvSpPr>
            <p:spPr bwMode="auto">
              <a:xfrm flipV="1">
                <a:off x="4230" y="1432"/>
                <a:ext cx="53" cy="52"/>
              </a:xfrm>
              <a:prstGeom prst="line">
                <a:avLst/>
              </a:prstGeom>
              <a:noFill/>
              <a:ln w="28440" cap="sq">
                <a:solidFill>
                  <a:srgbClr val="969696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8359" name="Group 55"/>
            <p:cNvGrpSpPr>
              <a:grpSpLocks/>
            </p:cNvGrpSpPr>
            <p:nvPr/>
          </p:nvGrpSpPr>
          <p:grpSpPr bwMode="auto">
            <a:xfrm>
              <a:off x="4293" y="1446"/>
              <a:ext cx="86" cy="80"/>
              <a:chOff x="4293" y="1446"/>
              <a:chExt cx="86" cy="80"/>
            </a:xfrm>
          </p:grpSpPr>
          <p:sp>
            <p:nvSpPr>
              <p:cNvPr id="98360" name="Rectangle 56"/>
              <p:cNvSpPr>
                <a:spLocks noChangeArrowheads="1"/>
              </p:cNvSpPr>
              <p:nvPr/>
            </p:nvSpPr>
            <p:spPr bwMode="auto">
              <a:xfrm>
                <a:off x="4293" y="1446"/>
                <a:ext cx="86" cy="80"/>
              </a:xfrm>
              <a:prstGeom prst="rect">
                <a:avLst/>
              </a:prstGeom>
              <a:solidFill>
                <a:srgbClr val="FFFFFF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361" name="Line 57"/>
              <p:cNvSpPr>
                <a:spLocks noChangeShapeType="1"/>
              </p:cNvSpPr>
              <p:nvPr/>
            </p:nvSpPr>
            <p:spPr bwMode="auto">
              <a:xfrm>
                <a:off x="4366" y="1463"/>
                <a:ext cx="0" cy="4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62" name="Line 58"/>
              <p:cNvSpPr>
                <a:spLocks noChangeShapeType="1"/>
              </p:cNvSpPr>
              <p:nvPr/>
            </p:nvSpPr>
            <p:spPr bwMode="auto">
              <a:xfrm>
                <a:off x="4354" y="1463"/>
                <a:ext cx="0" cy="4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63" name="Line 59"/>
              <p:cNvSpPr>
                <a:spLocks noChangeShapeType="1"/>
              </p:cNvSpPr>
              <p:nvPr/>
            </p:nvSpPr>
            <p:spPr bwMode="auto">
              <a:xfrm>
                <a:off x="4343" y="1463"/>
                <a:ext cx="0" cy="4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64" name="Line 60"/>
              <p:cNvSpPr>
                <a:spLocks noChangeShapeType="1"/>
              </p:cNvSpPr>
              <p:nvPr/>
            </p:nvSpPr>
            <p:spPr bwMode="auto">
              <a:xfrm>
                <a:off x="4331" y="1462"/>
                <a:ext cx="0" cy="4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65" name="Line 61"/>
              <p:cNvSpPr>
                <a:spLocks noChangeShapeType="1"/>
              </p:cNvSpPr>
              <p:nvPr/>
            </p:nvSpPr>
            <p:spPr bwMode="auto">
              <a:xfrm>
                <a:off x="4319" y="1462"/>
                <a:ext cx="0" cy="4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66" name="Line 62"/>
              <p:cNvSpPr>
                <a:spLocks noChangeShapeType="1"/>
              </p:cNvSpPr>
              <p:nvPr/>
            </p:nvSpPr>
            <p:spPr bwMode="auto">
              <a:xfrm>
                <a:off x="4307" y="1462"/>
                <a:ext cx="0" cy="49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8367" name="Line 63"/>
          <p:cNvSpPr>
            <a:spLocks noChangeShapeType="1"/>
          </p:cNvSpPr>
          <p:nvPr/>
        </p:nvSpPr>
        <p:spPr bwMode="auto">
          <a:xfrm>
            <a:off x="7023100" y="1808163"/>
            <a:ext cx="120650" cy="1587"/>
          </a:xfrm>
          <a:prstGeom prst="line">
            <a:avLst/>
          </a:prstGeom>
          <a:noFill/>
          <a:ln w="38160" cap="sq">
            <a:solidFill>
              <a:srgbClr val="FFFFFF"/>
            </a:solidFill>
            <a:prstDash val="sysDot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8368" name="Group 64"/>
          <p:cNvGrpSpPr>
            <a:grpSpLocks/>
          </p:cNvGrpSpPr>
          <p:nvPr/>
        </p:nvGrpSpPr>
        <p:grpSpPr bwMode="auto">
          <a:xfrm>
            <a:off x="6127750" y="1639888"/>
            <a:ext cx="38100" cy="139700"/>
            <a:chOff x="3860" y="1033"/>
            <a:chExt cx="24" cy="88"/>
          </a:xfrm>
        </p:grpSpPr>
        <p:sp>
          <p:nvSpPr>
            <p:cNvPr id="98369" name="Oval 65"/>
            <p:cNvSpPr>
              <a:spLocks noChangeArrowheads="1"/>
            </p:cNvSpPr>
            <p:nvPr/>
          </p:nvSpPr>
          <p:spPr bwMode="auto">
            <a:xfrm>
              <a:off x="3860" y="1033"/>
              <a:ext cx="24" cy="29"/>
            </a:xfrm>
            <a:prstGeom prst="ellipse">
              <a:avLst/>
            </a:prstGeom>
            <a:solidFill>
              <a:srgbClr val="FF0000"/>
            </a:solidFill>
            <a:ln w="9360" cap="sq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70" name="Oval 66"/>
            <p:cNvSpPr>
              <a:spLocks noChangeArrowheads="1"/>
            </p:cNvSpPr>
            <p:nvPr/>
          </p:nvSpPr>
          <p:spPr bwMode="auto">
            <a:xfrm>
              <a:off x="3860" y="1092"/>
              <a:ext cx="24" cy="29"/>
            </a:xfrm>
            <a:prstGeom prst="ellipse">
              <a:avLst/>
            </a:prstGeom>
            <a:solidFill>
              <a:srgbClr val="FF0000"/>
            </a:solidFill>
            <a:ln w="9360" cap="sq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8371" name="Oval 67"/>
          <p:cNvSpPr>
            <a:spLocks noChangeArrowheads="1"/>
          </p:cNvSpPr>
          <p:nvPr/>
        </p:nvSpPr>
        <p:spPr bwMode="auto">
          <a:xfrm>
            <a:off x="6831013" y="2719388"/>
            <a:ext cx="465137" cy="122237"/>
          </a:xfrm>
          <a:prstGeom prst="ellipse">
            <a:avLst/>
          </a:prstGeom>
          <a:solidFill>
            <a:srgbClr val="C0C0C0"/>
          </a:solidFill>
          <a:ln w="1260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72" name="Line 68"/>
          <p:cNvSpPr>
            <a:spLocks noChangeShapeType="1"/>
          </p:cNvSpPr>
          <p:nvPr/>
        </p:nvSpPr>
        <p:spPr bwMode="auto">
          <a:xfrm>
            <a:off x="6831013" y="2709863"/>
            <a:ext cx="1587" cy="76200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8373" name="Line 69"/>
          <p:cNvSpPr>
            <a:spLocks noChangeShapeType="1"/>
          </p:cNvSpPr>
          <p:nvPr/>
        </p:nvSpPr>
        <p:spPr bwMode="auto">
          <a:xfrm>
            <a:off x="7296150" y="2709863"/>
            <a:ext cx="1588" cy="76200"/>
          </a:xfrm>
          <a:prstGeom prst="line">
            <a:avLst/>
          </a:prstGeom>
          <a:noFill/>
          <a:ln w="1260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8374" name="Rectangle 70"/>
          <p:cNvSpPr>
            <a:spLocks noChangeArrowheads="1"/>
          </p:cNvSpPr>
          <p:nvPr/>
        </p:nvSpPr>
        <p:spPr bwMode="auto">
          <a:xfrm>
            <a:off x="6831013" y="2709863"/>
            <a:ext cx="111125" cy="74612"/>
          </a:xfrm>
          <a:prstGeom prst="rect">
            <a:avLst/>
          </a:prstGeom>
          <a:solidFill>
            <a:srgbClr val="C0C0C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75" name="Rectangle 71"/>
          <p:cNvSpPr>
            <a:spLocks noChangeArrowheads="1"/>
          </p:cNvSpPr>
          <p:nvPr/>
        </p:nvSpPr>
        <p:spPr bwMode="auto">
          <a:xfrm>
            <a:off x="7156450" y="2705100"/>
            <a:ext cx="139700" cy="74613"/>
          </a:xfrm>
          <a:prstGeom prst="rect">
            <a:avLst/>
          </a:prstGeom>
          <a:solidFill>
            <a:srgbClr val="C0C0C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76" name="Oval 72"/>
          <p:cNvSpPr>
            <a:spLocks noChangeArrowheads="1"/>
          </p:cNvSpPr>
          <p:nvPr/>
        </p:nvSpPr>
        <p:spPr bwMode="auto">
          <a:xfrm>
            <a:off x="6823075" y="2620963"/>
            <a:ext cx="465138" cy="142875"/>
          </a:xfrm>
          <a:prstGeom prst="ellipse">
            <a:avLst/>
          </a:prstGeom>
          <a:solidFill>
            <a:srgbClr val="C0C0C0"/>
          </a:solidFill>
          <a:ln w="1260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8377" name="Group 73"/>
          <p:cNvGrpSpPr>
            <a:grpSpLocks/>
          </p:cNvGrpSpPr>
          <p:nvPr/>
        </p:nvGrpSpPr>
        <p:grpSpPr bwMode="auto">
          <a:xfrm>
            <a:off x="6938963" y="2652713"/>
            <a:ext cx="228600" cy="80962"/>
            <a:chOff x="4371" y="1671"/>
            <a:chExt cx="144" cy="51"/>
          </a:xfrm>
        </p:grpSpPr>
        <p:sp>
          <p:nvSpPr>
            <p:cNvPr id="98378" name="Line 74"/>
            <p:cNvSpPr>
              <a:spLocks noChangeShapeType="1"/>
            </p:cNvSpPr>
            <p:nvPr/>
          </p:nvSpPr>
          <p:spPr bwMode="auto">
            <a:xfrm flipV="1">
              <a:off x="4371" y="1670"/>
              <a:ext cx="50" cy="2"/>
            </a:xfrm>
            <a:prstGeom prst="line">
              <a:avLst/>
            </a:prstGeom>
            <a:noFill/>
            <a:ln w="2844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379" name="Line 75"/>
            <p:cNvSpPr>
              <a:spLocks noChangeShapeType="1"/>
            </p:cNvSpPr>
            <p:nvPr/>
          </p:nvSpPr>
          <p:spPr bwMode="auto">
            <a:xfrm>
              <a:off x="4470" y="1723"/>
              <a:ext cx="44" cy="0"/>
            </a:xfrm>
            <a:prstGeom prst="line">
              <a:avLst/>
            </a:prstGeom>
            <a:noFill/>
            <a:ln w="2844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380" name="Line 76"/>
            <p:cNvSpPr>
              <a:spLocks noChangeShapeType="1"/>
            </p:cNvSpPr>
            <p:nvPr/>
          </p:nvSpPr>
          <p:spPr bwMode="auto">
            <a:xfrm>
              <a:off x="4419" y="1672"/>
              <a:ext cx="53" cy="50"/>
            </a:xfrm>
            <a:prstGeom prst="line">
              <a:avLst/>
            </a:prstGeom>
            <a:noFill/>
            <a:ln w="2844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8381" name="Group 77"/>
          <p:cNvGrpSpPr>
            <a:grpSpLocks/>
          </p:cNvGrpSpPr>
          <p:nvPr/>
        </p:nvGrpSpPr>
        <p:grpSpPr bwMode="auto">
          <a:xfrm>
            <a:off x="6938963" y="2651125"/>
            <a:ext cx="228600" cy="82550"/>
            <a:chOff x="4371" y="1670"/>
            <a:chExt cx="144" cy="52"/>
          </a:xfrm>
        </p:grpSpPr>
        <p:sp>
          <p:nvSpPr>
            <p:cNvPr id="98382" name="Line 78"/>
            <p:cNvSpPr>
              <a:spLocks noChangeShapeType="1"/>
            </p:cNvSpPr>
            <p:nvPr/>
          </p:nvSpPr>
          <p:spPr bwMode="auto">
            <a:xfrm>
              <a:off x="4371" y="1722"/>
              <a:ext cx="50" cy="0"/>
            </a:xfrm>
            <a:prstGeom prst="line">
              <a:avLst/>
            </a:prstGeom>
            <a:noFill/>
            <a:ln w="28440" cap="sq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383" name="Line 79"/>
            <p:cNvSpPr>
              <a:spLocks noChangeShapeType="1"/>
            </p:cNvSpPr>
            <p:nvPr/>
          </p:nvSpPr>
          <p:spPr bwMode="auto">
            <a:xfrm>
              <a:off x="4470" y="1670"/>
              <a:ext cx="44" cy="0"/>
            </a:xfrm>
            <a:prstGeom prst="line">
              <a:avLst/>
            </a:prstGeom>
            <a:noFill/>
            <a:ln w="28440" cap="sq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384" name="Line 80"/>
            <p:cNvSpPr>
              <a:spLocks noChangeShapeType="1"/>
            </p:cNvSpPr>
            <p:nvPr/>
          </p:nvSpPr>
          <p:spPr bwMode="auto">
            <a:xfrm flipV="1">
              <a:off x="4419" y="1669"/>
              <a:ext cx="53" cy="53"/>
            </a:xfrm>
            <a:prstGeom prst="line">
              <a:avLst/>
            </a:prstGeom>
            <a:noFill/>
            <a:ln w="28440" cap="sq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8385" name="Group 81"/>
          <p:cNvGrpSpPr>
            <a:grpSpLocks/>
          </p:cNvGrpSpPr>
          <p:nvPr/>
        </p:nvGrpSpPr>
        <p:grpSpPr bwMode="auto">
          <a:xfrm>
            <a:off x="6915150" y="2684463"/>
            <a:ext cx="187325" cy="193675"/>
            <a:chOff x="4356" y="1691"/>
            <a:chExt cx="118" cy="122"/>
          </a:xfrm>
        </p:grpSpPr>
        <p:sp>
          <p:nvSpPr>
            <p:cNvPr id="98386" name="Rectangle 82"/>
            <p:cNvSpPr>
              <a:spLocks noChangeArrowheads="1"/>
            </p:cNvSpPr>
            <p:nvPr/>
          </p:nvSpPr>
          <p:spPr bwMode="auto">
            <a:xfrm rot="7860000">
              <a:off x="4363" y="1720"/>
              <a:ext cx="105" cy="65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87" name="Line 83"/>
            <p:cNvSpPr>
              <a:spLocks noChangeShapeType="1"/>
            </p:cNvSpPr>
            <p:nvPr/>
          </p:nvSpPr>
          <p:spPr bwMode="auto">
            <a:xfrm flipH="1" flipV="1">
              <a:off x="4374" y="1765"/>
              <a:ext cx="32" cy="2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388" name="Line 84"/>
            <p:cNvSpPr>
              <a:spLocks noChangeShapeType="1"/>
            </p:cNvSpPr>
            <p:nvPr/>
          </p:nvSpPr>
          <p:spPr bwMode="auto">
            <a:xfrm flipH="1" flipV="1">
              <a:off x="4384" y="1754"/>
              <a:ext cx="32" cy="2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389" name="Line 85"/>
            <p:cNvSpPr>
              <a:spLocks noChangeShapeType="1"/>
            </p:cNvSpPr>
            <p:nvPr/>
          </p:nvSpPr>
          <p:spPr bwMode="auto">
            <a:xfrm flipH="1" flipV="1">
              <a:off x="4393" y="1743"/>
              <a:ext cx="32" cy="2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390" name="Line 86"/>
            <p:cNvSpPr>
              <a:spLocks noChangeShapeType="1"/>
            </p:cNvSpPr>
            <p:nvPr/>
          </p:nvSpPr>
          <p:spPr bwMode="auto">
            <a:xfrm flipH="1" flipV="1">
              <a:off x="4403" y="1733"/>
              <a:ext cx="32" cy="28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391" name="Line 87"/>
            <p:cNvSpPr>
              <a:spLocks noChangeShapeType="1"/>
            </p:cNvSpPr>
            <p:nvPr/>
          </p:nvSpPr>
          <p:spPr bwMode="auto">
            <a:xfrm flipH="1" flipV="1">
              <a:off x="4413" y="1723"/>
              <a:ext cx="32" cy="27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392" name="Line 88"/>
            <p:cNvSpPr>
              <a:spLocks noChangeShapeType="1"/>
            </p:cNvSpPr>
            <p:nvPr/>
          </p:nvSpPr>
          <p:spPr bwMode="auto">
            <a:xfrm flipH="1" flipV="1">
              <a:off x="4422" y="1712"/>
              <a:ext cx="33" cy="27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8393" name="Line 89"/>
          <p:cNvSpPr>
            <a:spLocks noChangeShapeType="1"/>
          </p:cNvSpPr>
          <p:nvPr/>
        </p:nvSpPr>
        <p:spPr bwMode="auto">
          <a:xfrm flipH="1" flipV="1">
            <a:off x="6421438" y="3168650"/>
            <a:ext cx="868362" cy="12700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8394" name="Line 90"/>
          <p:cNvSpPr>
            <a:spLocks noChangeShapeType="1"/>
          </p:cNvSpPr>
          <p:nvPr/>
        </p:nvSpPr>
        <p:spPr bwMode="auto">
          <a:xfrm flipH="1">
            <a:off x="6691313" y="2832100"/>
            <a:ext cx="274637" cy="342900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8395" name="Freeform 91"/>
          <p:cNvSpPr>
            <a:spLocks/>
          </p:cNvSpPr>
          <p:nvPr/>
        </p:nvSpPr>
        <p:spPr bwMode="auto">
          <a:xfrm>
            <a:off x="6148388" y="1658938"/>
            <a:ext cx="1443037" cy="1490662"/>
          </a:xfrm>
          <a:custGeom>
            <a:avLst/>
            <a:gdLst>
              <a:gd name="G0" fmla="+- 1 0 0"/>
              <a:gd name="G1" fmla="+- 1320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1 0 0"/>
              <a:gd name="T0" fmla="*/ 0 w 5205"/>
              <a:gd name="T1" fmla="*/ 0 h 4500"/>
              <a:gd name="T2" fmla="*/ 0 w 5205"/>
              <a:gd name="T3" fmla="*/ 2147483647 h 4500"/>
              <a:gd name="T4" fmla="*/ 2147483647 w 5205"/>
              <a:gd name="T5" fmla="*/ 2147483647 h 4500"/>
              <a:gd name="T6" fmla="*/ 2147483647 w 5205"/>
              <a:gd name="T7" fmla="*/ 2147483647 h 4500"/>
              <a:gd name="T8" fmla="*/ 2147483647 w 5205"/>
              <a:gd name="T9" fmla="*/ 2147483647 h 4500"/>
              <a:gd name="T10" fmla="*/ 2147483647 w 5205"/>
              <a:gd name="T11" fmla="*/ 2147483647 h 4500"/>
              <a:gd name="T12" fmla="*/ 2147483647 w 5205"/>
              <a:gd name="T13" fmla="*/ 2147483647 h 4500"/>
              <a:gd name="T14" fmla="*/ 2147483647 w 5205"/>
              <a:gd name="T15" fmla="*/ 2147483647 h 4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205" h="4500">
                <a:moveTo>
                  <a:pt x="0" y="0"/>
                </a:moveTo>
                <a:lnTo>
                  <a:pt x="0" y="1320"/>
                </a:lnTo>
                <a:lnTo>
                  <a:pt x="1230" y="1350"/>
                </a:lnTo>
                <a:lnTo>
                  <a:pt x="495" y="2040"/>
                </a:lnTo>
                <a:lnTo>
                  <a:pt x="4515" y="2115"/>
                </a:lnTo>
                <a:lnTo>
                  <a:pt x="2220" y="4500"/>
                </a:lnTo>
                <a:lnTo>
                  <a:pt x="5205" y="4500"/>
                </a:lnTo>
                <a:lnTo>
                  <a:pt x="5205" y="3405"/>
                </a:lnTo>
              </a:path>
            </a:pathLst>
          </a:custGeom>
          <a:noFill/>
          <a:ln w="38160" cap="sq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96" name="Oval 92"/>
          <p:cNvSpPr>
            <a:spLocks noChangeArrowheads="1"/>
          </p:cNvSpPr>
          <p:nvPr/>
        </p:nvSpPr>
        <p:spPr bwMode="auto">
          <a:xfrm>
            <a:off x="6062663" y="3136900"/>
            <a:ext cx="463550" cy="122238"/>
          </a:xfrm>
          <a:prstGeom prst="ellipse">
            <a:avLst/>
          </a:prstGeom>
          <a:solidFill>
            <a:srgbClr val="C0C0C0"/>
          </a:solidFill>
          <a:ln w="1260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97" name="Line 93"/>
          <p:cNvSpPr>
            <a:spLocks noChangeShapeType="1"/>
          </p:cNvSpPr>
          <p:nvPr/>
        </p:nvSpPr>
        <p:spPr bwMode="auto">
          <a:xfrm>
            <a:off x="6062663" y="3127375"/>
            <a:ext cx="1587" cy="74613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8398" name="Line 94"/>
          <p:cNvSpPr>
            <a:spLocks noChangeShapeType="1"/>
          </p:cNvSpPr>
          <p:nvPr/>
        </p:nvSpPr>
        <p:spPr bwMode="auto">
          <a:xfrm>
            <a:off x="6526213" y="3127375"/>
            <a:ext cx="1587" cy="74613"/>
          </a:xfrm>
          <a:prstGeom prst="line">
            <a:avLst/>
          </a:prstGeom>
          <a:noFill/>
          <a:ln w="1260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8399" name="Rectangle 95"/>
          <p:cNvSpPr>
            <a:spLocks noChangeArrowheads="1"/>
          </p:cNvSpPr>
          <p:nvPr/>
        </p:nvSpPr>
        <p:spPr bwMode="auto">
          <a:xfrm>
            <a:off x="6062663" y="3127375"/>
            <a:ext cx="109537" cy="74613"/>
          </a:xfrm>
          <a:prstGeom prst="rect">
            <a:avLst/>
          </a:prstGeom>
          <a:solidFill>
            <a:srgbClr val="C0C0C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400" name="Rectangle 96"/>
          <p:cNvSpPr>
            <a:spLocks noChangeArrowheads="1"/>
          </p:cNvSpPr>
          <p:nvPr/>
        </p:nvSpPr>
        <p:spPr bwMode="auto">
          <a:xfrm>
            <a:off x="6384925" y="3122613"/>
            <a:ext cx="141288" cy="73025"/>
          </a:xfrm>
          <a:prstGeom prst="rect">
            <a:avLst/>
          </a:prstGeom>
          <a:solidFill>
            <a:srgbClr val="C0C0C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401" name="Oval 97"/>
          <p:cNvSpPr>
            <a:spLocks noChangeArrowheads="1"/>
          </p:cNvSpPr>
          <p:nvPr/>
        </p:nvSpPr>
        <p:spPr bwMode="auto">
          <a:xfrm>
            <a:off x="6057900" y="3038475"/>
            <a:ext cx="463550" cy="142875"/>
          </a:xfrm>
          <a:prstGeom prst="ellipse">
            <a:avLst/>
          </a:prstGeom>
          <a:solidFill>
            <a:srgbClr val="C0C0C0"/>
          </a:solidFill>
          <a:ln w="1260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8402" name="Group 98"/>
          <p:cNvGrpSpPr>
            <a:grpSpLocks/>
          </p:cNvGrpSpPr>
          <p:nvPr/>
        </p:nvGrpSpPr>
        <p:grpSpPr bwMode="auto">
          <a:xfrm>
            <a:off x="6169025" y="3070225"/>
            <a:ext cx="228600" cy="80963"/>
            <a:chOff x="3886" y="1934"/>
            <a:chExt cx="144" cy="51"/>
          </a:xfrm>
        </p:grpSpPr>
        <p:sp>
          <p:nvSpPr>
            <p:cNvPr id="98403" name="Line 99"/>
            <p:cNvSpPr>
              <a:spLocks noChangeShapeType="1"/>
            </p:cNvSpPr>
            <p:nvPr/>
          </p:nvSpPr>
          <p:spPr bwMode="auto">
            <a:xfrm flipV="1">
              <a:off x="3886" y="1933"/>
              <a:ext cx="51" cy="2"/>
            </a:xfrm>
            <a:prstGeom prst="line">
              <a:avLst/>
            </a:prstGeom>
            <a:noFill/>
            <a:ln w="2844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404" name="Line 100"/>
            <p:cNvSpPr>
              <a:spLocks noChangeShapeType="1"/>
            </p:cNvSpPr>
            <p:nvPr/>
          </p:nvSpPr>
          <p:spPr bwMode="auto">
            <a:xfrm>
              <a:off x="3985" y="1986"/>
              <a:ext cx="45" cy="0"/>
            </a:xfrm>
            <a:prstGeom prst="line">
              <a:avLst/>
            </a:prstGeom>
            <a:noFill/>
            <a:ln w="2844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405" name="Line 101"/>
            <p:cNvSpPr>
              <a:spLocks noChangeShapeType="1"/>
            </p:cNvSpPr>
            <p:nvPr/>
          </p:nvSpPr>
          <p:spPr bwMode="auto">
            <a:xfrm>
              <a:off x="3934" y="1935"/>
              <a:ext cx="53" cy="50"/>
            </a:xfrm>
            <a:prstGeom prst="line">
              <a:avLst/>
            </a:prstGeom>
            <a:noFill/>
            <a:ln w="2844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8406" name="Group 102"/>
          <p:cNvGrpSpPr>
            <a:grpSpLocks/>
          </p:cNvGrpSpPr>
          <p:nvPr/>
        </p:nvGrpSpPr>
        <p:grpSpPr bwMode="auto">
          <a:xfrm>
            <a:off x="6169025" y="3068638"/>
            <a:ext cx="228600" cy="80962"/>
            <a:chOff x="3886" y="1933"/>
            <a:chExt cx="144" cy="51"/>
          </a:xfrm>
        </p:grpSpPr>
        <p:sp>
          <p:nvSpPr>
            <p:cNvPr id="98407" name="Line 103"/>
            <p:cNvSpPr>
              <a:spLocks noChangeShapeType="1"/>
            </p:cNvSpPr>
            <p:nvPr/>
          </p:nvSpPr>
          <p:spPr bwMode="auto">
            <a:xfrm>
              <a:off x="3886" y="1984"/>
              <a:ext cx="51" cy="0"/>
            </a:xfrm>
            <a:prstGeom prst="line">
              <a:avLst/>
            </a:prstGeom>
            <a:noFill/>
            <a:ln w="28440" cap="sq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408" name="Line 104"/>
            <p:cNvSpPr>
              <a:spLocks noChangeShapeType="1"/>
            </p:cNvSpPr>
            <p:nvPr/>
          </p:nvSpPr>
          <p:spPr bwMode="auto">
            <a:xfrm>
              <a:off x="3985" y="1933"/>
              <a:ext cx="45" cy="0"/>
            </a:xfrm>
            <a:prstGeom prst="line">
              <a:avLst/>
            </a:prstGeom>
            <a:noFill/>
            <a:ln w="28440" cap="sq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409" name="Line 105"/>
            <p:cNvSpPr>
              <a:spLocks noChangeShapeType="1"/>
            </p:cNvSpPr>
            <p:nvPr/>
          </p:nvSpPr>
          <p:spPr bwMode="auto">
            <a:xfrm flipV="1">
              <a:off x="3934" y="1932"/>
              <a:ext cx="53" cy="52"/>
            </a:xfrm>
            <a:prstGeom prst="line">
              <a:avLst/>
            </a:prstGeom>
            <a:noFill/>
            <a:ln w="28440" cap="sq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8410" name="Group 106"/>
          <p:cNvGrpSpPr>
            <a:grpSpLocks/>
          </p:cNvGrpSpPr>
          <p:nvPr/>
        </p:nvGrpSpPr>
        <p:grpSpPr bwMode="auto">
          <a:xfrm>
            <a:off x="6089650" y="3105150"/>
            <a:ext cx="136525" cy="127000"/>
            <a:chOff x="3836" y="1956"/>
            <a:chExt cx="86" cy="80"/>
          </a:xfrm>
        </p:grpSpPr>
        <p:sp>
          <p:nvSpPr>
            <p:cNvPr id="98411" name="Rectangle 107"/>
            <p:cNvSpPr>
              <a:spLocks noChangeArrowheads="1"/>
            </p:cNvSpPr>
            <p:nvPr/>
          </p:nvSpPr>
          <p:spPr bwMode="auto">
            <a:xfrm>
              <a:off x="3836" y="1956"/>
              <a:ext cx="86" cy="80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12" name="Line 108"/>
            <p:cNvSpPr>
              <a:spLocks noChangeShapeType="1"/>
            </p:cNvSpPr>
            <p:nvPr/>
          </p:nvSpPr>
          <p:spPr bwMode="auto">
            <a:xfrm>
              <a:off x="3910" y="1973"/>
              <a:ext cx="0" cy="4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413" name="Line 109"/>
            <p:cNvSpPr>
              <a:spLocks noChangeShapeType="1"/>
            </p:cNvSpPr>
            <p:nvPr/>
          </p:nvSpPr>
          <p:spPr bwMode="auto">
            <a:xfrm>
              <a:off x="3898" y="1973"/>
              <a:ext cx="0" cy="4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414" name="Line 110"/>
            <p:cNvSpPr>
              <a:spLocks noChangeShapeType="1"/>
            </p:cNvSpPr>
            <p:nvPr/>
          </p:nvSpPr>
          <p:spPr bwMode="auto">
            <a:xfrm>
              <a:off x="3886" y="1973"/>
              <a:ext cx="0" cy="4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415" name="Line 111"/>
            <p:cNvSpPr>
              <a:spLocks noChangeShapeType="1"/>
            </p:cNvSpPr>
            <p:nvPr/>
          </p:nvSpPr>
          <p:spPr bwMode="auto">
            <a:xfrm>
              <a:off x="3874" y="1971"/>
              <a:ext cx="0" cy="4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416" name="Line 112"/>
            <p:cNvSpPr>
              <a:spLocks noChangeShapeType="1"/>
            </p:cNvSpPr>
            <p:nvPr/>
          </p:nvSpPr>
          <p:spPr bwMode="auto">
            <a:xfrm>
              <a:off x="3862" y="1971"/>
              <a:ext cx="0" cy="4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417" name="Line 113"/>
            <p:cNvSpPr>
              <a:spLocks noChangeShapeType="1"/>
            </p:cNvSpPr>
            <p:nvPr/>
          </p:nvSpPr>
          <p:spPr bwMode="auto">
            <a:xfrm>
              <a:off x="3850" y="1971"/>
              <a:ext cx="0" cy="4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8418" name="Oval 114"/>
          <p:cNvSpPr>
            <a:spLocks noChangeArrowheads="1"/>
          </p:cNvSpPr>
          <p:nvPr/>
        </p:nvSpPr>
        <p:spPr bwMode="auto">
          <a:xfrm>
            <a:off x="5783263" y="2649538"/>
            <a:ext cx="463550" cy="122237"/>
          </a:xfrm>
          <a:prstGeom prst="ellipse">
            <a:avLst/>
          </a:prstGeom>
          <a:solidFill>
            <a:srgbClr val="C0C0C0"/>
          </a:solidFill>
          <a:ln w="1260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419" name="Line 115"/>
          <p:cNvSpPr>
            <a:spLocks noChangeShapeType="1"/>
          </p:cNvSpPr>
          <p:nvPr/>
        </p:nvSpPr>
        <p:spPr bwMode="auto">
          <a:xfrm>
            <a:off x="5783263" y="2640013"/>
            <a:ext cx="1587" cy="74612"/>
          </a:xfrm>
          <a:prstGeom prst="line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8420" name="Line 116"/>
          <p:cNvSpPr>
            <a:spLocks noChangeShapeType="1"/>
          </p:cNvSpPr>
          <p:nvPr/>
        </p:nvSpPr>
        <p:spPr bwMode="auto">
          <a:xfrm>
            <a:off x="6246813" y="2640013"/>
            <a:ext cx="1587" cy="74612"/>
          </a:xfrm>
          <a:prstGeom prst="line">
            <a:avLst/>
          </a:prstGeom>
          <a:noFill/>
          <a:ln w="1260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8421" name="Rectangle 117"/>
          <p:cNvSpPr>
            <a:spLocks noChangeArrowheads="1"/>
          </p:cNvSpPr>
          <p:nvPr/>
        </p:nvSpPr>
        <p:spPr bwMode="auto">
          <a:xfrm>
            <a:off x="5783263" y="2640013"/>
            <a:ext cx="109537" cy="73025"/>
          </a:xfrm>
          <a:prstGeom prst="rect">
            <a:avLst/>
          </a:prstGeom>
          <a:solidFill>
            <a:srgbClr val="C0C0C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422" name="Rectangle 118"/>
          <p:cNvSpPr>
            <a:spLocks noChangeArrowheads="1"/>
          </p:cNvSpPr>
          <p:nvPr/>
        </p:nvSpPr>
        <p:spPr bwMode="auto">
          <a:xfrm>
            <a:off x="6107113" y="2635250"/>
            <a:ext cx="139700" cy="73025"/>
          </a:xfrm>
          <a:prstGeom prst="rect">
            <a:avLst/>
          </a:prstGeom>
          <a:solidFill>
            <a:srgbClr val="C0C0C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423" name="Oval 119"/>
          <p:cNvSpPr>
            <a:spLocks noChangeArrowheads="1"/>
          </p:cNvSpPr>
          <p:nvPr/>
        </p:nvSpPr>
        <p:spPr bwMode="auto">
          <a:xfrm>
            <a:off x="5778500" y="2552700"/>
            <a:ext cx="465138" cy="141288"/>
          </a:xfrm>
          <a:prstGeom prst="ellipse">
            <a:avLst/>
          </a:prstGeom>
          <a:solidFill>
            <a:srgbClr val="C0C0C0"/>
          </a:solidFill>
          <a:ln w="1260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8424" name="Group 120"/>
          <p:cNvGrpSpPr>
            <a:grpSpLocks/>
          </p:cNvGrpSpPr>
          <p:nvPr/>
        </p:nvGrpSpPr>
        <p:grpSpPr bwMode="auto">
          <a:xfrm>
            <a:off x="5891213" y="2582863"/>
            <a:ext cx="227012" cy="82550"/>
            <a:chOff x="3711" y="1627"/>
            <a:chExt cx="143" cy="52"/>
          </a:xfrm>
        </p:grpSpPr>
        <p:sp>
          <p:nvSpPr>
            <p:cNvPr id="98425" name="Line 121"/>
            <p:cNvSpPr>
              <a:spLocks noChangeShapeType="1"/>
            </p:cNvSpPr>
            <p:nvPr/>
          </p:nvSpPr>
          <p:spPr bwMode="auto">
            <a:xfrm flipV="1">
              <a:off x="3711" y="1626"/>
              <a:ext cx="50" cy="2"/>
            </a:xfrm>
            <a:prstGeom prst="line">
              <a:avLst/>
            </a:prstGeom>
            <a:noFill/>
            <a:ln w="2844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426" name="Line 122"/>
            <p:cNvSpPr>
              <a:spLocks noChangeShapeType="1"/>
            </p:cNvSpPr>
            <p:nvPr/>
          </p:nvSpPr>
          <p:spPr bwMode="auto">
            <a:xfrm>
              <a:off x="3810" y="1680"/>
              <a:ext cx="44" cy="0"/>
            </a:xfrm>
            <a:prstGeom prst="line">
              <a:avLst/>
            </a:prstGeom>
            <a:noFill/>
            <a:ln w="2844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427" name="Line 123"/>
            <p:cNvSpPr>
              <a:spLocks noChangeShapeType="1"/>
            </p:cNvSpPr>
            <p:nvPr/>
          </p:nvSpPr>
          <p:spPr bwMode="auto">
            <a:xfrm>
              <a:off x="3758" y="1628"/>
              <a:ext cx="52" cy="51"/>
            </a:xfrm>
            <a:prstGeom prst="line">
              <a:avLst/>
            </a:prstGeom>
            <a:noFill/>
            <a:ln w="2844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8428" name="Group 124"/>
          <p:cNvGrpSpPr>
            <a:grpSpLocks/>
          </p:cNvGrpSpPr>
          <p:nvPr/>
        </p:nvGrpSpPr>
        <p:grpSpPr bwMode="auto">
          <a:xfrm>
            <a:off x="5891213" y="2581275"/>
            <a:ext cx="227012" cy="82550"/>
            <a:chOff x="3711" y="1626"/>
            <a:chExt cx="143" cy="52"/>
          </a:xfrm>
        </p:grpSpPr>
        <p:sp>
          <p:nvSpPr>
            <p:cNvPr id="98429" name="Line 125"/>
            <p:cNvSpPr>
              <a:spLocks noChangeShapeType="1"/>
            </p:cNvSpPr>
            <p:nvPr/>
          </p:nvSpPr>
          <p:spPr bwMode="auto">
            <a:xfrm>
              <a:off x="3711" y="1678"/>
              <a:ext cx="50" cy="0"/>
            </a:xfrm>
            <a:prstGeom prst="line">
              <a:avLst/>
            </a:prstGeom>
            <a:noFill/>
            <a:ln w="28440" cap="sq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430" name="Line 126"/>
            <p:cNvSpPr>
              <a:spLocks noChangeShapeType="1"/>
            </p:cNvSpPr>
            <p:nvPr/>
          </p:nvSpPr>
          <p:spPr bwMode="auto">
            <a:xfrm>
              <a:off x="3810" y="1626"/>
              <a:ext cx="44" cy="0"/>
            </a:xfrm>
            <a:prstGeom prst="line">
              <a:avLst/>
            </a:prstGeom>
            <a:noFill/>
            <a:ln w="28440" cap="sq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431" name="Line 127"/>
            <p:cNvSpPr>
              <a:spLocks noChangeShapeType="1"/>
            </p:cNvSpPr>
            <p:nvPr/>
          </p:nvSpPr>
          <p:spPr bwMode="auto">
            <a:xfrm flipV="1">
              <a:off x="3758" y="1625"/>
              <a:ext cx="52" cy="53"/>
            </a:xfrm>
            <a:prstGeom prst="line">
              <a:avLst/>
            </a:prstGeom>
            <a:noFill/>
            <a:ln w="28440" cap="sq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8432" name="Line 128"/>
          <p:cNvSpPr>
            <a:spLocks noChangeShapeType="1"/>
          </p:cNvSpPr>
          <p:nvPr/>
        </p:nvSpPr>
        <p:spPr bwMode="auto">
          <a:xfrm flipH="1">
            <a:off x="5500688" y="2752725"/>
            <a:ext cx="382587" cy="422275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8433" name="Group 129"/>
          <p:cNvGrpSpPr>
            <a:grpSpLocks/>
          </p:cNvGrpSpPr>
          <p:nvPr/>
        </p:nvGrpSpPr>
        <p:grpSpPr bwMode="auto">
          <a:xfrm>
            <a:off x="5905500" y="2511425"/>
            <a:ext cx="190500" cy="192088"/>
            <a:chOff x="3720" y="1582"/>
            <a:chExt cx="120" cy="121"/>
          </a:xfrm>
        </p:grpSpPr>
        <p:sp>
          <p:nvSpPr>
            <p:cNvPr id="98434" name="Rectangle 130"/>
            <p:cNvSpPr>
              <a:spLocks noChangeArrowheads="1"/>
            </p:cNvSpPr>
            <p:nvPr/>
          </p:nvSpPr>
          <p:spPr bwMode="auto">
            <a:xfrm rot="8040000">
              <a:off x="3729" y="1610"/>
              <a:ext cx="105" cy="65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35" name="Line 131"/>
            <p:cNvSpPr>
              <a:spLocks noChangeShapeType="1"/>
            </p:cNvSpPr>
            <p:nvPr/>
          </p:nvSpPr>
          <p:spPr bwMode="auto">
            <a:xfrm flipH="1" flipV="1">
              <a:off x="3739" y="1654"/>
              <a:ext cx="30" cy="2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436" name="Line 132"/>
            <p:cNvSpPr>
              <a:spLocks noChangeShapeType="1"/>
            </p:cNvSpPr>
            <p:nvPr/>
          </p:nvSpPr>
          <p:spPr bwMode="auto">
            <a:xfrm flipH="1" flipV="1">
              <a:off x="3748" y="1643"/>
              <a:ext cx="31" cy="2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437" name="Line 133"/>
            <p:cNvSpPr>
              <a:spLocks noChangeShapeType="1"/>
            </p:cNvSpPr>
            <p:nvPr/>
          </p:nvSpPr>
          <p:spPr bwMode="auto">
            <a:xfrm flipH="1" flipV="1">
              <a:off x="3759" y="1633"/>
              <a:ext cx="30" cy="2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438" name="Line 134"/>
            <p:cNvSpPr>
              <a:spLocks noChangeShapeType="1"/>
            </p:cNvSpPr>
            <p:nvPr/>
          </p:nvSpPr>
          <p:spPr bwMode="auto">
            <a:xfrm flipH="1" flipV="1">
              <a:off x="3770" y="1623"/>
              <a:ext cx="30" cy="2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439" name="Line 135"/>
            <p:cNvSpPr>
              <a:spLocks noChangeShapeType="1"/>
            </p:cNvSpPr>
            <p:nvPr/>
          </p:nvSpPr>
          <p:spPr bwMode="auto">
            <a:xfrm flipH="1" flipV="1">
              <a:off x="3779" y="1613"/>
              <a:ext cx="31" cy="2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440" name="Line 136"/>
            <p:cNvSpPr>
              <a:spLocks noChangeShapeType="1"/>
            </p:cNvSpPr>
            <p:nvPr/>
          </p:nvSpPr>
          <p:spPr bwMode="auto">
            <a:xfrm flipH="1" flipV="1">
              <a:off x="3789" y="1602"/>
              <a:ext cx="31" cy="29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8441" name="Freeform 137"/>
          <p:cNvSpPr>
            <a:spLocks/>
          </p:cNvSpPr>
          <p:nvPr/>
        </p:nvSpPr>
        <p:spPr bwMode="auto">
          <a:xfrm>
            <a:off x="5432425" y="1679575"/>
            <a:ext cx="2212975" cy="1530350"/>
          </a:xfrm>
          <a:custGeom>
            <a:avLst/>
            <a:gdLst>
              <a:gd name="G0" fmla="+- 1 0 0"/>
              <a:gd name="G1" fmla="+- 1 0 0"/>
              <a:gd name="G2" fmla="+- 4605 0 0"/>
              <a:gd name="G3" fmla="+- 1 0 0"/>
              <a:gd name="G4" fmla="+- 1 0 0"/>
              <a:gd name="G5" fmla="+- 1 0 0"/>
              <a:gd name="T0" fmla="*/ 2147483647 w 7980"/>
              <a:gd name="T1" fmla="*/ 2147483647 h 4620"/>
              <a:gd name="T2" fmla="*/ 2147483647 w 7980"/>
              <a:gd name="T3" fmla="*/ 2147483647 h 4620"/>
              <a:gd name="T4" fmla="*/ 0 w 7980"/>
              <a:gd name="T5" fmla="*/ 2147483647 h 4620"/>
              <a:gd name="T6" fmla="*/ 2147483647 w 7980"/>
              <a:gd name="T7" fmla="*/ 2147483647 h 4620"/>
              <a:gd name="T8" fmla="*/ 2147483647 w 7980"/>
              <a:gd name="T9" fmla="*/ 2147483647 h 4620"/>
              <a:gd name="T10" fmla="*/ 2147483647 w 7980"/>
              <a:gd name="T11" fmla="*/ 0 h 4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980" h="4620">
                <a:moveTo>
                  <a:pt x="7965" y="3420"/>
                </a:moveTo>
                <a:lnTo>
                  <a:pt x="7980" y="4620"/>
                </a:lnTo>
                <a:lnTo>
                  <a:pt x="0" y="4605"/>
                </a:lnTo>
                <a:lnTo>
                  <a:pt x="3315" y="1485"/>
                </a:lnTo>
                <a:lnTo>
                  <a:pt x="2355" y="1455"/>
                </a:lnTo>
                <a:lnTo>
                  <a:pt x="2355" y="0"/>
                </a:lnTo>
              </a:path>
            </a:pathLst>
          </a:custGeom>
          <a:noFill/>
          <a:ln w="38160" cap="sq">
            <a:solidFill>
              <a:srgbClr val="FF00FF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442" name="Freeform 138"/>
          <p:cNvSpPr>
            <a:spLocks/>
          </p:cNvSpPr>
          <p:nvPr/>
        </p:nvSpPr>
        <p:spPr bwMode="auto">
          <a:xfrm>
            <a:off x="5257800" y="1728788"/>
            <a:ext cx="2508250" cy="1504950"/>
          </a:xfrm>
          <a:custGeom>
            <a:avLst/>
            <a:gdLst>
              <a:gd name="G0" fmla="+- 2880 0 0"/>
              <a:gd name="G1" fmla="+- 4530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1 0 0"/>
              <a:gd name="T0" fmla="*/ 0 w 9045"/>
              <a:gd name="T1" fmla="*/ 2147483647 h 4545"/>
              <a:gd name="T2" fmla="*/ 0 w 9045"/>
              <a:gd name="T3" fmla="*/ 2147483647 h 4545"/>
              <a:gd name="T4" fmla="*/ 2147483647 w 9045"/>
              <a:gd name="T5" fmla="*/ 2147483647 h 4545"/>
              <a:gd name="T6" fmla="*/ 2147483647 w 9045"/>
              <a:gd name="T7" fmla="*/ 2147483647 h 4545"/>
              <a:gd name="T8" fmla="*/ 2147483647 w 9045"/>
              <a:gd name="T9" fmla="*/ 2147483647 h 4545"/>
              <a:gd name="T10" fmla="*/ 2147483647 w 9045"/>
              <a:gd name="T11" fmla="*/ 2147483647 h 4545"/>
              <a:gd name="T12" fmla="*/ 2147483647 w 9045"/>
              <a:gd name="T13" fmla="*/ 2147483647 h 4545"/>
              <a:gd name="T14" fmla="*/ 2147483647 w 9045"/>
              <a:gd name="T15" fmla="*/ 0 h 45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045" h="4545">
                <a:moveTo>
                  <a:pt x="0" y="2880"/>
                </a:moveTo>
                <a:lnTo>
                  <a:pt x="0" y="4530"/>
                </a:lnTo>
                <a:lnTo>
                  <a:pt x="885" y="4545"/>
                </a:lnTo>
                <a:lnTo>
                  <a:pt x="3510" y="2010"/>
                </a:lnTo>
                <a:lnTo>
                  <a:pt x="7140" y="2055"/>
                </a:lnTo>
                <a:lnTo>
                  <a:pt x="8145" y="1020"/>
                </a:lnTo>
                <a:lnTo>
                  <a:pt x="9045" y="1020"/>
                </a:lnTo>
                <a:lnTo>
                  <a:pt x="9015" y="0"/>
                </a:lnTo>
              </a:path>
            </a:pathLst>
          </a:custGeom>
          <a:noFill/>
          <a:ln w="38160" cap="sq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443" name="Freeform 139"/>
          <p:cNvSpPr>
            <a:spLocks/>
          </p:cNvSpPr>
          <p:nvPr/>
        </p:nvSpPr>
        <p:spPr bwMode="auto">
          <a:xfrm>
            <a:off x="5311775" y="1754188"/>
            <a:ext cx="2530475" cy="1390650"/>
          </a:xfrm>
          <a:custGeom>
            <a:avLst/>
            <a:gdLst>
              <a:gd name="G0" fmla="+- 2821 0 0"/>
              <a:gd name="G1" fmla="+- 4201 0 0"/>
              <a:gd name="G2" fmla="+- 1 0 0"/>
              <a:gd name="G3" fmla="+- 1 0 0"/>
              <a:gd name="G4" fmla="+- 1 0 0"/>
              <a:gd name="G5" fmla="+- 1 0 0"/>
              <a:gd name="T0" fmla="*/ 0 w 9120"/>
              <a:gd name="T1" fmla="*/ 2147483647 h 4201"/>
              <a:gd name="T2" fmla="*/ 0 w 9120"/>
              <a:gd name="T3" fmla="*/ 2147483647 h 4201"/>
              <a:gd name="T4" fmla="*/ 2147483647 w 9120"/>
              <a:gd name="T5" fmla="*/ 2147483647 h 4201"/>
              <a:gd name="T6" fmla="*/ 2147483647 w 9120"/>
              <a:gd name="T7" fmla="*/ 2147483647 h 4201"/>
              <a:gd name="T8" fmla="*/ 2147483647 w 9120"/>
              <a:gd name="T9" fmla="*/ 2147483647 h 4201"/>
              <a:gd name="T10" fmla="*/ 2147483647 w 9120"/>
              <a:gd name="T11" fmla="*/ 0 h 4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120" h="4201">
                <a:moveTo>
                  <a:pt x="0" y="2821"/>
                </a:moveTo>
                <a:lnTo>
                  <a:pt x="0" y="4201"/>
                </a:lnTo>
                <a:lnTo>
                  <a:pt x="4890" y="4201"/>
                </a:lnTo>
                <a:lnTo>
                  <a:pt x="8055" y="1051"/>
                </a:lnTo>
                <a:lnTo>
                  <a:pt x="9120" y="1080"/>
                </a:lnTo>
                <a:lnTo>
                  <a:pt x="9105" y="0"/>
                </a:lnTo>
              </a:path>
            </a:pathLst>
          </a:custGeom>
          <a:noFill/>
          <a:ln w="38160" cap="sq">
            <a:solidFill>
              <a:srgbClr val="00FF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8444" name="Group 140"/>
          <p:cNvGrpSpPr>
            <a:grpSpLocks/>
          </p:cNvGrpSpPr>
          <p:nvPr/>
        </p:nvGrpSpPr>
        <p:grpSpPr bwMode="auto">
          <a:xfrm>
            <a:off x="5237163" y="2668588"/>
            <a:ext cx="38100" cy="139700"/>
            <a:chOff x="3299" y="1681"/>
            <a:chExt cx="24" cy="88"/>
          </a:xfrm>
        </p:grpSpPr>
        <p:sp>
          <p:nvSpPr>
            <p:cNvPr id="98445" name="Oval 141"/>
            <p:cNvSpPr>
              <a:spLocks noChangeArrowheads="1"/>
            </p:cNvSpPr>
            <p:nvPr/>
          </p:nvSpPr>
          <p:spPr bwMode="auto">
            <a:xfrm>
              <a:off x="3299" y="1681"/>
              <a:ext cx="24" cy="29"/>
            </a:xfrm>
            <a:prstGeom prst="ellipse">
              <a:avLst/>
            </a:prstGeom>
            <a:solidFill>
              <a:srgbClr val="0000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46" name="Oval 142"/>
            <p:cNvSpPr>
              <a:spLocks noChangeArrowheads="1"/>
            </p:cNvSpPr>
            <p:nvPr/>
          </p:nvSpPr>
          <p:spPr bwMode="auto">
            <a:xfrm>
              <a:off x="3299" y="1740"/>
              <a:ext cx="24" cy="29"/>
            </a:xfrm>
            <a:prstGeom prst="ellipse">
              <a:avLst/>
            </a:prstGeom>
            <a:solidFill>
              <a:srgbClr val="0000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8447" name="Group 143"/>
          <p:cNvGrpSpPr>
            <a:grpSpLocks/>
          </p:cNvGrpSpPr>
          <p:nvPr/>
        </p:nvGrpSpPr>
        <p:grpSpPr bwMode="auto">
          <a:xfrm>
            <a:off x="7621588" y="2790825"/>
            <a:ext cx="38100" cy="141288"/>
            <a:chOff x="4801" y="1758"/>
            <a:chExt cx="24" cy="89"/>
          </a:xfrm>
        </p:grpSpPr>
        <p:sp>
          <p:nvSpPr>
            <p:cNvPr id="98448" name="Oval 144"/>
            <p:cNvSpPr>
              <a:spLocks noChangeArrowheads="1"/>
            </p:cNvSpPr>
            <p:nvPr/>
          </p:nvSpPr>
          <p:spPr bwMode="auto">
            <a:xfrm>
              <a:off x="4801" y="1758"/>
              <a:ext cx="24" cy="29"/>
            </a:xfrm>
            <a:prstGeom prst="ellipse">
              <a:avLst/>
            </a:prstGeom>
            <a:solidFill>
              <a:srgbClr val="FF00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49" name="Oval 145"/>
            <p:cNvSpPr>
              <a:spLocks noChangeArrowheads="1"/>
            </p:cNvSpPr>
            <p:nvPr/>
          </p:nvSpPr>
          <p:spPr bwMode="auto">
            <a:xfrm>
              <a:off x="4801" y="1818"/>
              <a:ext cx="24" cy="29"/>
            </a:xfrm>
            <a:prstGeom prst="ellipse">
              <a:avLst/>
            </a:prstGeom>
            <a:solidFill>
              <a:srgbClr val="FF00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8450" name="Group 146"/>
          <p:cNvGrpSpPr>
            <a:grpSpLocks/>
          </p:cNvGrpSpPr>
          <p:nvPr/>
        </p:nvGrpSpPr>
        <p:grpSpPr bwMode="auto">
          <a:xfrm>
            <a:off x="7816850" y="1717675"/>
            <a:ext cx="38100" cy="141288"/>
            <a:chOff x="4924" y="1082"/>
            <a:chExt cx="24" cy="89"/>
          </a:xfrm>
        </p:grpSpPr>
        <p:sp>
          <p:nvSpPr>
            <p:cNvPr id="98451" name="Oval 147"/>
            <p:cNvSpPr>
              <a:spLocks noChangeArrowheads="1"/>
            </p:cNvSpPr>
            <p:nvPr/>
          </p:nvSpPr>
          <p:spPr bwMode="auto">
            <a:xfrm>
              <a:off x="4924" y="1082"/>
              <a:ext cx="24" cy="29"/>
            </a:xfrm>
            <a:prstGeom prst="ellipse">
              <a:avLst/>
            </a:prstGeom>
            <a:solidFill>
              <a:srgbClr val="00FF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52" name="Oval 148"/>
            <p:cNvSpPr>
              <a:spLocks noChangeArrowheads="1"/>
            </p:cNvSpPr>
            <p:nvPr/>
          </p:nvSpPr>
          <p:spPr bwMode="auto">
            <a:xfrm>
              <a:off x="4924" y="1142"/>
              <a:ext cx="24" cy="29"/>
            </a:xfrm>
            <a:prstGeom prst="ellipse">
              <a:avLst/>
            </a:prstGeom>
            <a:solidFill>
              <a:srgbClr val="00FF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8454" name="Text Box 150"/>
          <p:cNvSpPr txBox="1">
            <a:spLocks noChangeArrowheads="1"/>
          </p:cNvSpPr>
          <p:nvPr/>
        </p:nvSpPr>
        <p:spPr bwMode="auto">
          <a:xfrm>
            <a:off x="330200" y="115888"/>
            <a:ext cx="8051800" cy="873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Causes/costs of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Congestion</a:t>
            </a: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scenario 3 </a:t>
            </a:r>
          </a:p>
        </p:txBody>
      </p:sp>
      <p:sp>
        <p:nvSpPr>
          <p:cNvPr id="98455" name="Line 151"/>
          <p:cNvSpPr>
            <a:spLocks noChangeShapeType="1"/>
          </p:cNvSpPr>
          <p:nvPr/>
        </p:nvSpPr>
        <p:spPr bwMode="auto">
          <a:xfrm>
            <a:off x="1270000" y="1558925"/>
            <a:ext cx="1588" cy="1860550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8456" name="Line 152"/>
          <p:cNvSpPr>
            <a:spLocks noChangeShapeType="1"/>
          </p:cNvSpPr>
          <p:nvPr/>
        </p:nvSpPr>
        <p:spPr bwMode="auto">
          <a:xfrm flipV="1">
            <a:off x="1254125" y="3409950"/>
            <a:ext cx="2333625" cy="7938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8457" name="Freeform 153"/>
          <p:cNvSpPr>
            <a:spLocks noChangeArrowheads="1"/>
          </p:cNvSpPr>
          <p:nvPr/>
        </p:nvSpPr>
        <p:spPr bwMode="auto">
          <a:xfrm>
            <a:off x="1258888" y="2608263"/>
            <a:ext cx="2489200" cy="806450"/>
          </a:xfrm>
          <a:custGeom>
            <a:avLst/>
            <a:gdLst>
              <a:gd name="G0" fmla="+- 375 0 0"/>
              <a:gd name="G1" fmla="+- 1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1 0 0"/>
              <a:gd name="G8" fmla="+- 1 0 0"/>
              <a:gd name="G9" fmla="+- 1 0 0"/>
              <a:gd name="T0" fmla="*/ 0 w 1568"/>
              <a:gd name="T1" fmla="*/ 2147483647 h 380"/>
              <a:gd name="T2" fmla="*/ 2147483647 w 1568"/>
              <a:gd name="T3" fmla="*/ 2147483647 h 380"/>
              <a:gd name="T4" fmla="*/ 2147483647 w 1568"/>
              <a:gd name="T5" fmla="*/ 2147483647 h 380"/>
              <a:gd name="T6" fmla="*/ 2147483647 w 1568"/>
              <a:gd name="T7" fmla="*/ 2147483647 h 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68" h="380">
                <a:moveTo>
                  <a:pt x="0" y="375"/>
                </a:moveTo>
                <a:cubicBezTo>
                  <a:pt x="109" y="315"/>
                  <a:pt x="474" y="0"/>
                  <a:pt x="651" y="14"/>
                </a:cubicBezTo>
                <a:cubicBezTo>
                  <a:pt x="828" y="28"/>
                  <a:pt x="730" y="260"/>
                  <a:pt x="914" y="320"/>
                </a:cubicBezTo>
                <a:cubicBezTo>
                  <a:pt x="1098" y="380"/>
                  <a:pt x="1432" y="342"/>
                  <a:pt x="1568" y="348"/>
                </a:cubicBezTo>
              </a:path>
            </a:pathLst>
          </a:custGeom>
          <a:noFill/>
          <a:ln w="28440" cap="flat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458" name="Line 154"/>
          <p:cNvSpPr>
            <a:spLocks noChangeShapeType="1"/>
          </p:cNvSpPr>
          <p:nvPr/>
        </p:nvSpPr>
        <p:spPr bwMode="auto">
          <a:xfrm>
            <a:off x="1138238" y="1711325"/>
            <a:ext cx="125412" cy="1588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8459" name="Line 155"/>
          <p:cNvSpPr>
            <a:spLocks noChangeShapeType="1"/>
          </p:cNvSpPr>
          <p:nvPr/>
        </p:nvSpPr>
        <p:spPr bwMode="auto">
          <a:xfrm>
            <a:off x="3071813" y="3419475"/>
            <a:ext cx="1587" cy="134938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8460" name="Text Box 156"/>
          <p:cNvSpPr txBox="1">
            <a:spLocks noChangeArrowheads="1"/>
          </p:cNvSpPr>
          <p:nvPr/>
        </p:nvSpPr>
        <p:spPr bwMode="auto">
          <a:xfrm>
            <a:off x="625475" y="1462088"/>
            <a:ext cx="477838" cy="3063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C/2</a:t>
            </a:r>
          </a:p>
        </p:txBody>
      </p:sp>
      <p:sp>
        <p:nvSpPr>
          <p:cNvPr id="98461" name="Text Box 157"/>
          <p:cNvSpPr txBox="1">
            <a:spLocks noChangeArrowheads="1"/>
          </p:cNvSpPr>
          <p:nvPr/>
        </p:nvSpPr>
        <p:spPr bwMode="auto">
          <a:xfrm>
            <a:off x="2862263" y="3471863"/>
            <a:ext cx="477837" cy="3063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C/2</a:t>
            </a:r>
          </a:p>
        </p:txBody>
      </p:sp>
      <p:sp>
        <p:nvSpPr>
          <p:cNvPr id="98462" name="Text Box 158"/>
          <p:cNvSpPr txBox="1">
            <a:spLocks noChangeArrowheads="1"/>
          </p:cNvSpPr>
          <p:nvPr/>
        </p:nvSpPr>
        <p:spPr bwMode="auto">
          <a:xfrm rot="16200000">
            <a:off x="569913" y="2363788"/>
            <a:ext cx="808037" cy="5095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>
                <a:solidFill>
                  <a:srgbClr val="000000"/>
                </a:solidFill>
                <a:latin typeface="Symbol" charset="2"/>
              </a:rPr>
              <a:t></a:t>
            </a:r>
            <a:r>
              <a:rPr lang="en-US" sz="2400" baseline="-25000">
                <a:solidFill>
                  <a:srgbClr val="000000"/>
                </a:solidFill>
                <a:latin typeface="Arial" charset="0"/>
              </a:rPr>
              <a:t>out</a:t>
            </a:r>
          </a:p>
        </p:txBody>
      </p:sp>
      <p:sp>
        <p:nvSpPr>
          <p:cNvPr id="98463" name="Text Box 159"/>
          <p:cNvSpPr txBox="1">
            <a:spLocks noChangeArrowheads="1"/>
          </p:cNvSpPr>
          <p:nvPr/>
        </p:nvSpPr>
        <p:spPr bwMode="auto">
          <a:xfrm>
            <a:off x="2001838" y="3381375"/>
            <a:ext cx="527050" cy="5095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>
                <a:solidFill>
                  <a:srgbClr val="000000"/>
                </a:solidFill>
                <a:latin typeface="Symbol" charset="2"/>
              </a:rPr>
              <a:t></a:t>
            </a:r>
            <a:r>
              <a:rPr lang="en-US" sz="2400" baseline="-25000">
                <a:solidFill>
                  <a:srgbClr val="000000"/>
                </a:solidFill>
                <a:latin typeface="Arial" charset="0"/>
              </a:rPr>
              <a:t>in</a:t>
            </a:r>
            <a:r>
              <a:rPr lang="ja-JP" sz="2400" baseline="30000">
                <a:solidFill>
                  <a:srgbClr val="000000"/>
                </a:solidFill>
                <a:latin typeface="Arial" charset="0"/>
              </a:rPr>
              <a:t>’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Text Box 3"/>
          <p:cNvSpPr txBox="1">
            <a:spLocks noChangeArrowheads="1"/>
          </p:cNvSpPr>
          <p:nvPr/>
        </p:nvSpPr>
        <p:spPr bwMode="auto">
          <a:xfrm>
            <a:off x="476250" y="273050"/>
            <a:ext cx="7981950" cy="9175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Approaches towards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Congestion Control</a:t>
            </a:r>
            <a:endParaRPr lang="en-US" sz="3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542925" y="1504950"/>
            <a:ext cx="8154988" cy="5524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2900" indent="-341313" algn="l">
              <a:lnSpc>
                <a:spcPct val="85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Two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broad approaches towards congestion control:</a:t>
            </a:r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508000" y="2786063"/>
            <a:ext cx="3487738" cy="3251200"/>
          </a:xfrm>
          <a:prstGeom prst="rect">
            <a:avLst/>
          </a:prstGeom>
          <a:noFill/>
          <a:ln w="19080" cap="sq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35" name="Rectangle 7"/>
          <p:cNvSpPr>
            <a:spLocks noChangeArrowheads="1"/>
          </p:cNvSpPr>
          <p:nvPr/>
        </p:nvSpPr>
        <p:spPr bwMode="auto">
          <a:xfrm>
            <a:off x="768350" y="2528888"/>
            <a:ext cx="2979738" cy="563562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36" name="Text Box 8"/>
          <p:cNvSpPr txBox="1">
            <a:spLocks noChangeArrowheads="1"/>
          </p:cNvSpPr>
          <p:nvPr/>
        </p:nvSpPr>
        <p:spPr bwMode="auto">
          <a:xfrm>
            <a:off x="723900" y="2390775"/>
            <a:ext cx="3295650" cy="3810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algn="l">
              <a:lnSpc>
                <a:spcPct val="85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end-end congestion control:</a:t>
            </a:r>
          </a:p>
          <a:p>
            <a:pPr marL="341313" indent="-339725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explicit feedback from network</a:t>
            </a:r>
          </a:p>
          <a:p>
            <a:pPr marL="341313" indent="-339725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Congestion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inferred from end-system observed loss, delay</a:t>
            </a:r>
          </a:p>
          <a:p>
            <a:pPr marL="341313" indent="-339725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Approach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taken by TCP</a:t>
            </a:r>
          </a:p>
        </p:txBody>
      </p:sp>
      <p:sp>
        <p:nvSpPr>
          <p:cNvPr id="99337" name="Rectangle 9"/>
          <p:cNvSpPr>
            <a:spLocks noChangeArrowheads="1"/>
          </p:cNvSpPr>
          <p:nvPr/>
        </p:nvSpPr>
        <p:spPr bwMode="auto">
          <a:xfrm>
            <a:off x="4678363" y="2814638"/>
            <a:ext cx="3690937" cy="3251200"/>
          </a:xfrm>
          <a:prstGeom prst="rect">
            <a:avLst/>
          </a:prstGeom>
          <a:noFill/>
          <a:ln w="19080" cap="sq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4865688" y="2551113"/>
            <a:ext cx="3092450" cy="565150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39" name="Text Box 11"/>
          <p:cNvSpPr txBox="1">
            <a:spLocks noChangeArrowheads="1"/>
          </p:cNvSpPr>
          <p:nvPr/>
        </p:nvSpPr>
        <p:spPr bwMode="auto">
          <a:xfrm>
            <a:off x="4786313" y="2392363"/>
            <a:ext cx="3549650" cy="3905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282575" indent="-280988" algn="l">
              <a:lnSpc>
                <a:spcPct val="85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852488" algn="l"/>
                <a:tab pos="1766888" algn="l"/>
                <a:tab pos="2681288" algn="l"/>
                <a:tab pos="3595688" algn="l"/>
                <a:tab pos="4510088" algn="l"/>
                <a:tab pos="5424488" algn="l"/>
                <a:tab pos="6338888" algn="l"/>
                <a:tab pos="7253288" algn="l"/>
                <a:tab pos="8167688" algn="l"/>
                <a:tab pos="9082088" algn="l"/>
                <a:tab pos="9996488" algn="l"/>
              </a:tabLst>
            </a:pPr>
            <a:r>
              <a:rPr lang="en-US" sz="28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network-assisted congestion control:</a:t>
            </a:r>
          </a:p>
          <a:p>
            <a:pPr marL="280988" indent="-279400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852488" algn="l"/>
                <a:tab pos="1766888" algn="l"/>
                <a:tab pos="2681288" algn="l"/>
                <a:tab pos="3595688" algn="l"/>
                <a:tab pos="4510088" algn="l"/>
                <a:tab pos="5424488" algn="l"/>
                <a:tab pos="6338888" algn="l"/>
                <a:tab pos="7253288" algn="l"/>
                <a:tab pos="8167688" algn="l"/>
                <a:tab pos="9082088" algn="l"/>
                <a:tab pos="9996488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Routers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provide feedback to end systems</a:t>
            </a:r>
          </a:p>
          <a:p>
            <a:pPr marL="574675" lvl="1" indent="-177800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852488" algn="l"/>
                <a:tab pos="1766888" algn="l"/>
                <a:tab pos="2681288" algn="l"/>
                <a:tab pos="3595688" algn="l"/>
                <a:tab pos="4510088" algn="l"/>
                <a:tab pos="5424488" algn="l"/>
                <a:tab pos="6338888" algn="l"/>
                <a:tab pos="7253288" algn="l"/>
                <a:tab pos="8167688" algn="l"/>
                <a:tab pos="9082088" algn="l"/>
                <a:tab pos="9996488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Single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bit indicating congestion (SNA,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DECbit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TCP/IP ECN, ATM)</a:t>
            </a:r>
          </a:p>
          <a:p>
            <a:pPr marL="574675" lvl="1" indent="-177800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852488" algn="l"/>
                <a:tab pos="1766888" algn="l"/>
                <a:tab pos="2681288" algn="l"/>
                <a:tab pos="3595688" algn="l"/>
                <a:tab pos="4510088" algn="l"/>
                <a:tab pos="5424488" algn="l"/>
                <a:tab pos="6338888" algn="l"/>
                <a:tab pos="7253288" algn="l"/>
                <a:tab pos="8167688" algn="l"/>
                <a:tab pos="9082088" algn="l"/>
                <a:tab pos="9996488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Explicit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rate for sender to send at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228600" y="228600"/>
            <a:ext cx="8458200" cy="1143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r">
              <a:lnSpc>
                <a:spcPct val="8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TCP C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ongestion Control</a:t>
            </a: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additive increase multiplicative decrease</a:t>
            </a:r>
          </a:p>
        </p:txBody>
      </p:sp>
      <p:sp>
        <p:nvSpPr>
          <p:cNvPr id="103429" name="Rectangle 5"/>
          <p:cNvSpPr>
            <a:spLocks noChangeArrowheads="1"/>
          </p:cNvSpPr>
          <p:nvPr/>
        </p:nvSpPr>
        <p:spPr bwMode="auto">
          <a:xfrm>
            <a:off x="457200" y="1371600"/>
            <a:ext cx="8375650" cy="1447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US" sz="2800" i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Approach</a:t>
            </a:r>
            <a:r>
              <a:rPr lang="en-US" sz="2800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sender</a:t>
            </a: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increases transmission rate (window size), probing for usable bandwidth, until loss occurs</a:t>
            </a:r>
          </a:p>
          <a:p>
            <a:pPr marL="687388" lvl="1" indent="-230188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US" sz="2800" i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Additive </a:t>
            </a:r>
            <a:r>
              <a:rPr lang="en-US" sz="2800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increase: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increase 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cwnd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by 1 MSS every RTT until loss detected</a:t>
            </a:r>
          </a:p>
          <a:p>
            <a:pPr marL="687388" lvl="1" indent="-230188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US" sz="2800" i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Multiplicative </a:t>
            </a:r>
            <a:r>
              <a:rPr lang="en-US" sz="2800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decrease</a:t>
            </a:r>
            <a:r>
              <a:rPr lang="en-US" sz="28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cut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cwnd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 half after loss </a:t>
            </a:r>
          </a:p>
          <a:p>
            <a:pPr marL="341313" indent="-341313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430" name="Rectangle 6"/>
          <p:cNvSpPr>
            <a:spLocks noChangeArrowheads="1"/>
          </p:cNvSpPr>
          <p:nvPr/>
        </p:nvSpPr>
        <p:spPr bwMode="auto">
          <a:xfrm>
            <a:off x="3663950" y="3659188"/>
            <a:ext cx="685800" cy="304800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31" name="Text Box 7"/>
          <p:cNvSpPr txBox="1">
            <a:spLocks noChangeArrowheads="1"/>
          </p:cNvSpPr>
          <p:nvPr/>
        </p:nvSpPr>
        <p:spPr bwMode="auto">
          <a:xfrm rot="16200000">
            <a:off x="2145490" y="4779201"/>
            <a:ext cx="1909795" cy="525401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cwnd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TCP sender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congestion window size</a:t>
            </a:r>
          </a:p>
        </p:txBody>
      </p:sp>
      <p:sp>
        <p:nvSpPr>
          <p:cNvPr id="103432" name="Text Box 8"/>
          <p:cNvSpPr txBox="1">
            <a:spLocks noChangeArrowheads="1"/>
          </p:cNvSpPr>
          <p:nvPr/>
        </p:nvSpPr>
        <p:spPr bwMode="auto">
          <a:xfrm>
            <a:off x="564157" y="4448175"/>
            <a:ext cx="2009181" cy="1017844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AIMD saw tooth</a:t>
            </a:r>
          </a:p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behavior: probing</a:t>
            </a:r>
          </a:p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for bandwidth</a:t>
            </a:r>
          </a:p>
        </p:txBody>
      </p:sp>
      <p:sp>
        <p:nvSpPr>
          <p:cNvPr id="103433" name="Line 9"/>
          <p:cNvSpPr>
            <a:spLocks noChangeShapeType="1"/>
          </p:cNvSpPr>
          <p:nvPr/>
        </p:nvSpPr>
        <p:spPr bwMode="auto">
          <a:xfrm>
            <a:off x="3505200" y="6149975"/>
            <a:ext cx="4143375" cy="1588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34" name="Line 10"/>
          <p:cNvSpPr>
            <a:spLocks noChangeShapeType="1"/>
          </p:cNvSpPr>
          <p:nvPr/>
        </p:nvSpPr>
        <p:spPr bwMode="auto">
          <a:xfrm>
            <a:off x="3494088" y="3735388"/>
            <a:ext cx="1587" cy="2416175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35" name="Line 11"/>
          <p:cNvSpPr>
            <a:spLocks noChangeShapeType="1"/>
          </p:cNvSpPr>
          <p:nvPr/>
        </p:nvSpPr>
        <p:spPr bwMode="auto">
          <a:xfrm flipV="1">
            <a:off x="3505200" y="4851400"/>
            <a:ext cx="169863" cy="173038"/>
          </a:xfrm>
          <a:prstGeom prst="line">
            <a:avLst/>
          </a:prstGeom>
          <a:noFill/>
          <a:ln w="381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36" name="Line 12"/>
          <p:cNvSpPr>
            <a:spLocks noChangeShapeType="1"/>
          </p:cNvSpPr>
          <p:nvPr/>
        </p:nvSpPr>
        <p:spPr bwMode="auto">
          <a:xfrm>
            <a:off x="3686175" y="4841875"/>
            <a:ext cx="1588" cy="642938"/>
          </a:xfrm>
          <a:prstGeom prst="line">
            <a:avLst/>
          </a:prstGeom>
          <a:noFill/>
          <a:ln w="381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37" name="Line 13"/>
          <p:cNvSpPr>
            <a:spLocks noChangeShapeType="1"/>
          </p:cNvSpPr>
          <p:nvPr/>
        </p:nvSpPr>
        <p:spPr bwMode="auto">
          <a:xfrm flipV="1">
            <a:off x="3675063" y="4524375"/>
            <a:ext cx="982662" cy="984250"/>
          </a:xfrm>
          <a:prstGeom prst="line">
            <a:avLst/>
          </a:prstGeom>
          <a:noFill/>
          <a:ln w="381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38" name="Line 14"/>
          <p:cNvSpPr>
            <a:spLocks noChangeShapeType="1"/>
          </p:cNvSpPr>
          <p:nvPr/>
        </p:nvSpPr>
        <p:spPr bwMode="auto">
          <a:xfrm>
            <a:off x="4646613" y="4527550"/>
            <a:ext cx="1587" cy="801688"/>
          </a:xfrm>
          <a:prstGeom prst="line">
            <a:avLst/>
          </a:prstGeom>
          <a:noFill/>
          <a:ln w="381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3439" name="Group 15"/>
          <p:cNvGrpSpPr>
            <a:grpSpLocks/>
          </p:cNvGrpSpPr>
          <p:nvPr/>
        </p:nvGrpSpPr>
        <p:grpSpPr bwMode="auto">
          <a:xfrm>
            <a:off x="4638675" y="4402138"/>
            <a:ext cx="3038475" cy="1104900"/>
            <a:chOff x="2922" y="2773"/>
            <a:chExt cx="1914" cy="696"/>
          </a:xfrm>
        </p:grpSpPr>
        <p:sp>
          <p:nvSpPr>
            <p:cNvPr id="103440" name="Line 16"/>
            <p:cNvSpPr>
              <a:spLocks noChangeShapeType="1"/>
            </p:cNvSpPr>
            <p:nvPr/>
          </p:nvSpPr>
          <p:spPr bwMode="auto">
            <a:xfrm flipV="1">
              <a:off x="2922" y="3038"/>
              <a:ext cx="330" cy="331"/>
            </a:xfrm>
            <a:prstGeom prst="line">
              <a:avLst/>
            </a:prstGeom>
            <a:noFill/>
            <a:ln w="381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441" name="Group 17"/>
            <p:cNvGrpSpPr>
              <a:grpSpLocks/>
            </p:cNvGrpSpPr>
            <p:nvPr/>
          </p:nvGrpSpPr>
          <p:grpSpPr bwMode="auto">
            <a:xfrm>
              <a:off x="3253" y="2773"/>
              <a:ext cx="1583" cy="696"/>
              <a:chOff x="3253" y="2773"/>
              <a:chExt cx="1583" cy="696"/>
            </a:xfrm>
          </p:grpSpPr>
          <p:sp>
            <p:nvSpPr>
              <p:cNvPr id="103442" name="Line 18"/>
              <p:cNvSpPr>
                <a:spLocks noChangeShapeType="1"/>
              </p:cNvSpPr>
              <p:nvPr/>
            </p:nvSpPr>
            <p:spPr bwMode="auto">
              <a:xfrm>
                <a:off x="3253" y="3036"/>
                <a:ext cx="0" cy="433"/>
              </a:xfrm>
              <a:prstGeom prst="line">
                <a:avLst/>
              </a:prstGeom>
              <a:noFill/>
              <a:ln w="381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43" name="Line 19"/>
              <p:cNvSpPr>
                <a:spLocks noChangeShapeType="1"/>
              </p:cNvSpPr>
              <p:nvPr/>
            </p:nvSpPr>
            <p:spPr bwMode="auto">
              <a:xfrm flipV="1">
                <a:off x="3260" y="2837"/>
                <a:ext cx="610" cy="619"/>
              </a:xfrm>
              <a:prstGeom prst="line">
                <a:avLst/>
              </a:prstGeom>
              <a:noFill/>
              <a:ln w="381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44" name="Line 20"/>
              <p:cNvSpPr>
                <a:spLocks noChangeShapeType="1"/>
              </p:cNvSpPr>
              <p:nvPr/>
            </p:nvSpPr>
            <p:spPr bwMode="auto">
              <a:xfrm>
                <a:off x="3868" y="2838"/>
                <a:ext cx="6" cy="525"/>
              </a:xfrm>
              <a:prstGeom prst="line">
                <a:avLst/>
              </a:prstGeom>
              <a:noFill/>
              <a:ln w="381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45" name="Line 21"/>
              <p:cNvSpPr>
                <a:spLocks noChangeShapeType="1"/>
              </p:cNvSpPr>
              <p:nvPr/>
            </p:nvSpPr>
            <p:spPr bwMode="auto">
              <a:xfrm flipV="1">
                <a:off x="3871" y="2940"/>
                <a:ext cx="419" cy="421"/>
              </a:xfrm>
              <a:prstGeom prst="line">
                <a:avLst/>
              </a:prstGeom>
              <a:noFill/>
              <a:ln w="381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46" name="Line 22"/>
              <p:cNvSpPr>
                <a:spLocks noChangeShapeType="1"/>
              </p:cNvSpPr>
              <p:nvPr/>
            </p:nvSpPr>
            <p:spPr bwMode="auto">
              <a:xfrm>
                <a:off x="4291" y="2932"/>
                <a:ext cx="0" cy="470"/>
              </a:xfrm>
              <a:prstGeom prst="line">
                <a:avLst/>
              </a:prstGeom>
              <a:noFill/>
              <a:ln w="381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447" name="Line 23"/>
              <p:cNvSpPr>
                <a:spLocks noChangeShapeType="1"/>
              </p:cNvSpPr>
              <p:nvPr/>
            </p:nvSpPr>
            <p:spPr bwMode="auto">
              <a:xfrm flipV="1">
                <a:off x="4285" y="2772"/>
                <a:ext cx="551" cy="640"/>
              </a:xfrm>
              <a:prstGeom prst="line">
                <a:avLst/>
              </a:prstGeom>
              <a:noFill/>
              <a:ln w="381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3448" name="Text Box 24"/>
          <p:cNvSpPr txBox="1">
            <a:spLocks noChangeArrowheads="1"/>
          </p:cNvSpPr>
          <p:nvPr/>
        </p:nvSpPr>
        <p:spPr bwMode="auto">
          <a:xfrm>
            <a:off x="4149725" y="3622675"/>
            <a:ext cx="4432922" cy="6485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additively increase window size …</a:t>
            </a:r>
          </a:p>
          <a:p>
            <a: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…. until loss occurs (then cut window in half)</a:t>
            </a:r>
          </a:p>
        </p:txBody>
      </p:sp>
      <p:sp>
        <p:nvSpPr>
          <p:cNvPr id="103449" name="Freeform 25"/>
          <p:cNvSpPr>
            <a:spLocks noChangeArrowheads="1"/>
          </p:cNvSpPr>
          <p:nvPr/>
        </p:nvSpPr>
        <p:spPr bwMode="auto">
          <a:xfrm>
            <a:off x="3598863" y="3816350"/>
            <a:ext cx="858837" cy="1016000"/>
          </a:xfrm>
          <a:custGeom>
            <a:avLst/>
            <a:gdLst>
              <a:gd name="G0" fmla="+- 1 0 0"/>
              <a:gd name="G1" fmla="+- 1 0 0"/>
              <a:gd name="G2" fmla="+- 640 0 0"/>
              <a:gd name="T0" fmla="*/ 2147483647 w 541"/>
              <a:gd name="T1" fmla="*/ 0 h 640"/>
              <a:gd name="T2" fmla="*/ 0 w 541"/>
              <a:gd name="T3" fmla="*/ 0 h 640"/>
              <a:gd name="T4" fmla="*/ 0 w 541"/>
              <a:gd name="T5" fmla="*/ 2147483647 h 6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1" h="640">
                <a:moveTo>
                  <a:pt x="541" y="0"/>
                </a:moveTo>
                <a:lnTo>
                  <a:pt x="0" y="0"/>
                </a:lnTo>
                <a:lnTo>
                  <a:pt x="0" y="640"/>
                </a:lnTo>
              </a:path>
            </a:pathLst>
          </a:custGeom>
          <a:noFill/>
          <a:ln w="9360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50" name="Freeform 26"/>
          <p:cNvSpPr>
            <a:spLocks noChangeArrowheads="1"/>
          </p:cNvSpPr>
          <p:nvPr/>
        </p:nvSpPr>
        <p:spPr bwMode="auto">
          <a:xfrm>
            <a:off x="3743325" y="4019550"/>
            <a:ext cx="796925" cy="1000125"/>
          </a:xfrm>
          <a:custGeom>
            <a:avLst/>
            <a:gdLst>
              <a:gd name="G0" fmla="+- 1 0 0"/>
              <a:gd name="G1" fmla="+- 1 0 0"/>
              <a:gd name="G2" fmla="+- 1 0 0"/>
              <a:gd name="G3" fmla="+- 630 0 0"/>
              <a:gd name="T0" fmla="*/ 2147483647 w 502"/>
              <a:gd name="T1" fmla="*/ 0 h 630"/>
              <a:gd name="T2" fmla="*/ 2147483647 w 502"/>
              <a:gd name="T3" fmla="*/ 2147483647 h 630"/>
              <a:gd name="T4" fmla="*/ 2147483647 w 502"/>
              <a:gd name="T5" fmla="*/ 2147483647 h 630"/>
              <a:gd name="T6" fmla="*/ 0 w 502"/>
              <a:gd name="T7" fmla="*/ 2147483647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02" h="630">
                <a:moveTo>
                  <a:pt x="502" y="0"/>
                </a:moveTo>
                <a:lnTo>
                  <a:pt x="56" y="2"/>
                </a:lnTo>
                <a:lnTo>
                  <a:pt x="54" y="630"/>
                </a:lnTo>
                <a:lnTo>
                  <a:pt x="0" y="630"/>
                </a:lnTo>
              </a:path>
            </a:pathLst>
          </a:custGeom>
          <a:noFill/>
          <a:ln w="9360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51" name="Freeform 27"/>
          <p:cNvSpPr>
            <a:spLocks noChangeArrowheads="1"/>
          </p:cNvSpPr>
          <p:nvPr/>
        </p:nvSpPr>
        <p:spPr bwMode="auto">
          <a:xfrm>
            <a:off x="4051300" y="3814763"/>
            <a:ext cx="406400" cy="1168400"/>
          </a:xfrm>
          <a:custGeom>
            <a:avLst/>
            <a:gdLst>
              <a:gd name="G0" fmla="+- 1 0 0"/>
              <a:gd name="G1" fmla="+- 1 0 0"/>
              <a:gd name="G2" fmla="+- 736 0 0"/>
              <a:gd name="T0" fmla="*/ 2147483647 w 256"/>
              <a:gd name="T1" fmla="*/ 0 h 736"/>
              <a:gd name="T2" fmla="*/ 0 w 256"/>
              <a:gd name="T3" fmla="*/ 0 h 736"/>
              <a:gd name="T4" fmla="*/ 0 w 256"/>
              <a:gd name="T5" fmla="*/ 2147483647 h 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6" h="736">
                <a:moveTo>
                  <a:pt x="256" y="0"/>
                </a:moveTo>
                <a:lnTo>
                  <a:pt x="0" y="0"/>
                </a:lnTo>
                <a:lnTo>
                  <a:pt x="0" y="736"/>
                </a:lnTo>
              </a:path>
            </a:pathLst>
          </a:custGeom>
          <a:noFill/>
          <a:ln w="9360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52" name="Freeform 28"/>
          <p:cNvSpPr>
            <a:spLocks noChangeArrowheads="1"/>
          </p:cNvSpPr>
          <p:nvPr/>
        </p:nvSpPr>
        <p:spPr bwMode="auto">
          <a:xfrm>
            <a:off x="4689475" y="4179888"/>
            <a:ext cx="168275" cy="635000"/>
          </a:xfrm>
          <a:custGeom>
            <a:avLst/>
            <a:gdLst>
              <a:gd name="G0" fmla="+- 1 0 0"/>
              <a:gd name="G1" fmla="+- 1 0 0"/>
              <a:gd name="G2" fmla="+- 400 0 0"/>
              <a:gd name="T0" fmla="*/ 2147483647 w 106"/>
              <a:gd name="T1" fmla="*/ 0 h 400"/>
              <a:gd name="T2" fmla="*/ 2147483647 w 106"/>
              <a:gd name="T3" fmla="*/ 2147483647 h 400"/>
              <a:gd name="T4" fmla="*/ 0 w 106"/>
              <a:gd name="T5" fmla="*/ 2147483647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6" h="400">
                <a:moveTo>
                  <a:pt x="106" y="0"/>
                </a:moveTo>
                <a:lnTo>
                  <a:pt x="106" y="400"/>
                </a:lnTo>
                <a:lnTo>
                  <a:pt x="0" y="400"/>
                </a:lnTo>
              </a:path>
            </a:pathLst>
          </a:custGeom>
          <a:noFill/>
          <a:ln w="9360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53" name="Text Box 29"/>
          <p:cNvSpPr txBox="1">
            <a:spLocks noChangeArrowheads="1"/>
          </p:cNvSpPr>
          <p:nvPr/>
        </p:nvSpPr>
        <p:spPr bwMode="auto">
          <a:xfrm>
            <a:off x="5040313" y="6140450"/>
            <a:ext cx="548846" cy="34073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time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2000"/>
                                        <p:tgtEl>
                                          <p:spTgt spid="103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0" dur="500"/>
                                        <p:tgtEl>
                                          <p:spTgt spid="103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17" dur="500"/>
                                        <p:tgtEl>
                                          <p:spTgt spid="103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0" dur="500"/>
                                        <p:tgtEl>
                                          <p:spTgt spid="103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Effect">
                      <p:stCondLst>
                        <p:cond delay="indefinite"/>
                      </p:stCondLst>
                      <p:childTnLst>
                        <p:par>
                          <p:cTn id="2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27" dur="2000"/>
                                        <p:tgtEl>
                                          <p:spTgt spid="103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30" dur="500"/>
                                        <p:tgtEl>
                                          <p:spTgt spid="103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Effect">
                      <p:stCondLst>
                        <p:cond delay="indefinite"/>
                      </p:stCondLst>
                      <p:childTnLst>
                        <p:par>
                          <p:cTn id="3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39" dur="500"/>
                                        <p:tgtEl>
                                          <p:spTgt spid="103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Effect">
                      <p:stCondLst>
                        <p:cond delay="indefinite"/>
                      </p:stCondLst>
                      <p:childTnLst>
                        <p:par>
                          <p:cTn id="41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44" dur="2000"/>
                                        <p:tgtEl>
                                          <p:spTgt spid="103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5" grpId="0" animBg="1"/>
      <p:bldP spid="103436" grpId="0" animBg="1"/>
      <p:bldP spid="103437" grpId="0" animBg="1"/>
      <p:bldP spid="103438" grpId="0" animBg="1"/>
      <p:bldP spid="103449" grpId="0" animBg="1"/>
      <p:bldP spid="103449" grpId="1" animBg="1"/>
      <p:bldP spid="103450" grpId="0" animBg="1"/>
      <p:bldP spid="103450" grpId="1" animBg="1"/>
      <p:bldP spid="103451" grpId="0" animBg="1"/>
      <p:bldP spid="103451" grpId="1" animBg="1"/>
      <p:bldP spid="10345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409574" y="231775"/>
            <a:ext cx="8048625" cy="7699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TCP Congestion Control: details</a:t>
            </a:r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412750" y="3784600"/>
            <a:ext cx="4532313" cy="16954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Sender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limits transmission:</a:t>
            </a:r>
          </a:p>
          <a:p>
            <a:pPr marL="341313" indent="-341313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1313" indent="-341313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1313" indent="-341313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cwnd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is dynamic, function of perceived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network congestion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1313" indent="-341313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454" name="Text Box 6"/>
          <p:cNvSpPr txBox="1">
            <a:spLocks noChangeArrowheads="1"/>
          </p:cNvSpPr>
          <p:nvPr/>
        </p:nvSpPr>
        <p:spPr bwMode="auto">
          <a:xfrm>
            <a:off x="5159375" y="1485900"/>
            <a:ext cx="3810000" cy="24479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algn="l">
              <a:lnSpc>
                <a:spcPct val="85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TCP sending rate:</a:t>
            </a:r>
          </a:p>
          <a:p>
            <a:pPr marL="341313" indent="-339725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roughly: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send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cwnd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bytes, wait RTT for ACKS, then send more bytes</a:t>
            </a:r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768350" y="1941513"/>
            <a:ext cx="65088" cy="6223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CC33"/>
              </a:gs>
            </a:gsLst>
            <a:lin ang="0" scaled="1"/>
          </a:gra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56" name="Rectangle 8"/>
          <p:cNvSpPr>
            <a:spLocks noChangeArrowheads="1"/>
          </p:cNvSpPr>
          <p:nvPr/>
        </p:nvSpPr>
        <p:spPr bwMode="auto">
          <a:xfrm>
            <a:off x="865188" y="1943100"/>
            <a:ext cx="65087" cy="622300"/>
          </a:xfrm>
          <a:prstGeom prst="rect">
            <a:avLst/>
          </a:prstGeom>
          <a:solidFill>
            <a:srgbClr val="33CC33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57" name="Rectangle 9"/>
          <p:cNvSpPr>
            <a:spLocks noChangeArrowheads="1"/>
          </p:cNvSpPr>
          <p:nvPr/>
        </p:nvSpPr>
        <p:spPr bwMode="auto">
          <a:xfrm>
            <a:off x="963613" y="1941513"/>
            <a:ext cx="65087" cy="622300"/>
          </a:xfrm>
          <a:prstGeom prst="rect">
            <a:avLst/>
          </a:prstGeom>
          <a:solidFill>
            <a:srgbClr val="33CC33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58" name="Rectangle 10"/>
          <p:cNvSpPr>
            <a:spLocks noChangeArrowheads="1"/>
          </p:cNvSpPr>
          <p:nvPr/>
        </p:nvSpPr>
        <p:spPr bwMode="auto">
          <a:xfrm>
            <a:off x="1060450" y="1941513"/>
            <a:ext cx="65088" cy="622300"/>
          </a:xfrm>
          <a:prstGeom prst="rect">
            <a:avLst/>
          </a:prstGeom>
          <a:solidFill>
            <a:srgbClr val="33CC33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59" name="Rectangle 11"/>
          <p:cNvSpPr>
            <a:spLocks noChangeArrowheads="1"/>
          </p:cNvSpPr>
          <p:nvPr/>
        </p:nvSpPr>
        <p:spPr bwMode="auto">
          <a:xfrm>
            <a:off x="1155700" y="1941513"/>
            <a:ext cx="65088" cy="622300"/>
          </a:xfrm>
          <a:prstGeom prst="rect">
            <a:avLst/>
          </a:prstGeom>
          <a:solidFill>
            <a:srgbClr val="33CC33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60" name="Rectangle 12"/>
          <p:cNvSpPr>
            <a:spLocks noChangeArrowheads="1"/>
          </p:cNvSpPr>
          <p:nvPr/>
        </p:nvSpPr>
        <p:spPr bwMode="auto">
          <a:xfrm>
            <a:off x="1252538" y="1941513"/>
            <a:ext cx="65087" cy="622300"/>
          </a:xfrm>
          <a:prstGeom prst="rect">
            <a:avLst/>
          </a:prstGeom>
          <a:solidFill>
            <a:srgbClr val="33CC33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61" name="Rectangle 13"/>
          <p:cNvSpPr>
            <a:spLocks noChangeArrowheads="1"/>
          </p:cNvSpPr>
          <p:nvPr/>
        </p:nvSpPr>
        <p:spPr bwMode="auto">
          <a:xfrm>
            <a:off x="1344613" y="1941513"/>
            <a:ext cx="65087" cy="622300"/>
          </a:xfrm>
          <a:prstGeom prst="rect">
            <a:avLst/>
          </a:prstGeom>
          <a:solidFill>
            <a:srgbClr val="33CC33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62" name="Rectangle 14"/>
          <p:cNvSpPr>
            <a:spLocks noChangeArrowheads="1"/>
          </p:cNvSpPr>
          <p:nvPr/>
        </p:nvSpPr>
        <p:spPr bwMode="auto">
          <a:xfrm>
            <a:off x="1439863" y="1941513"/>
            <a:ext cx="65087" cy="622300"/>
          </a:xfrm>
          <a:prstGeom prst="rect">
            <a:avLst/>
          </a:prstGeom>
          <a:solidFill>
            <a:srgbClr val="33CC33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63" name="Rectangle 15"/>
          <p:cNvSpPr>
            <a:spLocks noChangeArrowheads="1"/>
          </p:cNvSpPr>
          <p:nvPr/>
        </p:nvSpPr>
        <p:spPr bwMode="auto">
          <a:xfrm>
            <a:off x="1535113" y="1941513"/>
            <a:ext cx="65087" cy="622300"/>
          </a:xfrm>
          <a:prstGeom prst="rect">
            <a:avLst/>
          </a:prstGeom>
          <a:solidFill>
            <a:srgbClr val="33CC33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64" name="Rectangle 16"/>
          <p:cNvSpPr>
            <a:spLocks noChangeArrowheads="1"/>
          </p:cNvSpPr>
          <p:nvPr/>
        </p:nvSpPr>
        <p:spPr bwMode="auto">
          <a:xfrm>
            <a:off x="1641475" y="1941513"/>
            <a:ext cx="65088" cy="622300"/>
          </a:xfrm>
          <a:prstGeom prst="rect">
            <a:avLst/>
          </a:prstGeom>
          <a:solidFill>
            <a:srgbClr val="33CC33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65" name="Rectangle 17"/>
          <p:cNvSpPr>
            <a:spLocks noChangeArrowheads="1"/>
          </p:cNvSpPr>
          <p:nvPr/>
        </p:nvSpPr>
        <p:spPr bwMode="auto">
          <a:xfrm>
            <a:off x="1739900" y="1943100"/>
            <a:ext cx="65088" cy="622300"/>
          </a:xfrm>
          <a:prstGeom prst="rect">
            <a:avLst/>
          </a:prstGeom>
          <a:solidFill>
            <a:srgbClr val="FFFF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66" name="Rectangle 18"/>
          <p:cNvSpPr>
            <a:spLocks noChangeArrowheads="1"/>
          </p:cNvSpPr>
          <p:nvPr/>
        </p:nvSpPr>
        <p:spPr bwMode="auto">
          <a:xfrm>
            <a:off x="1836738" y="1941513"/>
            <a:ext cx="65087" cy="622300"/>
          </a:xfrm>
          <a:prstGeom prst="rect">
            <a:avLst/>
          </a:prstGeom>
          <a:solidFill>
            <a:srgbClr val="FFFF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67" name="Rectangle 19"/>
          <p:cNvSpPr>
            <a:spLocks noChangeArrowheads="1"/>
          </p:cNvSpPr>
          <p:nvPr/>
        </p:nvSpPr>
        <p:spPr bwMode="auto">
          <a:xfrm>
            <a:off x="1933575" y="1941513"/>
            <a:ext cx="65088" cy="622300"/>
          </a:xfrm>
          <a:prstGeom prst="rect">
            <a:avLst/>
          </a:prstGeom>
          <a:solidFill>
            <a:srgbClr val="FFFF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68" name="Rectangle 20"/>
          <p:cNvSpPr>
            <a:spLocks noChangeArrowheads="1"/>
          </p:cNvSpPr>
          <p:nvPr/>
        </p:nvSpPr>
        <p:spPr bwMode="auto">
          <a:xfrm>
            <a:off x="2030413" y="1941513"/>
            <a:ext cx="65087" cy="622300"/>
          </a:xfrm>
          <a:prstGeom prst="rect">
            <a:avLst/>
          </a:prstGeom>
          <a:solidFill>
            <a:srgbClr val="FFFF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69" name="Rectangle 21"/>
          <p:cNvSpPr>
            <a:spLocks noChangeArrowheads="1"/>
          </p:cNvSpPr>
          <p:nvPr/>
        </p:nvSpPr>
        <p:spPr bwMode="auto">
          <a:xfrm>
            <a:off x="2125663" y="1941513"/>
            <a:ext cx="65087" cy="622300"/>
          </a:xfrm>
          <a:prstGeom prst="rect">
            <a:avLst/>
          </a:prstGeom>
          <a:solidFill>
            <a:srgbClr val="FFFF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70" name="Rectangle 22"/>
          <p:cNvSpPr>
            <a:spLocks noChangeArrowheads="1"/>
          </p:cNvSpPr>
          <p:nvPr/>
        </p:nvSpPr>
        <p:spPr bwMode="auto">
          <a:xfrm>
            <a:off x="2217738" y="1941513"/>
            <a:ext cx="65087" cy="622300"/>
          </a:xfrm>
          <a:prstGeom prst="rect">
            <a:avLst/>
          </a:prstGeom>
          <a:solidFill>
            <a:srgbClr val="FFFF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71" name="Rectangle 23"/>
          <p:cNvSpPr>
            <a:spLocks noChangeArrowheads="1"/>
          </p:cNvSpPr>
          <p:nvPr/>
        </p:nvSpPr>
        <p:spPr bwMode="auto">
          <a:xfrm>
            <a:off x="2312988" y="1941513"/>
            <a:ext cx="65087" cy="622300"/>
          </a:xfrm>
          <a:prstGeom prst="rect">
            <a:avLst/>
          </a:prstGeom>
          <a:solidFill>
            <a:srgbClr val="FFFF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72" name="Rectangle 24"/>
          <p:cNvSpPr>
            <a:spLocks noChangeArrowheads="1"/>
          </p:cNvSpPr>
          <p:nvPr/>
        </p:nvSpPr>
        <p:spPr bwMode="auto">
          <a:xfrm>
            <a:off x="2409825" y="1941513"/>
            <a:ext cx="65088" cy="622300"/>
          </a:xfrm>
          <a:prstGeom prst="rect">
            <a:avLst/>
          </a:prstGeom>
          <a:solidFill>
            <a:srgbClr val="FFFF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73" name="Rectangle 25"/>
          <p:cNvSpPr>
            <a:spLocks noChangeArrowheads="1"/>
          </p:cNvSpPr>
          <p:nvPr/>
        </p:nvSpPr>
        <p:spPr bwMode="auto">
          <a:xfrm>
            <a:off x="2498725" y="1941513"/>
            <a:ext cx="65088" cy="622300"/>
          </a:xfrm>
          <a:prstGeom prst="rect">
            <a:avLst/>
          </a:prstGeom>
          <a:solidFill>
            <a:srgbClr val="FFFF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74" name="Rectangle 26"/>
          <p:cNvSpPr>
            <a:spLocks noChangeArrowheads="1"/>
          </p:cNvSpPr>
          <p:nvPr/>
        </p:nvSpPr>
        <p:spPr bwMode="auto">
          <a:xfrm>
            <a:off x="2593975" y="1941513"/>
            <a:ext cx="65088" cy="622300"/>
          </a:xfrm>
          <a:prstGeom prst="rect">
            <a:avLst/>
          </a:prstGeom>
          <a:solidFill>
            <a:srgbClr val="FFFF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75" name="Rectangle 27"/>
          <p:cNvSpPr>
            <a:spLocks noChangeArrowheads="1"/>
          </p:cNvSpPr>
          <p:nvPr/>
        </p:nvSpPr>
        <p:spPr bwMode="auto">
          <a:xfrm>
            <a:off x="2687638" y="1939925"/>
            <a:ext cx="65087" cy="622300"/>
          </a:xfrm>
          <a:prstGeom prst="rect">
            <a:avLst/>
          </a:prstGeom>
          <a:solidFill>
            <a:srgbClr val="000099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76" name="Rectangle 28"/>
          <p:cNvSpPr>
            <a:spLocks noChangeArrowheads="1"/>
          </p:cNvSpPr>
          <p:nvPr/>
        </p:nvSpPr>
        <p:spPr bwMode="auto">
          <a:xfrm>
            <a:off x="2779713" y="1939925"/>
            <a:ext cx="65087" cy="622300"/>
          </a:xfrm>
          <a:prstGeom prst="rect">
            <a:avLst/>
          </a:prstGeom>
          <a:solidFill>
            <a:srgbClr val="000099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77" name="Rectangle 29"/>
          <p:cNvSpPr>
            <a:spLocks noChangeArrowheads="1"/>
          </p:cNvSpPr>
          <p:nvPr/>
        </p:nvSpPr>
        <p:spPr bwMode="auto">
          <a:xfrm>
            <a:off x="2876550" y="1939925"/>
            <a:ext cx="65088" cy="622300"/>
          </a:xfrm>
          <a:prstGeom prst="rect">
            <a:avLst/>
          </a:prstGeom>
          <a:solidFill>
            <a:srgbClr val="000099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78" name="Rectangle 30"/>
          <p:cNvSpPr>
            <a:spLocks noChangeArrowheads="1"/>
          </p:cNvSpPr>
          <p:nvPr/>
        </p:nvSpPr>
        <p:spPr bwMode="auto">
          <a:xfrm>
            <a:off x="2971800" y="1939925"/>
            <a:ext cx="65088" cy="622300"/>
          </a:xfrm>
          <a:prstGeom prst="rect">
            <a:avLst/>
          </a:prstGeom>
          <a:solidFill>
            <a:srgbClr val="000099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79" name="Rectangle 31"/>
          <p:cNvSpPr>
            <a:spLocks noChangeArrowheads="1"/>
          </p:cNvSpPr>
          <p:nvPr/>
        </p:nvSpPr>
        <p:spPr bwMode="auto">
          <a:xfrm>
            <a:off x="3060700" y="1939925"/>
            <a:ext cx="65088" cy="622300"/>
          </a:xfrm>
          <a:prstGeom prst="rect">
            <a:avLst/>
          </a:prstGeom>
          <a:solidFill>
            <a:srgbClr val="000099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80" name="Rectangle 32"/>
          <p:cNvSpPr>
            <a:spLocks noChangeArrowheads="1"/>
          </p:cNvSpPr>
          <p:nvPr/>
        </p:nvSpPr>
        <p:spPr bwMode="auto">
          <a:xfrm>
            <a:off x="3155950" y="1939925"/>
            <a:ext cx="65088" cy="622300"/>
          </a:xfrm>
          <a:prstGeom prst="rect">
            <a:avLst/>
          </a:prstGeom>
          <a:solidFill>
            <a:srgbClr val="000099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81" name="Rectangle 33"/>
          <p:cNvSpPr>
            <a:spLocks noChangeArrowheads="1"/>
          </p:cNvSpPr>
          <p:nvPr/>
        </p:nvSpPr>
        <p:spPr bwMode="auto">
          <a:xfrm>
            <a:off x="3252788" y="1941513"/>
            <a:ext cx="65087" cy="622300"/>
          </a:xfrm>
          <a:prstGeom prst="rect">
            <a:avLst/>
          </a:prstGeom>
          <a:solidFill>
            <a:srgbClr val="B2B2B2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82" name="Rectangle 34"/>
          <p:cNvSpPr>
            <a:spLocks noChangeArrowheads="1"/>
          </p:cNvSpPr>
          <p:nvPr/>
        </p:nvSpPr>
        <p:spPr bwMode="auto">
          <a:xfrm>
            <a:off x="3349625" y="1943100"/>
            <a:ext cx="65088" cy="622300"/>
          </a:xfrm>
          <a:prstGeom prst="rect">
            <a:avLst/>
          </a:prstGeom>
          <a:solidFill>
            <a:srgbClr val="B2B2B2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83" name="Rectangle 35"/>
          <p:cNvSpPr>
            <a:spLocks noChangeArrowheads="1"/>
          </p:cNvSpPr>
          <p:nvPr/>
        </p:nvSpPr>
        <p:spPr bwMode="auto">
          <a:xfrm>
            <a:off x="3446463" y="1941513"/>
            <a:ext cx="65087" cy="622300"/>
          </a:xfrm>
          <a:prstGeom prst="rect">
            <a:avLst/>
          </a:prstGeom>
          <a:solidFill>
            <a:srgbClr val="B2B2B2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84" name="Rectangle 36"/>
          <p:cNvSpPr>
            <a:spLocks noChangeArrowheads="1"/>
          </p:cNvSpPr>
          <p:nvPr/>
        </p:nvSpPr>
        <p:spPr bwMode="auto">
          <a:xfrm>
            <a:off x="3544888" y="1941513"/>
            <a:ext cx="65087" cy="622300"/>
          </a:xfrm>
          <a:prstGeom prst="rect">
            <a:avLst/>
          </a:prstGeom>
          <a:solidFill>
            <a:srgbClr val="B2B2B2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85" name="Rectangle 37"/>
          <p:cNvSpPr>
            <a:spLocks noChangeArrowheads="1"/>
          </p:cNvSpPr>
          <p:nvPr/>
        </p:nvSpPr>
        <p:spPr bwMode="auto">
          <a:xfrm>
            <a:off x="3640138" y="1941513"/>
            <a:ext cx="65087" cy="622300"/>
          </a:xfrm>
          <a:prstGeom prst="rect">
            <a:avLst/>
          </a:prstGeom>
          <a:solidFill>
            <a:srgbClr val="B2B2B2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86" name="Rectangle 38"/>
          <p:cNvSpPr>
            <a:spLocks noChangeArrowheads="1"/>
          </p:cNvSpPr>
          <p:nvPr/>
        </p:nvSpPr>
        <p:spPr bwMode="auto">
          <a:xfrm>
            <a:off x="3735388" y="1941513"/>
            <a:ext cx="65087" cy="622300"/>
          </a:xfrm>
          <a:prstGeom prst="rect">
            <a:avLst/>
          </a:prstGeom>
          <a:solidFill>
            <a:srgbClr val="B2B2B2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87" name="Rectangle 39"/>
          <p:cNvSpPr>
            <a:spLocks noChangeArrowheads="1"/>
          </p:cNvSpPr>
          <p:nvPr/>
        </p:nvSpPr>
        <p:spPr bwMode="auto">
          <a:xfrm>
            <a:off x="3827463" y="1941513"/>
            <a:ext cx="65087" cy="622300"/>
          </a:xfrm>
          <a:prstGeom prst="rect">
            <a:avLst/>
          </a:prstGeom>
          <a:solidFill>
            <a:srgbClr val="B2B2B2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88" name="Rectangle 40"/>
          <p:cNvSpPr>
            <a:spLocks noChangeArrowheads="1"/>
          </p:cNvSpPr>
          <p:nvPr/>
        </p:nvSpPr>
        <p:spPr bwMode="auto">
          <a:xfrm>
            <a:off x="3924300" y="1941513"/>
            <a:ext cx="65088" cy="622300"/>
          </a:xfrm>
          <a:prstGeom prst="rect">
            <a:avLst/>
          </a:prstGeom>
          <a:solidFill>
            <a:srgbClr val="B2B2B2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89" name="Rectangle 41"/>
          <p:cNvSpPr>
            <a:spLocks noChangeArrowheads="1"/>
          </p:cNvSpPr>
          <p:nvPr/>
        </p:nvSpPr>
        <p:spPr bwMode="auto">
          <a:xfrm>
            <a:off x="4019550" y="1941513"/>
            <a:ext cx="65088" cy="622300"/>
          </a:xfrm>
          <a:prstGeom prst="rect">
            <a:avLst/>
          </a:pr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90" name="Rectangle 42"/>
          <p:cNvSpPr>
            <a:spLocks noChangeArrowheads="1"/>
          </p:cNvSpPr>
          <p:nvPr/>
        </p:nvSpPr>
        <p:spPr bwMode="auto">
          <a:xfrm>
            <a:off x="725488" y="2679700"/>
            <a:ext cx="3408362" cy="88900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91" name="Rectangle 43"/>
          <p:cNvSpPr>
            <a:spLocks noChangeArrowheads="1"/>
          </p:cNvSpPr>
          <p:nvPr/>
        </p:nvSpPr>
        <p:spPr bwMode="auto">
          <a:xfrm>
            <a:off x="811213" y="1831975"/>
            <a:ext cx="3408362" cy="88900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92" name="Line 44"/>
          <p:cNvSpPr>
            <a:spLocks noChangeShapeType="1"/>
          </p:cNvSpPr>
          <p:nvPr/>
        </p:nvSpPr>
        <p:spPr bwMode="auto">
          <a:xfrm>
            <a:off x="1731963" y="2635250"/>
            <a:ext cx="909637" cy="1588"/>
          </a:xfrm>
          <a:prstGeom prst="line">
            <a:avLst/>
          </a:prstGeom>
          <a:noFill/>
          <a:ln w="28440" cap="sq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93" name="Freeform 45"/>
          <p:cNvSpPr>
            <a:spLocks noChangeArrowheads="1"/>
          </p:cNvSpPr>
          <p:nvPr/>
        </p:nvSpPr>
        <p:spPr bwMode="auto">
          <a:xfrm>
            <a:off x="1524000" y="2614613"/>
            <a:ext cx="144463" cy="384175"/>
          </a:xfrm>
          <a:custGeom>
            <a:avLst/>
            <a:gdLst>
              <a:gd name="G0" fmla="+- 1 0 0"/>
              <a:gd name="G1" fmla="+- 1 0 0"/>
              <a:gd name="G2" fmla="+- 242 0 0"/>
              <a:gd name="T0" fmla="*/ 2147483647 w 91"/>
              <a:gd name="T1" fmla="*/ 0 h 242"/>
              <a:gd name="T2" fmla="*/ 2147483647 w 91"/>
              <a:gd name="T3" fmla="*/ 2147483647 h 242"/>
              <a:gd name="T4" fmla="*/ 0 w 91"/>
              <a:gd name="T5" fmla="*/ 2147483647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" h="242">
                <a:moveTo>
                  <a:pt x="91" y="0"/>
                </a:moveTo>
                <a:lnTo>
                  <a:pt x="88" y="242"/>
                </a:lnTo>
                <a:lnTo>
                  <a:pt x="0" y="242"/>
                </a:lnTo>
              </a:path>
            </a:pathLst>
          </a:custGeom>
          <a:noFill/>
          <a:ln w="12600" cap="sq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94" name="Line 46"/>
          <p:cNvSpPr>
            <a:spLocks noChangeShapeType="1"/>
          </p:cNvSpPr>
          <p:nvPr/>
        </p:nvSpPr>
        <p:spPr bwMode="auto">
          <a:xfrm>
            <a:off x="2201863" y="2654300"/>
            <a:ext cx="12700" cy="430213"/>
          </a:xfrm>
          <a:prstGeom prst="line">
            <a:avLst/>
          </a:prstGeom>
          <a:noFill/>
          <a:ln w="9360" cap="sq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95" name="Text Box 47"/>
          <p:cNvSpPr txBox="1">
            <a:spLocks noChangeArrowheads="1"/>
          </p:cNvSpPr>
          <p:nvPr/>
        </p:nvSpPr>
        <p:spPr bwMode="auto">
          <a:xfrm>
            <a:off x="654050" y="2838450"/>
            <a:ext cx="957263" cy="4984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last byte</a:t>
            </a:r>
          </a:p>
          <a:p>
            <a:pPr algn="l"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ACKed</a:t>
            </a:r>
          </a:p>
        </p:txBody>
      </p:sp>
      <p:sp>
        <p:nvSpPr>
          <p:cNvPr id="104496" name="Text Box 48"/>
          <p:cNvSpPr txBox="1">
            <a:spLocks noChangeArrowheads="1"/>
          </p:cNvSpPr>
          <p:nvPr/>
        </p:nvSpPr>
        <p:spPr bwMode="auto">
          <a:xfrm>
            <a:off x="1731963" y="3016250"/>
            <a:ext cx="1066800" cy="10731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sent, not-yet ACKed</a:t>
            </a:r>
          </a:p>
          <a:p>
            <a:pPr algn="l"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(</a:t>
            </a:r>
            <a:r>
              <a:rPr lang="ja-JP" sz="1400">
                <a:solidFill>
                  <a:srgbClr val="000000"/>
                </a:solidFill>
              </a:rPr>
              <a:t>“</a:t>
            </a:r>
            <a:r>
              <a:rPr lang="en-US" sz="1400">
                <a:solidFill>
                  <a:srgbClr val="000000"/>
                </a:solidFill>
              </a:rPr>
              <a:t>in-flight</a:t>
            </a:r>
            <a:r>
              <a:rPr lang="ja-JP" sz="1400">
                <a:solidFill>
                  <a:srgbClr val="000000"/>
                </a:solidFill>
              </a:rPr>
              <a:t>”</a:t>
            </a:r>
            <a:r>
              <a:rPr lang="en-US" sz="140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04497" name="Text Box 49"/>
          <p:cNvSpPr txBox="1">
            <a:spLocks noChangeArrowheads="1"/>
          </p:cNvSpPr>
          <p:nvPr/>
        </p:nvSpPr>
        <p:spPr bwMode="auto">
          <a:xfrm>
            <a:off x="2774950" y="2878138"/>
            <a:ext cx="1066800" cy="4984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last byte sent</a:t>
            </a:r>
          </a:p>
        </p:txBody>
      </p:sp>
      <p:sp>
        <p:nvSpPr>
          <p:cNvPr id="104498" name="Text Box 50"/>
          <p:cNvSpPr txBox="1">
            <a:spLocks noChangeArrowheads="1"/>
          </p:cNvSpPr>
          <p:nvPr/>
        </p:nvSpPr>
        <p:spPr bwMode="auto">
          <a:xfrm>
            <a:off x="2170113" y="1622425"/>
            <a:ext cx="608012" cy="3063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>
                <a:solidFill>
                  <a:srgbClr val="000000"/>
                </a:solidFill>
                <a:latin typeface="Courier New" charset="0"/>
              </a:rPr>
              <a:t>cwnd</a:t>
            </a:r>
          </a:p>
        </p:txBody>
      </p:sp>
      <p:grpSp>
        <p:nvGrpSpPr>
          <p:cNvPr id="104499" name="Group 51"/>
          <p:cNvGrpSpPr>
            <a:grpSpLocks/>
          </p:cNvGrpSpPr>
          <p:nvPr/>
        </p:nvGrpSpPr>
        <p:grpSpPr bwMode="auto">
          <a:xfrm>
            <a:off x="2774950" y="1706563"/>
            <a:ext cx="446088" cy="115887"/>
            <a:chOff x="1748" y="1075"/>
            <a:chExt cx="281" cy="73"/>
          </a:xfrm>
        </p:grpSpPr>
        <p:sp>
          <p:nvSpPr>
            <p:cNvPr id="104500" name="Line 52"/>
            <p:cNvSpPr>
              <a:spLocks noChangeShapeType="1"/>
            </p:cNvSpPr>
            <p:nvPr/>
          </p:nvSpPr>
          <p:spPr bwMode="auto">
            <a:xfrm>
              <a:off x="1748" y="1115"/>
              <a:ext cx="281" cy="0"/>
            </a:xfrm>
            <a:prstGeom prst="line">
              <a:avLst/>
            </a:prstGeom>
            <a:noFill/>
            <a:ln w="28440" cap="sq">
              <a:solidFill>
                <a:srgbClr val="CC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01" name="Line 53"/>
            <p:cNvSpPr>
              <a:spLocks noChangeShapeType="1"/>
            </p:cNvSpPr>
            <p:nvPr/>
          </p:nvSpPr>
          <p:spPr bwMode="auto">
            <a:xfrm>
              <a:off x="2028" y="1075"/>
              <a:ext cx="0" cy="73"/>
            </a:xfrm>
            <a:prstGeom prst="line">
              <a:avLst/>
            </a:prstGeom>
            <a:noFill/>
            <a:ln w="9360" cap="sq">
              <a:solidFill>
                <a:srgbClr val="CC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4502" name="Group 54"/>
          <p:cNvGrpSpPr>
            <a:grpSpLocks/>
          </p:cNvGrpSpPr>
          <p:nvPr/>
        </p:nvGrpSpPr>
        <p:grpSpPr bwMode="auto">
          <a:xfrm>
            <a:off x="1736725" y="1725613"/>
            <a:ext cx="465138" cy="122237"/>
            <a:chOff x="1094" y="1087"/>
            <a:chExt cx="293" cy="77"/>
          </a:xfrm>
        </p:grpSpPr>
        <p:sp>
          <p:nvSpPr>
            <p:cNvPr id="104503" name="Line 55"/>
            <p:cNvSpPr>
              <a:spLocks noChangeShapeType="1"/>
            </p:cNvSpPr>
            <p:nvPr/>
          </p:nvSpPr>
          <p:spPr bwMode="auto">
            <a:xfrm flipH="1">
              <a:off x="1093" y="1122"/>
              <a:ext cx="295" cy="0"/>
            </a:xfrm>
            <a:prstGeom prst="line">
              <a:avLst/>
            </a:prstGeom>
            <a:noFill/>
            <a:ln w="28440" cap="sq">
              <a:solidFill>
                <a:srgbClr val="CC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04" name="Line 56"/>
            <p:cNvSpPr>
              <a:spLocks noChangeShapeType="1"/>
            </p:cNvSpPr>
            <p:nvPr/>
          </p:nvSpPr>
          <p:spPr bwMode="auto">
            <a:xfrm flipV="1">
              <a:off x="1096" y="1086"/>
              <a:ext cx="0" cy="79"/>
            </a:xfrm>
            <a:prstGeom prst="line">
              <a:avLst/>
            </a:prstGeom>
            <a:noFill/>
            <a:ln w="9360" cap="sq">
              <a:solidFill>
                <a:srgbClr val="CC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505" name="Freeform 57"/>
          <p:cNvSpPr>
            <a:spLocks noChangeArrowheads="1"/>
          </p:cNvSpPr>
          <p:nvPr/>
        </p:nvSpPr>
        <p:spPr bwMode="auto">
          <a:xfrm flipH="1">
            <a:off x="2628900" y="2703513"/>
            <a:ext cx="144463" cy="301625"/>
          </a:xfrm>
          <a:custGeom>
            <a:avLst/>
            <a:gdLst>
              <a:gd name="G0" fmla="+- 1 0 0"/>
              <a:gd name="G1" fmla="+- 1 0 0"/>
              <a:gd name="G2" fmla="+- 242 0 0"/>
              <a:gd name="T0" fmla="*/ 2147483647 w 91"/>
              <a:gd name="T1" fmla="*/ 0 h 242"/>
              <a:gd name="T2" fmla="*/ 2147483647 w 91"/>
              <a:gd name="T3" fmla="*/ 2147483647 h 242"/>
              <a:gd name="T4" fmla="*/ 0 w 91"/>
              <a:gd name="T5" fmla="*/ 2147483647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" h="242">
                <a:moveTo>
                  <a:pt x="91" y="0"/>
                </a:moveTo>
                <a:lnTo>
                  <a:pt x="88" y="242"/>
                </a:lnTo>
                <a:lnTo>
                  <a:pt x="0" y="242"/>
                </a:lnTo>
              </a:path>
            </a:pathLst>
          </a:custGeom>
          <a:noFill/>
          <a:ln w="12600" cap="sq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506" name="Text Box 58"/>
          <p:cNvSpPr txBox="1">
            <a:spLocks noChangeArrowheads="1"/>
          </p:cNvSpPr>
          <p:nvPr/>
        </p:nvSpPr>
        <p:spPr bwMode="auto">
          <a:xfrm>
            <a:off x="1033463" y="4316413"/>
            <a:ext cx="2816225" cy="6588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225425" indent="-223838" algn="l">
              <a:lnSpc>
                <a:spcPct val="85000"/>
              </a:lnSpc>
              <a:spcBef>
                <a:spcPts val="450"/>
              </a:spcBef>
              <a:buClrTx/>
              <a:buSzPct val="65000"/>
              <a:buFontTx/>
              <a:buNone/>
              <a:tabLst>
                <a:tab pos="225425" algn="l"/>
                <a:tab pos="1139825" algn="l"/>
                <a:tab pos="2054225" algn="l"/>
                <a:tab pos="2968625" algn="l"/>
                <a:tab pos="3883025" algn="l"/>
                <a:tab pos="4797425" algn="l"/>
                <a:tab pos="5711825" algn="l"/>
                <a:tab pos="6626225" algn="l"/>
                <a:tab pos="7540625" algn="l"/>
                <a:tab pos="8455025" algn="l"/>
                <a:tab pos="9369425" algn="l"/>
                <a:tab pos="10283825" algn="l"/>
              </a:tabLst>
            </a:pPr>
            <a:r>
              <a:rPr lang="en-US" sz="1800" b="1" dirty="0" err="1">
                <a:solidFill>
                  <a:srgbClr val="000000"/>
                </a:solidFill>
                <a:latin typeface="Courier New" charset="0"/>
              </a:rPr>
              <a:t>LastByteSent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-</a:t>
            </a:r>
          </a:p>
          <a:p>
            <a:pPr marL="225425" indent="-223838" algn="l">
              <a:lnSpc>
                <a:spcPct val="85000"/>
              </a:lnSpc>
              <a:spcBef>
                <a:spcPts val="450"/>
              </a:spcBef>
              <a:buClrTx/>
              <a:buSzPct val="65000"/>
              <a:buFontTx/>
              <a:buNone/>
              <a:tabLst>
                <a:tab pos="225425" algn="l"/>
                <a:tab pos="1139825" algn="l"/>
                <a:tab pos="2054225" algn="l"/>
                <a:tab pos="2968625" algn="l"/>
                <a:tab pos="3883025" algn="l"/>
                <a:tab pos="4797425" algn="l"/>
                <a:tab pos="5711825" algn="l"/>
                <a:tab pos="6626225" algn="l"/>
                <a:tab pos="7540625" algn="l"/>
                <a:tab pos="8455025" algn="l"/>
                <a:tab pos="9369425" algn="l"/>
                <a:tab pos="10283825" algn="l"/>
              </a:tabLst>
            </a:pP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	</a:t>
            </a:r>
            <a:r>
              <a:rPr lang="en-US" sz="1800" b="1" dirty="0" err="1">
                <a:solidFill>
                  <a:srgbClr val="000000"/>
                </a:solidFill>
                <a:latin typeface="Courier New" charset="0"/>
              </a:rPr>
              <a:t>LastByteAcked</a:t>
            </a:r>
            <a:endParaRPr lang="en-US" sz="1800" b="1" dirty="0">
              <a:solidFill>
                <a:srgbClr val="000000"/>
              </a:solidFill>
              <a:latin typeface="Courier New" charset="0"/>
            </a:endParaRPr>
          </a:p>
        </p:txBody>
      </p:sp>
      <p:grpSp>
        <p:nvGrpSpPr>
          <p:cNvPr id="104507" name="Group 59"/>
          <p:cNvGrpSpPr>
            <a:grpSpLocks/>
          </p:cNvGrpSpPr>
          <p:nvPr/>
        </p:nvGrpSpPr>
        <p:grpSpPr bwMode="auto">
          <a:xfrm>
            <a:off x="3160713" y="4386263"/>
            <a:ext cx="347662" cy="334962"/>
            <a:chOff x="1991" y="2763"/>
            <a:chExt cx="219" cy="211"/>
          </a:xfrm>
        </p:grpSpPr>
        <p:sp>
          <p:nvSpPr>
            <p:cNvPr id="104508" name="Text Box 60"/>
            <p:cNvSpPr txBox="1">
              <a:spLocks noChangeArrowheads="1"/>
            </p:cNvSpPr>
            <p:nvPr/>
          </p:nvSpPr>
          <p:spPr bwMode="auto">
            <a:xfrm>
              <a:off x="1991" y="2763"/>
              <a:ext cx="219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b="1">
                  <a:solidFill>
                    <a:srgbClr val="000000"/>
                  </a:solidFill>
                </a:rPr>
                <a:t>&lt;</a:t>
              </a:r>
            </a:p>
          </p:txBody>
        </p:sp>
        <p:sp>
          <p:nvSpPr>
            <p:cNvPr id="104509" name="Line 61"/>
            <p:cNvSpPr>
              <a:spLocks noChangeShapeType="1"/>
            </p:cNvSpPr>
            <p:nvPr/>
          </p:nvSpPr>
          <p:spPr bwMode="auto">
            <a:xfrm>
              <a:off x="2065" y="2935"/>
              <a:ext cx="84" cy="0"/>
            </a:xfrm>
            <a:prstGeom prst="line">
              <a:avLst/>
            </a:prstGeom>
            <a:noFill/>
            <a:ln w="1908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510" name="Text Box 62"/>
          <p:cNvSpPr txBox="1">
            <a:spLocks noChangeArrowheads="1"/>
          </p:cNvSpPr>
          <p:nvPr/>
        </p:nvSpPr>
        <p:spPr bwMode="auto">
          <a:xfrm>
            <a:off x="3516313" y="4365625"/>
            <a:ext cx="728662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cwnd</a:t>
            </a:r>
          </a:p>
        </p:txBody>
      </p:sp>
      <p:sp>
        <p:nvSpPr>
          <p:cNvPr id="104511" name="Rectangle 63"/>
          <p:cNvSpPr>
            <a:spLocks noChangeArrowheads="1"/>
          </p:cNvSpPr>
          <p:nvPr/>
        </p:nvSpPr>
        <p:spPr bwMode="auto">
          <a:xfrm>
            <a:off x="896938" y="4306888"/>
            <a:ext cx="3725862" cy="642937"/>
          </a:xfrm>
          <a:prstGeom prst="rect">
            <a:avLst/>
          </a:prstGeom>
          <a:noFill/>
          <a:ln w="12600" cap="sq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512" name="Text Box 64"/>
          <p:cNvSpPr txBox="1">
            <a:spLocks noChangeArrowheads="1"/>
          </p:cNvSpPr>
          <p:nvPr/>
        </p:nvSpPr>
        <p:spPr bwMode="auto">
          <a:xfrm>
            <a:off x="528638" y="1390650"/>
            <a:ext cx="3092450" cy="3063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i="1">
                <a:solidFill>
                  <a:srgbClr val="000000"/>
                </a:solidFill>
              </a:rPr>
              <a:t>sender sequence number space </a:t>
            </a:r>
          </a:p>
        </p:txBody>
      </p:sp>
      <p:sp>
        <p:nvSpPr>
          <p:cNvPr id="104513" name="Text Box 65"/>
          <p:cNvSpPr txBox="1">
            <a:spLocks noChangeArrowheads="1"/>
          </p:cNvSpPr>
          <p:nvPr/>
        </p:nvSpPr>
        <p:spPr bwMode="auto">
          <a:xfrm>
            <a:off x="5497513" y="3727450"/>
            <a:ext cx="706437" cy="460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>
                <a:solidFill>
                  <a:srgbClr val="000000"/>
                </a:solidFill>
                <a:latin typeface="Arial" charset="0"/>
              </a:rPr>
              <a:t>rate</a:t>
            </a:r>
          </a:p>
        </p:txBody>
      </p:sp>
      <p:grpSp>
        <p:nvGrpSpPr>
          <p:cNvPr id="104514" name="Group 66"/>
          <p:cNvGrpSpPr>
            <a:grpSpLocks/>
          </p:cNvGrpSpPr>
          <p:nvPr/>
        </p:nvGrpSpPr>
        <p:grpSpPr bwMode="auto">
          <a:xfrm>
            <a:off x="5902325" y="3752850"/>
            <a:ext cx="930275" cy="441325"/>
            <a:chOff x="3718" y="2364"/>
            <a:chExt cx="586" cy="278"/>
          </a:xfrm>
        </p:grpSpPr>
        <p:sp>
          <p:nvSpPr>
            <p:cNvPr id="104515" name="Text Box 67"/>
            <p:cNvSpPr txBox="1">
              <a:spLocks noChangeArrowheads="1"/>
            </p:cNvSpPr>
            <p:nvPr/>
          </p:nvSpPr>
          <p:spPr bwMode="auto">
            <a:xfrm>
              <a:off x="3720" y="2364"/>
              <a:ext cx="584" cy="23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</a:rPr>
                <a:t>~</a:t>
              </a:r>
            </a:p>
          </p:txBody>
        </p:sp>
        <p:sp>
          <p:nvSpPr>
            <p:cNvPr id="104516" name="Text Box 68"/>
            <p:cNvSpPr txBox="1">
              <a:spLocks noChangeArrowheads="1"/>
            </p:cNvSpPr>
            <p:nvPr/>
          </p:nvSpPr>
          <p:spPr bwMode="auto">
            <a:xfrm>
              <a:off x="3718" y="2411"/>
              <a:ext cx="584" cy="23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</a:rPr>
                <a:t>~</a:t>
              </a:r>
            </a:p>
          </p:txBody>
        </p:sp>
      </p:grpSp>
      <p:grpSp>
        <p:nvGrpSpPr>
          <p:cNvPr id="104517" name="Group 69"/>
          <p:cNvGrpSpPr>
            <a:grpSpLocks/>
          </p:cNvGrpSpPr>
          <p:nvPr/>
        </p:nvGrpSpPr>
        <p:grpSpPr bwMode="auto">
          <a:xfrm>
            <a:off x="6542088" y="3603625"/>
            <a:ext cx="781050" cy="715963"/>
            <a:chOff x="4121" y="2270"/>
            <a:chExt cx="492" cy="451"/>
          </a:xfrm>
        </p:grpSpPr>
        <p:sp>
          <p:nvSpPr>
            <p:cNvPr id="104518" name="Text Box 70"/>
            <p:cNvSpPr txBox="1">
              <a:spLocks noChangeArrowheads="1"/>
            </p:cNvSpPr>
            <p:nvPr/>
          </p:nvSpPr>
          <p:spPr bwMode="auto">
            <a:xfrm>
              <a:off x="4121" y="2270"/>
              <a:ext cx="492" cy="23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</a:rPr>
                <a:t>cwnd</a:t>
              </a:r>
            </a:p>
          </p:txBody>
        </p:sp>
        <p:sp>
          <p:nvSpPr>
            <p:cNvPr id="104519" name="Text Box 71"/>
            <p:cNvSpPr txBox="1">
              <a:spLocks noChangeArrowheads="1"/>
            </p:cNvSpPr>
            <p:nvPr/>
          </p:nvSpPr>
          <p:spPr bwMode="auto">
            <a:xfrm>
              <a:off x="4184" y="2490"/>
              <a:ext cx="376" cy="23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 dirty="0">
                  <a:solidFill>
                    <a:srgbClr val="000000"/>
                  </a:solidFill>
                </a:rPr>
                <a:t>RTT</a:t>
              </a:r>
            </a:p>
          </p:txBody>
        </p:sp>
        <p:sp>
          <p:nvSpPr>
            <p:cNvPr id="104520" name="Line 72"/>
            <p:cNvSpPr>
              <a:spLocks noChangeShapeType="1"/>
            </p:cNvSpPr>
            <p:nvPr/>
          </p:nvSpPr>
          <p:spPr bwMode="auto">
            <a:xfrm>
              <a:off x="4173" y="2492"/>
              <a:ext cx="383" cy="0"/>
            </a:xfrm>
            <a:prstGeom prst="line">
              <a:avLst/>
            </a:prstGeom>
            <a:noFill/>
            <a:ln w="1908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521" name="Text Box 73"/>
          <p:cNvSpPr txBox="1">
            <a:spLocks noChangeArrowheads="1"/>
          </p:cNvSpPr>
          <p:nvPr/>
        </p:nvSpPr>
        <p:spPr bwMode="auto">
          <a:xfrm>
            <a:off x="7227888" y="3762375"/>
            <a:ext cx="1271587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</a:rPr>
              <a:t>bytes/sec</a:t>
            </a:r>
          </a:p>
        </p:txBody>
      </p:sp>
      <p:sp>
        <p:nvSpPr>
          <p:cNvPr id="104522" name="Rectangle 74"/>
          <p:cNvSpPr>
            <a:spLocks noChangeArrowheads="1"/>
          </p:cNvSpPr>
          <p:nvPr/>
        </p:nvSpPr>
        <p:spPr bwMode="auto">
          <a:xfrm>
            <a:off x="5451475" y="3638550"/>
            <a:ext cx="3035300" cy="644525"/>
          </a:xfrm>
          <a:prstGeom prst="rect">
            <a:avLst/>
          </a:prstGeom>
          <a:noFill/>
          <a:ln w="12600" cap="sq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Text Box 3"/>
          <p:cNvSpPr txBox="1">
            <a:spLocks noChangeArrowheads="1"/>
          </p:cNvSpPr>
          <p:nvPr/>
        </p:nvSpPr>
        <p:spPr bwMode="auto">
          <a:xfrm>
            <a:off x="350838" y="149225"/>
            <a:ext cx="7772400" cy="1041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TCP Slow Start </a:t>
            </a:r>
          </a:p>
        </p:txBody>
      </p:sp>
      <p:sp>
        <p:nvSpPr>
          <p:cNvPr id="105476" name="Text Box 4"/>
          <p:cNvSpPr txBox="1">
            <a:spLocks noChangeArrowheads="1"/>
          </p:cNvSpPr>
          <p:nvPr/>
        </p:nvSpPr>
        <p:spPr bwMode="auto">
          <a:xfrm>
            <a:off x="601663" y="1397000"/>
            <a:ext cx="4249737" cy="4648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connection begins, increase rate exponentially until first loss event: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initially </a:t>
            </a: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cwnd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1 MSS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double </a:t>
            </a: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cwnd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every RTT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done by incrementing </a:t>
            </a: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cwnd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for every ACK received</a:t>
            </a:r>
          </a:p>
          <a:p>
            <a:pPr marL="341313" indent="-341313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i="1" u="sng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Summary</a:t>
            </a:r>
            <a:r>
              <a:rPr lang="en-US" sz="2800" i="1" u="sng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initial rate is slow but ramps up exponentially fast</a:t>
            </a:r>
          </a:p>
        </p:txBody>
      </p:sp>
      <p:sp>
        <p:nvSpPr>
          <p:cNvPr id="105477" name="Line 5"/>
          <p:cNvSpPr>
            <a:spLocks noChangeShapeType="1"/>
          </p:cNvSpPr>
          <p:nvPr/>
        </p:nvSpPr>
        <p:spPr bwMode="auto">
          <a:xfrm>
            <a:off x="5616575" y="2309813"/>
            <a:ext cx="2505075" cy="352425"/>
          </a:xfrm>
          <a:prstGeom prst="line">
            <a:avLst/>
          </a:prstGeom>
          <a:noFill/>
          <a:ln w="28440" cap="sq">
            <a:solidFill>
              <a:srgbClr val="3333CC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478" name="Text Box 6"/>
          <p:cNvSpPr txBox="1">
            <a:spLocks noChangeArrowheads="1"/>
          </p:cNvSpPr>
          <p:nvPr/>
        </p:nvSpPr>
        <p:spPr bwMode="auto">
          <a:xfrm>
            <a:off x="5221288" y="1171575"/>
            <a:ext cx="852487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Host A</a:t>
            </a:r>
          </a:p>
        </p:txBody>
      </p:sp>
      <p:sp>
        <p:nvSpPr>
          <p:cNvPr id="105479" name="Text Box 7"/>
          <p:cNvSpPr txBox="1">
            <a:spLocks noChangeArrowheads="1"/>
          </p:cNvSpPr>
          <p:nvPr/>
        </p:nvSpPr>
        <p:spPr bwMode="auto">
          <a:xfrm rot="420000">
            <a:off x="6621463" y="2274888"/>
            <a:ext cx="1212850" cy="3063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one segment</a:t>
            </a:r>
          </a:p>
        </p:txBody>
      </p:sp>
      <p:sp>
        <p:nvSpPr>
          <p:cNvPr id="105480" name="Text Box 8"/>
          <p:cNvSpPr txBox="1">
            <a:spLocks noChangeArrowheads="1"/>
          </p:cNvSpPr>
          <p:nvPr/>
        </p:nvSpPr>
        <p:spPr bwMode="auto">
          <a:xfrm rot="16200000">
            <a:off x="5178425" y="2513013"/>
            <a:ext cx="522287" cy="3063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RTT</a:t>
            </a:r>
          </a:p>
        </p:txBody>
      </p:sp>
      <p:sp>
        <p:nvSpPr>
          <p:cNvPr id="105481" name="Text Box 9"/>
          <p:cNvSpPr txBox="1">
            <a:spLocks noChangeArrowheads="1"/>
          </p:cNvSpPr>
          <p:nvPr/>
        </p:nvSpPr>
        <p:spPr bwMode="auto">
          <a:xfrm>
            <a:off x="7651750" y="1157288"/>
            <a:ext cx="866775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Host B</a:t>
            </a:r>
          </a:p>
        </p:txBody>
      </p:sp>
      <p:sp>
        <p:nvSpPr>
          <p:cNvPr id="105482" name="Line 10"/>
          <p:cNvSpPr>
            <a:spLocks noChangeShapeType="1"/>
          </p:cNvSpPr>
          <p:nvPr/>
        </p:nvSpPr>
        <p:spPr bwMode="auto">
          <a:xfrm>
            <a:off x="5611813" y="2124075"/>
            <a:ext cx="1587" cy="3848100"/>
          </a:xfrm>
          <a:prstGeom prst="line">
            <a:avLst/>
          </a:prstGeom>
          <a:noFill/>
          <a:ln w="19080" cap="sq">
            <a:solidFill>
              <a:srgbClr val="777777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483" name="Line 11"/>
          <p:cNvSpPr>
            <a:spLocks noChangeShapeType="1"/>
          </p:cNvSpPr>
          <p:nvPr/>
        </p:nvSpPr>
        <p:spPr bwMode="auto">
          <a:xfrm>
            <a:off x="8126413" y="2162175"/>
            <a:ext cx="1587" cy="3848100"/>
          </a:xfrm>
          <a:prstGeom prst="line">
            <a:avLst/>
          </a:prstGeom>
          <a:noFill/>
          <a:ln w="19080" cap="sq">
            <a:solidFill>
              <a:srgbClr val="777777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484" name="Line 12"/>
          <p:cNvSpPr>
            <a:spLocks noChangeShapeType="1"/>
          </p:cNvSpPr>
          <p:nvPr/>
        </p:nvSpPr>
        <p:spPr bwMode="auto">
          <a:xfrm flipH="1" flipV="1">
            <a:off x="5429250" y="2271713"/>
            <a:ext cx="7938" cy="222250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485" name="Line 13"/>
          <p:cNvSpPr>
            <a:spLocks noChangeShapeType="1"/>
          </p:cNvSpPr>
          <p:nvPr/>
        </p:nvSpPr>
        <p:spPr bwMode="auto">
          <a:xfrm>
            <a:off x="5440363" y="2879725"/>
            <a:ext cx="4762" cy="223838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486" name="Line 14"/>
          <p:cNvSpPr>
            <a:spLocks noChangeShapeType="1"/>
          </p:cNvSpPr>
          <p:nvPr/>
        </p:nvSpPr>
        <p:spPr bwMode="auto">
          <a:xfrm flipV="1">
            <a:off x="5592763" y="2713038"/>
            <a:ext cx="2505075" cy="355600"/>
          </a:xfrm>
          <a:prstGeom prst="line">
            <a:avLst/>
          </a:prstGeom>
          <a:noFill/>
          <a:ln w="28440" cap="sq">
            <a:solidFill>
              <a:srgbClr val="3333CC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5487" name="Group 15"/>
          <p:cNvGrpSpPr>
            <a:grpSpLocks/>
          </p:cNvGrpSpPr>
          <p:nvPr/>
        </p:nvGrpSpPr>
        <p:grpSpPr bwMode="auto">
          <a:xfrm>
            <a:off x="7842250" y="5456238"/>
            <a:ext cx="611188" cy="366712"/>
            <a:chOff x="4940" y="3437"/>
            <a:chExt cx="385" cy="231"/>
          </a:xfrm>
        </p:grpSpPr>
        <p:sp>
          <p:nvSpPr>
            <p:cNvPr id="105488" name="Rectangle 16"/>
            <p:cNvSpPr>
              <a:spLocks noChangeArrowheads="1"/>
            </p:cNvSpPr>
            <p:nvPr/>
          </p:nvSpPr>
          <p:spPr bwMode="auto">
            <a:xfrm>
              <a:off x="4964" y="3486"/>
              <a:ext cx="323" cy="155"/>
            </a:xfrm>
            <a:prstGeom prst="rect">
              <a:avLst/>
            </a:prstGeom>
            <a:solidFill>
              <a:srgbClr val="FFFFFF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89" name="Text Box 17"/>
            <p:cNvSpPr txBox="1">
              <a:spLocks noChangeArrowheads="1"/>
            </p:cNvSpPr>
            <p:nvPr/>
          </p:nvSpPr>
          <p:spPr bwMode="auto">
            <a:xfrm>
              <a:off x="4940" y="3437"/>
              <a:ext cx="385" cy="23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time</a:t>
              </a:r>
            </a:p>
          </p:txBody>
        </p:sp>
      </p:grpSp>
      <p:sp>
        <p:nvSpPr>
          <p:cNvPr id="105490" name="Line 18"/>
          <p:cNvSpPr>
            <a:spLocks noChangeShapeType="1"/>
          </p:cNvSpPr>
          <p:nvPr/>
        </p:nvSpPr>
        <p:spPr bwMode="auto">
          <a:xfrm>
            <a:off x="5621338" y="3090863"/>
            <a:ext cx="2505075" cy="352425"/>
          </a:xfrm>
          <a:prstGeom prst="line">
            <a:avLst/>
          </a:prstGeom>
          <a:noFill/>
          <a:ln w="28440" cap="sq">
            <a:solidFill>
              <a:srgbClr val="3333CC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491" name="Line 19"/>
          <p:cNvSpPr>
            <a:spLocks noChangeShapeType="1"/>
          </p:cNvSpPr>
          <p:nvPr/>
        </p:nvSpPr>
        <p:spPr bwMode="auto">
          <a:xfrm>
            <a:off x="5616575" y="3176588"/>
            <a:ext cx="2505075" cy="352425"/>
          </a:xfrm>
          <a:prstGeom prst="line">
            <a:avLst/>
          </a:prstGeom>
          <a:noFill/>
          <a:ln w="28440" cap="sq">
            <a:solidFill>
              <a:srgbClr val="3333CC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492" name="Line 20"/>
          <p:cNvSpPr>
            <a:spLocks noChangeShapeType="1"/>
          </p:cNvSpPr>
          <p:nvPr/>
        </p:nvSpPr>
        <p:spPr bwMode="auto">
          <a:xfrm flipV="1">
            <a:off x="5616575" y="3698875"/>
            <a:ext cx="2528888" cy="365125"/>
          </a:xfrm>
          <a:prstGeom prst="line">
            <a:avLst/>
          </a:prstGeom>
          <a:noFill/>
          <a:ln w="28440" cap="sq">
            <a:solidFill>
              <a:srgbClr val="3333CC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493" name="Line 21"/>
          <p:cNvSpPr>
            <a:spLocks noChangeShapeType="1"/>
          </p:cNvSpPr>
          <p:nvPr/>
        </p:nvSpPr>
        <p:spPr bwMode="auto">
          <a:xfrm flipV="1">
            <a:off x="5589588" y="3959225"/>
            <a:ext cx="2505075" cy="355600"/>
          </a:xfrm>
          <a:prstGeom prst="line">
            <a:avLst/>
          </a:prstGeom>
          <a:noFill/>
          <a:ln w="28440" cap="sq">
            <a:solidFill>
              <a:srgbClr val="3333CC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494" name="Text Box 22"/>
          <p:cNvSpPr txBox="1">
            <a:spLocks noChangeArrowheads="1"/>
          </p:cNvSpPr>
          <p:nvPr/>
        </p:nvSpPr>
        <p:spPr bwMode="auto">
          <a:xfrm rot="420000">
            <a:off x="6618288" y="3062288"/>
            <a:ext cx="1284287" cy="3063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two segments</a:t>
            </a:r>
          </a:p>
        </p:txBody>
      </p:sp>
      <p:sp>
        <p:nvSpPr>
          <p:cNvPr id="105495" name="Text Box 23"/>
          <p:cNvSpPr txBox="1">
            <a:spLocks noChangeArrowheads="1"/>
          </p:cNvSpPr>
          <p:nvPr/>
        </p:nvSpPr>
        <p:spPr bwMode="auto">
          <a:xfrm rot="420000">
            <a:off x="6710363" y="4076700"/>
            <a:ext cx="1312862" cy="3063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four segments</a:t>
            </a:r>
          </a:p>
        </p:txBody>
      </p:sp>
      <p:grpSp>
        <p:nvGrpSpPr>
          <p:cNvPr id="105496" name="Group 24"/>
          <p:cNvGrpSpPr>
            <a:grpSpLocks/>
          </p:cNvGrpSpPr>
          <p:nvPr/>
        </p:nvGrpSpPr>
        <p:grpSpPr bwMode="auto">
          <a:xfrm>
            <a:off x="5611813" y="4095750"/>
            <a:ext cx="2517775" cy="650875"/>
            <a:chOff x="3535" y="2580"/>
            <a:chExt cx="1586" cy="410"/>
          </a:xfrm>
        </p:grpSpPr>
        <p:sp>
          <p:nvSpPr>
            <p:cNvPr id="105497" name="Line 25"/>
            <p:cNvSpPr>
              <a:spLocks noChangeShapeType="1"/>
            </p:cNvSpPr>
            <p:nvPr/>
          </p:nvSpPr>
          <p:spPr bwMode="auto">
            <a:xfrm>
              <a:off x="3544" y="2580"/>
              <a:ext cx="1577" cy="221"/>
            </a:xfrm>
            <a:prstGeom prst="line">
              <a:avLst/>
            </a:prstGeom>
            <a:noFill/>
            <a:ln w="28440" cap="sq">
              <a:solidFill>
                <a:srgbClr val="3333CC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498" name="Line 26"/>
            <p:cNvSpPr>
              <a:spLocks noChangeShapeType="1"/>
            </p:cNvSpPr>
            <p:nvPr/>
          </p:nvSpPr>
          <p:spPr bwMode="auto">
            <a:xfrm>
              <a:off x="3535" y="2640"/>
              <a:ext cx="1577" cy="221"/>
            </a:xfrm>
            <a:prstGeom prst="line">
              <a:avLst/>
            </a:prstGeom>
            <a:noFill/>
            <a:ln w="28440" cap="sq">
              <a:solidFill>
                <a:srgbClr val="3333CC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499" name="Line 27"/>
            <p:cNvSpPr>
              <a:spLocks noChangeShapeType="1"/>
            </p:cNvSpPr>
            <p:nvPr/>
          </p:nvSpPr>
          <p:spPr bwMode="auto">
            <a:xfrm>
              <a:off x="3544" y="2706"/>
              <a:ext cx="1577" cy="221"/>
            </a:xfrm>
            <a:prstGeom prst="line">
              <a:avLst/>
            </a:prstGeom>
            <a:noFill/>
            <a:ln w="28440" cap="sq">
              <a:solidFill>
                <a:srgbClr val="3333CC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500" name="Line 28"/>
            <p:cNvSpPr>
              <a:spLocks noChangeShapeType="1"/>
            </p:cNvSpPr>
            <p:nvPr/>
          </p:nvSpPr>
          <p:spPr bwMode="auto">
            <a:xfrm>
              <a:off x="3538" y="2769"/>
              <a:ext cx="1577" cy="221"/>
            </a:xfrm>
            <a:prstGeom prst="line">
              <a:avLst/>
            </a:prstGeom>
            <a:noFill/>
            <a:ln w="28440" cap="sq">
              <a:solidFill>
                <a:srgbClr val="3333CC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5501" name="Group 29"/>
          <p:cNvGrpSpPr>
            <a:grpSpLocks/>
          </p:cNvGrpSpPr>
          <p:nvPr/>
        </p:nvGrpSpPr>
        <p:grpSpPr bwMode="auto">
          <a:xfrm>
            <a:off x="5897563" y="4476750"/>
            <a:ext cx="2227262" cy="603250"/>
            <a:chOff x="3715" y="2820"/>
            <a:chExt cx="1403" cy="380"/>
          </a:xfrm>
        </p:grpSpPr>
        <p:sp>
          <p:nvSpPr>
            <p:cNvPr id="105502" name="Line 30"/>
            <p:cNvSpPr>
              <a:spLocks noChangeShapeType="1"/>
            </p:cNvSpPr>
            <p:nvPr/>
          </p:nvSpPr>
          <p:spPr bwMode="auto">
            <a:xfrm flipV="1">
              <a:off x="3723" y="2994"/>
              <a:ext cx="1395" cy="207"/>
            </a:xfrm>
            <a:prstGeom prst="line">
              <a:avLst/>
            </a:prstGeom>
            <a:noFill/>
            <a:ln w="28440" cap="sq">
              <a:solidFill>
                <a:srgbClr val="3333CC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503" name="Line 31"/>
            <p:cNvSpPr>
              <a:spLocks noChangeShapeType="1"/>
            </p:cNvSpPr>
            <p:nvPr/>
          </p:nvSpPr>
          <p:spPr bwMode="auto">
            <a:xfrm flipV="1">
              <a:off x="3715" y="2940"/>
              <a:ext cx="1395" cy="205"/>
            </a:xfrm>
            <a:prstGeom prst="line">
              <a:avLst/>
            </a:prstGeom>
            <a:noFill/>
            <a:ln w="28440" cap="sq">
              <a:solidFill>
                <a:srgbClr val="3333CC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504" name="Line 32"/>
            <p:cNvSpPr>
              <a:spLocks noChangeShapeType="1"/>
            </p:cNvSpPr>
            <p:nvPr/>
          </p:nvSpPr>
          <p:spPr bwMode="auto">
            <a:xfrm flipV="1">
              <a:off x="3723" y="2877"/>
              <a:ext cx="1395" cy="207"/>
            </a:xfrm>
            <a:prstGeom prst="line">
              <a:avLst/>
            </a:prstGeom>
            <a:noFill/>
            <a:ln w="28440" cap="sq">
              <a:solidFill>
                <a:srgbClr val="3333CC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505" name="Line 33"/>
            <p:cNvSpPr>
              <a:spLocks noChangeShapeType="1"/>
            </p:cNvSpPr>
            <p:nvPr/>
          </p:nvSpPr>
          <p:spPr bwMode="auto">
            <a:xfrm flipV="1">
              <a:off x="3717" y="2819"/>
              <a:ext cx="1395" cy="207"/>
            </a:xfrm>
            <a:prstGeom prst="line">
              <a:avLst/>
            </a:prstGeom>
            <a:noFill/>
            <a:ln w="28440" cap="sq">
              <a:solidFill>
                <a:srgbClr val="3333CC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5507" name="Group 35"/>
          <p:cNvGrpSpPr>
            <a:grpSpLocks/>
          </p:cNvGrpSpPr>
          <p:nvPr/>
        </p:nvGrpSpPr>
        <p:grpSpPr bwMode="auto">
          <a:xfrm>
            <a:off x="5173663" y="1495425"/>
            <a:ext cx="652462" cy="600075"/>
            <a:chOff x="3259" y="942"/>
            <a:chExt cx="411" cy="378"/>
          </a:xfrm>
        </p:grpSpPr>
        <p:pic>
          <p:nvPicPr>
            <p:cNvPr id="105508" name="Picture 3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59" y="942"/>
              <a:ext cx="411" cy="378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105509" name="Freeform 37"/>
            <p:cNvSpPr>
              <a:spLocks noChangeArrowheads="1"/>
            </p:cNvSpPr>
            <p:nvPr/>
          </p:nvSpPr>
          <p:spPr bwMode="auto">
            <a:xfrm flipH="1">
              <a:off x="3434" y="978"/>
              <a:ext cx="199" cy="172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510" name="Group 38"/>
          <p:cNvGrpSpPr>
            <a:grpSpLocks/>
          </p:cNvGrpSpPr>
          <p:nvPr/>
        </p:nvGrpSpPr>
        <p:grpSpPr bwMode="auto">
          <a:xfrm>
            <a:off x="7908925" y="1509713"/>
            <a:ext cx="381000" cy="546100"/>
            <a:chOff x="4982" y="951"/>
            <a:chExt cx="240" cy="344"/>
          </a:xfrm>
        </p:grpSpPr>
        <p:sp>
          <p:nvSpPr>
            <p:cNvPr id="105511" name="Freeform 39"/>
            <p:cNvSpPr>
              <a:spLocks noChangeArrowheads="1"/>
            </p:cNvSpPr>
            <p:nvPr/>
          </p:nvSpPr>
          <p:spPr bwMode="auto">
            <a:xfrm>
              <a:off x="5173" y="952"/>
              <a:ext cx="47" cy="328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2742 0 0"/>
                <a:gd name="G4" fmla="+- 1 0 0"/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0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12" name="Rectangle 40"/>
            <p:cNvSpPr>
              <a:spLocks noChangeArrowheads="1"/>
            </p:cNvSpPr>
            <p:nvPr/>
          </p:nvSpPr>
          <p:spPr bwMode="auto">
            <a:xfrm>
              <a:off x="4993" y="951"/>
              <a:ext cx="176" cy="328"/>
            </a:xfrm>
            <a:prstGeom prst="rect">
              <a:avLst/>
            </a:pr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13" name="Freeform 41"/>
            <p:cNvSpPr>
              <a:spLocks noChangeArrowheads="1"/>
            </p:cNvSpPr>
            <p:nvPr/>
          </p:nvSpPr>
          <p:spPr bwMode="auto">
            <a:xfrm>
              <a:off x="5182" y="971"/>
              <a:ext cx="28" cy="304"/>
            </a:xfrm>
            <a:custGeom>
              <a:avLst/>
              <a:gdLst>
                <a:gd name="G0" fmla="+- 0 0 0"/>
                <a:gd name="G1" fmla="+- 0 0 0"/>
                <a:gd name="G2" fmla="+- 1 0 0"/>
                <a:gd name="G3" fmla="+- 1 0 0"/>
                <a:gd name="G4" fmla="+- 1229 0 0"/>
                <a:gd name="G5" fmla="+- 1 0 0"/>
                <a:gd name="G6" fmla="+- 2501 0 0"/>
                <a:gd name="G7" fmla="+- 0 0 0"/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0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14" name="Freeform 42"/>
            <p:cNvSpPr>
              <a:spLocks noChangeArrowheads="1"/>
            </p:cNvSpPr>
            <p:nvPr/>
          </p:nvSpPr>
          <p:spPr bwMode="auto">
            <a:xfrm>
              <a:off x="5176" y="1125"/>
              <a:ext cx="43" cy="26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15" name="Rectangle 43"/>
            <p:cNvSpPr>
              <a:spLocks noChangeArrowheads="1"/>
            </p:cNvSpPr>
            <p:nvPr/>
          </p:nvSpPr>
          <p:spPr bwMode="auto">
            <a:xfrm>
              <a:off x="4994" y="989"/>
              <a:ext cx="100" cy="6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5516" name="Group 44"/>
            <p:cNvGrpSpPr>
              <a:grpSpLocks/>
            </p:cNvGrpSpPr>
            <p:nvPr/>
          </p:nvGrpSpPr>
          <p:grpSpPr bwMode="auto">
            <a:xfrm>
              <a:off x="5085" y="985"/>
              <a:ext cx="97" cy="20"/>
              <a:chOff x="5085" y="985"/>
              <a:chExt cx="97" cy="20"/>
            </a:xfrm>
          </p:grpSpPr>
          <p:sp>
            <p:nvSpPr>
              <p:cNvPr id="105517" name="AutoShape 45"/>
              <p:cNvSpPr>
                <a:spLocks noChangeArrowheads="1"/>
              </p:cNvSpPr>
              <p:nvPr/>
            </p:nvSpPr>
            <p:spPr bwMode="auto">
              <a:xfrm>
                <a:off x="5085" y="985"/>
                <a:ext cx="97" cy="20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18" name="AutoShape 46"/>
              <p:cNvSpPr>
                <a:spLocks noChangeArrowheads="1"/>
              </p:cNvSpPr>
              <p:nvPr/>
            </p:nvSpPr>
            <p:spPr bwMode="auto">
              <a:xfrm>
                <a:off x="5087" y="987"/>
                <a:ext cx="93" cy="15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5519" name="Rectangle 47"/>
            <p:cNvSpPr>
              <a:spLocks noChangeArrowheads="1"/>
            </p:cNvSpPr>
            <p:nvPr/>
          </p:nvSpPr>
          <p:spPr bwMode="auto">
            <a:xfrm>
              <a:off x="4996" y="1036"/>
              <a:ext cx="100" cy="6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5520" name="Group 48"/>
            <p:cNvGrpSpPr>
              <a:grpSpLocks/>
            </p:cNvGrpSpPr>
            <p:nvPr/>
          </p:nvGrpSpPr>
          <p:grpSpPr bwMode="auto">
            <a:xfrm>
              <a:off x="5085" y="1032"/>
              <a:ext cx="97" cy="18"/>
              <a:chOff x="5085" y="1032"/>
              <a:chExt cx="97" cy="18"/>
            </a:xfrm>
          </p:grpSpPr>
          <p:sp>
            <p:nvSpPr>
              <p:cNvPr id="105521" name="AutoShape 49"/>
              <p:cNvSpPr>
                <a:spLocks noChangeArrowheads="1"/>
              </p:cNvSpPr>
              <p:nvPr/>
            </p:nvSpPr>
            <p:spPr bwMode="auto">
              <a:xfrm>
                <a:off x="5085" y="1032"/>
                <a:ext cx="97" cy="18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22" name="AutoShape 50"/>
              <p:cNvSpPr>
                <a:spLocks noChangeArrowheads="1"/>
              </p:cNvSpPr>
              <p:nvPr/>
            </p:nvSpPr>
            <p:spPr bwMode="auto">
              <a:xfrm>
                <a:off x="5086" y="1034"/>
                <a:ext cx="93" cy="14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5523" name="Rectangle 51"/>
            <p:cNvSpPr>
              <a:spLocks noChangeArrowheads="1"/>
            </p:cNvSpPr>
            <p:nvPr/>
          </p:nvSpPr>
          <p:spPr bwMode="auto">
            <a:xfrm>
              <a:off x="4995" y="1085"/>
              <a:ext cx="100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24" name="Rectangle 52"/>
            <p:cNvSpPr>
              <a:spLocks noChangeArrowheads="1"/>
            </p:cNvSpPr>
            <p:nvPr/>
          </p:nvSpPr>
          <p:spPr bwMode="auto">
            <a:xfrm>
              <a:off x="4997" y="1128"/>
              <a:ext cx="100" cy="5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5525" name="Group 53"/>
            <p:cNvGrpSpPr>
              <a:grpSpLocks/>
            </p:cNvGrpSpPr>
            <p:nvPr/>
          </p:nvGrpSpPr>
          <p:grpSpPr bwMode="auto">
            <a:xfrm>
              <a:off x="5083" y="1124"/>
              <a:ext cx="97" cy="21"/>
              <a:chOff x="5083" y="1124"/>
              <a:chExt cx="97" cy="21"/>
            </a:xfrm>
          </p:grpSpPr>
          <p:sp>
            <p:nvSpPr>
              <p:cNvPr id="105526" name="AutoShape 54"/>
              <p:cNvSpPr>
                <a:spLocks noChangeArrowheads="1"/>
              </p:cNvSpPr>
              <p:nvPr/>
            </p:nvSpPr>
            <p:spPr bwMode="auto">
              <a:xfrm>
                <a:off x="5083" y="1124"/>
                <a:ext cx="97" cy="21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27" name="AutoShape 55"/>
              <p:cNvSpPr>
                <a:spLocks noChangeArrowheads="1"/>
              </p:cNvSpPr>
              <p:nvPr/>
            </p:nvSpPr>
            <p:spPr bwMode="auto">
              <a:xfrm>
                <a:off x="5084" y="1126"/>
                <a:ext cx="93" cy="15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5528" name="Freeform 56"/>
            <p:cNvSpPr>
              <a:spLocks noChangeArrowheads="1"/>
            </p:cNvSpPr>
            <p:nvPr/>
          </p:nvSpPr>
          <p:spPr bwMode="auto">
            <a:xfrm>
              <a:off x="5176" y="1084"/>
              <a:ext cx="43" cy="26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5529" name="Group 57"/>
            <p:cNvGrpSpPr>
              <a:grpSpLocks/>
            </p:cNvGrpSpPr>
            <p:nvPr/>
          </p:nvGrpSpPr>
          <p:grpSpPr bwMode="auto">
            <a:xfrm>
              <a:off x="5083" y="1080"/>
              <a:ext cx="97" cy="19"/>
              <a:chOff x="5083" y="1080"/>
              <a:chExt cx="97" cy="19"/>
            </a:xfrm>
          </p:grpSpPr>
          <p:sp>
            <p:nvSpPr>
              <p:cNvPr id="105530" name="AutoShape 58"/>
              <p:cNvSpPr>
                <a:spLocks noChangeArrowheads="1"/>
              </p:cNvSpPr>
              <p:nvPr/>
            </p:nvSpPr>
            <p:spPr bwMode="auto">
              <a:xfrm>
                <a:off x="5083" y="1080"/>
                <a:ext cx="97" cy="19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31" name="AutoShape 59"/>
              <p:cNvSpPr>
                <a:spLocks noChangeArrowheads="1"/>
              </p:cNvSpPr>
              <p:nvPr/>
            </p:nvSpPr>
            <p:spPr bwMode="auto">
              <a:xfrm>
                <a:off x="5085" y="1082"/>
                <a:ext cx="94" cy="15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5532" name="Rectangle 60"/>
            <p:cNvSpPr>
              <a:spLocks noChangeArrowheads="1"/>
            </p:cNvSpPr>
            <p:nvPr/>
          </p:nvSpPr>
          <p:spPr bwMode="auto">
            <a:xfrm>
              <a:off x="5170" y="951"/>
              <a:ext cx="10" cy="329"/>
            </a:xfrm>
            <a:prstGeom prst="rect">
              <a:avLst/>
            </a:prstGeom>
            <a:gradFill rotWithShape="0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33" name="Freeform 61"/>
            <p:cNvSpPr>
              <a:spLocks noChangeArrowheads="1"/>
            </p:cNvSpPr>
            <p:nvPr/>
          </p:nvSpPr>
          <p:spPr bwMode="auto">
            <a:xfrm>
              <a:off x="5180" y="1034"/>
              <a:ext cx="39" cy="30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34" name="Freeform 62"/>
            <p:cNvSpPr>
              <a:spLocks noChangeArrowheads="1"/>
            </p:cNvSpPr>
            <p:nvPr/>
          </p:nvSpPr>
          <p:spPr bwMode="auto">
            <a:xfrm>
              <a:off x="5181" y="987"/>
              <a:ext cx="40" cy="33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*/ 1 35987 45568"/>
                <a:gd name="G10" fmla="*/ 1 35987 55552"/>
                <a:gd name="G11" fmla="*/ G10 1 180"/>
                <a:gd name="G12" fmla="*/ G9 1 G11"/>
                <a:gd name="G13" fmla="*/ 1 35987 45568"/>
                <a:gd name="G14" fmla="*/ 1 35987 55552"/>
                <a:gd name="G15" fmla="*/ G14 1 180"/>
                <a:gd name="G16" fmla="*/ G13 1 G15"/>
                <a:gd name="G17" fmla="+- 17 0 0"/>
                <a:gd name="G18" fmla="+- 1 0 0"/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35" name="Oval 63"/>
            <p:cNvSpPr>
              <a:spLocks noChangeArrowheads="1"/>
            </p:cNvSpPr>
            <p:nvPr/>
          </p:nvSpPr>
          <p:spPr bwMode="auto">
            <a:xfrm>
              <a:off x="5215" y="1265"/>
              <a:ext cx="7" cy="13"/>
            </a:xfrm>
            <a:prstGeom prst="ellipse">
              <a:avLst/>
            </a:pr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36" name="Freeform 64"/>
            <p:cNvSpPr>
              <a:spLocks noChangeArrowheads="1"/>
            </p:cNvSpPr>
            <p:nvPr/>
          </p:nvSpPr>
          <p:spPr bwMode="auto">
            <a:xfrm>
              <a:off x="5179" y="1266"/>
              <a:ext cx="40" cy="28"/>
            </a:xfrm>
            <a:custGeom>
              <a:avLst/>
              <a:gdLst>
                <a:gd name="G0" fmla="+- 106 0 0"/>
                <a:gd name="G1" fmla="+- 120 0 0"/>
                <a:gd name="G2" fmla="+- 1 0 0"/>
                <a:gd name="G3" fmla="+- 1 0 0"/>
                <a:gd name="G4" fmla="+- 106 0 0"/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37" name="AutoShape 65"/>
            <p:cNvSpPr>
              <a:spLocks noChangeArrowheads="1"/>
            </p:cNvSpPr>
            <p:nvPr/>
          </p:nvSpPr>
          <p:spPr bwMode="auto">
            <a:xfrm>
              <a:off x="4982" y="1275"/>
              <a:ext cx="202" cy="2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38" name="AutoShape 66"/>
            <p:cNvSpPr>
              <a:spLocks noChangeArrowheads="1"/>
            </p:cNvSpPr>
            <p:nvPr/>
          </p:nvSpPr>
          <p:spPr bwMode="auto">
            <a:xfrm>
              <a:off x="4993" y="1280"/>
              <a:ext cx="180" cy="10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39" name="Oval 67"/>
            <p:cNvSpPr>
              <a:spLocks noChangeArrowheads="1"/>
            </p:cNvSpPr>
            <p:nvPr/>
          </p:nvSpPr>
          <p:spPr bwMode="auto">
            <a:xfrm>
              <a:off x="5010" y="1232"/>
              <a:ext cx="26" cy="20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40" name="Oval 68"/>
            <p:cNvSpPr>
              <a:spLocks noChangeArrowheads="1"/>
            </p:cNvSpPr>
            <p:nvPr/>
          </p:nvSpPr>
          <p:spPr bwMode="auto">
            <a:xfrm>
              <a:off x="5041" y="1233"/>
              <a:ext cx="26" cy="19"/>
            </a:xfrm>
            <a:prstGeom prst="ellipse">
              <a:avLst/>
            </a:prstGeom>
            <a:solidFill>
              <a:srgbClr val="FF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41" name="Oval 69"/>
            <p:cNvSpPr>
              <a:spLocks noChangeArrowheads="1"/>
            </p:cNvSpPr>
            <p:nvPr/>
          </p:nvSpPr>
          <p:spPr bwMode="auto">
            <a:xfrm>
              <a:off x="5070" y="1232"/>
              <a:ext cx="26" cy="19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42" name="Rectangle 70"/>
            <p:cNvSpPr>
              <a:spLocks noChangeArrowheads="1"/>
            </p:cNvSpPr>
            <p:nvPr/>
          </p:nvSpPr>
          <p:spPr bwMode="auto">
            <a:xfrm>
              <a:off x="5138" y="1153"/>
              <a:ext cx="13" cy="109"/>
            </a:xfrm>
            <a:prstGeom prst="rect">
              <a:avLst/>
            </a:prstGeom>
            <a:solidFill>
              <a:srgbClr val="29292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Transport vs.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Network Layer</a:t>
            </a:r>
            <a:endParaRPr lang="en-US" sz="3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33400" y="1589088"/>
            <a:ext cx="8305800" cy="4648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algn="just">
              <a:lnSpc>
                <a:spcPct val="70000"/>
              </a:lnSpc>
              <a:spcBef>
                <a:spcPts val="8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Network </a:t>
            </a:r>
            <a:r>
              <a:rPr lang="en-US" sz="28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layer: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logical communication between hosts</a:t>
            </a:r>
          </a:p>
          <a:p>
            <a:pPr marL="341313" indent="-341313" algn="just">
              <a:lnSpc>
                <a:spcPct val="70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Transport </a:t>
            </a:r>
            <a:r>
              <a:rPr lang="en-US" sz="28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layer: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logical communication between processes </a:t>
            </a:r>
          </a:p>
          <a:p>
            <a:pPr marL="687388" lvl="1" indent="-230188" algn="just">
              <a:lnSpc>
                <a:spcPct val="70000"/>
              </a:lnSpc>
              <a:spcBef>
                <a:spcPts val="7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elies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on, enhances, network layer services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0" name="Text Box 4"/>
          <p:cNvSpPr txBox="1"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TCP: detecting, reacting to loss</a:t>
            </a:r>
          </a:p>
        </p:txBody>
      </p:sp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381000" y="1524000"/>
            <a:ext cx="8577263" cy="2438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algn="just">
              <a:lnSpc>
                <a:spcPct val="85000"/>
              </a:lnSpc>
              <a:spcBef>
                <a:spcPts val="8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Loss 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indicated by timeout:</a:t>
            </a:r>
          </a:p>
          <a:p>
            <a:pPr marL="687388" lvl="1" indent="-230188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cwnd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set to 1 MSS; </a:t>
            </a:r>
          </a:p>
          <a:p>
            <a:pPr marL="687388" lvl="1" indent="-230188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window then grows exponentially (as in slow start) to threshold, then grows linearly</a:t>
            </a:r>
          </a:p>
          <a:p>
            <a:pPr marL="341313" indent="-341313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Loss 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indicated by 3 duplicate ACKs: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TCP RENO</a:t>
            </a:r>
          </a:p>
          <a:p>
            <a:pPr marL="687388" lvl="1" indent="-230188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dup ACKs indicate network capable of  delivering some segments </a:t>
            </a:r>
          </a:p>
          <a:p>
            <a:pPr marL="687388" lvl="1" indent="-230188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cwnd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is cut in half window then grows linearly</a:t>
            </a:r>
          </a:p>
          <a:p>
            <a:pPr marL="341313" indent="-341313" algn="just">
              <a:lnSpc>
                <a:spcPct val="85000"/>
              </a:lnSpc>
              <a:spcBef>
                <a:spcPts val="8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TCP Tahoe always sets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cwnd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to 1 (timeout or 3 duplicate </a:t>
            </a:r>
            <a:r>
              <a:rPr lang="en-US" sz="3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acks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687388" lvl="1" indent="-230188" algn="just">
              <a:lnSpc>
                <a:spcPct val="85000"/>
              </a:lnSpc>
              <a:spcBef>
                <a:spcPts val="8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3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Text Box 3"/>
          <p:cNvSpPr txBox="1">
            <a:spLocks noChangeArrowheads="1"/>
          </p:cNvSpPr>
          <p:nvPr/>
        </p:nvSpPr>
        <p:spPr bwMode="auto">
          <a:xfrm>
            <a:off x="533400" y="1219200"/>
            <a:ext cx="2819400" cy="25146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algn="l">
              <a:lnSpc>
                <a:spcPct val="85000"/>
              </a:lnSpc>
              <a:spcBef>
                <a:spcPts val="6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Q: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when should the exponential increase switch to linear? </a:t>
            </a:r>
          </a:p>
          <a:p>
            <a:pPr marL="342900" indent="-341313" algn="l">
              <a:lnSpc>
                <a:spcPct val="85000"/>
              </a:lnSpc>
              <a:spcBef>
                <a:spcPts val="6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A: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when </a:t>
            </a: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cwnd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gets to 1/2 of its value before timeout.</a:t>
            </a:r>
          </a:p>
          <a:p>
            <a:pPr marL="342900" indent="-341313" algn="l">
              <a:lnSpc>
                <a:spcPct val="85000"/>
              </a:lnSpc>
              <a:spcBef>
                <a:spcPts val="6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1313" algn="l">
              <a:lnSpc>
                <a:spcPct val="85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7524" name="Text Box 4"/>
          <p:cNvSpPr txBox="1">
            <a:spLocks noChangeArrowheads="1"/>
          </p:cNvSpPr>
          <p:nvPr/>
        </p:nvSpPr>
        <p:spPr bwMode="auto">
          <a:xfrm>
            <a:off x="533400" y="3962400"/>
            <a:ext cx="3810000" cy="1905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algn="l">
              <a:lnSpc>
                <a:spcPct val="85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Implementation:</a:t>
            </a:r>
          </a:p>
          <a:p>
            <a:pPr marL="341313" indent="-339725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variable </a:t>
            </a: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ssthresh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1313" indent="-339725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on loss event, </a:t>
            </a: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ssthresh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is set to 1/2 of </a:t>
            </a:r>
            <a:r>
              <a:rPr lang="en-US" sz="24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cwnd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just before loss event</a:t>
            </a:r>
          </a:p>
        </p:txBody>
      </p:sp>
      <p:pic>
        <p:nvPicPr>
          <p:cNvPr id="10752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2025" y="1770063"/>
            <a:ext cx="5105400" cy="29114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107527" name="Text Box 7"/>
          <p:cNvSpPr txBox="1">
            <a:spLocks noChangeArrowheads="1"/>
          </p:cNvSpPr>
          <p:nvPr/>
        </p:nvSpPr>
        <p:spPr bwMode="auto">
          <a:xfrm>
            <a:off x="533400" y="139700"/>
            <a:ext cx="8043863" cy="1143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TCP: switching from slow start to CA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Text Box 3"/>
          <p:cNvSpPr txBox="1">
            <a:spLocks noChangeArrowheads="1"/>
          </p:cNvSpPr>
          <p:nvPr/>
        </p:nvSpPr>
        <p:spPr bwMode="auto">
          <a:xfrm>
            <a:off x="320674" y="187325"/>
            <a:ext cx="8137525" cy="8604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Summary: TCP Congestion Control</a:t>
            </a:r>
          </a:p>
        </p:txBody>
      </p:sp>
      <p:grpSp>
        <p:nvGrpSpPr>
          <p:cNvPr id="108548" name="Group 4"/>
          <p:cNvGrpSpPr>
            <a:grpSpLocks/>
          </p:cNvGrpSpPr>
          <p:nvPr/>
        </p:nvGrpSpPr>
        <p:grpSpPr bwMode="auto">
          <a:xfrm>
            <a:off x="3441700" y="2908300"/>
            <a:ext cx="2132013" cy="833438"/>
            <a:chOff x="2168" y="1832"/>
            <a:chExt cx="1343" cy="525"/>
          </a:xfrm>
        </p:grpSpPr>
        <p:grpSp>
          <p:nvGrpSpPr>
            <p:cNvPr id="108549" name="Group 5"/>
            <p:cNvGrpSpPr>
              <a:grpSpLocks/>
            </p:cNvGrpSpPr>
            <p:nvPr/>
          </p:nvGrpSpPr>
          <p:grpSpPr bwMode="auto">
            <a:xfrm>
              <a:off x="2282" y="1832"/>
              <a:ext cx="1113" cy="525"/>
              <a:chOff x="2282" y="1832"/>
              <a:chExt cx="1113" cy="525"/>
            </a:xfrm>
          </p:grpSpPr>
          <p:sp>
            <p:nvSpPr>
              <p:cNvPr id="108550" name="Text Box 6"/>
              <p:cNvSpPr txBox="1">
                <a:spLocks noChangeArrowheads="1"/>
              </p:cNvSpPr>
              <p:nvPr/>
            </p:nvSpPr>
            <p:spPr bwMode="auto">
              <a:xfrm>
                <a:off x="2641" y="1832"/>
                <a:ext cx="373" cy="15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algn="l" eaLnBrk="1"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timeout</a:t>
                </a:r>
              </a:p>
            </p:txBody>
          </p:sp>
          <p:sp>
            <p:nvSpPr>
              <p:cNvPr id="108551" name="Text Box 7"/>
              <p:cNvSpPr txBox="1">
                <a:spLocks noChangeArrowheads="1"/>
              </p:cNvSpPr>
              <p:nvPr/>
            </p:nvSpPr>
            <p:spPr bwMode="auto">
              <a:xfrm>
                <a:off x="2282" y="1943"/>
                <a:ext cx="1113" cy="41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eaLnBrk="1" hangingPunct="1">
                  <a:lnSpc>
                    <a:spcPct val="85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ssthresh = cwnd/2</a:t>
                </a:r>
              </a:p>
              <a:p>
                <a:pPr eaLnBrk="1" hangingPunct="1">
                  <a:lnSpc>
                    <a:spcPct val="85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cwnd = 1 MSS</a:t>
                </a:r>
              </a:p>
              <a:p>
                <a:pPr eaLnBrk="1" hangingPunct="1">
                  <a:lnSpc>
                    <a:spcPct val="85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dupACKcount = 0</a:t>
                </a:r>
              </a:p>
              <a:p>
                <a:pPr eaLnBrk="1" hangingPunct="1">
                  <a:lnSpc>
                    <a:spcPct val="85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 i="1">
                    <a:solidFill>
                      <a:srgbClr val="000099"/>
                    </a:solidFill>
                    <a:latin typeface="Arial" charset="0"/>
                  </a:rPr>
                  <a:t>retransmit missing segment</a:t>
                </a:r>
                <a:r>
                  <a:rPr lang="en-US" sz="1200">
                    <a:solidFill>
                      <a:srgbClr val="000000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108552" name="Line 8"/>
              <p:cNvSpPr>
                <a:spLocks noChangeShapeType="1"/>
              </p:cNvSpPr>
              <p:nvPr/>
            </p:nvSpPr>
            <p:spPr bwMode="auto">
              <a:xfrm>
                <a:off x="2491" y="1962"/>
                <a:ext cx="696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8553" name="Line 9"/>
            <p:cNvSpPr>
              <a:spLocks noChangeShapeType="1"/>
            </p:cNvSpPr>
            <p:nvPr/>
          </p:nvSpPr>
          <p:spPr bwMode="auto">
            <a:xfrm flipH="1">
              <a:off x="2167" y="1839"/>
              <a:ext cx="1345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8554" name="Group 10"/>
          <p:cNvGrpSpPr>
            <a:grpSpLocks/>
          </p:cNvGrpSpPr>
          <p:nvPr/>
        </p:nvGrpSpPr>
        <p:grpSpPr bwMode="auto">
          <a:xfrm>
            <a:off x="3471863" y="2432050"/>
            <a:ext cx="2132012" cy="428625"/>
            <a:chOff x="2187" y="1532"/>
            <a:chExt cx="1343" cy="270"/>
          </a:xfrm>
        </p:grpSpPr>
        <p:sp>
          <p:nvSpPr>
            <p:cNvPr id="108555" name="Line 11"/>
            <p:cNvSpPr>
              <a:spLocks noChangeShapeType="1"/>
            </p:cNvSpPr>
            <p:nvPr/>
          </p:nvSpPr>
          <p:spPr bwMode="auto">
            <a:xfrm flipH="1">
              <a:off x="2186" y="1778"/>
              <a:ext cx="1345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56" name="Text Box 12"/>
            <p:cNvSpPr txBox="1">
              <a:spLocks noChangeArrowheads="1"/>
            </p:cNvSpPr>
            <p:nvPr/>
          </p:nvSpPr>
          <p:spPr bwMode="auto">
            <a:xfrm>
              <a:off x="2741" y="1648"/>
              <a:ext cx="169" cy="15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lnSpc>
                  <a:spcPct val="8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000">
                  <a:solidFill>
                    <a:srgbClr val="000000"/>
                  </a:solidFill>
                  <a:latin typeface="Symbol" charset="2"/>
                </a:rPr>
                <a:t></a:t>
              </a:r>
            </a:p>
          </p:txBody>
        </p:sp>
        <p:sp>
          <p:nvSpPr>
            <p:cNvPr id="108557" name="Line 13"/>
            <p:cNvSpPr>
              <a:spLocks noChangeShapeType="1"/>
            </p:cNvSpPr>
            <p:nvPr/>
          </p:nvSpPr>
          <p:spPr bwMode="auto">
            <a:xfrm>
              <a:off x="2572" y="1659"/>
              <a:ext cx="534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8558" name="Group 14"/>
            <p:cNvGrpSpPr>
              <a:grpSpLocks/>
            </p:cNvGrpSpPr>
            <p:nvPr/>
          </p:nvGrpSpPr>
          <p:grpSpPr bwMode="auto">
            <a:xfrm>
              <a:off x="2487" y="1532"/>
              <a:ext cx="692" cy="154"/>
              <a:chOff x="2487" y="1532"/>
              <a:chExt cx="692" cy="154"/>
            </a:xfrm>
          </p:grpSpPr>
          <p:sp>
            <p:nvSpPr>
              <p:cNvPr id="108559" name="Text Box 15"/>
              <p:cNvSpPr txBox="1">
                <a:spLocks noChangeArrowheads="1"/>
              </p:cNvSpPr>
              <p:nvPr/>
            </p:nvSpPr>
            <p:spPr bwMode="auto">
              <a:xfrm>
                <a:off x="2487" y="1532"/>
                <a:ext cx="692" cy="15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algn="l" eaLnBrk="1"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cwnd &gt; ssthresh</a:t>
                </a:r>
              </a:p>
            </p:txBody>
          </p:sp>
          <p:sp>
            <p:nvSpPr>
              <p:cNvPr id="108560" name="Line 16"/>
              <p:cNvSpPr>
                <a:spLocks noChangeShapeType="1"/>
              </p:cNvSpPr>
              <p:nvPr/>
            </p:nvSpPr>
            <p:spPr bwMode="auto">
              <a:xfrm>
                <a:off x="2752" y="1639"/>
                <a:ext cx="46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08561" name="Group 17"/>
          <p:cNvGrpSpPr>
            <a:grpSpLocks/>
          </p:cNvGrpSpPr>
          <p:nvPr/>
        </p:nvGrpSpPr>
        <p:grpSpPr bwMode="auto">
          <a:xfrm>
            <a:off x="5588000" y="1370013"/>
            <a:ext cx="2676525" cy="2370137"/>
            <a:chOff x="3520" y="863"/>
            <a:chExt cx="1686" cy="1493"/>
          </a:xfrm>
        </p:grpSpPr>
        <p:grpSp>
          <p:nvGrpSpPr>
            <p:cNvPr id="108562" name="Group 18"/>
            <p:cNvGrpSpPr>
              <a:grpSpLocks/>
            </p:cNvGrpSpPr>
            <p:nvPr/>
          </p:nvGrpSpPr>
          <p:grpSpPr bwMode="auto">
            <a:xfrm>
              <a:off x="3602" y="1407"/>
              <a:ext cx="814" cy="753"/>
              <a:chOff x="3602" y="1407"/>
              <a:chExt cx="814" cy="753"/>
            </a:xfrm>
          </p:grpSpPr>
          <p:sp>
            <p:nvSpPr>
              <p:cNvPr id="108563" name="Oval 19"/>
              <p:cNvSpPr>
                <a:spLocks noChangeArrowheads="1"/>
              </p:cNvSpPr>
              <p:nvPr/>
            </p:nvSpPr>
            <p:spPr bwMode="auto">
              <a:xfrm>
                <a:off x="3602" y="1407"/>
                <a:ext cx="799" cy="753"/>
              </a:xfrm>
              <a:prstGeom prst="ellipse">
                <a:avLst/>
              </a:prstGeom>
              <a:solidFill>
                <a:srgbClr val="00CC99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64" name="Text Box 20"/>
              <p:cNvSpPr txBox="1">
                <a:spLocks noChangeArrowheads="1"/>
              </p:cNvSpPr>
              <p:nvPr/>
            </p:nvSpPr>
            <p:spPr bwMode="auto">
              <a:xfrm>
                <a:off x="3609" y="1577"/>
                <a:ext cx="807" cy="577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eaLnBrk="1"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congestion</a:t>
                </a:r>
              </a:p>
              <a:p>
                <a:pPr eaLnBrk="1"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avoidance </a:t>
                </a:r>
              </a:p>
              <a:p>
                <a:pPr eaLnBrk="1"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US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108565" name="Group 21"/>
            <p:cNvGrpSpPr>
              <a:grpSpLocks/>
            </p:cNvGrpSpPr>
            <p:nvPr/>
          </p:nvGrpSpPr>
          <p:grpSpPr bwMode="auto">
            <a:xfrm>
              <a:off x="3520" y="863"/>
              <a:ext cx="1405" cy="536"/>
              <a:chOff x="3520" y="863"/>
              <a:chExt cx="1405" cy="536"/>
            </a:xfrm>
          </p:grpSpPr>
          <p:sp>
            <p:nvSpPr>
              <p:cNvPr id="108566" name="Text Box 22"/>
              <p:cNvSpPr txBox="1">
                <a:spLocks noChangeArrowheads="1"/>
              </p:cNvSpPr>
              <p:nvPr/>
            </p:nvSpPr>
            <p:spPr bwMode="auto">
              <a:xfrm>
                <a:off x="3520" y="996"/>
                <a:ext cx="1405" cy="403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eaLnBrk="1" hangingPunct="1">
                  <a:lnSpc>
                    <a:spcPct val="9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cwnd = cwnd + MSS    (MSS/cwnd)</a:t>
                </a:r>
              </a:p>
              <a:p>
                <a:pPr eaLnBrk="1" hangingPunct="1">
                  <a:lnSpc>
                    <a:spcPct val="9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dupACKcount = 0</a:t>
                </a:r>
              </a:p>
              <a:p>
                <a:pPr eaLnBrk="1" hangingPunct="1">
                  <a:lnSpc>
                    <a:spcPct val="9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 i="1">
                    <a:solidFill>
                      <a:srgbClr val="000099"/>
                    </a:solidFill>
                    <a:latin typeface="Arial" charset="0"/>
                  </a:rPr>
                  <a:t>transmit new segment(s), as allowed</a:t>
                </a:r>
              </a:p>
              <a:p>
                <a:pPr eaLnBrk="1" hangingPunct="1">
                  <a:lnSpc>
                    <a:spcPct val="8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US" sz="1000" i="1">
                  <a:solidFill>
                    <a:srgbClr val="000099"/>
                  </a:solidFill>
                  <a:latin typeface="Arial" charset="0"/>
                </a:endParaRPr>
              </a:p>
            </p:txBody>
          </p:sp>
          <p:sp>
            <p:nvSpPr>
              <p:cNvPr id="108567" name="Line 23"/>
              <p:cNvSpPr>
                <a:spLocks noChangeShapeType="1"/>
              </p:cNvSpPr>
              <p:nvPr/>
            </p:nvSpPr>
            <p:spPr bwMode="auto">
              <a:xfrm>
                <a:off x="3953" y="1013"/>
                <a:ext cx="534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568" name="Text Box 24"/>
              <p:cNvSpPr txBox="1">
                <a:spLocks noChangeArrowheads="1"/>
              </p:cNvSpPr>
              <p:nvPr/>
            </p:nvSpPr>
            <p:spPr bwMode="auto">
              <a:xfrm>
                <a:off x="3995" y="882"/>
                <a:ext cx="439" cy="15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algn="l" eaLnBrk="1"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new ACK</a:t>
                </a:r>
              </a:p>
            </p:txBody>
          </p:sp>
          <p:sp>
            <p:nvSpPr>
              <p:cNvPr id="108569" name="Text Box 25"/>
              <p:cNvSpPr txBox="1">
                <a:spLocks noChangeArrowheads="1"/>
              </p:cNvSpPr>
              <p:nvPr/>
            </p:nvSpPr>
            <p:spPr bwMode="auto">
              <a:xfrm>
                <a:off x="4289" y="863"/>
                <a:ext cx="161" cy="289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algn="l" eaLnBrk="1"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400">
                    <a:solidFill>
                      <a:srgbClr val="000000"/>
                    </a:solidFill>
                    <a:latin typeface="Times New Roman" pitchFamily="16" charset="0"/>
                  </a:rPr>
                  <a:t>.</a:t>
                </a:r>
              </a:p>
            </p:txBody>
          </p:sp>
        </p:grpSp>
        <p:sp>
          <p:nvSpPr>
            <p:cNvPr id="108570" name="Freeform 26"/>
            <p:cNvSpPr>
              <a:spLocks/>
            </p:cNvSpPr>
            <p:nvPr/>
          </p:nvSpPr>
          <p:spPr bwMode="auto">
            <a:xfrm rot="9720000">
              <a:off x="4212" y="1222"/>
              <a:ext cx="332" cy="451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86 0 0"/>
                <a:gd name="G5" fmla="+- 1 0 0"/>
                <a:gd name="G6" fmla="+- 1 0 0"/>
                <a:gd name="T0" fmla="*/ 182 w 376"/>
                <a:gd name="T1" fmla="*/ 306 h 452"/>
                <a:gd name="T2" fmla="*/ 40 w 376"/>
                <a:gd name="T3" fmla="*/ 269 h 452"/>
                <a:gd name="T4" fmla="*/ 100 w 376"/>
                <a:gd name="T5" fmla="*/ 0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6" h="452">
                  <a:moveTo>
                    <a:pt x="376" y="306"/>
                  </a:moveTo>
                  <a:cubicBezTo>
                    <a:pt x="332" y="380"/>
                    <a:pt x="164" y="452"/>
                    <a:pt x="82" y="269"/>
                  </a:cubicBezTo>
                  <a:cubicBezTo>
                    <a:pt x="0" y="86"/>
                    <a:pt x="66" y="18"/>
                    <a:pt x="208" y="0"/>
                  </a:cubicBezTo>
                </a:path>
              </a:pathLst>
            </a:custGeom>
            <a:noFill/>
            <a:ln w="9360" cap="sq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8571" name="Group 27"/>
            <p:cNvGrpSpPr>
              <a:grpSpLocks/>
            </p:cNvGrpSpPr>
            <p:nvPr/>
          </p:nvGrpSpPr>
          <p:grpSpPr bwMode="auto">
            <a:xfrm>
              <a:off x="4510" y="1986"/>
              <a:ext cx="696" cy="371"/>
              <a:chOff x="4510" y="1986"/>
              <a:chExt cx="696" cy="371"/>
            </a:xfrm>
          </p:grpSpPr>
          <p:sp>
            <p:nvSpPr>
              <p:cNvPr id="108572" name="Text Box 28"/>
              <p:cNvSpPr txBox="1">
                <a:spLocks noChangeArrowheads="1"/>
              </p:cNvSpPr>
              <p:nvPr/>
            </p:nvSpPr>
            <p:spPr bwMode="auto">
              <a:xfrm>
                <a:off x="4510" y="2126"/>
                <a:ext cx="696" cy="231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eaLnBrk="1" hangingPunct="1">
                  <a:lnSpc>
                    <a:spcPct val="8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dupACKcount++</a:t>
                </a:r>
              </a:p>
              <a:p>
                <a:pPr eaLnBrk="1" hangingPunct="1">
                  <a:lnSpc>
                    <a:spcPct val="8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US" sz="10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8573" name="Line 29"/>
              <p:cNvSpPr>
                <a:spLocks noChangeShapeType="1"/>
              </p:cNvSpPr>
              <p:nvPr/>
            </p:nvSpPr>
            <p:spPr bwMode="auto">
              <a:xfrm>
                <a:off x="4588" y="2135"/>
                <a:ext cx="534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574" name="Text Box 30"/>
              <p:cNvSpPr txBox="1">
                <a:spLocks noChangeArrowheads="1"/>
              </p:cNvSpPr>
              <p:nvPr/>
            </p:nvSpPr>
            <p:spPr bwMode="auto">
              <a:xfrm>
                <a:off x="4534" y="1986"/>
                <a:ext cx="611" cy="15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algn="l" eaLnBrk="1"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duplicate ACK</a:t>
                </a:r>
              </a:p>
            </p:txBody>
          </p:sp>
        </p:grpSp>
        <p:sp>
          <p:nvSpPr>
            <p:cNvPr id="108575" name="Freeform 31"/>
            <p:cNvSpPr>
              <a:spLocks/>
            </p:cNvSpPr>
            <p:nvPr/>
          </p:nvSpPr>
          <p:spPr bwMode="auto">
            <a:xfrm rot="14100000">
              <a:off x="4291" y="1748"/>
              <a:ext cx="332" cy="451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86 0 0"/>
                <a:gd name="G5" fmla="+- 1 0 0"/>
                <a:gd name="G6" fmla="+- 1 0 0"/>
                <a:gd name="T0" fmla="*/ 182 w 376"/>
                <a:gd name="T1" fmla="*/ 306 h 452"/>
                <a:gd name="T2" fmla="*/ 40 w 376"/>
                <a:gd name="T3" fmla="*/ 269 h 452"/>
                <a:gd name="T4" fmla="*/ 100 w 376"/>
                <a:gd name="T5" fmla="*/ 0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6" h="452">
                  <a:moveTo>
                    <a:pt x="376" y="306"/>
                  </a:moveTo>
                  <a:cubicBezTo>
                    <a:pt x="332" y="380"/>
                    <a:pt x="164" y="452"/>
                    <a:pt x="82" y="269"/>
                  </a:cubicBezTo>
                  <a:cubicBezTo>
                    <a:pt x="0" y="86"/>
                    <a:pt x="66" y="18"/>
                    <a:pt x="208" y="0"/>
                  </a:cubicBezTo>
                </a:path>
              </a:pathLst>
            </a:custGeom>
            <a:noFill/>
            <a:ln w="9360" cap="sq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8576" name="Group 32"/>
          <p:cNvGrpSpPr>
            <a:grpSpLocks/>
          </p:cNvGrpSpPr>
          <p:nvPr/>
        </p:nvGrpSpPr>
        <p:grpSpPr bwMode="auto">
          <a:xfrm>
            <a:off x="4029075" y="4821238"/>
            <a:ext cx="3275013" cy="1714500"/>
            <a:chOff x="2538" y="3037"/>
            <a:chExt cx="2063" cy="1080"/>
          </a:xfrm>
        </p:grpSpPr>
        <p:grpSp>
          <p:nvGrpSpPr>
            <p:cNvPr id="108577" name="Group 33"/>
            <p:cNvGrpSpPr>
              <a:grpSpLocks/>
            </p:cNvGrpSpPr>
            <p:nvPr/>
          </p:nvGrpSpPr>
          <p:grpSpPr bwMode="auto">
            <a:xfrm>
              <a:off x="2538" y="3037"/>
              <a:ext cx="799" cy="753"/>
              <a:chOff x="2538" y="3037"/>
              <a:chExt cx="799" cy="753"/>
            </a:xfrm>
          </p:grpSpPr>
          <p:sp>
            <p:nvSpPr>
              <p:cNvPr id="108578" name="Oval 34"/>
              <p:cNvSpPr>
                <a:spLocks noChangeArrowheads="1"/>
              </p:cNvSpPr>
              <p:nvPr/>
            </p:nvSpPr>
            <p:spPr bwMode="auto">
              <a:xfrm>
                <a:off x="2538" y="3037"/>
                <a:ext cx="799" cy="753"/>
              </a:xfrm>
              <a:prstGeom prst="ellipse">
                <a:avLst/>
              </a:prstGeom>
              <a:solidFill>
                <a:srgbClr val="00CC99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79" name="Text Box 35"/>
              <p:cNvSpPr txBox="1">
                <a:spLocks noChangeArrowheads="1"/>
              </p:cNvSpPr>
              <p:nvPr/>
            </p:nvSpPr>
            <p:spPr bwMode="auto">
              <a:xfrm>
                <a:off x="2881" y="3204"/>
                <a:ext cx="153" cy="40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eaLnBrk="1"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 </a:t>
                </a:r>
              </a:p>
              <a:p>
                <a:pPr eaLnBrk="1"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US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8580" name="Text Box 36"/>
              <p:cNvSpPr txBox="1">
                <a:spLocks noChangeArrowheads="1"/>
              </p:cNvSpPr>
              <p:nvPr/>
            </p:nvSpPr>
            <p:spPr bwMode="auto">
              <a:xfrm>
                <a:off x="2595" y="3196"/>
                <a:ext cx="704" cy="577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eaLnBrk="1"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fast</a:t>
                </a:r>
              </a:p>
              <a:p>
                <a:pPr eaLnBrk="1"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recovery </a:t>
                </a:r>
              </a:p>
              <a:p>
                <a:pPr eaLnBrk="1"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US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108581" name="Freeform 37"/>
            <p:cNvSpPr>
              <a:spLocks/>
            </p:cNvSpPr>
            <p:nvPr/>
          </p:nvSpPr>
          <p:spPr bwMode="auto">
            <a:xfrm>
              <a:off x="2775" y="3785"/>
              <a:ext cx="383" cy="160"/>
            </a:xfrm>
            <a:custGeom>
              <a:avLst/>
              <a:gdLst>
                <a:gd name="G0" fmla="+- 1 0 0"/>
                <a:gd name="G1" fmla="+- 0 0 0"/>
                <a:gd name="G2" fmla="+- 1 0 0"/>
                <a:gd name="G3" fmla="+- 1 0 0"/>
                <a:gd name="G4" fmla="+- 161 0 0"/>
                <a:gd name="G5" fmla="+- 0 0 0"/>
                <a:gd name="G6" fmla="+- 1 0 0"/>
                <a:gd name="T0" fmla="*/ 317 w 384"/>
                <a:gd name="T1" fmla="*/ 0 h 161"/>
                <a:gd name="T2" fmla="*/ 189 w 384"/>
                <a:gd name="T3" fmla="*/ 155 h 161"/>
                <a:gd name="T4" fmla="*/ 59 w 384"/>
                <a:gd name="T5" fmla="*/ 1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4" h="161">
                  <a:moveTo>
                    <a:pt x="317" y="0"/>
                  </a:moveTo>
                  <a:cubicBezTo>
                    <a:pt x="384" y="42"/>
                    <a:pt x="378" y="149"/>
                    <a:pt x="189" y="155"/>
                  </a:cubicBezTo>
                  <a:cubicBezTo>
                    <a:pt x="0" y="161"/>
                    <a:pt x="3" y="87"/>
                    <a:pt x="59" y="13"/>
                  </a:cubicBezTo>
                </a:path>
              </a:pathLst>
            </a:custGeom>
            <a:noFill/>
            <a:ln w="9360" cap="sq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8582" name="Group 38"/>
            <p:cNvGrpSpPr>
              <a:grpSpLocks/>
            </p:cNvGrpSpPr>
            <p:nvPr/>
          </p:nvGrpSpPr>
          <p:grpSpPr bwMode="auto">
            <a:xfrm>
              <a:off x="3195" y="3669"/>
              <a:ext cx="1407" cy="448"/>
              <a:chOff x="3195" y="3669"/>
              <a:chExt cx="1407" cy="448"/>
            </a:xfrm>
          </p:grpSpPr>
          <p:sp>
            <p:nvSpPr>
              <p:cNvPr id="108583" name="Text Box 39"/>
              <p:cNvSpPr txBox="1">
                <a:spLocks noChangeArrowheads="1"/>
              </p:cNvSpPr>
              <p:nvPr/>
            </p:nvSpPr>
            <p:spPr bwMode="auto">
              <a:xfrm>
                <a:off x="3196" y="3805"/>
                <a:ext cx="1405" cy="312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algn="l" eaLnBrk="1" hangingPunct="1">
                  <a:lnSpc>
                    <a:spcPct val="85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cwnd = cwnd + MSS</a:t>
                </a:r>
              </a:p>
              <a:p>
                <a:pPr algn="l" eaLnBrk="1" hangingPunct="1">
                  <a:lnSpc>
                    <a:spcPct val="85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 i="1">
                    <a:solidFill>
                      <a:srgbClr val="000099"/>
                    </a:solidFill>
                    <a:latin typeface="Arial" charset="0"/>
                  </a:rPr>
                  <a:t>transmit new segment(s), as allowed</a:t>
                </a:r>
              </a:p>
              <a:p>
                <a:pPr algn="l" eaLnBrk="1" hangingPunct="1">
                  <a:lnSpc>
                    <a:spcPct val="8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US" sz="1000" i="1">
                  <a:solidFill>
                    <a:srgbClr val="000099"/>
                  </a:solidFill>
                  <a:latin typeface="Arial" charset="0"/>
                </a:endParaRPr>
              </a:p>
            </p:txBody>
          </p:sp>
          <p:sp>
            <p:nvSpPr>
              <p:cNvPr id="108584" name="Line 40"/>
              <p:cNvSpPr>
                <a:spLocks noChangeShapeType="1"/>
              </p:cNvSpPr>
              <p:nvPr/>
            </p:nvSpPr>
            <p:spPr bwMode="auto">
              <a:xfrm>
                <a:off x="3249" y="3818"/>
                <a:ext cx="534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585" name="Text Box 41"/>
              <p:cNvSpPr txBox="1">
                <a:spLocks noChangeArrowheads="1"/>
              </p:cNvSpPr>
              <p:nvPr/>
            </p:nvSpPr>
            <p:spPr bwMode="auto">
              <a:xfrm>
                <a:off x="3195" y="3669"/>
                <a:ext cx="611" cy="15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algn="l" eaLnBrk="1"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duplicate ACK</a:t>
                </a:r>
              </a:p>
            </p:txBody>
          </p:sp>
        </p:grpSp>
      </p:grpSp>
      <p:grpSp>
        <p:nvGrpSpPr>
          <p:cNvPr id="108586" name="Group 42"/>
          <p:cNvGrpSpPr>
            <a:grpSpLocks/>
          </p:cNvGrpSpPr>
          <p:nvPr/>
        </p:nvGrpSpPr>
        <p:grpSpPr bwMode="auto">
          <a:xfrm>
            <a:off x="931863" y="3502025"/>
            <a:ext cx="3717925" cy="1931988"/>
            <a:chOff x="587" y="2206"/>
            <a:chExt cx="2342" cy="1217"/>
          </a:xfrm>
        </p:grpSpPr>
        <p:grpSp>
          <p:nvGrpSpPr>
            <p:cNvPr id="108587" name="Group 43"/>
            <p:cNvGrpSpPr>
              <a:grpSpLocks/>
            </p:cNvGrpSpPr>
            <p:nvPr/>
          </p:nvGrpSpPr>
          <p:grpSpPr bwMode="auto">
            <a:xfrm>
              <a:off x="587" y="2895"/>
              <a:ext cx="1090" cy="528"/>
              <a:chOff x="587" y="2895"/>
              <a:chExt cx="1090" cy="528"/>
            </a:xfrm>
          </p:grpSpPr>
          <p:sp>
            <p:nvSpPr>
              <p:cNvPr id="108588" name="Text Box 44"/>
              <p:cNvSpPr txBox="1">
                <a:spLocks noChangeArrowheads="1"/>
              </p:cNvSpPr>
              <p:nvPr/>
            </p:nvSpPr>
            <p:spPr bwMode="auto">
              <a:xfrm>
                <a:off x="587" y="3039"/>
                <a:ext cx="1086" cy="38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algn="r" eaLnBrk="1" hangingPunct="1">
                  <a:lnSpc>
                    <a:spcPct val="8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ssthresh= cwnd/2</a:t>
                </a:r>
              </a:p>
              <a:p>
                <a:pPr algn="r" eaLnBrk="1" hangingPunct="1">
                  <a:lnSpc>
                    <a:spcPct val="8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cwnd = ssthresh + 3</a:t>
                </a:r>
              </a:p>
              <a:p>
                <a:pPr algn="r" eaLnBrk="1" hangingPunct="1">
                  <a:lnSpc>
                    <a:spcPct val="8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 i="1">
                    <a:solidFill>
                      <a:srgbClr val="000099"/>
                    </a:solidFill>
                    <a:latin typeface="Arial" charset="0"/>
                  </a:rPr>
                  <a:t>retransmit missing segment</a:t>
                </a:r>
              </a:p>
              <a:p>
                <a:pPr algn="r" eaLnBrk="1" hangingPunct="1">
                  <a:lnSpc>
                    <a:spcPct val="8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US" sz="1000" i="1">
                  <a:solidFill>
                    <a:srgbClr val="000099"/>
                  </a:solidFill>
                  <a:latin typeface="Arial" charset="0"/>
                </a:endParaRPr>
              </a:p>
            </p:txBody>
          </p:sp>
          <p:sp>
            <p:nvSpPr>
              <p:cNvPr id="108589" name="Line 45"/>
              <p:cNvSpPr>
                <a:spLocks noChangeShapeType="1"/>
              </p:cNvSpPr>
              <p:nvPr/>
            </p:nvSpPr>
            <p:spPr bwMode="auto">
              <a:xfrm>
                <a:off x="1066" y="3040"/>
                <a:ext cx="534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590" name="Text Box 46"/>
              <p:cNvSpPr txBox="1">
                <a:spLocks noChangeArrowheads="1"/>
              </p:cNvSpPr>
              <p:nvPr/>
            </p:nvSpPr>
            <p:spPr bwMode="auto">
              <a:xfrm>
                <a:off x="893" y="2895"/>
                <a:ext cx="784" cy="15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algn="l" eaLnBrk="1"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dupACKcount == 3</a:t>
                </a:r>
              </a:p>
            </p:txBody>
          </p:sp>
        </p:grpSp>
        <p:grpSp>
          <p:nvGrpSpPr>
            <p:cNvPr id="108591" name="Group 47"/>
            <p:cNvGrpSpPr>
              <a:grpSpLocks/>
            </p:cNvGrpSpPr>
            <p:nvPr/>
          </p:nvGrpSpPr>
          <p:grpSpPr bwMode="auto">
            <a:xfrm>
              <a:off x="1815" y="2531"/>
              <a:ext cx="1113" cy="531"/>
              <a:chOff x="1815" y="2531"/>
              <a:chExt cx="1113" cy="531"/>
            </a:xfrm>
          </p:grpSpPr>
          <p:sp>
            <p:nvSpPr>
              <p:cNvPr id="108592" name="Text Box 48"/>
              <p:cNvSpPr txBox="1">
                <a:spLocks noChangeArrowheads="1"/>
              </p:cNvSpPr>
              <p:nvPr/>
            </p:nvSpPr>
            <p:spPr bwMode="auto">
              <a:xfrm>
                <a:off x="1834" y="2531"/>
                <a:ext cx="373" cy="15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algn="l" eaLnBrk="1"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timeout</a:t>
                </a:r>
              </a:p>
            </p:txBody>
          </p:sp>
          <p:sp>
            <p:nvSpPr>
              <p:cNvPr id="108593" name="Text Box 49"/>
              <p:cNvSpPr txBox="1">
                <a:spLocks noChangeArrowheads="1"/>
              </p:cNvSpPr>
              <p:nvPr/>
            </p:nvSpPr>
            <p:spPr bwMode="auto">
              <a:xfrm>
                <a:off x="1815" y="2648"/>
                <a:ext cx="1113" cy="41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algn="l" eaLnBrk="1" hangingPunct="1">
                  <a:lnSpc>
                    <a:spcPct val="85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ssthresh = cwnd/2</a:t>
                </a:r>
              </a:p>
              <a:p>
                <a:pPr algn="l" eaLnBrk="1" hangingPunct="1">
                  <a:lnSpc>
                    <a:spcPct val="85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cwnd = 1 </a:t>
                </a:r>
              </a:p>
              <a:p>
                <a:pPr algn="l" eaLnBrk="1" hangingPunct="1">
                  <a:lnSpc>
                    <a:spcPct val="85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dupACKcount = 0</a:t>
                </a:r>
              </a:p>
              <a:p>
                <a:pPr algn="l" eaLnBrk="1" hangingPunct="1">
                  <a:lnSpc>
                    <a:spcPct val="85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 i="1">
                    <a:solidFill>
                      <a:srgbClr val="000099"/>
                    </a:solidFill>
                    <a:latin typeface="Arial" charset="0"/>
                  </a:rPr>
                  <a:t>retransmit missing segment</a:t>
                </a:r>
                <a:r>
                  <a:rPr lang="en-US" sz="1200">
                    <a:solidFill>
                      <a:srgbClr val="000000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108594" name="Line 50"/>
              <p:cNvSpPr>
                <a:spLocks noChangeShapeType="1"/>
              </p:cNvSpPr>
              <p:nvPr/>
            </p:nvSpPr>
            <p:spPr bwMode="auto">
              <a:xfrm>
                <a:off x="1865" y="2673"/>
                <a:ext cx="696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8595" name="Freeform 51"/>
            <p:cNvSpPr>
              <a:spLocks/>
            </p:cNvSpPr>
            <p:nvPr/>
          </p:nvSpPr>
          <p:spPr bwMode="auto">
            <a:xfrm>
              <a:off x="1722" y="2206"/>
              <a:ext cx="739" cy="1145"/>
            </a:xfrm>
            <a:custGeom>
              <a:avLst/>
              <a:gdLst>
                <a:gd name="G0" fmla="+- 1 0 0"/>
                <a:gd name="G1" fmla="+- 1146 0 0"/>
                <a:gd name="G2" fmla="+- 1 0 0"/>
                <a:gd name="T0" fmla="*/ 0 w 740"/>
                <a:gd name="T1" fmla="*/ 0 h 1146"/>
                <a:gd name="T2" fmla="*/ 0 w 740"/>
                <a:gd name="T3" fmla="*/ 1146 h 1146"/>
                <a:gd name="T4" fmla="*/ 740 w 740"/>
                <a:gd name="T5" fmla="*/ 1146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40" h="1146">
                  <a:moveTo>
                    <a:pt x="0" y="0"/>
                  </a:moveTo>
                  <a:lnTo>
                    <a:pt x="0" y="1146"/>
                  </a:lnTo>
                  <a:lnTo>
                    <a:pt x="740" y="1146"/>
                  </a:lnTo>
                </a:path>
              </a:pathLst>
            </a:custGeom>
            <a:noFill/>
            <a:ln w="9360" cap="sq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96" name="Freeform 52"/>
            <p:cNvSpPr>
              <a:spLocks/>
            </p:cNvSpPr>
            <p:nvPr/>
          </p:nvSpPr>
          <p:spPr bwMode="auto">
            <a:xfrm>
              <a:off x="1791" y="2223"/>
              <a:ext cx="699" cy="1050"/>
            </a:xfrm>
            <a:custGeom>
              <a:avLst/>
              <a:gdLst>
                <a:gd name="G0" fmla="+- 1 0 0"/>
                <a:gd name="G1" fmla="+- 1051 0 0"/>
                <a:gd name="G2" fmla="+- 1 0 0"/>
                <a:gd name="T0" fmla="*/ 700 w 700"/>
                <a:gd name="T1" fmla="*/ 1051 h 1051"/>
                <a:gd name="T2" fmla="*/ 0 w 700"/>
                <a:gd name="T3" fmla="*/ 1051 h 1051"/>
                <a:gd name="T4" fmla="*/ 0 w 700"/>
                <a:gd name="T5" fmla="*/ 0 h 10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00" h="1051">
                  <a:moveTo>
                    <a:pt x="700" y="1051"/>
                  </a:moveTo>
                  <a:lnTo>
                    <a:pt x="0" y="1051"/>
                  </a:lnTo>
                  <a:lnTo>
                    <a:pt x="0" y="0"/>
                  </a:lnTo>
                </a:path>
              </a:pathLst>
            </a:custGeom>
            <a:noFill/>
            <a:ln w="9360" cap="sq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8597" name="Group 53"/>
          <p:cNvGrpSpPr>
            <a:grpSpLocks/>
          </p:cNvGrpSpPr>
          <p:nvPr/>
        </p:nvGrpSpPr>
        <p:grpSpPr bwMode="auto">
          <a:xfrm>
            <a:off x="5351463" y="3494088"/>
            <a:ext cx="2916237" cy="1920875"/>
            <a:chOff x="3371" y="2201"/>
            <a:chExt cx="1837" cy="1210"/>
          </a:xfrm>
        </p:grpSpPr>
        <p:grpSp>
          <p:nvGrpSpPr>
            <p:cNvPr id="108598" name="Group 54"/>
            <p:cNvGrpSpPr>
              <a:grpSpLocks/>
            </p:cNvGrpSpPr>
            <p:nvPr/>
          </p:nvGrpSpPr>
          <p:grpSpPr bwMode="auto">
            <a:xfrm>
              <a:off x="4122" y="2873"/>
              <a:ext cx="1086" cy="538"/>
              <a:chOff x="4122" y="2873"/>
              <a:chExt cx="1086" cy="538"/>
            </a:xfrm>
          </p:grpSpPr>
          <p:sp>
            <p:nvSpPr>
              <p:cNvPr id="108599" name="Text Box 55"/>
              <p:cNvSpPr txBox="1">
                <a:spLocks noChangeArrowheads="1"/>
              </p:cNvSpPr>
              <p:nvPr/>
            </p:nvSpPr>
            <p:spPr bwMode="auto">
              <a:xfrm>
                <a:off x="4122" y="3027"/>
                <a:ext cx="1086" cy="38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algn="l" eaLnBrk="1" hangingPunct="1">
                  <a:lnSpc>
                    <a:spcPct val="8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ssthresh= cwnd/2</a:t>
                </a:r>
              </a:p>
              <a:p>
                <a:pPr algn="l" eaLnBrk="1" hangingPunct="1">
                  <a:lnSpc>
                    <a:spcPct val="8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cwnd = ssthresh + 3</a:t>
                </a:r>
              </a:p>
              <a:p>
                <a:pPr algn="l" eaLnBrk="1" hangingPunct="1">
                  <a:lnSpc>
                    <a:spcPct val="8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 i="1">
                    <a:solidFill>
                      <a:srgbClr val="000099"/>
                    </a:solidFill>
                    <a:latin typeface="Arial" charset="0"/>
                  </a:rPr>
                  <a:t>retransmit missing segment</a:t>
                </a:r>
              </a:p>
              <a:p>
                <a:pPr algn="l" eaLnBrk="1" hangingPunct="1">
                  <a:lnSpc>
                    <a:spcPct val="8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US" sz="1000" i="1">
                  <a:solidFill>
                    <a:srgbClr val="000099"/>
                  </a:solidFill>
                  <a:latin typeface="Arial" charset="0"/>
                </a:endParaRPr>
              </a:p>
            </p:txBody>
          </p:sp>
          <p:sp>
            <p:nvSpPr>
              <p:cNvPr id="108600" name="Line 56"/>
              <p:cNvSpPr>
                <a:spLocks noChangeShapeType="1"/>
              </p:cNvSpPr>
              <p:nvPr/>
            </p:nvSpPr>
            <p:spPr bwMode="auto">
              <a:xfrm>
                <a:off x="4189" y="3021"/>
                <a:ext cx="534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601" name="Text Box 57"/>
              <p:cNvSpPr txBox="1">
                <a:spLocks noChangeArrowheads="1"/>
              </p:cNvSpPr>
              <p:nvPr/>
            </p:nvSpPr>
            <p:spPr bwMode="auto">
              <a:xfrm>
                <a:off x="4134" y="2873"/>
                <a:ext cx="784" cy="15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algn="l" eaLnBrk="1"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dupACKcount == 3</a:t>
                </a:r>
              </a:p>
            </p:txBody>
          </p:sp>
        </p:grpSp>
        <p:sp>
          <p:nvSpPr>
            <p:cNvPr id="108602" name="Freeform 58"/>
            <p:cNvSpPr>
              <a:spLocks/>
            </p:cNvSpPr>
            <p:nvPr/>
          </p:nvSpPr>
          <p:spPr bwMode="auto">
            <a:xfrm flipH="1">
              <a:off x="3371" y="2201"/>
              <a:ext cx="739" cy="1145"/>
            </a:xfrm>
            <a:custGeom>
              <a:avLst/>
              <a:gdLst>
                <a:gd name="G0" fmla="+- 1 0 0"/>
                <a:gd name="G1" fmla="+- 1146 0 0"/>
                <a:gd name="G2" fmla="+- 1 0 0"/>
                <a:gd name="T0" fmla="*/ 0 w 740"/>
                <a:gd name="T1" fmla="*/ 0 h 1146"/>
                <a:gd name="T2" fmla="*/ 0 w 740"/>
                <a:gd name="T3" fmla="*/ 1146 h 1146"/>
                <a:gd name="T4" fmla="*/ 740 w 740"/>
                <a:gd name="T5" fmla="*/ 1146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40" h="1146">
                  <a:moveTo>
                    <a:pt x="0" y="0"/>
                  </a:moveTo>
                  <a:lnTo>
                    <a:pt x="0" y="1146"/>
                  </a:lnTo>
                  <a:lnTo>
                    <a:pt x="740" y="1146"/>
                  </a:lnTo>
                </a:path>
              </a:pathLst>
            </a:custGeom>
            <a:noFill/>
            <a:ln w="9360" cap="sq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8603" name="Group 59"/>
          <p:cNvGrpSpPr>
            <a:grpSpLocks/>
          </p:cNvGrpSpPr>
          <p:nvPr/>
        </p:nvGrpSpPr>
        <p:grpSpPr bwMode="auto">
          <a:xfrm>
            <a:off x="5187950" y="3519488"/>
            <a:ext cx="1203325" cy="1666875"/>
            <a:chOff x="3268" y="2217"/>
            <a:chExt cx="758" cy="1050"/>
          </a:xfrm>
        </p:grpSpPr>
        <p:sp>
          <p:nvSpPr>
            <p:cNvPr id="108604" name="Freeform 60"/>
            <p:cNvSpPr>
              <a:spLocks/>
            </p:cNvSpPr>
            <p:nvPr/>
          </p:nvSpPr>
          <p:spPr bwMode="auto">
            <a:xfrm flipH="1">
              <a:off x="3327" y="2217"/>
              <a:ext cx="699" cy="1050"/>
            </a:xfrm>
            <a:custGeom>
              <a:avLst/>
              <a:gdLst>
                <a:gd name="G0" fmla="+- 1 0 0"/>
                <a:gd name="G1" fmla="+- 1051 0 0"/>
                <a:gd name="G2" fmla="+- 1 0 0"/>
                <a:gd name="T0" fmla="*/ 700 w 700"/>
                <a:gd name="T1" fmla="*/ 1051 h 1051"/>
                <a:gd name="T2" fmla="*/ 0 w 700"/>
                <a:gd name="T3" fmla="*/ 1051 h 1051"/>
                <a:gd name="T4" fmla="*/ 0 w 700"/>
                <a:gd name="T5" fmla="*/ 0 h 10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00" h="1051">
                  <a:moveTo>
                    <a:pt x="700" y="1051"/>
                  </a:moveTo>
                  <a:lnTo>
                    <a:pt x="0" y="1051"/>
                  </a:lnTo>
                  <a:lnTo>
                    <a:pt x="0" y="0"/>
                  </a:lnTo>
                </a:path>
              </a:pathLst>
            </a:custGeom>
            <a:noFill/>
            <a:ln w="9360" cap="sq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8605" name="Group 61"/>
            <p:cNvGrpSpPr>
              <a:grpSpLocks/>
            </p:cNvGrpSpPr>
            <p:nvPr/>
          </p:nvGrpSpPr>
          <p:grpSpPr bwMode="auto">
            <a:xfrm>
              <a:off x="3268" y="2726"/>
              <a:ext cx="738" cy="528"/>
              <a:chOff x="3268" y="2726"/>
              <a:chExt cx="738" cy="528"/>
            </a:xfrm>
          </p:grpSpPr>
          <p:sp>
            <p:nvSpPr>
              <p:cNvPr id="108606" name="Text Box 62"/>
              <p:cNvSpPr txBox="1">
                <a:spLocks noChangeArrowheads="1"/>
              </p:cNvSpPr>
              <p:nvPr/>
            </p:nvSpPr>
            <p:spPr bwMode="auto">
              <a:xfrm>
                <a:off x="3268" y="2870"/>
                <a:ext cx="738" cy="38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algn="r" eaLnBrk="1" hangingPunct="1">
                  <a:lnSpc>
                    <a:spcPct val="8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cwnd = ssthresh</a:t>
                </a:r>
              </a:p>
              <a:p>
                <a:pPr algn="r" eaLnBrk="1" hangingPunct="1">
                  <a:lnSpc>
                    <a:spcPct val="8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dupACKcount = 0</a:t>
                </a:r>
              </a:p>
              <a:p>
                <a:pPr algn="r" eaLnBrk="1" hangingPunct="1">
                  <a:lnSpc>
                    <a:spcPct val="8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US" sz="1000">
                  <a:solidFill>
                    <a:srgbClr val="000000"/>
                  </a:solidFill>
                  <a:latin typeface="Arial" charset="0"/>
                </a:endParaRPr>
              </a:p>
              <a:p>
                <a:pPr algn="r" eaLnBrk="1" hangingPunct="1">
                  <a:lnSpc>
                    <a:spcPct val="8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US" sz="10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08607" name="Group 63"/>
              <p:cNvGrpSpPr>
                <a:grpSpLocks/>
              </p:cNvGrpSpPr>
              <p:nvPr/>
            </p:nvGrpSpPr>
            <p:grpSpPr bwMode="auto">
              <a:xfrm>
                <a:off x="3398" y="2726"/>
                <a:ext cx="576" cy="154"/>
                <a:chOff x="3398" y="2726"/>
                <a:chExt cx="576" cy="154"/>
              </a:xfrm>
            </p:grpSpPr>
            <p:sp>
              <p:nvSpPr>
                <p:cNvPr id="108608" name="Line 64"/>
                <p:cNvSpPr>
                  <a:spLocks noChangeShapeType="1"/>
                </p:cNvSpPr>
                <p:nvPr/>
              </p:nvSpPr>
              <p:spPr bwMode="auto">
                <a:xfrm>
                  <a:off x="3398" y="2871"/>
                  <a:ext cx="534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609" name="Text Box 65"/>
                <p:cNvSpPr txBox="1">
                  <a:spLocks noChangeArrowheads="1"/>
                </p:cNvSpPr>
                <p:nvPr/>
              </p:nvSpPr>
              <p:spPr bwMode="auto">
                <a:xfrm>
                  <a:off x="3522" y="2726"/>
                  <a:ext cx="453" cy="154"/>
                </a:xfrm>
                <a:prstGeom prst="rect">
                  <a:avLst/>
                </a:prstGeom>
                <a:noFill/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lIns="90000" tIns="46800" rIns="90000" bIns="46800">
                  <a:spAutoFit/>
                </a:bodyPr>
                <a:lstStyle/>
                <a:p>
                  <a:pPr algn="r" eaLnBrk="1" hangingPunct="1">
                    <a:buClrTx/>
                    <a:buFontTx/>
                    <a:buNone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en-US" sz="1000">
                      <a:solidFill>
                        <a:srgbClr val="000000"/>
                      </a:solidFill>
                      <a:latin typeface="Arial" charset="0"/>
                    </a:rPr>
                    <a:t>New ACK</a:t>
                  </a:r>
                </a:p>
              </p:txBody>
            </p:sp>
          </p:grpSp>
        </p:grpSp>
      </p:grpSp>
      <p:grpSp>
        <p:nvGrpSpPr>
          <p:cNvPr id="108610" name="Group 66"/>
          <p:cNvGrpSpPr>
            <a:grpSpLocks/>
          </p:cNvGrpSpPr>
          <p:nvPr/>
        </p:nvGrpSpPr>
        <p:grpSpPr bwMode="auto">
          <a:xfrm>
            <a:off x="822325" y="1485900"/>
            <a:ext cx="4860925" cy="2687638"/>
            <a:chOff x="518" y="936"/>
            <a:chExt cx="3062" cy="1693"/>
          </a:xfrm>
        </p:grpSpPr>
        <p:grpSp>
          <p:nvGrpSpPr>
            <p:cNvPr id="108611" name="Group 67"/>
            <p:cNvGrpSpPr>
              <a:grpSpLocks/>
            </p:cNvGrpSpPr>
            <p:nvPr/>
          </p:nvGrpSpPr>
          <p:grpSpPr bwMode="auto">
            <a:xfrm>
              <a:off x="1329" y="1397"/>
              <a:ext cx="799" cy="753"/>
              <a:chOff x="1329" y="1397"/>
              <a:chExt cx="799" cy="753"/>
            </a:xfrm>
          </p:grpSpPr>
          <p:sp>
            <p:nvSpPr>
              <p:cNvPr id="108612" name="Oval 68"/>
              <p:cNvSpPr>
                <a:spLocks noChangeArrowheads="1"/>
              </p:cNvSpPr>
              <p:nvPr/>
            </p:nvSpPr>
            <p:spPr bwMode="auto">
              <a:xfrm>
                <a:off x="1329" y="1397"/>
                <a:ext cx="799" cy="753"/>
              </a:xfrm>
              <a:prstGeom prst="ellipse">
                <a:avLst/>
              </a:prstGeom>
              <a:solidFill>
                <a:srgbClr val="00CC99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13" name="Text Box 69"/>
              <p:cNvSpPr txBox="1">
                <a:spLocks noChangeArrowheads="1"/>
              </p:cNvSpPr>
              <p:nvPr/>
            </p:nvSpPr>
            <p:spPr bwMode="auto">
              <a:xfrm>
                <a:off x="1513" y="1570"/>
                <a:ext cx="440" cy="40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eaLnBrk="1"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slow </a:t>
                </a:r>
              </a:p>
              <a:p>
                <a:pPr eaLnBrk="1"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start</a:t>
                </a:r>
              </a:p>
            </p:txBody>
          </p:sp>
        </p:grpSp>
        <p:grpSp>
          <p:nvGrpSpPr>
            <p:cNvPr id="108614" name="Group 70"/>
            <p:cNvGrpSpPr>
              <a:grpSpLocks/>
            </p:cNvGrpSpPr>
            <p:nvPr/>
          </p:nvGrpSpPr>
          <p:grpSpPr bwMode="auto">
            <a:xfrm>
              <a:off x="532" y="2103"/>
              <a:ext cx="1113" cy="526"/>
              <a:chOff x="532" y="2103"/>
              <a:chExt cx="1113" cy="526"/>
            </a:xfrm>
          </p:grpSpPr>
          <p:sp>
            <p:nvSpPr>
              <p:cNvPr id="108615" name="Text Box 71"/>
              <p:cNvSpPr txBox="1">
                <a:spLocks noChangeArrowheads="1"/>
              </p:cNvSpPr>
              <p:nvPr/>
            </p:nvSpPr>
            <p:spPr bwMode="auto">
              <a:xfrm>
                <a:off x="891" y="2103"/>
                <a:ext cx="373" cy="15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algn="l" eaLnBrk="1"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timeout</a:t>
                </a:r>
              </a:p>
            </p:txBody>
          </p:sp>
          <p:sp>
            <p:nvSpPr>
              <p:cNvPr id="108616" name="Text Box 72"/>
              <p:cNvSpPr txBox="1">
                <a:spLocks noChangeArrowheads="1"/>
              </p:cNvSpPr>
              <p:nvPr/>
            </p:nvSpPr>
            <p:spPr bwMode="auto">
              <a:xfrm>
                <a:off x="532" y="2230"/>
                <a:ext cx="1113" cy="399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eaLnBrk="1" hangingPunct="1">
                  <a:lnSpc>
                    <a:spcPct val="8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ssthresh = cwnd/2 </a:t>
                </a:r>
              </a:p>
              <a:p>
                <a:pPr eaLnBrk="1" hangingPunct="1">
                  <a:lnSpc>
                    <a:spcPct val="8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cwnd = 1 MSS</a:t>
                </a:r>
              </a:p>
              <a:p>
                <a:pPr eaLnBrk="1" hangingPunct="1">
                  <a:lnSpc>
                    <a:spcPct val="8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dupACKcount = 0</a:t>
                </a:r>
              </a:p>
              <a:p>
                <a:pPr eaLnBrk="1" hangingPunct="1">
                  <a:lnSpc>
                    <a:spcPct val="8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 i="1">
                    <a:solidFill>
                      <a:srgbClr val="000099"/>
                    </a:solidFill>
                    <a:latin typeface="Arial" charset="0"/>
                  </a:rPr>
                  <a:t>retransmit missing segment</a:t>
                </a:r>
                <a:r>
                  <a:rPr lang="en-US" sz="1200">
                    <a:solidFill>
                      <a:srgbClr val="000000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108617" name="Line 73"/>
              <p:cNvSpPr>
                <a:spLocks noChangeShapeType="1"/>
              </p:cNvSpPr>
              <p:nvPr/>
            </p:nvSpPr>
            <p:spPr bwMode="auto">
              <a:xfrm>
                <a:off x="821" y="2245"/>
                <a:ext cx="534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8618" name="Group 74"/>
            <p:cNvGrpSpPr>
              <a:grpSpLocks/>
            </p:cNvGrpSpPr>
            <p:nvPr/>
          </p:nvGrpSpPr>
          <p:grpSpPr bwMode="auto">
            <a:xfrm>
              <a:off x="2175" y="1037"/>
              <a:ext cx="1405" cy="522"/>
              <a:chOff x="2175" y="1037"/>
              <a:chExt cx="1405" cy="522"/>
            </a:xfrm>
          </p:grpSpPr>
          <p:sp>
            <p:nvSpPr>
              <p:cNvPr id="108619" name="Text Box 75"/>
              <p:cNvSpPr txBox="1">
                <a:spLocks noChangeArrowheads="1"/>
              </p:cNvSpPr>
              <p:nvPr/>
            </p:nvSpPr>
            <p:spPr bwMode="auto">
              <a:xfrm>
                <a:off x="2175" y="1156"/>
                <a:ext cx="1405" cy="403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algn="l" eaLnBrk="1" hangingPunct="1">
                  <a:lnSpc>
                    <a:spcPct val="9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cwnd = cwnd+MSS</a:t>
                </a:r>
              </a:p>
              <a:p>
                <a:pPr algn="l" eaLnBrk="1" hangingPunct="1">
                  <a:lnSpc>
                    <a:spcPct val="9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dupACKcount = 0</a:t>
                </a:r>
              </a:p>
              <a:p>
                <a:pPr algn="l" eaLnBrk="1" hangingPunct="1">
                  <a:lnSpc>
                    <a:spcPct val="9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 i="1">
                    <a:solidFill>
                      <a:srgbClr val="000099"/>
                    </a:solidFill>
                    <a:latin typeface="Arial" charset="0"/>
                  </a:rPr>
                  <a:t>transmit new segment(s), as allowed</a:t>
                </a:r>
              </a:p>
              <a:p>
                <a:pPr algn="l" eaLnBrk="1" hangingPunct="1">
                  <a:lnSpc>
                    <a:spcPct val="8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US" sz="1000" i="1">
                  <a:solidFill>
                    <a:srgbClr val="000099"/>
                  </a:solidFill>
                  <a:latin typeface="Arial" charset="0"/>
                </a:endParaRPr>
              </a:p>
            </p:txBody>
          </p:sp>
          <p:sp>
            <p:nvSpPr>
              <p:cNvPr id="108620" name="Line 76"/>
              <p:cNvSpPr>
                <a:spLocks noChangeShapeType="1"/>
              </p:cNvSpPr>
              <p:nvPr/>
            </p:nvSpPr>
            <p:spPr bwMode="auto">
              <a:xfrm>
                <a:off x="2234" y="1173"/>
                <a:ext cx="534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621" name="Text Box 77"/>
              <p:cNvSpPr txBox="1">
                <a:spLocks noChangeArrowheads="1"/>
              </p:cNvSpPr>
              <p:nvPr/>
            </p:nvSpPr>
            <p:spPr bwMode="auto">
              <a:xfrm>
                <a:off x="2191" y="1037"/>
                <a:ext cx="439" cy="15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algn="l" eaLnBrk="1"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new ACK</a:t>
                </a:r>
              </a:p>
            </p:txBody>
          </p:sp>
        </p:grpSp>
        <p:sp>
          <p:nvSpPr>
            <p:cNvPr id="108622" name="Freeform 78"/>
            <p:cNvSpPr>
              <a:spLocks/>
            </p:cNvSpPr>
            <p:nvPr/>
          </p:nvSpPr>
          <p:spPr bwMode="auto">
            <a:xfrm>
              <a:off x="1601" y="1206"/>
              <a:ext cx="312" cy="200"/>
            </a:xfrm>
            <a:custGeom>
              <a:avLst/>
              <a:gdLst>
                <a:gd name="G0" fmla="+- 1 0 0"/>
                <a:gd name="G1" fmla="+- 108 0 0"/>
                <a:gd name="G2" fmla="+- 0 0 0"/>
                <a:gd name="G3" fmla="+- 1 0 0"/>
                <a:gd name="G4" fmla="+- 1 0 0"/>
                <a:gd name="G5" fmla="+- 1 0 0"/>
                <a:gd name="G6" fmla="*/ 1 201 2"/>
                <a:gd name="T0" fmla="*/ 25 w 313"/>
                <a:gd name="T1" fmla="*/ 169 h 201"/>
                <a:gd name="T2" fmla="*/ 153 w 313"/>
                <a:gd name="T3" fmla="*/ 7 h 201"/>
                <a:gd name="T4" fmla="*/ 258 w 313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3" h="201">
                  <a:moveTo>
                    <a:pt x="25" y="169"/>
                  </a:moveTo>
                  <a:cubicBezTo>
                    <a:pt x="0" y="108"/>
                    <a:pt x="5" y="0"/>
                    <a:pt x="153" y="7"/>
                  </a:cubicBezTo>
                  <a:cubicBezTo>
                    <a:pt x="302" y="12"/>
                    <a:pt x="313" y="87"/>
                    <a:pt x="258" y="201"/>
                  </a:cubicBezTo>
                </a:path>
              </a:pathLst>
            </a:custGeom>
            <a:noFill/>
            <a:ln w="9360" cap="sq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23" name="Freeform 79"/>
            <p:cNvSpPr>
              <a:spLocks/>
            </p:cNvSpPr>
            <p:nvPr/>
          </p:nvSpPr>
          <p:spPr bwMode="auto">
            <a:xfrm rot="2580000">
              <a:off x="1950" y="1392"/>
              <a:ext cx="312" cy="200"/>
            </a:xfrm>
            <a:custGeom>
              <a:avLst/>
              <a:gdLst>
                <a:gd name="G0" fmla="+- 1 0 0"/>
                <a:gd name="G1" fmla="+- 108 0 0"/>
                <a:gd name="G2" fmla="+- 0 0 0"/>
                <a:gd name="G3" fmla="+- 1 0 0"/>
                <a:gd name="G4" fmla="+- 1 0 0"/>
                <a:gd name="G5" fmla="+- 1 0 0"/>
                <a:gd name="G6" fmla="*/ 1 201 2"/>
                <a:gd name="T0" fmla="*/ 25 w 313"/>
                <a:gd name="T1" fmla="*/ 169 h 201"/>
                <a:gd name="T2" fmla="*/ 153 w 313"/>
                <a:gd name="T3" fmla="*/ 7 h 201"/>
                <a:gd name="T4" fmla="*/ 258 w 313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3" h="201">
                  <a:moveTo>
                    <a:pt x="25" y="169"/>
                  </a:moveTo>
                  <a:cubicBezTo>
                    <a:pt x="0" y="108"/>
                    <a:pt x="5" y="0"/>
                    <a:pt x="153" y="7"/>
                  </a:cubicBezTo>
                  <a:cubicBezTo>
                    <a:pt x="302" y="12"/>
                    <a:pt x="313" y="87"/>
                    <a:pt x="258" y="201"/>
                  </a:cubicBezTo>
                </a:path>
              </a:pathLst>
            </a:custGeom>
            <a:noFill/>
            <a:ln w="9360" cap="sq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8624" name="Group 80"/>
            <p:cNvGrpSpPr>
              <a:grpSpLocks/>
            </p:cNvGrpSpPr>
            <p:nvPr/>
          </p:nvGrpSpPr>
          <p:grpSpPr bwMode="auto">
            <a:xfrm>
              <a:off x="1467" y="936"/>
              <a:ext cx="696" cy="371"/>
              <a:chOff x="1467" y="936"/>
              <a:chExt cx="696" cy="371"/>
            </a:xfrm>
          </p:grpSpPr>
          <p:sp>
            <p:nvSpPr>
              <p:cNvPr id="108625" name="Text Box 81"/>
              <p:cNvSpPr txBox="1">
                <a:spLocks noChangeArrowheads="1"/>
              </p:cNvSpPr>
              <p:nvPr/>
            </p:nvSpPr>
            <p:spPr bwMode="auto">
              <a:xfrm>
                <a:off x="1467" y="1076"/>
                <a:ext cx="696" cy="231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eaLnBrk="1" hangingPunct="1">
                  <a:lnSpc>
                    <a:spcPct val="8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dupACKcount++</a:t>
                </a:r>
              </a:p>
              <a:p>
                <a:pPr eaLnBrk="1" hangingPunct="1">
                  <a:lnSpc>
                    <a:spcPct val="8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US" sz="10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8626" name="Line 82"/>
              <p:cNvSpPr>
                <a:spLocks noChangeShapeType="1"/>
              </p:cNvSpPr>
              <p:nvPr/>
            </p:nvSpPr>
            <p:spPr bwMode="auto">
              <a:xfrm>
                <a:off x="1544" y="1085"/>
                <a:ext cx="534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627" name="Text Box 83"/>
              <p:cNvSpPr txBox="1">
                <a:spLocks noChangeArrowheads="1"/>
              </p:cNvSpPr>
              <p:nvPr/>
            </p:nvSpPr>
            <p:spPr bwMode="auto">
              <a:xfrm>
                <a:off x="1490" y="936"/>
                <a:ext cx="611" cy="15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algn="l" eaLnBrk="1"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duplicate ACK</a:t>
                </a:r>
              </a:p>
            </p:txBody>
          </p:sp>
        </p:grpSp>
        <p:sp>
          <p:nvSpPr>
            <p:cNvPr id="108628" name="Freeform 84"/>
            <p:cNvSpPr>
              <a:spLocks/>
            </p:cNvSpPr>
            <p:nvPr/>
          </p:nvSpPr>
          <p:spPr bwMode="auto">
            <a:xfrm rot="13380000">
              <a:off x="1204" y="1981"/>
              <a:ext cx="312" cy="200"/>
            </a:xfrm>
            <a:custGeom>
              <a:avLst/>
              <a:gdLst>
                <a:gd name="G0" fmla="+- 1 0 0"/>
                <a:gd name="G1" fmla="+- 108 0 0"/>
                <a:gd name="G2" fmla="+- 0 0 0"/>
                <a:gd name="G3" fmla="+- 1 0 0"/>
                <a:gd name="G4" fmla="+- 1 0 0"/>
                <a:gd name="G5" fmla="+- 1 0 0"/>
                <a:gd name="G6" fmla="*/ 1 201 2"/>
                <a:gd name="T0" fmla="*/ 25 w 313"/>
                <a:gd name="T1" fmla="*/ 169 h 201"/>
                <a:gd name="T2" fmla="*/ 153 w 313"/>
                <a:gd name="T3" fmla="*/ 7 h 201"/>
                <a:gd name="T4" fmla="*/ 258 w 313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3" h="201">
                  <a:moveTo>
                    <a:pt x="25" y="169"/>
                  </a:moveTo>
                  <a:cubicBezTo>
                    <a:pt x="0" y="108"/>
                    <a:pt x="5" y="0"/>
                    <a:pt x="153" y="7"/>
                  </a:cubicBezTo>
                  <a:cubicBezTo>
                    <a:pt x="302" y="12"/>
                    <a:pt x="313" y="87"/>
                    <a:pt x="258" y="201"/>
                  </a:cubicBezTo>
                </a:path>
              </a:pathLst>
            </a:custGeom>
            <a:noFill/>
            <a:ln w="9360" cap="sq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29" name="Line 85"/>
            <p:cNvSpPr>
              <a:spLocks noChangeShapeType="1"/>
            </p:cNvSpPr>
            <p:nvPr/>
          </p:nvSpPr>
          <p:spPr bwMode="auto">
            <a:xfrm>
              <a:off x="536" y="1726"/>
              <a:ext cx="751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8630" name="Group 86"/>
            <p:cNvGrpSpPr>
              <a:grpSpLocks/>
            </p:cNvGrpSpPr>
            <p:nvPr/>
          </p:nvGrpSpPr>
          <p:grpSpPr bwMode="auto">
            <a:xfrm>
              <a:off x="518" y="1332"/>
              <a:ext cx="738" cy="434"/>
              <a:chOff x="518" y="1332"/>
              <a:chExt cx="738" cy="434"/>
            </a:xfrm>
          </p:grpSpPr>
          <p:sp>
            <p:nvSpPr>
              <p:cNvPr id="108631" name="Text Box 87"/>
              <p:cNvSpPr txBox="1">
                <a:spLocks noChangeArrowheads="1"/>
              </p:cNvSpPr>
              <p:nvPr/>
            </p:nvSpPr>
            <p:spPr bwMode="auto">
              <a:xfrm>
                <a:off x="795" y="1332"/>
                <a:ext cx="169" cy="15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algn="l" eaLnBrk="1" hangingPunct="1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Symbol" charset="2"/>
                  </a:rPr>
                  <a:t></a:t>
                </a:r>
              </a:p>
            </p:txBody>
          </p:sp>
          <p:sp>
            <p:nvSpPr>
              <p:cNvPr id="108632" name="Text Box 88"/>
              <p:cNvSpPr txBox="1">
                <a:spLocks noChangeArrowheads="1"/>
              </p:cNvSpPr>
              <p:nvPr/>
            </p:nvSpPr>
            <p:spPr bwMode="auto">
              <a:xfrm>
                <a:off x="518" y="1459"/>
                <a:ext cx="738" cy="307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eaLnBrk="1" hangingPunct="1">
                  <a:lnSpc>
                    <a:spcPct val="8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cwnd = 1 MSS</a:t>
                </a:r>
              </a:p>
              <a:p>
                <a:pPr eaLnBrk="1" hangingPunct="1">
                  <a:lnSpc>
                    <a:spcPct val="8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ssthresh = 64 KB</a:t>
                </a:r>
              </a:p>
              <a:p>
                <a:pPr eaLnBrk="1" hangingPunct="1">
                  <a:lnSpc>
                    <a:spcPct val="8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  <a:latin typeface="Arial" charset="0"/>
                  </a:rPr>
                  <a:t>dupACKcount = 0</a:t>
                </a:r>
              </a:p>
            </p:txBody>
          </p:sp>
          <p:sp>
            <p:nvSpPr>
              <p:cNvPr id="108633" name="Line 89"/>
              <p:cNvSpPr>
                <a:spLocks noChangeShapeType="1"/>
              </p:cNvSpPr>
              <p:nvPr/>
            </p:nvSpPr>
            <p:spPr bwMode="auto">
              <a:xfrm>
                <a:off x="619" y="1474"/>
                <a:ext cx="534" cy="0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08634" name="Group 90"/>
          <p:cNvGrpSpPr>
            <a:grpSpLocks/>
          </p:cNvGrpSpPr>
          <p:nvPr/>
        </p:nvGrpSpPr>
        <p:grpSpPr bwMode="auto">
          <a:xfrm>
            <a:off x="804863" y="2922588"/>
            <a:ext cx="3165475" cy="1311275"/>
            <a:chOff x="507" y="1841"/>
            <a:chExt cx="1994" cy="826"/>
          </a:xfrm>
        </p:grpSpPr>
        <p:pic>
          <p:nvPicPr>
            <p:cNvPr id="108635" name="Picture 9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7" y="2067"/>
              <a:ext cx="261" cy="24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pic>
          <p:nvPicPr>
            <p:cNvPr id="108636" name="Picture 9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40" y="1841"/>
              <a:ext cx="261" cy="24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pic>
          <p:nvPicPr>
            <p:cNvPr id="108637" name="Picture 9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62" y="2423"/>
              <a:ext cx="261" cy="24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</p:grpSp>
      <p:grpSp>
        <p:nvGrpSpPr>
          <p:cNvPr id="108638" name="Group 94"/>
          <p:cNvGrpSpPr>
            <a:grpSpLocks/>
          </p:cNvGrpSpPr>
          <p:nvPr/>
        </p:nvGrpSpPr>
        <p:grpSpPr bwMode="auto">
          <a:xfrm>
            <a:off x="3502025" y="1149350"/>
            <a:ext cx="4332288" cy="3241675"/>
            <a:chOff x="2206" y="724"/>
            <a:chExt cx="2729" cy="2042"/>
          </a:xfrm>
        </p:grpSpPr>
        <p:grpSp>
          <p:nvGrpSpPr>
            <p:cNvPr id="108639" name="Group 95"/>
            <p:cNvGrpSpPr>
              <a:grpSpLocks/>
            </p:cNvGrpSpPr>
            <p:nvPr/>
          </p:nvGrpSpPr>
          <p:grpSpPr bwMode="auto">
            <a:xfrm>
              <a:off x="3382" y="2464"/>
              <a:ext cx="582" cy="302"/>
              <a:chOff x="3382" y="2464"/>
              <a:chExt cx="582" cy="302"/>
            </a:xfrm>
          </p:grpSpPr>
          <p:grpSp>
            <p:nvGrpSpPr>
              <p:cNvPr id="108640" name="Group 96"/>
              <p:cNvGrpSpPr>
                <a:grpSpLocks/>
              </p:cNvGrpSpPr>
              <p:nvPr/>
            </p:nvGrpSpPr>
            <p:grpSpPr bwMode="auto">
              <a:xfrm>
                <a:off x="3382" y="2464"/>
                <a:ext cx="582" cy="302"/>
                <a:chOff x="3382" y="2464"/>
                <a:chExt cx="582" cy="302"/>
              </a:xfrm>
            </p:grpSpPr>
            <p:pic>
              <p:nvPicPr>
                <p:cNvPr id="108641" name="Picture 97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3382" y="2464"/>
                  <a:ext cx="582" cy="302"/>
                </a:xfrm>
                <a:prstGeom prst="rect">
                  <a:avLst/>
                </a:prstGeom>
                <a:noFill/>
                <a:ln w="9525" cap="flat">
                  <a:noFill/>
                  <a:round/>
                  <a:headEnd/>
                  <a:tailEnd/>
                </a:ln>
                <a:effectLst/>
              </p:spPr>
            </p:pic>
            <p:sp>
              <p:nvSpPr>
                <p:cNvPr id="108642" name="Rectangle 98"/>
                <p:cNvSpPr>
                  <a:spLocks noChangeArrowheads="1"/>
                </p:cNvSpPr>
                <p:nvPr/>
              </p:nvSpPr>
              <p:spPr bwMode="auto">
                <a:xfrm>
                  <a:off x="3513" y="2551"/>
                  <a:ext cx="347" cy="117"/>
                </a:xfrm>
                <a:prstGeom prst="rect">
                  <a:avLst/>
                </a:prstGeom>
                <a:solidFill>
                  <a:srgbClr val="FFFF00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08643" name="Text Box 99"/>
              <p:cNvSpPr txBox="1">
                <a:spLocks noChangeArrowheads="1"/>
              </p:cNvSpPr>
              <p:nvPr/>
            </p:nvSpPr>
            <p:spPr bwMode="auto">
              <a:xfrm>
                <a:off x="3490" y="2496"/>
                <a:ext cx="396" cy="265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lnSpc>
                    <a:spcPct val="8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200" b="1" i="1">
                    <a:solidFill>
                      <a:srgbClr val="3333CC"/>
                    </a:solidFill>
                    <a:latin typeface="Comic Sans MS" charset="0"/>
                  </a:rPr>
                  <a:t>New</a:t>
                </a:r>
              </a:p>
              <a:p>
                <a:pPr>
                  <a:lnSpc>
                    <a:spcPct val="8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200" b="1" i="1">
                    <a:solidFill>
                      <a:srgbClr val="3333CC"/>
                    </a:solidFill>
                    <a:latin typeface="Comic Sans MS" charset="0"/>
                  </a:rPr>
                  <a:t>ACK!</a:t>
                </a:r>
              </a:p>
            </p:txBody>
          </p:sp>
        </p:grpSp>
        <p:grpSp>
          <p:nvGrpSpPr>
            <p:cNvPr id="108644" name="Group 100"/>
            <p:cNvGrpSpPr>
              <a:grpSpLocks/>
            </p:cNvGrpSpPr>
            <p:nvPr/>
          </p:nvGrpSpPr>
          <p:grpSpPr bwMode="auto">
            <a:xfrm>
              <a:off x="2206" y="783"/>
              <a:ext cx="582" cy="302"/>
              <a:chOff x="2206" y="783"/>
              <a:chExt cx="582" cy="302"/>
            </a:xfrm>
          </p:grpSpPr>
          <p:grpSp>
            <p:nvGrpSpPr>
              <p:cNvPr id="108645" name="Group 101"/>
              <p:cNvGrpSpPr>
                <a:grpSpLocks/>
              </p:cNvGrpSpPr>
              <p:nvPr/>
            </p:nvGrpSpPr>
            <p:grpSpPr bwMode="auto">
              <a:xfrm>
                <a:off x="2206" y="783"/>
                <a:ext cx="582" cy="302"/>
                <a:chOff x="2206" y="783"/>
                <a:chExt cx="582" cy="302"/>
              </a:xfrm>
            </p:grpSpPr>
            <p:pic>
              <p:nvPicPr>
                <p:cNvPr id="108646" name="Picture 102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2206" y="783"/>
                  <a:ext cx="582" cy="302"/>
                </a:xfrm>
                <a:prstGeom prst="rect">
                  <a:avLst/>
                </a:prstGeom>
                <a:noFill/>
                <a:ln w="9525" cap="flat">
                  <a:noFill/>
                  <a:round/>
                  <a:headEnd/>
                  <a:tailEnd/>
                </a:ln>
                <a:effectLst/>
              </p:spPr>
            </p:pic>
            <p:sp>
              <p:nvSpPr>
                <p:cNvPr id="108647" name="Rectangle 103"/>
                <p:cNvSpPr>
                  <a:spLocks noChangeArrowheads="1"/>
                </p:cNvSpPr>
                <p:nvPr/>
              </p:nvSpPr>
              <p:spPr bwMode="auto">
                <a:xfrm>
                  <a:off x="2337" y="870"/>
                  <a:ext cx="347" cy="117"/>
                </a:xfrm>
                <a:prstGeom prst="rect">
                  <a:avLst/>
                </a:prstGeom>
                <a:solidFill>
                  <a:srgbClr val="FFFF00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08648" name="Text Box 104"/>
              <p:cNvSpPr txBox="1">
                <a:spLocks noChangeArrowheads="1"/>
              </p:cNvSpPr>
              <p:nvPr/>
            </p:nvSpPr>
            <p:spPr bwMode="auto">
              <a:xfrm>
                <a:off x="2314" y="815"/>
                <a:ext cx="396" cy="265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lnSpc>
                    <a:spcPct val="8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200" b="1" i="1">
                    <a:solidFill>
                      <a:srgbClr val="3333CC"/>
                    </a:solidFill>
                    <a:latin typeface="Comic Sans MS" charset="0"/>
                  </a:rPr>
                  <a:t>New</a:t>
                </a:r>
              </a:p>
              <a:p>
                <a:pPr>
                  <a:lnSpc>
                    <a:spcPct val="8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200" b="1" i="1">
                    <a:solidFill>
                      <a:srgbClr val="3333CC"/>
                    </a:solidFill>
                    <a:latin typeface="Comic Sans MS" charset="0"/>
                  </a:rPr>
                  <a:t>ACK!</a:t>
                </a:r>
              </a:p>
            </p:txBody>
          </p:sp>
        </p:grpSp>
        <p:grpSp>
          <p:nvGrpSpPr>
            <p:cNvPr id="108649" name="Group 105"/>
            <p:cNvGrpSpPr>
              <a:grpSpLocks/>
            </p:cNvGrpSpPr>
            <p:nvPr/>
          </p:nvGrpSpPr>
          <p:grpSpPr bwMode="auto">
            <a:xfrm>
              <a:off x="4353" y="724"/>
              <a:ext cx="582" cy="302"/>
              <a:chOff x="4353" y="724"/>
              <a:chExt cx="582" cy="302"/>
            </a:xfrm>
          </p:grpSpPr>
          <p:grpSp>
            <p:nvGrpSpPr>
              <p:cNvPr id="108650" name="Group 106"/>
              <p:cNvGrpSpPr>
                <a:grpSpLocks/>
              </p:cNvGrpSpPr>
              <p:nvPr/>
            </p:nvGrpSpPr>
            <p:grpSpPr bwMode="auto">
              <a:xfrm>
                <a:off x="4353" y="724"/>
                <a:ext cx="582" cy="302"/>
                <a:chOff x="4353" y="724"/>
                <a:chExt cx="582" cy="302"/>
              </a:xfrm>
            </p:grpSpPr>
            <p:pic>
              <p:nvPicPr>
                <p:cNvPr id="108651" name="Picture 107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4353" y="724"/>
                  <a:ext cx="582" cy="302"/>
                </a:xfrm>
                <a:prstGeom prst="rect">
                  <a:avLst/>
                </a:prstGeom>
                <a:noFill/>
                <a:ln w="9525" cap="flat">
                  <a:noFill/>
                  <a:round/>
                  <a:headEnd/>
                  <a:tailEnd/>
                </a:ln>
                <a:effectLst/>
              </p:spPr>
            </p:pic>
            <p:sp>
              <p:nvSpPr>
                <p:cNvPr id="108652" name="Rectangle 108"/>
                <p:cNvSpPr>
                  <a:spLocks noChangeArrowheads="1"/>
                </p:cNvSpPr>
                <p:nvPr/>
              </p:nvSpPr>
              <p:spPr bwMode="auto">
                <a:xfrm>
                  <a:off x="4484" y="811"/>
                  <a:ext cx="347" cy="117"/>
                </a:xfrm>
                <a:prstGeom prst="rect">
                  <a:avLst/>
                </a:prstGeom>
                <a:solidFill>
                  <a:srgbClr val="FFFF00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08653" name="Text Box 109"/>
              <p:cNvSpPr txBox="1">
                <a:spLocks noChangeArrowheads="1"/>
              </p:cNvSpPr>
              <p:nvPr/>
            </p:nvSpPr>
            <p:spPr bwMode="auto">
              <a:xfrm>
                <a:off x="4461" y="756"/>
                <a:ext cx="396" cy="265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lnSpc>
                    <a:spcPct val="8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200" b="1" i="1">
                    <a:solidFill>
                      <a:srgbClr val="3333CC"/>
                    </a:solidFill>
                    <a:latin typeface="Comic Sans MS" charset="0"/>
                  </a:rPr>
                  <a:t>New</a:t>
                </a:r>
              </a:p>
              <a:p>
                <a:pPr>
                  <a:lnSpc>
                    <a:spcPct val="80000"/>
                  </a:lnSpc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200" b="1" i="1">
                    <a:solidFill>
                      <a:srgbClr val="3333CC"/>
                    </a:solidFill>
                    <a:latin typeface="Comic Sans MS" charset="0"/>
                  </a:rPr>
                  <a:t>ACK!</a:t>
                </a: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10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Effect">
                      <p:stCondLst>
                        <p:cond delay="indefinite"/>
                      </p:stCondLst>
                      <p:childTnLst>
                        <p:par>
                          <p:cTn id="9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2" dur="500"/>
                                        <p:tgtEl>
                                          <p:spTgt spid="108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Effect">
                      <p:stCondLst>
                        <p:cond delay="indefinite"/>
                      </p:stCondLst>
                      <p:childTnLst>
                        <p:par>
                          <p:cTn id="1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7" dur="500"/>
                                        <p:tgtEl>
                                          <p:spTgt spid="108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Effect">
                      <p:stCondLst>
                        <p:cond delay="indefinite"/>
                      </p:stCondLst>
                      <p:childTnLst>
                        <p:par>
                          <p:cTn id="19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repl">
                                        <p:cTn id="22" dur="500"/>
                                        <p:tgtEl>
                                          <p:spTgt spid="108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Effect">
                      <p:stCondLst>
                        <p:cond delay="indefinite"/>
                      </p:stCondLst>
                      <p:childTnLst>
                        <p:par>
                          <p:cTn id="2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27" dur="500"/>
                                        <p:tgtEl>
                                          <p:spTgt spid="108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Effect">
                      <p:stCondLst>
                        <p:cond delay="indefinite"/>
                      </p:stCondLst>
                      <p:childTnLst>
                        <p:par>
                          <p:cTn id="29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Effect">
                      <p:stCondLst>
                        <p:cond delay="indefinite"/>
                      </p:stCondLst>
                      <p:childTnLst>
                        <p:par>
                          <p:cTn id="33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36" dur="500"/>
                                        <p:tgtEl>
                                          <p:spTgt spid="108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Effect">
                      <p:stCondLst>
                        <p:cond delay="indefinite"/>
                      </p:stCondLst>
                      <p:childTnLst>
                        <p:par>
                          <p:cTn id="3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41" dur="500"/>
                                        <p:tgtEl>
                                          <p:spTgt spid="108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Effect">
                      <p:stCondLst>
                        <p:cond delay="indefinite"/>
                      </p:stCondLst>
                      <p:childTnLst>
                        <p:par>
                          <p:cTn id="43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Effect">
                      <p:stCondLst>
                        <p:cond delay="indefinite"/>
                      </p:stCondLst>
                      <p:childTnLst>
                        <p:par>
                          <p:cTn id="47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50" dur="500"/>
                                        <p:tgtEl>
                                          <p:spTgt spid="108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5800" y="1447800"/>
            <a:ext cx="7620000" cy="1826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7388" lvl="1" indent="-230188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Multiplexing,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Demultiplexing</a:t>
            </a:r>
            <a:endParaRPr lang="en-US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7388" lvl="1" indent="-230188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Reliable data transfer</a:t>
            </a:r>
          </a:p>
          <a:p>
            <a:pPr marL="687388" lvl="1" indent="-230188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Flow control</a:t>
            </a:r>
          </a:p>
          <a:p>
            <a:pPr marL="687388" lvl="1" indent="-230188" algn="just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Congestion control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53340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Transport Services</a:t>
            </a:r>
            <a:endParaRPr lang="en-US" sz="36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5" name="Group 3"/>
          <p:cNvGrpSpPr>
            <a:grpSpLocks/>
          </p:cNvGrpSpPr>
          <p:nvPr/>
        </p:nvGrpSpPr>
        <p:grpSpPr bwMode="auto">
          <a:xfrm>
            <a:off x="5048250" y="1524000"/>
            <a:ext cx="3538538" cy="4543425"/>
            <a:chOff x="3180" y="960"/>
            <a:chExt cx="2229" cy="2862"/>
          </a:xfrm>
        </p:grpSpPr>
        <p:sp>
          <p:nvSpPr>
            <p:cNvPr id="8196" name="Freeform 4"/>
            <p:cNvSpPr>
              <a:spLocks noChangeArrowheads="1"/>
            </p:cNvSpPr>
            <p:nvPr/>
          </p:nvSpPr>
          <p:spPr bwMode="auto">
            <a:xfrm>
              <a:off x="3180" y="1065"/>
              <a:ext cx="1093" cy="67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 0 0"/>
                <a:gd name="G10" fmla="+- 1 0 0"/>
                <a:gd name="G11" fmla="+- 1 0 0"/>
                <a:gd name="G12" fmla="+- 1 0 0"/>
                <a:gd name="G13" fmla="+- 335 0 0"/>
                <a:gd name="G14" fmla="+- 427 0 0"/>
                <a:gd name="G15" fmla="+- 1 0 0"/>
                <a:gd name="G16" fmla="+- 1 0 0"/>
                <a:gd name="G17" fmla="+- 1 0 0"/>
                <a:gd name="G18" fmla="+- 1 0 0"/>
                <a:gd name="G19" fmla="+- 1 0 0"/>
                <a:gd name="G20" fmla="+- 1 0 0"/>
                <a:gd name="G21" fmla="+- 1 0 0"/>
                <a:gd name="G22" fmla="+- 1 0 0"/>
                <a:gd name="G23" fmla="+- 1 0 0"/>
                <a:gd name="G24" fmla="+- 1 0 0"/>
                <a:gd name="G25" fmla="+- 1 0 0"/>
                <a:gd name="G26" fmla="+- 1 0 0"/>
                <a:gd name="G27" fmla="+- 1 0 0"/>
                <a:gd name="G28" fmla="+- 1 0 0"/>
                <a:gd name="G29" fmla="+- 1 0 0"/>
                <a:gd name="G30" fmla="+- 1 0 0"/>
                <a:gd name="G31" fmla="+- 1 0 0"/>
                <a:gd name="G32" fmla="+- 1 0 0"/>
                <a:gd name="G33" fmla="+- 1 0 0"/>
                <a:gd name="G34" fmla="+- 1 0 0"/>
                <a:gd name="G35" fmla="+- 1 0 0"/>
                <a:gd name="G36" fmla="+- 1 0 0"/>
                <a:gd name="G37" fmla="+- 1 0 0"/>
                <a:gd name="G38" fmla="+- 1 0 0"/>
                <a:gd name="G39" fmla="+- 1 0 0"/>
                <a:gd name="G40" fmla="+- 1 0 0"/>
                <a:gd name="G41" fmla="+- 0 0 0"/>
                <a:gd name="G42" fmla="+- 1 0 0"/>
                <a:gd name="G43" fmla="+- 1 0 0"/>
                <a:gd name="G44" fmla="+- 1 0 0"/>
                <a:gd name="G45" fmla="+- 1 0 0"/>
                <a:gd name="G46" fmla="+- 1 0 0"/>
                <a:gd name="G47" fmla="+- 1 0 0"/>
                <a:gd name="G48" fmla="*/ 1 35987 45568"/>
                <a:gd name="G49" fmla="*/ 1 35987 55552"/>
                <a:gd name="G50" fmla="*/ G49 1 180"/>
                <a:gd name="G51" fmla="*/ G48 1 G50"/>
                <a:gd name="G52" fmla="+- 1 0 0"/>
                <a:gd name="G53" fmla="+- 1 0 0"/>
                <a:gd name="G54" fmla="+- 1 0 0"/>
                <a:gd name="T0" fmla="*/ 898 w 1036"/>
                <a:gd name="T1" fmla="*/ 11 h 675"/>
                <a:gd name="T2" fmla="*/ 541 w 1036"/>
                <a:gd name="T3" fmla="*/ 53 h 675"/>
                <a:gd name="T4" fmla="*/ 286 w 1036"/>
                <a:gd name="T5" fmla="*/ 129 h 675"/>
                <a:gd name="T6" fmla="*/ 212 w 1036"/>
                <a:gd name="T7" fmla="*/ 229 h 675"/>
                <a:gd name="T8" fmla="*/ 29 w 1036"/>
                <a:gd name="T9" fmla="*/ 297 h 675"/>
                <a:gd name="T10" fmla="*/ 24 w 1036"/>
                <a:gd name="T11" fmla="*/ 459 h 675"/>
                <a:gd name="T12" fmla="*/ 183 w 1036"/>
                <a:gd name="T13" fmla="*/ 489 h 675"/>
                <a:gd name="T14" fmla="*/ 636 w 1036"/>
                <a:gd name="T15" fmla="*/ 489 h 675"/>
                <a:gd name="T16" fmla="*/ 828 w 1036"/>
                <a:gd name="T17" fmla="*/ 555 h 675"/>
                <a:gd name="T18" fmla="*/ 1042 w 1036"/>
                <a:gd name="T19" fmla="*/ 657 h 675"/>
                <a:gd name="T20" fmla="*/ 1206 w 1036"/>
                <a:gd name="T21" fmla="*/ 661 h 675"/>
                <a:gd name="T22" fmla="*/ 1319 w 1036"/>
                <a:gd name="T23" fmla="*/ 603 h 675"/>
                <a:gd name="T24" fmla="*/ 1376 w 1036"/>
                <a:gd name="T25" fmla="*/ 445 h 675"/>
                <a:gd name="T26" fmla="*/ 1412 w 1036"/>
                <a:gd name="T27" fmla="*/ 291 h 675"/>
                <a:gd name="T28" fmla="*/ 1416 w 1036"/>
                <a:gd name="T29" fmla="*/ 107 h 675"/>
                <a:gd name="T30" fmla="*/ 1295 w 1036"/>
                <a:gd name="T31" fmla="*/ 17 h 675"/>
                <a:gd name="T32" fmla="*/ 1075 w 1036"/>
                <a:gd name="T33" fmla="*/ 3 h 675"/>
                <a:gd name="T34" fmla="*/ 898 w 1036"/>
                <a:gd name="T35" fmla="*/ 11 h 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DDDDDD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197" name="Group 5"/>
            <p:cNvGrpSpPr>
              <a:grpSpLocks/>
            </p:cNvGrpSpPr>
            <p:nvPr/>
          </p:nvGrpSpPr>
          <p:grpSpPr bwMode="auto">
            <a:xfrm>
              <a:off x="3286" y="1906"/>
              <a:ext cx="918" cy="587"/>
              <a:chOff x="3286" y="1906"/>
              <a:chExt cx="918" cy="587"/>
            </a:xfrm>
          </p:grpSpPr>
          <p:sp>
            <p:nvSpPr>
              <p:cNvPr id="8198" name="Rectangle 6"/>
              <p:cNvSpPr>
                <a:spLocks noChangeArrowheads="1"/>
              </p:cNvSpPr>
              <p:nvPr/>
            </p:nvSpPr>
            <p:spPr bwMode="auto">
              <a:xfrm>
                <a:off x="3433" y="2072"/>
                <a:ext cx="621" cy="421"/>
              </a:xfrm>
              <a:prstGeom prst="rect">
                <a:avLst/>
              </a:prstGeom>
              <a:solidFill>
                <a:srgbClr val="DDDDDD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9" name="AutoShape 7"/>
              <p:cNvSpPr>
                <a:spLocks noChangeArrowheads="1"/>
              </p:cNvSpPr>
              <p:nvPr/>
            </p:nvSpPr>
            <p:spPr bwMode="auto">
              <a:xfrm>
                <a:off x="3286" y="1906"/>
                <a:ext cx="918" cy="199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200" name="Freeform 8"/>
            <p:cNvSpPr>
              <a:spLocks noChangeArrowheads="1"/>
            </p:cNvSpPr>
            <p:nvPr/>
          </p:nvSpPr>
          <p:spPr bwMode="auto">
            <a:xfrm>
              <a:off x="3282" y="2774"/>
              <a:ext cx="2031" cy="1048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66 0 0"/>
                <a:gd name="G5" fmla="+- 1 0 0"/>
                <a:gd name="G6" fmla="+- 1 0 0"/>
                <a:gd name="G7" fmla="+- 1 0 0"/>
                <a:gd name="G8" fmla="+- 1 0 0"/>
                <a:gd name="G9" fmla="+- 1 0 0"/>
                <a:gd name="G10" fmla="+- 1 0 0"/>
                <a:gd name="G11" fmla="+- 1 0 0"/>
                <a:gd name="G12" fmla="+- 1 0 0"/>
                <a:gd name="G13" fmla="+- 1 0 0"/>
                <a:gd name="G14" fmla="+- 618 0 0"/>
                <a:gd name="G15" fmla="+- 1 0 0"/>
                <a:gd name="G16" fmla="+- 1 0 0"/>
                <a:gd name="G17" fmla="+- 1 0 0"/>
                <a:gd name="G18" fmla="+- 1 0 0"/>
                <a:gd name="G19" fmla="+- 1 0 0"/>
                <a:gd name="G20" fmla="+- 0 0 0"/>
                <a:gd name="G21" fmla="+- 1 0 0"/>
                <a:gd name="G22" fmla="+- 1 0 0"/>
                <a:gd name="G23" fmla="+- 1 0 0"/>
                <a:gd name="G24" fmla="+- 1 0 0"/>
                <a:gd name="G25" fmla="+- 1 0 0"/>
                <a:gd name="G26" fmla="+- 1 0 0"/>
                <a:gd name="G27" fmla="+- 1 0 0"/>
                <a:gd name="G28" fmla="+- 1 0 0"/>
                <a:gd name="G29" fmla="+- 1 0 0"/>
                <a:gd name="G30" fmla="+- 1 0 0"/>
                <a:gd name="G31" fmla="+- 1 0 0"/>
                <a:gd name="G32" fmla="+- 1 0 0"/>
                <a:gd name="G33" fmla="+- 1 0 0"/>
                <a:gd name="G34" fmla="+- 1 0 0"/>
                <a:gd name="G35" fmla="+- 1 0 0"/>
                <a:gd name="G36" fmla="+- 1 0 0"/>
                <a:gd name="G37" fmla="+- 1 0 0"/>
                <a:gd name="G38" fmla="+- 1 0 0"/>
                <a:gd name="G39" fmla="+- 1 0 0"/>
                <a:gd name="G40" fmla="+- 1 0 0"/>
                <a:gd name="G41" fmla="+- 1 0 0"/>
                <a:gd name="G42" fmla="+- 1 0 0"/>
                <a:gd name="G43" fmla="+- 1 0 0"/>
                <a:gd name="G44" fmla="+- 1 0 0"/>
                <a:gd name="G45" fmla="+- 1 0 0"/>
                <a:gd name="T0" fmla="*/ 1044 w 2032"/>
                <a:gd name="T1" fmla="*/ 26 h 1049"/>
                <a:gd name="T2" fmla="*/ 847 w 2032"/>
                <a:gd name="T3" fmla="*/ 125 h 1049"/>
                <a:gd name="T4" fmla="*/ 580 w 2032"/>
                <a:gd name="T5" fmla="*/ 68 h 1049"/>
                <a:gd name="T6" fmla="*/ 143 w 2032"/>
                <a:gd name="T7" fmla="*/ 170 h 1049"/>
                <a:gd name="T8" fmla="*/ 48 w 2032"/>
                <a:gd name="T9" fmla="*/ 374 h 1049"/>
                <a:gd name="T10" fmla="*/ 41 w 2032"/>
                <a:gd name="T11" fmla="*/ 680 h 1049"/>
                <a:gd name="T12" fmla="*/ 294 w 2032"/>
                <a:gd name="T13" fmla="*/ 744 h 1049"/>
                <a:gd name="T14" fmla="*/ 660 w 2032"/>
                <a:gd name="T15" fmla="*/ 893 h 1049"/>
                <a:gd name="T16" fmla="*/ 1088 w 2032"/>
                <a:gd name="T17" fmla="*/ 1014 h 1049"/>
                <a:gd name="T18" fmla="*/ 1525 w 2032"/>
                <a:gd name="T19" fmla="*/ 1031 h 1049"/>
                <a:gd name="T20" fmla="*/ 1831 w 2032"/>
                <a:gd name="T21" fmla="*/ 907 h 1049"/>
                <a:gd name="T22" fmla="*/ 2015 w 2032"/>
                <a:gd name="T23" fmla="*/ 714 h 1049"/>
                <a:gd name="T24" fmla="*/ 1931 w 2032"/>
                <a:gd name="T25" fmla="*/ 251 h 1049"/>
                <a:gd name="T26" fmla="*/ 1658 w 2032"/>
                <a:gd name="T27" fmla="*/ 114 h 1049"/>
                <a:gd name="T28" fmla="*/ 1355 w 2032"/>
                <a:gd name="T29" fmla="*/ 15 h 1049"/>
                <a:gd name="T30" fmla="*/ 1044 w 2032"/>
                <a:gd name="T31" fmla="*/ 26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032" h="1049">
                  <a:moveTo>
                    <a:pt x="1044" y="26"/>
                  </a:moveTo>
                  <a:cubicBezTo>
                    <a:pt x="959" y="45"/>
                    <a:pt x="924" y="118"/>
                    <a:pt x="847" y="125"/>
                  </a:cubicBezTo>
                  <a:cubicBezTo>
                    <a:pt x="770" y="132"/>
                    <a:pt x="697" y="61"/>
                    <a:pt x="580" y="68"/>
                  </a:cubicBezTo>
                  <a:cubicBezTo>
                    <a:pt x="463" y="75"/>
                    <a:pt x="232" y="119"/>
                    <a:pt x="143" y="170"/>
                  </a:cubicBezTo>
                  <a:cubicBezTo>
                    <a:pt x="54" y="221"/>
                    <a:pt x="65" y="289"/>
                    <a:pt x="48" y="374"/>
                  </a:cubicBezTo>
                  <a:cubicBezTo>
                    <a:pt x="31" y="459"/>
                    <a:pt x="0" y="618"/>
                    <a:pt x="41" y="680"/>
                  </a:cubicBezTo>
                  <a:cubicBezTo>
                    <a:pt x="82" y="742"/>
                    <a:pt x="191" y="709"/>
                    <a:pt x="294" y="744"/>
                  </a:cubicBezTo>
                  <a:cubicBezTo>
                    <a:pt x="397" y="779"/>
                    <a:pt x="527" y="849"/>
                    <a:pt x="660" y="893"/>
                  </a:cubicBezTo>
                  <a:cubicBezTo>
                    <a:pt x="793" y="938"/>
                    <a:pt x="944" y="991"/>
                    <a:pt x="1088" y="1014"/>
                  </a:cubicBezTo>
                  <a:cubicBezTo>
                    <a:pt x="1232" y="1036"/>
                    <a:pt x="1401" y="1049"/>
                    <a:pt x="1525" y="1031"/>
                  </a:cubicBezTo>
                  <a:cubicBezTo>
                    <a:pt x="1649" y="1012"/>
                    <a:pt x="1749" y="960"/>
                    <a:pt x="1831" y="907"/>
                  </a:cubicBezTo>
                  <a:cubicBezTo>
                    <a:pt x="1913" y="855"/>
                    <a:pt x="1998" y="824"/>
                    <a:pt x="2015" y="714"/>
                  </a:cubicBezTo>
                  <a:cubicBezTo>
                    <a:pt x="2032" y="604"/>
                    <a:pt x="1990" y="350"/>
                    <a:pt x="1931" y="251"/>
                  </a:cubicBezTo>
                  <a:cubicBezTo>
                    <a:pt x="1872" y="151"/>
                    <a:pt x="1754" y="153"/>
                    <a:pt x="1658" y="114"/>
                  </a:cubicBezTo>
                  <a:cubicBezTo>
                    <a:pt x="1562" y="76"/>
                    <a:pt x="1457" y="30"/>
                    <a:pt x="1355" y="15"/>
                  </a:cubicBezTo>
                  <a:cubicBezTo>
                    <a:pt x="1253" y="0"/>
                    <a:pt x="1129" y="8"/>
                    <a:pt x="1044" y="26"/>
                  </a:cubicBezTo>
                  <a:close/>
                </a:path>
              </a:pathLst>
            </a:custGeom>
            <a:solidFill>
              <a:srgbClr val="DDDDDD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" name="Line 9"/>
            <p:cNvSpPr>
              <a:spLocks noChangeShapeType="1"/>
            </p:cNvSpPr>
            <p:nvPr/>
          </p:nvSpPr>
          <p:spPr bwMode="auto">
            <a:xfrm flipV="1">
              <a:off x="4966" y="3116"/>
              <a:ext cx="87" cy="331"/>
            </a:xfrm>
            <a:prstGeom prst="line">
              <a:avLst/>
            </a:prstGeom>
            <a:noFill/>
            <a:ln w="1260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02" name="Line 10"/>
            <p:cNvSpPr>
              <a:spLocks noChangeShapeType="1"/>
            </p:cNvSpPr>
            <p:nvPr/>
          </p:nvSpPr>
          <p:spPr bwMode="auto">
            <a:xfrm>
              <a:off x="4911" y="3441"/>
              <a:ext cx="53" cy="1"/>
            </a:xfrm>
            <a:prstGeom prst="line">
              <a:avLst/>
            </a:prstGeom>
            <a:noFill/>
            <a:ln w="1260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03" name="Line 11"/>
            <p:cNvSpPr>
              <a:spLocks noChangeShapeType="1"/>
            </p:cNvSpPr>
            <p:nvPr/>
          </p:nvSpPr>
          <p:spPr bwMode="auto">
            <a:xfrm>
              <a:off x="5018" y="3247"/>
              <a:ext cx="71" cy="0"/>
            </a:xfrm>
            <a:prstGeom prst="line">
              <a:avLst/>
            </a:prstGeom>
            <a:noFill/>
            <a:ln w="1260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04" name="Line 12"/>
            <p:cNvSpPr>
              <a:spLocks noChangeShapeType="1"/>
            </p:cNvSpPr>
            <p:nvPr/>
          </p:nvSpPr>
          <p:spPr bwMode="auto">
            <a:xfrm flipH="1">
              <a:off x="3729" y="2963"/>
              <a:ext cx="161" cy="295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05" name="Line 13"/>
            <p:cNvSpPr>
              <a:spLocks noChangeShapeType="1"/>
            </p:cNvSpPr>
            <p:nvPr/>
          </p:nvSpPr>
          <p:spPr bwMode="auto">
            <a:xfrm>
              <a:off x="3746" y="2995"/>
              <a:ext cx="123" cy="0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06" name="Line 14"/>
            <p:cNvSpPr>
              <a:spLocks noChangeShapeType="1"/>
            </p:cNvSpPr>
            <p:nvPr/>
          </p:nvSpPr>
          <p:spPr bwMode="auto">
            <a:xfrm>
              <a:off x="3583" y="3207"/>
              <a:ext cx="171" cy="0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07" name="Line 15"/>
            <p:cNvSpPr>
              <a:spLocks noChangeShapeType="1"/>
            </p:cNvSpPr>
            <p:nvPr/>
          </p:nvSpPr>
          <p:spPr bwMode="auto">
            <a:xfrm>
              <a:off x="3817" y="3257"/>
              <a:ext cx="308" cy="0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08" name="Line 16"/>
            <p:cNvSpPr>
              <a:spLocks noChangeShapeType="1"/>
            </p:cNvSpPr>
            <p:nvPr/>
          </p:nvSpPr>
          <p:spPr bwMode="auto">
            <a:xfrm flipH="1">
              <a:off x="3967" y="3199"/>
              <a:ext cx="35" cy="53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09" name="Line 17"/>
            <p:cNvSpPr>
              <a:spLocks noChangeShapeType="1"/>
            </p:cNvSpPr>
            <p:nvPr/>
          </p:nvSpPr>
          <p:spPr bwMode="auto">
            <a:xfrm>
              <a:off x="3850" y="3255"/>
              <a:ext cx="0" cy="51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10" name="Line 18"/>
            <p:cNvSpPr>
              <a:spLocks noChangeShapeType="1"/>
            </p:cNvSpPr>
            <p:nvPr/>
          </p:nvSpPr>
          <p:spPr bwMode="auto">
            <a:xfrm flipV="1">
              <a:off x="4100" y="3259"/>
              <a:ext cx="0" cy="49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11" name="Line 19"/>
            <p:cNvSpPr>
              <a:spLocks noChangeShapeType="1"/>
            </p:cNvSpPr>
            <p:nvPr/>
          </p:nvSpPr>
          <p:spPr bwMode="auto">
            <a:xfrm>
              <a:off x="4151" y="3171"/>
              <a:ext cx="316" cy="169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12" name="Line 20"/>
            <p:cNvSpPr>
              <a:spLocks noChangeShapeType="1"/>
            </p:cNvSpPr>
            <p:nvPr/>
          </p:nvSpPr>
          <p:spPr bwMode="auto">
            <a:xfrm>
              <a:off x="3804" y="3130"/>
              <a:ext cx="50" cy="0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13" name="Line 21"/>
            <p:cNvSpPr>
              <a:spLocks noChangeShapeType="1"/>
            </p:cNvSpPr>
            <p:nvPr/>
          </p:nvSpPr>
          <p:spPr bwMode="auto">
            <a:xfrm>
              <a:off x="3712" y="2243"/>
              <a:ext cx="147" cy="46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14" name="Line 22"/>
            <p:cNvSpPr>
              <a:spLocks noChangeShapeType="1"/>
            </p:cNvSpPr>
            <p:nvPr/>
          </p:nvSpPr>
          <p:spPr bwMode="auto">
            <a:xfrm flipV="1">
              <a:off x="3614" y="2339"/>
              <a:ext cx="105" cy="3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8215" name="Group 23"/>
            <p:cNvGrpSpPr>
              <a:grpSpLocks/>
            </p:cNvGrpSpPr>
            <p:nvPr/>
          </p:nvGrpSpPr>
          <p:grpSpPr bwMode="auto">
            <a:xfrm>
              <a:off x="3438" y="2193"/>
              <a:ext cx="318" cy="221"/>
              <a:chOff x="3438" y="2193"/>
              <a:chExt cx="318" cy="221"/>
            </a:xfrm>
          </p:grpSpPr>
          <p:pic>
            <p:nvPicPr>
              <p:cNvPr id="8216" name="Picture 24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456" y="2221"/>
                <a:ext cx="232" cy="192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pic>
            <p:nvPicPr>
              <p:cNvPr id="8217" name="Picture 25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3438" y="2193"/>
                <a:ext cx="318" cy="66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</p:grpSp>
        <p:sp>
          <p:nvSpPr>
            <p:cNvPr id="8218" name="Freeform 26"/>
            <p:cNvSpPr>
              <a:spLocks noChangeArrowheads="1"/>
            </p:cNvSpPr>
            <p:nvPr/>
          </p:nvSpPr>
          <p:spPr bwMode="auto">
            <a:xfrm>
              <a:off x="4322" y="2210"/>
              <a:ext cx="827" cy="424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0 0 0"/>
                <a:gd name="G9" fmla="+- 0 0 0"/>
                <a:gd name="G10" fmla="+- 166 0 0"/>
                <a:gd name="G11" fmla="+- 1 0 0"/>
                <a:gd name="G12" fmla="+- 1 0 0"/>
                <a:gd name="G13" fmla="+- 1 0 0"/>
                <a:gd name="G14" fmla="+- 1 0 0"/>
                <a:gd name="G15" fmla="+- 1 0 0"/>
                <a:gd name="G16" fmla="+- 1 0 0"/>
                <a:gd name="G17" fmla="+- 1 0 0"/>
                <a:gd name="G18" fmla="+- 1 0 0"/>
                <a:gd name="G19" fmla="+- 1 0 0"/>
                <a:gd name="G20" fmla="+- 1 0 0"/>
                <a:gd name="G21" fmla="+- 1 0 0"/>
                <a:gd name="G22" fmla="+- 1 0 0"/>
                <a:gd name="G23" fmla="+- 1 0 0"/>
                <a:gd name="G24" fmla="*/ 1 35987 45568"/>
                <a:gd name="G25" fmla="*/ 1 35987 55552"/>
                <a:gd name="G26" fmla="*/ G25 1 180"/>
                <a:gd name="G27" fmla="*/ G24 1 G26"/>
                <a:gd name="G28" fmla="+- 1 0 0"/>
                <a:gd name="G29" fmla="+- 1 0 0"/>
                <a:gd name="G30" fmla="+- 1 0 0"/>
                <a:gd name="G31" fmla="+- 1 0 0"/>
                <a:gd name="G32" fmla="+- 1 0 0"/>
                <a:gd name="G33" fmla="+- 1 0 0"/>
                <a:gd name="G34" fmla="+- 1 0 0"/>
                <a:gd name="G35" fmla="+- 1 0 0"/>
                <a:gd name="G36" fmla="+- 1 0 0"/>
                <a:gd name="T0" fmla="*/ 382 w 828"/>
                <a:gd name="T1" fmla="*/ 30 h 425"/>
                <a:gd name="T2" fmla="*/ 370 w 828"/>
                <a:gd name="T3" fmla="*/ 30 h 425"/>
                <a:gd name="T4" fmla="*/ 126 w 828"/>
                <a:gd name="T5" fmla="*/ 32 h 425"/>
                <a:gd name="T6" fmla="*/ 6 w 828"/>
                <a:gd name="T7" fmla="*/ 126 h 425"/>
                <a:gd name="T8" fmla="*/ 92 w 828"/>
                <a:gd name="T9" fmla="*/ 274 h 425"/>
                <a:gd name="T10" fmla="*/ 292 w 828"/>
                <a:gd name="T11" fmla="*/ 384 h 425"/>
                <a:gd name="T12" fmla="*/ 540 w 828"/>
                <a:gd name="T13" fmla="*/ 416 h 425"/>
                <a:gd name="T14" fmla="*/ 698 w 828"/>
                <a:gd name="T15" fmla="*/ 330 h 425"/>
                <a:gd name="T16" fmla="*/ 776 w 828"/>
                <a:gd name="T17" fmla="*/ 170 h 425"/>
                <a:gd name="T18" fmla="*/ 792 w 828"/>
                <a:gd name="T19" fmla="*/ 22 h 425"/>
                <a:gd name="T20" fmla="*/ 560 w 828"/>
                <a:gd name="T21" fmla="*/ 38 h 425"/>
                <a:gd name="T22" fmla="*/ 382 w 828"/>
                <a:gd name="T23" fmla="*/ 30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28" h="425">
                  <a:moveTo>
                    <a:pt x="382" y="30"/>
                  </a:moveTo>
                  <a:cubicBezTo>
                    <a:pt x="350" y="29"/>
                    <a:pt x="413" y="30"/>
                    <a:pt x="370" y="30"/>
                  </a:cubicBezTo>
                  <a:cubicBezTo>
                    <a:pt x="327" y="30"/>
                    <a:pt x="187" y="16"/>
                    <a:pt x="126" y="32"/>
                  </a:cubicBezTo>
                  <a:cubicBezTo>
                    <a:pt x="65" y="48"/>
                    <a:pt x="12" y="86"/>
                    <a:pt x="6" y="126"/>
                  </a:cubicBezTo>
                  <a:cubicBezTo>
                    <a:pt x="0" y="166"/>
                    <a:pt x="44" y="231"/>
                    <a:pt x="92" y="274"/>
                  </a:cubicBezTo>
                  <a:cubicBezTo>
                    <a:pt x="140" y="317"/>
                    <a:pt x="217" y="360"/>
                    <a:pt x="292" y="384"/>
                  </a:cubicBezTo>
                  <a:cubicBezTo>
                    <a:pt x="367" y="408"/>
                    <a:pt x="472" y="425"/>
                    <a:pt x="540" y="416"/>
                  </a:cubicBezTo>
                  <a:cubicBezTo>
                    <a:pt x="608" y="407"/>
                    <a:pt x="659" y="371"/>
                    <a:pt x="698" y="330"/>
                  </a:cubicBezTo>
                  <a:cubicBezTo>
                    <a:pt x="737" y="289"/>
                    <a:pt x="760" y="221"/>
                    <a:pt x="776" y="170"/>
                  </a:cubicBezTo>
                  <a:cubicBezTo>
                    <a:pt x="792" y="119"/>
                    <a:pt x="828" y="44"/>
                    <a:pt x="792" y="22"/>
                  </a:cubicBezTo>
                  <a:cubicBezTo>
                    <a:pt x="756" y="0"/>
                    <a:pt x="630" y="37"/>
                    <a:pt x="560" y="38"/>
                  </a:cubicBezTo>
                  <a:cubicBezTo>
                    <a:pt x="490" y="39"/>
                    <a:pt x="414" y="31"/>
                    <a:pt x="382" y="30"/>
                  </a:cubicBezTo>
                  <a:close/>
                </a:path>
              </a:pathLst>
            </a:custGeom>
            <a:solidFill>
              <a:srgbClr val="DDDDDD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9" name="Freeform 27"/>
            <p:cNvSpPr>
              <a:spLocks noChangeArrowheads="1"/>
            </p:cNvSpPr>
            <p:nvPr/>
          </p:nvSpPr>
          <p:spPr bwMode="auto">
            <a:xfrm>
              <a:off x="4320" y="1249"/>
              <a:ext cx="1089" cy="708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279 0 0"/>
                <a:gd name="G9" fmla="+- 336 0 0"/>
                <a:gd name="G10" fmla="+- 1 0 0"/>
                <a:gd name="G11" fmla="+- 1 0 0"/>
                <a:gd name="G12" fmla="+- 1 0 0"/>
                <a:gd name="G13" fmla="+- 1 0 0"/>
                <a:gd name="G14" fmla="+- 1 0 0"/>
                <a:gd name="G15" fmla="+- 1 0 0"/>
                <a:gd name="G16" fmla="+- 1 0 0"/>
                <a:gd name="G17" fmla="+- 0 0 0"/>
                <a:gd name="G18" fmla="+- 1 0 0"/>
                <a:gd name="G19" fmla="+- 1 0 0"/>
                <a:gd name="G20" fmla="+- 1 0 0"/>
                <a:gd name="G21" fmla="+- 1 0 0"/>
                <a:gd name="G22" fmla="+- 1 0 0"/>
                <a:gd name="G23" fmla="+- 1 0 0"/>
                <a:gd name="G24" fmla="+- 1 0 0"/>
                <a:gd name="G25" fmla="+- 1 0 0"/>
                <a:gd name="G26" fmla="+- 1 0 0"/>
                <a:gd name="G27" fmla="+- 1 0 0"/>
                <a:gd name="G28" fmla="+- 1 0 0"/>
                <a:gd name="G29" fmla="+- 1 0 0"/>
                <a:gd name="G30" fmla="+- 1 0 0"/>
                <a:gd name="G31" fmla="+- 1 0 0"/>
                <a:gd name="G32" fmla="+- 1 0 0"/>
                <a:gd name="G33" fmla="+- 1 0 0"/>
                <a:gd name="T0" fmla="*/ 3549 w 765"/>
                <a:gd name="T1" fmla="*/ 134 h 459"/>
                <a:gd name="T2" fmla="*/ 2405 w 765"/>
                <a:gd name="T3" fmla="*/ 952 h 459"/>
                <a:gd name="T4" fmla="*/ 804 w 765"/>
                <a:gd name="T5" fmla="*/ 1355 h 459"/>
                <a:gd name="T6" fmla="*/ 115 w 765"/>
                <a:gd name="T7" fmla="*/ 4566 h 459"/>
                <a:gd name="T8" fmla="*/ 1505 w 765"/>
                <a:gd name="T9" fmla="*/ 6033 h 459"/>
                <a:gd name="T10" fmla="*/ 2892 w 765"/>
                <a:gd name="T11" fmla="*/ 5783 h 459"/>
                <a:gd name="T12" fmla="*/ 4883 w 765"/>
                <a:gd name="T13" fmla="*/ 6033 h 459"/>
                <a:gd name="T14" fmla="*/ 5843 w 765"/>
                <a:gd name="T15" fmla="*/ 5893 h 459"/>
                <a:gd name="T16" fmla="*/ 6289 w 765"/>
                <a:gd name="T17" fmla="*/ 5056 h 459"/>
                <a:gd name="T18" fmla="*/ 6278 w 765"/>
                <a:gd name="T19" fmla="*/ 2146 h 459"/>
                <a:gd name="T20" fmla="*/ 5540 w 765"/>
                <a:gd name="T21" fmla="*/ 468 h 459"/>
                <a:gd name="T22" fmla="*/ 3549 w 765"/>
                <a:gd name="T23" fmla="*/ 134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5" h="459">
                  <a:moveTo>
                    <a:pt x="424" y="10"/>
                  </a:moveTo>
                  <a:cubicBezTo>
                    <a:pt x="362" y="16"/>
                    <a:pt x="343" y="55"/>
                    <a:pt x="288" y="70"/>
                  </a:cubicBezTo>
                  <a:cubicBezTo>
                    <a:pt x="233" y="85"/>
                    <a:pt x="142" y="56"/>
                    <a:pt x="96" y="100"/>
                  </a:cubicBezTo>
                  <a:cubicBezTo>
                    <a:pt x="50" y="144"/>
                    <a:pt x="0" y="279"/>
                    <a:pt x="14" y="336"/>
                  </a:cubicBezTo>
                  <a:cubicBezTo>
                    <a:pt x="28" y="393"/>
                    <a:pt x="125" y="429"/>
                    <a:pt x="180" y="444"/>
                  </a:cubicBezTo>
                  <a:cubicBezTo>
                    <a:pt x="235" y="459"/>
                    <a:pt x="279" y="426"/>
                    <a:pt x="346" y="426"/>
                  </a:cubicBezTo>
                  <a:cubicBezTo>
                    <a:pt x="413" y="426"/>
                    <a:pt x="525" y="443"/>
                    <a:pt x="584" y="444"/>
                  </a:cubicBezTo>
                  <a:cubicBezTo>
                    <a:pt x="643" y="445"/>
                    <a:pt x="670" y="446"/>
                    <a:pt x="698" y="434"/>
                  </a:cubicBezTo>
                  <a:cubicBezTo>
                    <a:pt x="726" y="422"/>
                    <a:pt x="743" y="418"/>
                    <a:pt x="752" y="372"/>
                  </a:cubicBezTo>
                  <a:cubicBezTo>
                    <a:pt x="761" y="326"/>
                    <a:pt x="765" y="214"/>
                    <a:pt x="750" y="158"/>
                  </a:cubicBezTo>
                  <a:cubicBezTo>
                    <a:pt x="735" y="102"/>
                    <a:pt x="716" y="58"/>
                    <a:pt x="662" y="34"/>
                  </a:cubicBezTo>
                  <a:cubicBezTo>
                    <a:pt x="608" y="10"/>
                    <a:pt x="505" y="0"/>
                    <a:pt x="424" y="10"/>
                  </a:cubicBezTo>
                  <a:close/>
                </a:path>
              </a:pathLst>
            </a:custGeom>
            <a:gradFill rotWithShape="0">
              <a:gsLst>
                <a:gs pos="0">
                  <a:srgbClr val="B2B2B2"/>
                </a:gs>
                <a:gs pos="100000">
                  <a:srgbClr val="FFFFFF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0" name="Line 28"/>
            <p:cNvSpPr>
              <a:spLocks noChangeShapeType="1"/>
            </p:cNvSpPr>
            <p:nvPr/>
          </p:nvSpPr>
          <p:spPr bwMode="auto">
            <a:xfrm>
              <a:off x="4562" y="2390"/>
              <a:ext cx="102" cy="75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21" name="Line 29"/>
            <p:cNvSpPr>
              <a:spLocks noChangeShapeType="1"/>
            </p:cNvSpPr>
            <p:nvPr/>
          </p:nvSpPr>
          <p:spPr bwMode="auto">
            <a:xfrm>
              <a:off x="4623" y="2340"/>
              <a:ext cx="175" cy="0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22" name="Line 30"/>
            <p:cNvSpPr>
              <a:spLocks noChangeShapeType="1"/>
            </p:cNvSpPr>
            <p:nvPr/>
          </p:nvSpPr>
          <p:spPr bwMode="auto">
            <a:xfrm flipV="1">
              <a:off x="4772" y="2393"/>
              <a:ext cx="84" cy="67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23" name="Line 31"/>
            <p:cNvSpPr>
              <a:spLocks noChangeShapeType="1"/>
            </p:cNvSpPr>
            <p:nvPr/>
          </p:nvSpPr>
          <p:spPr bwMode="auto">
            <a:xfrm>
              <a:off x="4138" y="1618"/>
              <a:ext cx="320" cy="1"/>
            </a:xfrm>
            <a:prstGeom prst="line">
              <a:avLst/>
            </a:prstGeom>
            <a:noFill/>
            <a:ln w="9360" cap="sq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24" name="Line 32"/>
            <p:cNvSpPr>
              <a:spLocks noChangeShapeType="1"/>
            </p:cNvSpPr>
            <p:nvPr/>
          </p:nvSpPr>
          <p:spPr bwMode="auto">
            <a:xfrm>
              <a:off x="4538" y="2947"/>
              <a:ext cx="245" cy="115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25" name="Line 33"/>
            <p:cNvSpPr>
              <a:spLocks noChangeShapeType="1"/>
            </p:cNvSpPr>
            <p:nvPr/>
          </p:nvSpPr>
          <p:spPr bwMode="auto">
            <a:xfrm flipV="1">
              <a:off x="4147" y="2938"/>
              <a:ext cx="202" cy="126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26" name="Line 34"/>
            <p:cNvSpPr>
              <a:spLocks noChangeShapeType="1"/>
            </p:cNvSpPr>
            <p:nvPr/>
          </p:nvSpPr>
          <p:spPr bwMode="auto">
            <a:xfrm>
              <a:off x="4174" y="3123"/>
              <a:ext cx="611" cy="0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27" name="Line 35"/>
            <p:cNvSpPr>
              <a:spLocks noChangeShapeType="1"/>
            </p:cNvSpPr>
            <p:nvPr/>
          </p:nvSpPr>
          <p:spPr bwMode="auto">
            <a:xfrm flipV="1">
              <a:off x="4676" y="1557"/>
              <a:ext cx="77" cy="56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28" name="Line 36"/>
            <p:cNvSpPr>
              <a:spLocks noChangeShapeType="1"/>
            </p:cNvSpPr>
            <p:nvPr/>
          </p:nvSpPr>
          <p:spPr bwMode="auto">
            <a:xfrm>
              <a:off x="4568" y="1667"/>
              <a:ext cx="0" cy="51"/>
            </a:xfrm>
            <a:prstGeom prst="line">
              <a:avLst/>
            </a:prstGeom>
            <a:noFill/>
            <a:ln w="9360" cap="sq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29" name="Line 37"/>
            <p:cNvSpPr>
              <a:spLocks noChangeShapeType="1"/>
            </p:cNvSpPr>
            <p:nvPr/>
          </p:nvSpPr>
          <p:spPr bwMode="auto">
            <a:xfrm flipV="1">
              <a:off x="4676" y="1601"/>
              <a:ext cx="165" cy="183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30" name="Line 38"/>
            <p:cNvSpPr>
              <a:spLocks noChangeShapeType="1"/>
            </p:cNvSpPr>
            <p:nvPr/>
          </p:nvSpPr>
          <p:spPr bwMode="auto">
            <a:xfrm>
              <a:off x="4906" y="1601"/>
              <a:ext cx="0" cy="123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31" name="Line 39"/>
            <p:cNvSpPr>
              <a:spLocks noChangeShapeType="1"/>
            </p:cNvSpPr>
            <p:nvPr/>
          </p:nvSpPr>
          <p:spPr bwMode="auto">
            <a:xfrm>
              <a:off x="4688" y="1794"/>
              <a:ext cx="118" cy="0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32" name="Line 40"/>
            <p:cNvSpPr>
              <a:spLocks noChangeShapeType="1"/>
            </p:cNvSpPr>
            <p:nvPr/>
          </p:nvSpPr>
          <p:spPr bwMode="auto">
            <a:xfrm>
              <a:off x="5037" y="1788"/>
              <a:ext cx="111" cy="0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33" name="Line 41"/>
            <p:cNvSpPr>
              <a:spLocks noChangeShapeType="1"/>
            </p:cNvSpPr>
            <p:nvPr/>
          </p:nvSpPr>
          <p:spPr bwMode="auto">
            <a:xfrm flipH="1">
              <a:off x="4498" y="1836"/>
              <a:ext cx="63" cy="443"/>
            </a:xfrm>
            <a:prstGeom prst="line">
              <a:avLst/>
            </a:prstGeom>
            <a:noFill/>
            <a:ln w="9360" cap="sq">
              <a:solidFill>
                <a:srgbClr val="96969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34" name="Line 42"/>
            <p:cNvSpPr>
              <a:spLocks noChangeShapeType="1"/>
            </p:cNvSpPr>
            <p:nvPr/>
          </p:nvSpPr>
          <p:spPr bwMode="auto">
            <a:xfrm flipH="1">
              <a:off x="4871" y="1836"/>
              <a:ext cx="71" cy="457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35" name="Line 43"/>
            <p:cNvSpPr>
              <a:spLocks noChangeShapeType="1"/>
            </p:cNvSpPr>
            <p:nvPr/>
          </p:nvSpPr>
          <p:spPr bwMode="auto">
            <a:xfrm flipV="1">
              <a:off x="4484" y="2554"/>
              <a:ext cx="142" cy="276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36" name="Line 44"/>
            <p:cNvSpPr>
              <a:spLocks noChangeShapeType="1"/>
            </p:cNvSpPr>
            <p:nvPr/>
          </p:nvSpPr>
          <p:spPr bwMode="auto">
            <a:xfrm>
              <a:off x="5160" y="1787"/>
              <a:ext cx="111" cy="0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prstDash val="dash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8237" name="Group 45"/>
            <p:cNvGrpSpPr>
              <a:grpSpLocks/>
            </p:cNvGrpSpPr>
            <p:nvPr/>
          </p:nvGrpSpPr>
          <p:grpSpPr bwMode="auto">
            <a:xfrm>
              <a:off x="3716" y="1149"/>
              <a:ext cx="294" cy="390"/>
              <a:chOff x="3716" y="1149"/>
              <a:chExt cx="294" cy="390"/>
            </a:xfrm>
          </p:grpSpPr>
          <p:sp>
            <p:nvSpPr>
              <p:cNvPr id="8238" name="Line 46"/>
              <p:cNvSpPr>
                <a:spLocks noChangeShapeType="1"/>
              </p:cNvSpPr>
              <p:nvPr/>
            </p:nvSpPr>
            <p:spPr bwMode="auto">
              <a:xfrm flipH="1">
                <a:off x="3768" y="1262"/>
                <a:ext cx="90" cy="250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9" name="Line 47"/>
              <p:cNvSpPr>
                <a:spLocks noChangeShapeType="1"/>
              </p:cNvSpPr>
              <p:nvPr/>
            </p:nvSpPr>
            <p:spPr bwMode="auto">
              <a:xfrm>
                <a:off x="3859" y="1262"/>
                <a:ext cx="88" cy="249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0" name="Line 48"/>
              <p:cNvSpPr>
                <a:spLocks noChangeShapeType="1"/>
              </p:cNvSpPr>
              <p:nvPr/>
            </p:nvSpPr>
            <p:spPr bwMode="auto">
              <a:xfrm>
                <a:off x="3769" y="1513"/>
                <a:ext cx="88" cy="26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1" name="Line 49"/>
              <p:cNvSpPr>
                <a:spLocks noChangeShapeType="1"/>
              </p:cNvSpPr>
              <p:nvPr/>
            </p:nvSpPr>
            <p:spPr bwMode="auto">
              <a:xfrm flipH="1">
                <a:off x="3858" y="1513"/>
                <a:ext cx="90" cy="26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2" name="Line 50"/>
              <p:cNvSpPr>
                <a:spLocks noChangeShapeType="1"/>
              </p:cNvSpPr>
              <p:nvPr/>
            </p:nvSpPr>
            <p:spPr bwMode="auto">
              <a:xfrm>
                <a:off x="3859" y="1268"/>
                <a:ext cx="0" cy="271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3" name="Line 51"/>
              <p:cNvSpPr>
                <a:spLocks noChangeShapeType="1"/>
              </p:cNvSpPr>
              <p:nvPr/>
            </p:nvSpPr>
            <p:spPr bwMode="auto">
              <a:xfrm flipV="1">
                <a:off x="3769" y="1485"/>
                <a:ext cx="88" cy="28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4" name="Line 52"/>
              <p:cNvSpPr>
                <a:spLocks noChangeShapeType="1"/>
              </p:cNvSpPr>
              <p:nvPr/>
            </p:nvSpPr>
            <p:spPr bwMode="auto">
              <a:xfrm flipH="1" flipV="1">
                <a:off x="3858" y="1485"/>
                <a:ext cx="90" cy="27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5" name="Line 53"/>
              <p:cNvSpPr>
                <a:spLocks noChangeShapeType="1"/>
              </p:cNvSpPr>
              <p:nvPr/>
            </p:nvSpPr>
            <p:spPr bwMode="auto">
              <a:xfrm>
                <a:off x="3807" y="1404"/>
                <a:ext cx="50" cy="20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6" name="Line 54"/>
              <p:cNvSpPr>
                <a:spLocks noChangeShapeType="1"/>
              </p:cNvSpPr>
              <p:nvPr/>
            </p:nvSpPr>
            <p:spPr bwMode="auto">
              <a:xfrm flipV="1">
                <a:off x="3859" y="1403"/>
                <a:ext cx="53" cy="22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7" name="Line 55"/>
              <p:cNvSpPr>
                <a:spLocks noChangeShapeType="1"/>
              </p:cNvSpPr>
              <p:nvPr/>
            </p:nvSpPr>
            <p:spPr bwMode="auto">
              <a:xfrm>
                <a:off x="3790" y="1441"/>
                <a:ext cx="65" cy="27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8" name="Line 56"/>
              <p:cNvSpPr>
                <a:spLocks noChangeShapeType="1"/>
              </p:cNvSpPr>
              <p:nvPr/>
            </p:nvSpPr>
            <p:spPr bwMode="auto">
              <a:xfrm flipV="1">
                <a:off x="3859" y="1446"/>
                <a:ext cx="65" cy="25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9" name="Line 57"/>
              <p:cNvSpPr>
                <a:spLocks noChangeShapeType="1"/>
              </p:cNvSpPr>
              <p:nvPr/>
            </p:nvSpPr>
            <p:spPr bwMode="auto">
              <a:xfrm flipV="1">
                <a:off x="3859" y="1366"/>
                <a:ext cx="33" cy="11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0" name="Line 58"/>
              <p:cNvSpPr>
                <a:spLocks noChangeShapeType="1"/>
              </p:cNvSpPr>
              <p:nvPr/>
            </p:nvSpPr>
            <p:spPr bwMode="auto">
              <a:xfrm flipV="1">
                <a:off x="3859" y="1314"/>
                <a:ext cx="20" cy="8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1" name="Line 59"/>
              <p:cNvSpPr>
                <a:spLocks noChangeShapeType="1"/>
              </p:cNvSpPr>
              <p:nvPr/>
            </p:nvSpPr>
            <p:spPr bwMode="auto">
              <a:xfrm>
                <a:off x="3820" y="1363"/>
                <a:ext cx="40" cy="13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2" name="Line 60"/>
              <p:cNvSpPr>
                <a:spLocks noChangeShapeType="1"/>
              </p:cNvSpPr>
              <p:nvPr/>
            </p:nvSpPr>
            <p:spPr bwMode="auto">
              <a:xfrm>
                <a:off x="3839" y="1313"/>
                <a:ext cx="23" cy="12"/>
              </a:xfrm>
              <a:prstGeom prst="line">
                <a:avLst/>
              </a:prstGeom>
              <a:noFill/>
              <a:ln w="1908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3" name="Oval 61"/>
              <p:cNvSpPr>
                <a:spLocks noChangeArrowheads="1"/>
              </p:cNvSpPr>
              <p:nvPr/>
            </p:nvSpPr>
            <p:spPr bwMode="auto">
              <a:xfrm>
                <a:off x="3843" y="1239"/>
                <a:ext cx="29" cy="28"/>
              </a:xfrm>
              <a:prstGeom prst="ellipse">
                <a:avLst/>
              </a:prstGeom>
              <a:solidFill>
                <a:srgbClr val="808080"/>
              </a:soli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8254" name="Picture 62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3716" y="1149"/>
                <a:ext cx="294" cy="215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</p:grpSp>
        <p:grpSp>
          <p:nvGrpSpPr>
            <p:cNvPr id="8255" name="Group 63"/>
            <p:cNvGrpSpPr>
              <a:grpSpLocks/>
            </p:cNvGrpSpPr>
            <p:nvPr/>
          </p:nvGrpSpPr>
          <p:grpSpPr bwMode="auto">
            <a:xfrm>
              <a:off x="3865" y="1502"/>
              <a:ext cx="285" cy="159"/>
              <a:chOff x="3865" y="1502"/>
              <a:chExt cx="285" cy="159"/>
            </a:xfrm>
          </p:grpSpPr>
          <p:sp>
            <p:nvSpPr>
              <p:cNvPr id="8256" name="Line 64"/>
              <p:cNvSpPr>
                <a:spLocks noChangeShapeType="1"/>
              </p:cNvSpPr>
              <p:nvPr/>
            </p:nvSpPr>
            <p:spPr bwMode="auto">
              <a:xfrm>
                <a:off x="3865" y="1502"/>
                <a:ext cx="95" cy="59"/>
              </a:xfrm>
              <a:prstGeom prst="line">
                <a:avLst/>
              </a:prstGeom>
              <a:noFill/>
              <a:ln w="9360" cap="sq">
                <a:solidFill>
                  <a:srgbClr val="969696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7" name="Oval 65"/>
              <p:cNvSpPr>
                <a:spLocks noChangeArrowheads="1"/>
              </p:cNvSpPr>
              <p:nvPr/>
            </p:nvSpPr>
            <p:spPr bwMode="auto">
              <a:xfrm>
                <a:off x="3906" y="1602"/>
                <a:ext cx="243" cy="59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8" name="Rectangle 66"/>
              <p:cNvSpPr>
                <a:spLocks noChangeArrowheads="1"/>
              </p:cNvSpPr>
              <p:nvPr/>
            </p:nvSpPr>
            <p:spPr bwMode="auto">
              <a:xfrm>
                <a:off x="3906" y="1596"/>
                <a:ext cx="244" cy="36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9" name="Oval 67"/>
              <p:cNvSpPr>
                <a:spLocks noChangeArrowheads="1"/>
              </p:cNvSpPr>
              <p:nvPr/>
            </p:nvSpPr>
            <p:spPr bwMode="auto">
              <a:xfrm>
                <a:off x="3905" y="1555"/>
                <a:ext cx="243" cy="69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260" name="Group 68"/>
              <p:cNvGrpSpPr>
                <a:grpSpLocks/>
              </p:cNvGrpSpPr>
              <p:nvPr/>
            </p:nvGrpSpPr>
            <p:grpSpPr bwMode="auto">
              <a:xfrm>
                <a:off x="3954" y="1573"/>
                <a:ext cx="137" cy="32"/>
                <a:chOff x="3954" y="1573"/>
                <a:chExt cx="137" cy="32"/>
              </a:xfrm>
            </p:grpSpPr>
            <p:sp>
              <p:nvSpPr>
                <p:cNvPr id="8261" name="Freeform 69"/>
                <p:cNvSpPr>
                  <a:spLocks noChangeArrowheads="1"/>
                </p:cNvSpPr>
                <p:nvPr/>
              </p:nvSpPr>
              <p:spPr bwMode="auto">
                <a:xfrm>
                  <a:off x="3954" y="1573"/>
                  <a:ext cx="137" cy="32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62" name="Freeform 70"/>
                <p:cNvSpPr>
                  <a:spLocks noChangeArrowheads="1"/>
                </p:cNvSpPr>
                <p:nvPr/>
              </p:nvSpPr>
              <p:spPr bwMode="auto">
                <a:xfrm>
                  <a:off x="3960" y="1573"/>
                  <a:ext cx="125" cy="32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263" name="Line 71"/>
              <p:cNvSpPr>
                <a:spLocks noChangeShapeType="1"/>
              </p:cNvSpPr>
              <p:nvPr/>
            </p:nvSpPr>
            <p:spPr bwMode="auto">
              <a:xfrm>
                <a:off x="3906" y="1588"/>
                <a:ext cx="0" cy="4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4" name="Line 72"/>
              <p:cNvSpPr>
                <a:spLocks noChangeShapeType="1"/>
              </p:cNvSpPr>
              <p:nvPr/>
            </p:nvSpPr>
            <p:spPr bwMode="auto">
              <a:xfrm>
                <a:off x="4149" y="1590"/>
                <a:ext cx="0" cy="45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65" name="Group 73"/>
            <p:cNvGrpSpPr>
              <a:grpSpLocks/>
            </p:cNvGrpSpPr>
            <p:nvPr/>
          </p:nvGrpSpPr>
          <p:grpSpPr bwMode="auto">
            <a:xfrm>
              <a:off x="4440" y="1557"/>
              <a:ext cx="245" cy="109"/>
              <a:chOff x="4440" y="1557"/>
              <a:chExt cx="245" cy="109"/>
            </a:xfrm>
          </p:grpSpPr>
          <p:sp>
            <p:nvSpPr>
              <p:cNvPr id="8266" name="Oval 74"/>
              <p:cNvSpPr>
                <a:spLocks noChangeArrowheads="1"/>
              </p:cNvSpPr>
              <p:nvPr/>
            </p:nvSpPr>
            <p:spPr bwMode="auto">
              <a:xfrm>
                <a:off x="4441" y="1605"/>
                <a:ext cx="243" cy="60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7" name="Rectangle 75"/>
              <p:cNvSpPr>
                <a:spLocks noChangeArrowheads="1"/>
              </p:cNvSpPr>
              <p:nvPr/>
            </p:nvSpPr>
            <p:spPr bwMode="auto">
              <a:xfrm>
                <a:off x="4441" y="1599"/>
                <a:ext cx="244" cy="37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8" name="Oval 76"/>
              <p:cNvSpPr>
                <a:spLocks noChangeArrowheads="1"/>
              </p:cNvSpPr>
              <p:nvPr/>
            </p:nvSpPr>
            <p:spPr bwMode="auto">
              <a:xfrm>
                <a:off x="4440" y="1557"/>
                <a:ext cx="243" cy="71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269" name="Group 77"/>
              <p:cNvGrpSpPr>
                <a:grpSpLocks/>
              </p:cNvGrpSpPr>
              <p:nvPr/>
            </p:nvGrpSpPr>
            <p:grpSpPr bwMode="auto">
              <a:xfrm>
                <a:off x="4489" y="1576"/>
                <a:ext cx="137" cy="33"/>
                <a:chOff x="4489" y="1576"/>
                <a:chExt cx="137" cy="33"/>
              </a:xfrm>
            </p:grpSpPr>
            <p:sp>
              <p:nvSpPr>
                <p:cNvPr id="8270" name="Freeform 78"/>
                <p:cNvSpPr>
                  <a:spLocks noChangeArrowheads="1"/>
                </p:cNvSpPr>
                <p:nvPr/>
              </p:nvSpPr>
              <p:spPr bwMode="auto">
                <a:xfrm>
                  <a:off x="4489" y="1576"/>
                  <a:ext cx="137" cy="33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71" name="Freeform 79"/>
                <p:cNvSpPr>
                  <a:spLocks noChangeArrowheads="1"/>
                </p:cNvSpPr>
                <p:nvPr/>
              </p:nvSpPr>
              <p:spPr bwMode="auto">
                <a:xfrm>
                  <a:off x="4495" y="1576"/>
                  <a:ext cx="124" cy="33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272" name="Line 80"/>
              <p:cNvSpPr>
                <a:spLocks noChangeShapeType="1"/>
              </p:cNvSpPr>
              <p:nvPr/>
            </p:nvSpPr>
            <p:spPr bwMode="auto">
              <a:xfrm>
                <a:off x="4441" y="1591"/>
                <a:ext cx="0" cy="47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3" name="Line 81"/>
              <p:cNvSpPr>
                <a:spLocks noChangeShapeType="1"/>
              </p:cNvSpPr>
              <p:nvPr/>
            </p:nvSpPr>
            <p:spPr bwMode="auto">
              <a:xfrm>
                <a:off x="4684" y="1593"/>
                <a:ext cx="0" cy="4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74" name="Group 82"/>
            <p:cNvGrpSpPr>
              <a:grpSpLocks/>
            </p:cNvGrpSpPr>
            <p:nvPr/>
          </p:nvGrpSpPr>
          <p:grpSpPr bwMode="auto">
            <a:xfrm>
              <a:off x="4447" y="1723"/>
              <a:ext cx="245" cy="109"/>
              <a:chOff x="4447" y="1723"/>
              <a:chExt cx="245" cy="109"/>
            </a:xfrm>
          </p:grpSpPr>
          <p:sp>
            <p:nvSpPr>
              <p:cNvPr id="8275" name="Oval 83"/>
              <p:cNvSpPr>
                <a:spLocks noChangeArrowheads="1"/>
              </p:cNvSpPr>
              <p:nvPr/>
            </p:nvSpPr>
            <p:spPr bwMode="auto">
              <a:xfrm>
                <a:off x="4448" y="1771"/>
                <a:ext cx="243" cy="60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6" name="Rectangle 84"/>
              <p:cNvSpPr>
                <a:spLocks noChangeArrowheads="1"/>
              </p:cNvSpPr>
              <p:nvPr/>
            </p:nvSpPr>
            <p:spPr bwMode="auto">
              <a:xfrm>
                <a:off x="4448" y="1765"/>
                <a:ext cx="244" cy="37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7" name="Oval 85"/>
              <p:cNvSpPr>
                <a:spLocks noChangeArrowheads="1"/>
              </p:cNvSpPr>
              <p:nvPr/>
            </p:nvSpPr>
            <p:spPr bwMode="auto">
              <a:xfrm>
                <a:off x="4447" y="1723"/>
                <a:ext cx="243" cy="71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278" name="Group 86"/>
              <p:cNvGrpSpPr>
                <a:grpSpLocks/>
              </p:cNvGrpSpPr>
              <p:nvPr/>
            </p:nvGrpSpPr>
            <p:grpSpPr bwMode="auto">
              <a:xfrm>
                <a:off x="4496" y="1742"/>
                <a:ext cx="137" cy="33"/>
                <a:chOff x="4496" y="1742"/>
                <a:chExt cx="137" cy="33"/>
              </a:xfrm>
            </p:grpSpPr>
            <p:sp>
              <p:nvSpPr>
                <p:cNvPr id="8279" name="Freeform 87"/>
                <p:cNvSpPr>
                  <a:spLocks noChangeArrowheads="1"/>
                </p:cNvSpPr>
                <p:nvPr/>
              </p:nvSpPr>
              <p:spPr bwMode="auto">
                <a:xfrm>
                  <a:off x="4496" y="1742"/>
                  <a:ext cx="137" cy="33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80" name="Freeform 88"/>
                <p:cNvSpPr>
                  <a:spLocks noChangeArrowheads="1"/>
                </p:cNvSpPr>
                <p:nvPr/>
              </p:nvSpPr>
              <p:spPr bwMode="auto">
                <a:xfrm>
                  <a:off x="4502" y="1742"/>
                  <a:ext cx="124" cy="33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281" name="Line 89"/>
              <p:cNvSpPr>
                <a:spLocks noChangeShapeType="1"/>
              </p:cNvSpPr>
              <p:nvPr/>
            </p:nvSpPr>
            <p:spPr bwMode="auto">
              <a:xfrm>
                <a:off x="4448" y="1757"/>
                <a:ext cx="0" cy="47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2" name="Line 90"/>
              <p:cNvSpPr>
                <a:spLocks noChangeShapeType="1"/>
              </p:cNvSpPr>
              <p:nvPr/>
            </p:nvSpPr>
            <p:spPr bwMode="auto">
              <a:xfrm>
                <a:off x="4691" y="1759"/>
                <a:ext cx="0" cy="4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83" name="Group 91"/>
            <p:cNvGrpSpPr>
              <a:grpSpLocks/>
            </p:cNvGrpSpPr>
            <p:nvPr/>
          </p:nvGrpSpPr>
          <p:grpSpPr bwMode="auto">
            <a:xfrm>
              <a:off x="4793" y="1724"/>
              <a:ext cx="245" cy="109"/>
              <a:chOff x="4793" y="1724"/>
              <a:chExt cx="245" cy="109"/>
            </a:xfrm>
          </p:grpSpPr>
          <p:sp>
            <p:nvSpPr>
              <p:cNvPr id="8284" name="Oval 92"/>
              <p:cNvSpPr>
                <a:spLocks noChangeArrowheads="1"/>
              </p:cNvSpPr>
              <p:nvPr/>
            </p:nvSpPr>
            <p:spPr bwMode="auto">
              <a:xfrm>
                <a:off x="4794" y="1772"/>
                <a:ext cx="243" cy="60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5" name="Rectangle 93"/>
              <p:cNvSpPr>
                <a:spLocks noChangeArrowheads="1"/>
              </p:cNvSpPr>
              <p:nvPr/>
            </p:nvSpPr>
            <p:spPr bwMode="auto">
              <a:xfrm>
                <a:off x="4794" y="1766"/>
                <a:ext cx="244" cy="37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6" name="Oval 94"/>
              <p:cNvSpPr>
                <a:spLocks noChangeArrowheads="1"/>
              </p:cNvSpPr>
              <p:nvPr/>
            </p:nvSpPr>
            <p:spPr bwMode="auto">
              <a:xfrm>
                <a:off x="4793" y="1724"/>
                <a:ext cx="243" cy="71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287" name="Group 95"/>
              <p:cNvGrpSpPr>
                <a:grpSpLocks/>
              </p:cNvGrpSpPr>
              <p:nvPr/>
            </p:nvGrpSpPr>
            <p:grpSpPr bwMode="auto">
              <a:xfrm>
                <a:off x="4842" y="1743"/>
                <a:ext cx="137" cy="33"/>
                <a:chOff x="4842" y="1743"/>
                <a:chExt cx="137" cy="33"/>
              </a:xfrm>
            </p:grpSpPr>
            <p:sp>
              <p:nvSpPr>
                <p:cNvPr id="8288" name="Freeform 96"/>
                <p:cNvSpPr>
                  <a:spLocks noChangeArrowheads="1"/>
                </p:cNvSpPr>
                <p:nvPr/>
              </p:nvSpPr>
              <p:spPr bwMode="auto">
                <a:xfrm>
                  <a:off x="4842" y="1743"/>
                  <a:ext cx="137" cy="33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89" name="Freeform 97"/>
                <p:cNvSpPr>
                  <a:spLocks noChangeArrowheads="1"/>
                </p:cNvSpPr>
                <p:nvPr/>
              </p:nvSpPr>
              <p:spPr bwMode="auto">
                <a:xfrm>
                  <a:off x="4848" y="1743"/>
                  <a:ext cx="124" cy="33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290" name="Line 98"/>
              <p:cNvSpPr>
                <a:spLocks noChangeShapeType="1"/>
              </p:cNvSpPr>
              <p:nvPr/>
            </p:nvSpPr>
            <p:spPr bwMode="auto">
              <a:xfrm>
                <a:off x="4794" y="1758"/>
                <a:ext cx="0" cy="47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1" name="Line 99"/>
              <p:cNvSpPr>
                <a:spLocks noChangeShapeType="1"/>
              </p:cNvSpPr>
              <p:nvPr/>
            </p:nvSpPr>
            <p:spPr bwMode="auto">
              <a:xfrm>
                <a:off x="5037" y="1760"/>
                <a:ext cx="0" cy="4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92" name="Group 100"/>
            <p:cNvGrpSpPr>
              <a:grpSpLocks/>
            </p:cNvGrpSpPr>
            <p:nvPr/>
          </p:nvGrpSpPr>
          <p:grpSpPr bwMode="auto">
            <a:xfrm>
              <a:off x="4747" y="1494"/>
              <a:ext cx="245" cy="109"/>
              <a:chOff x="4747" y="1494"/>
              <a:chExt cx="245" cy="109"/>
            </a:xfrm>
          </p:grpSpPr>
          <p:sp>
            <p:nvSpPr>
              <p:cNvPr id="8293" name="Oval 101"/>
              <p:cNvSpPr>
                <a:spLocks noChangeArrowheads="1"/>
              </p:cNvSpPr>
              <p:nvPr/>
            </p:nvSpPr>
            <p:spPr bwMode="auto">
              <a:xfrm>
                <a:off x="4748" y="1542"/>
                <a:ext cx="243" cy="60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4" name="Rectangle 102"/>
              <p:cNvSpPr>
                <a:spLocks noChangeArrowheads="1"/>
              </p:cNvSpPr>
              <p:nvPr/>
            </p:nvSpPr>
            <p:spPr bwMode="auto">
              <a:xfrm>
                <a:off x="4748" y="1536"/>
                <a:ext cx="244" cy="37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5" name="Oval 103"/>
              <p:cNvSpPr>
                <a:spLocks noChangeArrowheads="1"/>
              </p:cNvSpPr>
              <p:nvPr/>
            </p:nvSpPr>
            <p:spPr bwMode="auto">
              <a:xfrm>
                <a:off x="4747" y="1494"/>
                <a:ext cx="243" cy="71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296" name="Group 104"/>
              <p:cNvGrpSpPr>
                <a:grpSpLocks/>
              </p:cNvGrpSpPr>
              <p:nvPr/>
            </p:nvGrpSpPr>
            <p:grpSpPr bwMode="auto">
              <a:xfrm>
                <a:off x="4796" y="1513"/>
                <a:ext cx="137" cy="33"/>
                <a:chOff x="4796" y="1513"/>
                <a:chExt cx="137" cy="33"/>
              </a:xfrm>
            </p:grpSpPr>
            <p:sp>
              <p:nvSpPr>
                <p:cNvPr id="8297" name="Freeform 105"/>
                <p:cNvSpPr>
                  <a:spLocks noChangeArrowheads="1"/>
                </p:cNvSpPr>
                <p:nvPr/>
              </p:nvSpPr>
              <p:spPr bwMode="auto">
                <a:xfrm>
                  <a:off x="4796" y="1513"/>
                  <a:ext cx="137" cy="33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98" name="Freeform 106"/>
                <p:cNvSpPr>
                  <a:spLocks noChangeArrowheads="1"/>
                </p:cNvSpPr>
                <p:nvPr/>
              </p:nvSpPr>
              <p:spPr bwMode="auto">
                <a:xfrm>
                  <a:off x="4802" y="1513"/>
                  <a:ext cx="124" cy="33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299" name="Line 107"/>
              <p:cNvSpPr>
                <a:spLocks noChangeShapeType="1"/>
              </p:cNvSpPr>
              <p:nvPr/>
            </p:nvSpPr>
            <p:spPr bwMode="auto">
              <a:xfrm>
                <a:off x="4748" y="1528"/>
                <a:ext cx="0" cy="47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0" name="Line 108"/>
              <p:cNvSpPr>
                <a:spLocks noChangeShapeType="1"/>
              </p:cNvSpPr>
              <p:nvPr/>
            </p:nvSpPr>
            <p:spPr bwMode="auto">
              <a:xfrm>
                <a:off x="4991" y="1530"/>
                <a:ext cx="0" cy="4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301" name="Group 109"/>
            <p:cNvGrpSpPr>
              <a:grpSpLocks/>
            </p:cNvGrpSpPr>
            <p:nvPr/>
          </p:nvGrpSpPr>
          <p:grpSpPr bwMode="auto">
            <a:xfrm>
              <a:off x="4777" y="2282"/>
              <a:ext cx="309" cy="129"/>
              <a:chOff x="4777" y="2282"/>
              <a:chExt cx="309" cy="129"/>
            </a:xfrm>
          </p:grpSpPr>
          <p:sp>
            <p:nvSpPr>
              <p:cNvPr id="8302" name="Oval 110"/>
              <p:cNvSpPr>
                <a:spLocks noChangeArrowheads="1"/>
              </p:cNvSpPr>
              <p:nvPr/>
            </p:nvSpPr>
            <p:spPr bwMode="auto">
              <a:xfrm>
                <a:off x="4778" y="2339"/>
                <a:ext cx="306" cy="72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3" name="Rectangle 111"/>
              <p:cNvSpPr>
                <a:spLocks noChangeArrowheads="1"/>
              </p:cNvSpPr>
              <p:nvPr/>
            </p:nvSpPr>
            <p:spPr bwMode="auto">
              <a:xfrm>
                <a:off x="4778" y="2332"/>
                <a:ext cx="308" cy="44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4" name="Oval 112"/>
              <p:cNvSpPr>
                <a:spLocks noChangeArrowheads="1"/>
              </p:cNvSpPr>
              <p:nvPr/>
            </p:nvSpPr>
            <p:spPr bwMode="auto">
              <a:xfrm>
                <a:off x="4777" y="2282"/>
                <a:ext cx="306" cy="84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305" name="Group 113"/>
              <p:cNvGrpSpPr>
                <a:grpSpLocks/>
              </p:cNvGrpSpPr>
              <p:nvPr/>
            </p:nvGrpSpPr>
            <p:grpSpPr bwMode="auto">
              <a:xfrm>
                <a:off x="4839" y="2304"/>
                <a:ext cx="172" cy="39"/>
                <a:chOff x="4839" y="2304"/>
                <a:chExt cx="172" cy="39"/>
              </a:xfrm>
            </p:grpSpPr>
            <p:sp>
              <p:nvSpPr>
                <p:cNvPr id="8306" name="Freeform 114"/>
                <p:cNvSpPr>
                  <a:spLocks noChangeArrowheads="1"/>
                </p:cNvSpPr>
                <p:nvPr/>
              </p:nvSpPr>
              <p:spPr bwMode="auto">
                <a:xfrm>
                  <a:off x="4839" y="2304"/>
                  <a:ext cx="172" cy="39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7" name="Freeform 115"/>
                <p:cNvSpPr>
                  <a:spLocks noChangeArrowheads="1"/>
                </p:cNvSpPr>
                <p:nvPr/>
              </p:nvSpPr>
              <p:spPr bwMode="auto">
                <a:xfrm>
                  <a:off x="4846" y="2304"/>
                  <a:ext cx="157" cy="39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308" name="Line 116"/>
              <p:cNvSpPr>
                <a:spLocks noChangeShapeType="1"/>
              </p:cNvSpPr>
              <p:nvPr/>
            </p:nvSpPr>
            <p:spPr bwMode="auto">
              <a:xfrm>
                <a:off x="4778" y="2322"/>
                <a:ext cx="0" cy="5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9" name="Line 117"/>
              <p:cNvSpPr>
                <a:spLocks noChangeShapeType="1"/>
              </p:cNvSpPr>
              <p:nvPr/>
            </p:nvSpPr>
            <p:spPr bwMode="auto">
              <a:xfrm>
                <a:off x="5084" y="2325"/>
                <a:ext cx="0" cy="52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310" name="Line 118"/>
            <p:cNvSpPr>
              <a:spLocks noChangeShapeType="1"/>
            </p:cNvSpPr>
            <p:nvPr/>
          </p:nvSpPr>
          <p:spPr bwMode="auto">
            <a:xfrm>
              <a:off x="3952" y="2344"/>
              <a:ext cx="427" cy="0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8311" name="Group 119"/>
            <p:cNvGrpSpPr>
              <a:grpSpLocks/>
            </p:cNvGrpSpPr>
            <p:nvPr/>
          </p:nvGrpSpPr>
          <p:grpSpPr bwMode="auto">
            <a:xfrm>
              <a:off x="4367" y="2274"/>
              <a:ext cx="309" cy="129"/>
              <a:chOff x="4367" y="2274"/>
              <a:chExt cx="309" cy="129"/>
            </a:xfrm>
          </p:grpSpPr>
          <p:sp>
            <p:nvSpPr>
              <p:cNvPr id="8312" name="Oval 120"/>
              <p:cNvSpPr>
                <a:spLocks noChangeArrowheads="1"/>
              </p:cNvSpPr>
              <p:nvPr/>
            </p:nvSpPr>
            <p:spPr bwMode="auto">
              <a:xfrm>
                <a:off x="4368" y="2331"/>
                <a:ext cx="306" cy="72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3" name="Rectangle 121"/>
              <p:cNvSpPr>
                <a:spLocks noChangeArrowheads="1"/>
              </p:cNvSpPr>
              <p:nvPr/>
            </p:nvSpPr>
            <p:spPr bwMode="auto">
              <a:xfrm>
                <a:off x="4368" y="2324"/>
                <a:ext cx="308" cy="44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4" name="Oval 122"/>
              <p:cNvSpPr>
                <a:spLocks noChangeArrowheads="1"/>
              </p:cNvSpPr>
              <p:nvPr/>
            </p:nvSpPr>
            <p:spPr bwMode="auto">
              <a:xfrm>
                <a:off x="4367" y="2274"/>
                <a:ext cx="306" cy="84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315" name="Group 123"/>
              <p:cNvGrpSpPr>
                <a:grpSpLocks/>
              </p:cNvGrpSpPr>
              <p:nvPr/>
            </p:nvGrpSpPr>
            <p:grpSpPr bwMode="auto">
              <a:xfrm>
                <a:off x="4429" y="2296"/>
                <a:ext cx="172" cy="39"/>
                <a:chOff x="4429" y="2296"/>
                <a:chExt cx="172" cy="39"/>
              </a:xfrm>
            </p:grpSpPr>
            <p:sp>
              <p:nvSpPr>
                <p:cNvPr id="8316" name="Freeform 124"/>
                <p:cNvSpPr>
                  <a:spLocks noChangeArrowheads="1"/>
                </p:cNvSpPr>
                <p:nvPr/>
              </p:nvSpPr>
              <p:spPr bwMode="auto">
                <a:xfrm>
                  <a:off x="4429" y="2296"/>
                  <a:ext cx="172" cy="39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7" name="Freeform 125"/>
                <p:cNvSpPr>
                  <a:spLocks noChangeArrowheads="1"/>
                </p:cNvSpPr>
                <p:nvPr/>
              </p:nvSpPr>
              <p:spPr bwMode="auto">
                <a:xfrm>
                  <a:off x="4436" y="2296"/>
                  <a:ext cx="157" cy="39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318" name="Line 126"/>
              <p:cNvSpPr>
                <a:spLocks noChangeShapeType="1"/>
              </p:cNvSpPr>
              <p:nvPr/>
            </p:nvSpPr>
            <p:spPr bwMode="auto">
              <a:xfrm>
                <a:off x="4368" y="2314"/>
                <a:ext cx="0" cy="5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9" name="Line 127"/>
              <p:cNvSpPr>
                <a:spLocks noChangeShapeType="1"/>
              </p:cNvSpPr>
              <p:nvPr/>
            </p:nvSpPr>
            <p:spPr bwMode="auto">
              <a:xfrm>
                <a:off x="4674" y="2316"/>
                <a:ext cx="0" cy="52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320" name="Group 128"/>
            <p:cNvGrpSpPr>
              <a:grpSpLocks/>
            </p:cNvGrpSpPr>
            <p:nvPr/>
          </p:nvGrpSpPr>
          <p:grpSpPr bwMode="auto">
            <a:xfrm>
              <a:off x="4563" y="2450"/>
              <a:ext cx="309" cy="129"/>
              <a:chOff x="4563" y="2450"/>
              <a:chExt cx="309" cy="129"/>
            </a:xfrm>
          </p:grpSpPr>
          <p:sp>
            <p:nvSpPr>
              <p:cNvPr id="8321" name="Oval 129"/>
              <p:cNvSpPr>
                <a:spLocks noChangeArrowheads="1"/>
              </p:cNvSpPr>
              <p:nvPr/>
            </p:nvSpPr>
            <p:spPr bwMode="auto">
              <a:xfrm>
                <a:off x="4564" y="2507"/>
                <a:ext cx="306" cy="72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22" name="Rectangle 130"/>
              <p:cNvSpPr>
                <a:spLocks noChangeArrowheads="1"/>
              </p:cNvSpPr>
              <p:nvPr/>
            </p:nvSpPr>
            <p:spPr bwMode="auto">
              <a:xfrm>
                <a:off x="4564" y="2500"/>
                <a:ext cx="308" cy="44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23" name="Oval 131"/>
              <p:cNvSpPr>
                <a:spLocks noChangeArrowheads="1"/>
              </p:cNvSpPr>
              <p:nvPr/>
            </p:nvSpPr>
            <p:spPr bwMode="auto">
              <a:xfrm>
                <a:off x="4563" y="2450"/>
                <a:ext cx="306" cy="84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324" name="Group 132"/>
              <p:cNvGrpSpPr>
                <a:grpSpLocks/>
              </p:cNvGrpSpPr>
              <p:nvPr/>
            </p:nvGrpSpPr>
            <p:grpSpPr bwMode="auto">
              <a:xfrm>
                <a:off x="4625" y="2472"/>
                <a:ext cx="172" cy="39"/>
                <a:chOff x="4625" y="2472"/>
                <a:chExt cx="172" cy="39"/>
              </a:xfrm>
            </p:grpSpPr>
            <p:sp>
              <p:nvSpPr>
                <p:cNvPr id="8325" name="Freeform 133"/>
                <p:cNvSpPr>
                  <a:spLocks noChangeArrowheads="1"/>
                </p:cNvSpPr>
                <p:nvPr/>
              </p:nvSpPr>
              <p:spPr bwMode="auto">
                <a:xfrm>
                  <a:off x="4625" y="2472"/>
                  <a:ext cx="172" cy="39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26" name="Freeform 134"/>
                <p:cNvSpPr>
                  <a:spLocks noChangeArrowheads="1"/>
                </p:cNvSpPr>
                <p:nvPr/>
              </p:nvSpPr>
              <p:spPr bwMode="auto">
                <a:xfrm>
                  <a:off x="4632" y="2472"/>
                  <a:ext cx="157" cy="39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327" name="Line 135"/>
              <p:cNvSpPr>
                <a:spLocks noChangeShapeType="1"/>
              </p:cNvSpPr>
              <p:nvPr/>
            </p:nvSpPr>
            <p:spPr bwMode="auto">
              <a:xfrm>
                <a:off x="4564" y="2490"/>
                <a:ext cx="0" cy="5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8" name="Line 136"/>
              <p:cNvSpPr>
                <a:spLocks noChangeShapeType="1"/>
              </p:cNvSpPr>
              <p:nvPr/>
            </p:nvSpPr>
            <p:spPr bwMode="auto">
              <a:xfrm>
                <a:off x="4870" y="2493"/>
                <a:ext cx="0" cy="52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329" name="Group 137"/>
            <p:cNvGrpSpPr>
              <a:grpSpLocks/>
            </p:cNvGrpSpPr>
            <p:nvPr/>
          </p:nvGrpSpPr>
          <p:grpSpPr bwMode="auto">
            <a:xfrm>
              <a:off x="4685" y="3014"/>
              <a:ext cx="391" cy="153"/>
              <a:chOff x="4685" y="3014"/>
              <a:chExt cx="391" cy="153"/>
            </a:xfrm>
          </p:grpSpPr>
          <p:sp>
            <p:nvSpPr>
              <p:cNvPr id="8330" name="Oval 138"/>
              <p:cNvSpPr>
                <a:spLocks noChangeArrowheads="1"/>
              </p:cNvSpPr>
              <p:nvPr/>
            </p:nvSpPr>
            <p:spPr bwMode="auto">
              <a:xfrm>
                <a:off x="4686" y="3082"/>
                <a:ext cx="388" cy="85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31" name="Rectangle 139"/>
              <p:cNvSpPr>
                <a:spLocks noChangeArrowheads="1"/>
              </p:cNvSpPr>
              <p:nvPr/>
            </p:nvSpPr>
            <p:spPr bwMode="auto">
              <a:xfrm>
                <a:off x="4686" y="3073"/>
                <a:ext cx="390" cy="52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32" name="Oval 140"/>
              <p:cNvSpPr>
                <a:spLocks noChangeArrowheads="1"/>
              </p:cNvSpPr>
              <p:nvPr/>
            </p:nvSpPr>
            <p:spPr bwMode="auto">
              <a:xfrm>
                <a:off x="4685" y="3014"/>
                <a:ext cx="388" cy="100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333" name="Group 141"/>
              <p:cNvGrpSpPr>
                <a:grpSpLocks/>
              </p:cNvGrpSpPr>
              <p:nvPr/>
            </p:nvGrpSpPr>
            <p:grpSpPr bwMode="auto">
              <a:xfrm>
                <a:off x="4763" y="3040"/>
                <a:ext cx="219" cy="46"/>
                <a:chOff x="4763" y="3040"/>
                <a:chExt cx="219" cy="46"/>
              </a:xfrm>
            </p:grpSpPr>
            <p:sp>
              <p:nvSpPr>
                <p:cNvPr id="8334" name="Freeform 142"/>
                <p:cNvSpPr>
                  <a:spLocks noChangeArrowheads="1"/>
                </p:cNvSpPr>
                <p:nvPr/>
              </p:nvSpPr>
              <p:spPr bwMode="auto">
                <a:xfrm>
                  <a:off x="4763" y="3040"/>
                  <a:ext cx="219" cy="46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35" name="Freeform 143"/>
                <p:cNvSpPr>
                  <a:spLocks noChangeArrowheads="1"/>
                </p:cNvSpPr>
                <p:nvPr/>
              </p:nvSpPr>
              <p:spPr bwMode="auto">
                <a:xfrm>
                  <a:off x="4773" y="3040"/>
                  <a:ext cx="199" cy="46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336" name="Line 144"/>
              <p:cNvSpPr>
                <a:spLocks noChangeShapeType="1"/>
              </p:cNvSpPr>
              <p:nvPr/>
            </p:nvSpPr>
            <p:spPr bwMode="auto">
              <a:xfrm>
                <a:off x="4686" y="3061"/>
                <a:ext cx="0" cy="6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7" name="Line 145"/>
              <p:cNvSpPr>
                <a:spLocks noChangeShapeType="1"/>
              </p:cNvSpPr>
              <p:nvPr/>
            </p:nvSpPr>
            <p:spPr bwMode="auto">
              <a:xfrm>
                <a:off x="5074" y="3064"/>
                <a:ext cx="0" cy="6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338" name="Group 146"/>
            <p:cNvGrpSpPr>
              <a:grpSpLocks/>
            </p:cNvGrpSpPr>
            <p:nvPr/>
          </p:nvGrpSpPr>
          <p:grpSpPr bwMode="auto">
            <a:xfrm>
              <a:off x="4291" y="2826"/>
              <a:ext cx="391" cy="153"/>
              <a:chOff x="4291" y="2826"/>
              <a:chExt cx="391" cy="153"/>
            </a:xfrm>
          </p:grpSpPr>
          <p:sp>
            <p:nvSpPr>
              <p:cNvPr id="8339" name="Oval 147"/>
              <p:cNvSpPr>
                <a:spLocks noChangeArrowheads="1"/>
              </p:cNvSpPr>
              <p:nvPr/>
            </p:nvSpPr>
            <p:spPr bwMode="auto">
              <a:xfrm>
                <a:off x="4292" y="2894"/>
                <a:ext cx="387" cy="85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40" name="Rectangle 148"/>
              <p:cNvSpPr>
                <a:spLocks noChangeArrowheads="1"/>
              </p:cNvSpPr>
              <p:nvPr/>
            </p:nvSpPr>
            <p:spPr bwMode="auto">
              <a:xfrm>
                <a:off x="4292" y="2885"/>
                <a:ext cx="389" cy="52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41" name="Oval 149"/>
              <p:cNvSpPr>
                <a:spLocks noChangeArrowheads="1"/>
              </p:cNvSpPr>
              <p:nvPr/>
            </p:nvSpPr>
            <p:spPr bwMode="auto">
              <a:xfrm>
                <a:off x="4291" y="2826"/>
                <a:ext cx="387" cy="100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342" name="Group 150"/>
              <p:cNvGrpSpPr>
                <a:grpSpLocks/>
              </p:cNvGrpSpPr>
              <p:nvPr/>
            </p:nvGrpSpPr>
            <p:grpSpPr bwMode="auto">
              <a:xfrm>
                <a:off x="4369" y="2852"/>
                <a:ext cx="218" cy="46"/>
                <a:chOff x="4369" y="2852"/>
                <a:chExt cx="218" cy="46"/>
              </a:xfrm>
            </p:grpSpPr>
            <p:sp>
              <p:nvSpPr>
                <p:cNvPr id="8343" name="Freeform 151"/>
                <p:cNvSpPr>
                  <a:spLocks noChangeArrowheads="1"/>
                </p:cNvSpPr>
                <p:nvPr/>
              </p:nvSpPr>
              <p:spPr bwMode="auto">
                <a:xfrm>
                  <a:off x="4369" y="2852"/>
                  <a:ext cx="218" cy="46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44" name="Freeform 152"/>
                <p:cNvSpPr>
                  <a:spLocks noChangeArrowheads="1"/>
                </p:cNvSpPr>
                <p:nvPr/>
              </p:nvSpPr>
              <p:spPr bwMode="auto">
                <a:xfrm>
                  <a:off x="4379" y="2852"/>
                  <a:ext cx="198" cy="46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345" name="Line 153"/>
              <p:cNvSpPr>
                <a:spLocks noChangeShapeType="1"/>
              </p:cNvSpPr>
              <p:nvPr/>
            </p:nvSpPr>
            <p:spPr bwMode="auto">
              <a:xfrm>
                <a:off x="4292" y="2873"/>
                <a:ext cx="0" cy="6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6" name="Line 154"/>
              <p:cNvSpPr>
                <a:spLocks noChangeShapeType="1"/>
              </p:cNvSpPr>
              <p:nvPr/>
            </p:nvSpPr>
            <p:spPr bwMode="auto">
              <a:xfrm>
                <a:off x="4679" y="2876"/>
                <a:ext cx="0" cy="6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347" name="Group 155"/>
            <p:cNvGrpSpPr>
              <a:grpSpLocks/>
            </p:cNvGrpSpPr>
            <p:nvPr/>
          </p:nvGrpSpPr>
          <p:grpSpPr bwMode="auto">
            <a:xfrm>
              <a:off x="3835" y="3042"/>
              <a:ext cx="391" cy="153"/>
              <a:chOff x="3835" y="3042"/>
              <a:chExt cx="391" cy="153"/>
            </a:xfrm>
          </p:grpSpPr>
          <p:sp>
            <p:nvSpPr>
              <p:cNvPr id="8348" name="Oval 156"/>
              <p:cNvSpPr>
                <a:spLocks noChangeArrowheads="1"/>
              </p:cNvSpPr>
              <p:nvPr/>
            </p:nvSpPr>
            <p:spPr bwMode="auto">
              <a:xfrm>
                <a:off x="3836" y="3110"/>
                <a:ext cx="388" cy="85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49" name="Rectangle 157"/>
              <p:cNvSpPr>
                <a:spLocks noChangeArrowheads="1"/>
              </p:cNvSpPr>
              <p:nvPr/>
            </p:nvSpPr>
            <p:spPr bwMode="auto">
              <a:xfrm>
                <a:off x="3836" y="3101"/>
                <a:ext cx="390" cy="52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50" name="Oval 158"/>
              <p:cNvSpPr>
                <a:spLocks noChangeArrowheads="1"/>
              </p:cNvSpPr>
              <p:nvPr/>
            </p:nvSpPr>
            <p:spPr bwMode="auto">
              <a:xfrm>
                <a:off x="3835" y="3042"/>
                <a:ext cx="388" cy="100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351" name="Group 159"/>
              <p:cNvGrpSpPr>
                <a:grpSpLocks/>
              </p:cNvGrpSpPr>
              <p:nvPr/>
            </p:nvGrpSpPr>
            <p:grpSpPr bwMode="auto">
              <a:xfrm>
                <a:off x="3913" y="3068"/>
                <a:ext cx="219" cy="46"/>
                <a:chOff x="3913" y="3068"/>
                <a:chExt cx="219" cy="46"/>
              </a:xfrm>
            </p:grpSpPr>
            <p:sp>
              <p:nvSpPr>
                <p:cNvPr id="8352" name="Freeform 160"/>
                <p:cNvSpPr>
                  <a:spLocks noChangeArrowheads="1"/>
                </p:cNvSpPr>
                <p:nvPr/>
              </p:nvSpPr>
              <p:spPr bwMode="auto">
                <a:xfrm>
                  <a:off x="3913" y="3068"/>
                  <a:ext cx="219" cy="46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53" name="Freeform 161"/>
                <p:cNvSpPr>
                  <a:spLocks noChangeArrowheads="1"/>
                </p:cNvSpPr>
                <p:nvPr/>
              </p:nvSpPr>
              <p:spPr bwMode="auto">
                <a:xfrm>
                  <a:off x="3923" y="3068"/>
                  <a:ext cx="199" cy="46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354" name="Line 162"/>
              <p:cNvSpPr>
                <a:spLocks noChangeShapeType="1"/>
              </p:cNvSpPr>
              <p:nvPr/>
            </p:nvSpPr>
            <p:spPr bwMode="auto">
              <a:xfrm>
                <a:off x="3836" y="3089"/>
                <a:ext cx="0" cy="6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5" name="Line 163"/>
              <p:cNvSpPr>
                <a:spLocks noChangeShapeType="1"/>
              </p:cNvSpPr>
              <p:nvPr/>
            </p:nvSpPr>
            <p:spPr bwMode="auto">
              <a:xfrm>
                <a:off x="4224" y="3092"/>
                <a:ext cx="0" cy="66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356" name="Group 164"/>
            <p:cNvGrpSpPr>
              <a:grpSpLocks/>
            </p:cNvGrpSpPr>
            <p:nvPr/>
          </p:nvGrpSpPr>
          <p:grpSpPr bwMode="auto">
            <a:xfrm>
              <a:off x="3715" y="2282"/>
              <a:ext cx="245" cy="107"/>
              <a:chOff x="3715" y="2282"/>
              <a:chExt cx="245" cy="107"/>
            </a:xfrm>
          </p:grpSpPr>
          <p:sp>
            <p:nvSpPr>
              <p:cNvPr id="8357" name="Oval 165"/>
              <p:cNvSpPr>
                <a:spLocks noChangeArrowheads="1"/>
              </p:cNvSpPr>
              <p:nvPr/>
            </p:nvSpPr>
            <p:spPr bwMode="auto">
              <a:xfrm>
                <a:off x="3716" y="2329"/>
                <a:ext cx="243" cy="59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58" name="Rectangle 166"/>
              <p:cNvSpPr>
                <a:spLocks noChangeArrowheads="1"/>
              </p:cNvSpPr>
              <p:nvPr/>
            </p:nvSpPr>
            <p:spPr bwMode="auto">
              <a:xfrm>
                <a:off x="3716" y="2323"/>
                <a:ext cx="244" cy="36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59" name="Oval 167"/>
              <p:cNvSpPr>
                <a:spLocks noChangeArrowheads="1"/>
              </p:cNvSpPr>
              <p:nvPr/>
            </p:nvSpPr>
            <p:spPr bwMode="auto">
              <a:xfrm>
                <a:off x="3715" y="2282"/>
                <a:ext cx="243" cy="70"/>
              </a:xfrm>
              <a:prstGeom prst="ellipse">
                <a:avLst/>
              </a:prstGeom>
              <a:gradFill rotWithShape="0">
                <a:gsLst>
                  <a:gs pos="0">
                    <a:srgbClr val="B2B2B2"/>
                  </a:gs>
                  <a:gs pos="100000">
                    <a:srgbClr val="EAEAEA"/>
                  </a:gs>
                </a:gsLst>
                <a:lin ang="0" scaled="1"/>
              </a:gradFill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360" name="Group 168"/>
              <p:cNvGrpSpPr>
                <a:grpSpLocks/>
              </p:cNvGrpSpPr>
              <p:nvPr/>
            </p:nvGrpSpPr>
            <p:grpSpPr bwMode="auto">
              <a:xfrm>
                <a:off x="3764" y="2300"/>
                <a:ext cx="137" cy="32"/>
                <a:chOff x="3764" y="2300"/>
                <a:chExt cx="137" cy="32"/>
              </a:xfrm>
            </p:grpSpPr>
            <p:sp>
              <p:nvSpPr>
                <p:cNvPr id="8361" name="Freeform 169"/>
                <p:cNvSpPr>
                  <a:spLocks noChangeArrowheads="1"/>
                </p:cNvSpPr>
                <p:nvPr/>
              </p:nvSpPr>
              <p:spPr bwMode="auto">
                <a:xfrm>
                  <a:off x="3764" y="2300"/>
                  <a:ext cx="137" cy="32"/>
                </a:xfrm>
                <a:custGeom>
                  <a:avLst/>
                  <a:gdLst>
                    <a:gd name="G0" fmla="+- 60 0 0"/>
                    <a:gd name="G1" fmla="+- 1 0 0"/>
                    <a:gd name="G2" fmla="+- 1 0 0"/>
                    <a:gd name="G3" fmla="+- 1 0 0"/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62" name="Freeform 170"/>
                <p:cNvSpPr>
                  <a:spLocks noChangeArrowheads="1"/>
                </p:cNvSpPr>
                <p:nvPr/>
              </p:nvSpPr>
              <p:spPr bwMode="auto">
                <a:xfrm>
                  <a:off x="3770" y="2300"/>
                  <a:ext cx="124" cy="32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0">
                  <a:gsLst>
                    <a:gs pos="0">
                      <a:srgbClr val="B2B2B2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60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363" name="Line 171"/>
              <p:cNvSpPr>
                <a:spLocks noChangeShapeType="1"/>
              </p:cNvSpPr>
              <p:nvPr/>
            </p:nvSpPr>
            <p:spPr bwMode="auto">
              <a:xfrm>
                <a:off x="3716" y="2315"/>
                <a:ext cx="0" cy="49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4" name="Line 172"/>
              <p:cNvSpPr>
                <a:spLocks noChangeShapeType="1"/>
              </p:cNvSpPr>
              <p:nvPr/>
            </p:nvSpPr>
            <p:spPr bwMode="auto">
              <a:xfrm>
                <a:off x="3959" y="2317"/>
                <a:ext cx="0" cy="48"/>
              </a:xfrm>
              <a:prstGeom prst="line">
                <a:avLst/>
              </a:prstGeom>
              <a:noFill/>
              <a:ln w="9360" cap="sq">
                <a:solidFill>
                  <a:srgbClr val="80808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365" name="Group 173"/>
            <p:cNvGrpSpPr>
              <a:grpSpLocks/>
            </p:cNvGrpSpPr>
            <p:nvPr/>
          </p:nvGrpSpPr>
          <p:grpSpPr bwMode="auto">
            <a:xfrm>
              <a:off x="4414" y="3139"/>
              <a:ext cx="280" cy="265"/>
              <a:chOff x="4414" y="3139"/>
              <a:chExt cx="280" cy="265"/>
            </a:xfrm>
          </p:grpSpPr>
          <p:grpSp>
            <p:nvGrpSpPr>
              <p:cNvPr id="8366" name="Group 174"/>
              <p:cNvGrpSpPr>
                <a:grpSpLocks/>
              </p:cNvGrpSpPr>
              <p:nvPr/>
            </p:nvGrpSpPr>
            <p:grpSpPr bwMode="auto">
              <a:xfrm>
                <a:off x="4458" y="3139"/>
                <a:ext cx="236" cy="68"/>
                <a:chOff x="4458" y="3139"/>
                <a:chExt cx="236" cy="68"/>
              </a:xfrm>
            </p:grpSpPr>
            <p:sp>
              <p:nvSpPr>
                <p:cNvPr id="8367" name="Freeform 175"/>
                <p:cNvSpPr>
                  <a:spLocks noChangeArrowheads="1"/>
                </p:cNvSpPr>
                <p:nvPr/>
              </p:nvSpPr>
              <p:spPr bwMode="auto">
                <a:xfrm>
                  <a:off x="4521" y="3151"/>
                  <a:ext cx="41" cy="37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0 0 0"/>
                    <a:gd name="G6" fmla="+- 0 0 0"/>
                    <a:gd name="G7" fmla="*/ 1 125 2"/>
                    <a:gd name="G8" fmla="+- 142 0 0"/>
                    <a:gd name="G9" fmla="+- 83 0 0"/>
                    <a:gd name="G10" fmla="+- 0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T0" fmla="*/ 0 256 1"/>
                    <a:gd name="T1" fmla="*/ 0 256 1"/>
                    <a:gd name="G24" fmla="+- 0 T0 T1"/>
                    <a:gd name="G25" fmla="cos 54736 G24"/>
                    <a:gd name="T2" fmla="*/ 0 256 1"/>
                    <a:gd name="T3" fmla="*/ 0 256 1"/>
                    <a:gd name="G26" fmla="+- 0 T2 T3"/>
                    <a:gd name="G27" fmla="sin 54937 G26"/>
                    <a:gd name="G28" fmla="+- G25 G27 0"/>
                    <a:gd name="G29" fmla="+- G28 1080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G43" fmla="+- 1 0 0"/>
                    <a:gd name="G44" fmla="+- 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w 199"/>
                    <a:gd name="T99" fmla="*/ 0 h 232"/>
                    <a:gd name="T100" fmla="*/ 0 w 199"/>
                    <a:gd name="T101" fmla="*/ 0 h 232"/>
                  </a:gdLst>
                  <a:ahLst/>
                  <a:cxnLst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68" name="Freeform 176"/>
                <p:cNvSpPr>
                  <a:spLocks noChangeArrowheads="1"/>
                </p:cNvSpPr>
                <p:nvPr/>
              </p:nvSpPr>
              <p:spPr bwMode="auto">
                <a:xfrm>
                  <a:off x="4594" y="3151"/>
                  <a:ext cx="28" cy="28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0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0 0 0"/>
                    <a:gd name="G32" fmla="+- 4 0 0"/>
                    <a:gd name="G33" fmla="+- 9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69" name="Freeform 177"/>
                <p:cNvSpPr>
                  <a:spLocks noChangeArrowheads="1"/>
                </p:cNvSpPr>
                <p:nvPr/>
              </p:nvSpPr>
              <p:spPr bwMode="auto">
                <a:xfrm>
                  <a:off x="4494" y="3144"/>
                  <a:ext cx="69" cy="60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195 0 0"/>
                    <a:gd name="G7" fmla="+- 226 0 0"/>
                    <a:gd name="G8" fmla="+- 0 0 0"/>
                    <a:gd name="G9" fmla="+- 0 0 0"/>
                    <a:gd name="G10" fmla="+- 275 0 0"/>
                    <a:gd name="T0" fmla="*/ 282 256 1"/>
                    <a:gd name="T1" fmla="*/ 0 256 1"/>
                    <a:gd name="G11" fmla="+- 0 T0 T1"/>
                    <a:gd name="G12" fmla="sin 0 G11"/>
                    <a:gd name="G13" fmla="+- 290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0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G43" fmla="+- 1 0 0"/>
                    <a:gd name="G44" fmla="+- 34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G55" fmla="+- 1 0 0"/>
                    <a:gd name="G56" fmla="+- 1 0 0"/>
                    <a:gd name="G57" fmla="+- 1 0 0"/>
                    <a:gd name="G58" fmla="+- 1 0 0"/>
                    <a:gd name="G59" fmla="+- 1 0 0"/>
                    <a:gd name="G60" fmla="+- 1 0 0"/>
                    <a:gd name="G61" fmla="+- 1 0 0"/>
                    <a:gd name="G62" fmla="+- 1 0 0"/>
                    <a:gd name="G63" fmla="+- 1 0 0"/>
                    <a:gd name="G64" fmla="+- 1 0 0"/>
                    <a:gd name="G65" fmla="+- 1 0 0"/>
                    <a:gd name="G66" fmla="+- 1 0 0"/>
                    <a:gd name="G67" fmla="+- 1 0 0"/>
                    <a:gd name="G68" fmla="+- 1 0 0"/>
                    <a:gd name="G69" fmla="+- 1 0 0"/>
                    <a:gd name="G70" fmla="+- 1 0 0"/>
                    <a:gd name="G71" fmla="+- 1 0 0"/>
                    <a:gd name="G72" fmla="+- 1 0 0"/>
                    <a:gd name="G73" fmla="+- 1 0 0"/>
                    <a:gd name="G74" fmla="+- 1 0 0"/>
                    <a:gd name="G75" fmla="+- 1 0 0"/>
                    <a:gd name="G76" fmla="+- 1 0 0"/>
                    <a:gd name="G77" fmla="+- 1 0 0"/>
                    <a:gd name="G78" fmla="+- 1 0 0"/>
                    <a:gd name="G79" fmla="+- 1 0 0"/>
                    <a:gd name="G80" fmla="*/ 1 35987 45568"/>
                    <a:gd name="G81" fmla="*/ 1 35987 55552"/>
                    <a:gd name="G82" fmla="*/ G81 1 180"/>
                    <a:gd name="G83" fmla="*/ G80 1 G82"/>
                    <a:gd name="G84" fmla="+- 0 0 0"/>
                    <a:gd name="G85" fmla="+- 1 0 0"/>
                    <a:gd name="G86" fmla="+- 1 0 0"/>
                    <a:gd name="G87" fmla="+- 1 0 0"/>
                    <a:gd name="G88" fmla="+- 1 0 0"/>
                    <a:gd name="G89" fmla="+- 1 0 0"/>
                    <a:gd name="G90" fmla="+- 1 0 0"/>
                    <a:gd name="G91" fmla="+- 1 0 0"/>
                    <a:gd name="G92" fmla="+- 1 0 0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1 w 322"/>
                    <a:gd name="T33" fmla="*/ 0 h 378"/>
                    <a:gd name="T34" fmla="*/ 1 w 322"/>
                    <a:gd name="T35" fmla="*/ 0 h 378"/>
                    <a:gd name="T36" fmla="*/ 1 w 322"/>
                    <a:gd name="T37" fmla="*/ 0 h 378"/>
                    <a:gd name="T38" fmla="*/ 1 w 322"/>
                    <a:gd name="T39" fmla="*/ 0 h 378"/>
                    <a:gd name="T40" fmla="*/ 1 w 322"/>
                    <a:gd name="T41" fmla="*/ 0 h 378"/>
                    <a:gd name="T42" fmla="*/ 1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w 322"/>
                    <a:gd name="T89" fmla="*/ 0 h 378"/>
                  </a:gdLst>
                  <a:ahLst/>
                  <a:cxnLst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70" name="Freeform 178"/>
                <p:cNvSpPr>
                  <a:spLocks noChangeArrowheads="1"/>
                </p:cNvSpPr>
                <p:nvPr/>
              </p:nvSpPr>
              <p:spPr bwMode="auto">
                <a:xfrm>
                  <a:off x="4592" y="3142"/>
                  <a:ext cx="60" cy="40"/>
                </a:xfrm>
                <a:custGeom>
                  <a:avLst/>
                  <a:gdLst>
                    <a:gd name="G0" fmla="+- 1 0 0"/>
                    <a:gd name="G1" fmla="+- 1 0 0"/>
                    <a:gd name="G2" fmla="+- 107 0 0"/>
                    <a:gd name="G3" fmla="+- 0 0 0"/>
                    <a:gd name="G4" fmla="+- 0 0 0"/>
                    <a:gd name="G5" fmla="+- 0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0 0 0"/>
                    <a:gd name="G24" fmla="+- 1 0 0"/>
                    <a:gd name="G25" fmla="+- 1 0 0"/>
                    <a:gd name="G26" fmla="+- 1 0 0"/>
                    <a:gd name="G27" fmla="+- 0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0 0 0"/>
                    <a:gd name="G43" fmla="+- 0 0 0"/>
                    <a:gd name="G44" fmla="+- 5 0 0"/>
                    <a:gd name="G45" fmla="+- 0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T0" fmla="*/ 0 256 1"/>
                    <a:gd name="T1" fmla="*/ 0 256 1"/>
                    <a:gd name="G53" fmla="+- 0 T0 T1"/>
                    <a:gd name="G54" fmla="cos 54736 G53"/>
                    <a:gd name="T2" fmla="*/ 0 256 1"/>
                    <a:gd name="T3" fmla="*/ 0 256 1"/>
                    <a:gd name="G55" fmla="+- 0 T2 T3"/>
                    <a:gd name="G56" fmla="sin 54766 G55"/>
                    <a:gd name="G57" fmla="+- G54 G56 0"/>
                    <a:gd name="G58" fmla="+- G57 10800 0"/>
                    <a:gd name="G59" fmla="+- 1 0 0"/>
                    <a:gd name="G60" fmla="+- 1 0 0"/>
                    <a:gd name="G61" fmla="+- 1 0 0"/>
                    <a:gd name="G62" fmla="+- 1 0 0"/>
                    <a:gd name="G63" fmla="+- 1 0 0"/>
                    <a:gd name="G64" fmla="+- 1 0 0"/>
                    <a:gd name="G65" fmla="+- 1 0 0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w 283"/>
                    <a:gd name="T123" fmla="*/ 0 h 252"/>
                    <a:gd name="T124" fmla="*/ 0 w 283"/>
                    <a:gd name="T125" fmla="*/ 0 h 252"/>
                  </a:gdLst>
                  <a:ahLst/>
                  <a:cxnLst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71" name="Freeform 179"/>
                <p:cNvSpPr>
                  <a:spLocks noChangeArrowheads="1"/>
                </p:cNvSpPr>
                <p:nvPr/>
              </p:nvSpPr>
              <p:spPr bwMode="auto">
                <a:xfrm>
                  <a:off x="4468" y="3161"/>
                  <a:ext cx="23" cy="37"/>
                </a:xfrm>
                <a:custGeom>
                  <a:avLst/>
                  <a:gdLst>
                    <a:gd name="G0" fmla="+- 130 0 0"/>
                    <a:gd name="G1" fmla="+- 149 0 0"/>
                    <a:gd name="G2" fmla="+- 0 0 0"/>
                    <a:gd name="G3" fmla="+- 0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06 0 0"/>
                    <a:gd name="G40" fmla="+- 130 0 0"/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72" name="Freeform 180"/>
                <p:cNvSpPr>
                  <a:spLocks noChangeArrowheads="1"/>
                </p:cNvSpPr>
                <p:nvPr/>
              </p:nvSpPr>
              <p:spPr bwMode="auto">
                <a:xfrm>
                  <a:off x="4641" y="3139"/>
                  <a:ext cx="52" cy="50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T0" fmla="*/ 0 256 1"/>
                    <a:gd name="T1" fmla="*/ 0 256 1"/>
                    <a:gd name="G17" fmla="+- 0 T0 T1"/>
                    <a:gd name="G18" fmla="cos 54736 G17"/>
                    <a:gd name="T2" fmla="*/ 0 256 1"/>
                    <a:gd name="T3" fmla="*/ 0 256 1"/>
                    <a:gd name="G19" fmla="+- 0 T2 T3"/>
                    <a:gd name="G20" fmla="sin 55014 G19"/>
                    <a:gd name="G21" fmla="+- G18 G20 0"/>
                    <a:gd name="G22" fmla="+- G21 1080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T4" fmla="*/ 0 256 1"/>
                    <a:gd name="T5" fmla="*/ 0 256 1"/>
                    <a:gd name="G30" fmla="+- 0 T4 T5"/>
                    <a:gd name="G31" fmla="sin 54736 G30"/>
                    <a:gd name="T6" fmla="*/ 0 256 1"/>
                    <a:gd name="T7" fmla="*/ 0 256 1"/>
                    <a:gd name="G32" fmla="+- 0 T6 T7"/>
                    <a:gd name="G33" fmla="cos 55046 G32"/>
                    <a:gd name="G34" fmla="+- G31 0 G33"/>
                    <a:gd name="G35" fmla="*/ G34 65535 1"/>
                    <a:gd name="G36" fmla="+- G35 1080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G43" fmla="+- 1 0 0"/>
                    <a:gd name="G44" fmla="+- 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G55" fmla="+- 1 0 0"/>
                    <a:gd name="G56" fmla="+- 1 0 0"/>
                    <a:gd name="G57" fmla="+- 1 0 0"/>
                    <a:gd name="G58" fmla="+- 1 0 0"/>
                    <a:gd name="G59" fmla="+- 1 0 0"/>
                    <a:gd name="G60" fmla="+- 1 0 0"/>
                    <a:gd name="G61" fmla="+- 1 0 0"/>
                    <a:gd name="G62" fmla="+- 1 0 0"/>
                    <a:gd name="G63" fmla="+- 1 0 0"/>
                    <a:gd name="G64" fmla="+- 1 0 0"/>
                    <a:gd name="G65" fmla="+- 1 0 0"/>
                    <a:gd name="G66" fmla="+- 1 0 0"/>
                    <a:gd name="G67" fmla="+- 1 0 0"/>
                    <a:gd name="G68" fmla="+- 1 0 0"/>
                    <a:gd name="G69" fmla="+- 0 0 0"/>
                    <a:gd name="G70" fmla="+- 1 0 0"/>
                    <a:gd name="G71" fmla="+- 3 0 0"/>
                    <a:gd name="G72" fmla="*/ 1 35987 45568"/>
                    <a:gd name="G73" fmla="*/ 1 35987 55552"/>
                    <a:gd name="G74" fmla="*/ G73 1 180"/>
                    <a:gd name="G75" fmla="*/ G72 1 G74"/>
                    <a:gd name="G76" fmla="+- 1 0 0"/>
                    <a:gd name="G77" fmla="+- 1 0 0"/>
                    <a:gd name="G78" fmla="+- 1 0 0"/>
                    <a:gd name="G79" fmla="+- 1 0 0"/>
                    <a:gd name="G80" fmla="+- 1 0 0"/>
                    <a:gd name="G81" fmla="+- 1 0 0"/>
                    <a:gd name="G82" fmla="+- 1 0 0"/>
                    <a:gd name="G83" fmla="+- 1 0 0"/>
                    <a:gd name="G84" fmla="+- 1 0 0"/>
                    <a:gd name="G85" fmla="+- 1 0 0"/>
                    <a:gd name="G86" fmla="+- 1 0 0"/>
                    <a:gd name="G87" fmla="+- 1 0 0"/>
                    <a:gd name="G88" fmla="+- 1 0 0"/>
                    <a:gd name="G89" fmla="+- 1 0 0"/>
                    <a:gd name="G90" fmla="+- 1 0 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w 246"/>
                    <a:gd name="T77" fmla="*/ 0 h 310"/>
                    <a:gd name="T78" fmla="*/ 0 w 246"/>
                    <a:gd name="T79" fmla="*/ 0 h 310"/>
                    <a:gd name="T80" fmla="*/ 0 w 246"/>
                    <a:gd name="T81" fmla="*/ 0 h 310"/>
                    <a:gd name="T82" fmla="*/ 0 w 246"/>
                    <a:gd name="T83" fmla="*/ 0 h 310"/>
                  </a:gdLst>
                  <a:ahLst/>
                  <a:cxnLst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73" name="Freeform 181"/>
                <p:cNvSpPr>
                  <a:spLocks noChangeArrowheads="1"/>
                </p:cNvSpPr>
                <p:nvPr/>
              </p:nvSpPr>
              <p:spPr bwMode="auto">
                <a:xfrm>
                  <a:off x="4510" y="3153"/>
                  <a:ext cx="41" cy="37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00 0 0"/>
                    <a:gd name="G6" fmla="+- 115 0 0"/>
                    <a:gd name="G7" fmla="+- 65 0 0"/>
                    <a:gd name="G8" fmla="+- 146 0 0"/>
                    <a:gd name="G9" fmla="+- 85 0 0"/>
                    <a:gd name="G10" fmla="+- 0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0 0 0"/>
                    <a:gd name="G38" fmla="+- 0 0 0"/>
                    <a:gd name="G39" fmla="+- 1 0 0"/>
                    <a:gd name="G40" fmla="+- 1 0 0"/>
                    <a:gd name="G41" fmla="+- 1 0 0"/>
                    <a:gd name="G42" fmla="+- 1 0 0"/>
                    <a:gd name="G43" fmla="+- 1 0 0"/>
                    <a:gd name="G44" fmla="+- 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G55" fmla="+- 1 0 0"/>
                    <a:gd name="G56" fmla="+- 1 0 0"/>
                    <a:gd name="G57" fmla="+- 1 0 0"/>
                    <a:gd name="G58" fmla="+- 1 0 0"/>
                    <a:gd name="G59" fmla="+- 1 0 0"/>
                    <a:gd name="G60" fmla="+- 1 0 0"/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74" name="Freeform 182"/>
                <p:cNvSpPr>
                  <a:spLocks noChangeArrowheads="1"/>
                </p:cNvSpPr>
                <p:nvPr/>
              </p:nvSpPr>
              <p:spPr bwMode="auto">
                <a:xfrm>
                  <a:off x="4582" y="3153"/>
                  <a:ext cx="28" cy="28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0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*/ 1 35987 55552"/>
                    <a:gd name="G32" fmla="*/ G31 1 180"/>
                    <a:gd name="G33" fmla="sin 0 G32"/>
                    <a:gd name="G34" fmla="+- 6 0 0"/>
                    <a:gd name="G35" fmla="+- 0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75" name="Freeform 183"/>
                <p:cNvSpPr>
                  <a:spLocks noChangeArrowheads="1"/>
                </p:cNvSpPr>
                <p:nvPr/>
              </p:nvSpPr>
              <p:spPr bwMode="auto">
                <a:xfrm>
                  <a:off x="4482" y="3147"/>
                  <a:ext cx="67" cy="60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0 0 0"/>
                    <a:gd name="G7" fmla="+- 227 0 0"/>
                    <a:gd name="G8" fmla="+- 0 0 0"/>
                    <a:gd name="G9" fmla="+- 0 0 0"/>
                    <a:gd name="G10" fmla="+- 277 0 0"/>
                    <a:gd name="G11" fmla="+- 0 0 0"/>
                    <a:gd name="G12" fmla="+- 0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375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G43" fmla="+- 350 0 0"/>
                    <a:gd name="G44" fmla="+- 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G55" fmla="+- 1 0 0"/>
                    <a:gd name="G56" fmla="+- 1 0 0"/>
                    <a:gd name="G57" fmla="+- 1 0 0"/>
                    <a:gd name="G58" fmla="+- 1 0 0"/>
                    <a:gd name="G59" fmla="+- 1 0 0"/>
                    <a:gd name="G60" fmla="+- 1 0 0"/>
                    <a:gd name="G61" fmla="+- 1 0 0"/>
                    <a:gd name="G62" fmla="+- 1 0 0"/>
                    <a:gd name="G63" fmla="+- 1 0 0"/>
                    <a:gd name="G64" fmla="+- 1 0 0"/>
                    <a:gd name="G65" fmla="+- 1 0 0"/>
                    <a:gd name="G66" fmla="+- 1 0 0"/>
                    <a:gd name="G67" fmla="+- 1 0 0"/>
                    <a:gd name="G68" fmla="+- 1 0 0"/>
                    <a:gd name="G69" fmla="+- 1 0 0"/>
                    <a:gd name="G70" fmla="+- 1 0 0"/>
                    <a:gd name="G71" fmla="+- 1 0 0"/>
                    <a:gd name="T0" fmla="*/ 0 256 1"/>
                    <a:gd name="T1" fmla="*/ 0 256 1"/>
                    <a:gd name="G72" fmla="+- 0 T0 T1"/>
                    <a:gd name="G73" fmla="cos 54736 G72"/>
                    <a:gd name="T2" fmla="*/ 0 256 1"/>
                    <a:gd name="T3" fmla="*/ 0 256 1"/>
                    <a:gd name="G74" fmla="+- 0 T2 T3"/>
                    <a:gd name="G75" fmla="sin 54812 G74"/>
                    <a:gd name="G76" fmla="+- G73 G75 0"/>
                    <a:gd name="G77" fmla="+- G76 10800 0"/>
                    <a:gd name="G78" fmla="+- 1 0 0"/>
                    <a:gd name="G79" fmla="+- 1 0 0"/>
                    <a:gd name="G80" fmla="+- 1 0 0"/>
                    <a:gd name="G81" fmla="+- 1 0 0"/>
                    <a:gd name="G82" fmla="+- 1 0 0"/>
                    <a:gd name="G83" fmla="+- 1 0 0"/>
                    <a:gd name="G84" fmla="+- 1 0 0"/>
                    <a:gd name="G85" fmla="+- 0 0 0"/>
                    <a:gd name="G86" fmla="+- 1 0 0"/>
                    <a:gd name="G87" fmla="+- 1 0 0"/>
                    <a:gd name="G88" fmla="+- 1 0 0"/>
                    <a:gd name="G89" fmla="+- 1 0 0"/>
                    <a:gd name="G90" fmla="+- 1 0 0"/>
                    <a:gd name="G91" fmla="+- 1 0 0"/>
                    <a:gd name="G92" fmla="+- 1 0 0"/>
                    <a:gd name="G93" fmla="+- 1 0 0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1 w 323"/>
                    <a:gd name="T37" fmla="*/ 0 h 379"/>
                    <a:gd name="T38" fmla="*/ 1 w 323"/>
                    <a:gd name="T39" fmla="*/ 0 h 379"/>
                    <a:gd name="T40" fmla="*/ 1 w 323"/>
                    <a:gd name="T41" fmla="*/ 0 h 379"/>
                    <a:gd name="T42" fmla="*/ 1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w 323"/>
                    <a:gd name="T89" fmla="*/ 0 h 379"/>
                    <a:gd name="T90" fmla="*/ 0 w 323"/>
                    <a:gd name="T91" fmla="*/ 0 h 379"/>
                  </a:gdLst>
                  <a:ahLst/>
                  <a:cxnLst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76" name="Freeform 184"/>
                <p:cNvSpPr>
                  <a:spLocks noChangeArrowheads="1"/>
                </p:cNvSpPr>
                <p:nvPr/>
              </p:nvSpPr>
              <p:spPr bwMode="auto">
                <a:xfrm>
                  <a:off x="4579" y="3145"/>
                  <a:ext cx="60" cy="40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0 0 0"/>
                    <a:gd name="G4" fmla="+- 0 0 0"/>
                    <a:gd name="G5" fmla="+- 0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0 0 0"/>
                    <a:gd name="G24" fmla="+- 1 0 0"/>
                    <a:gd name="G25" fmla="+- 1 0 0"/>
                    <a:gd name="G26" fmla="+- 1 0 0"/>
                    <a:gd name="G27" fmla="+- 92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*/ 1 35987 55552"/>
                    <a:gd name="G43" fmla="*/ G42 1 180"/>
                    <a:gd name="G44" fmla="cos 0 G43"/>
                    <a:gd name="G45" fmla="+- 0 0 0"/>
                    <a:gd name="G46" fmla="+- 6 0 0"/>
                    <a:gd name="G47" fmla="+- 0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T0" fmla="*/ 0 256 1"/>
                    <a:gd name="T1" fmla="*/ 0 256 1"/>
                    <a:gd name="G55" fmla="+- 0 T0 T1"/>
                    <a:gd name="G56" fmla="cos 54736 G55"/>
                    <a:gd name="T2" fmla="*/ 0 256 1"/>
                    <a:gd name="T3" fmla="*/ 0 256 1"/>
                    <a:gd name="G57" fmla="+- 0 T2 T3"/>
                    <a:gd name="G58" fmla="sin 54766 G57"/>
                    <a:gd name="G59" fmla="+- G56 G58 0"/>
                    <a:gd name="G60" fmla="+- G59 10800 0"/>
                    <a:gd name="G61" fmla="+- 1 0 0"/>
                    <a:gd name="G62" fmla="+- 1 0 0"/>
                    <a:gd name="G63" fmla="+- 1 0 0"/>
                    <a:gd name="G64" fmla="+- 1 0 0"/>
                    <a:gd name="G65" fmla="+- 1 0 0"/>
                    <a:gd name="G66" fmla="+- 1 0 0"/>
                    <a:gd name="G67" fmla="+- 1 0 0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w 282"/>
                    <a:gd name="T123" fmla="*/ 0 h 253"/>
                    <a:gd name="T124" fmla="*/ 0 w 282"/>
                    <a:gd name="T125" fmla="*/ 0 h 253"/>
                  </a:gdLst>
                  <a:ahLst/>
                  <a:cxnLst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77" name="Freeform 185"/>
                <p:cNvSpPr>
                  <a:spLocks noChangeArrowheads="1"/>
                </p:cNvSpPr>
                <p:nvPr/>
              </p:nvSpPr>
              <p:spPr bwMode="auto">
                <a:xfrm>
                  <a:off x="4458" y="3168"/>
                  <a:ext cx="23" cy="37"/>
                </a:xfrm>
                <a:custGeom>
                  <a:avLst/>
                  <a:gdLst>
                    <a:gd name="G0" fmla="+- 128 0 0"/>
                    <a:gd name="G1" fmla="+- 148 0 0"/>
                    <a:gd name="G2" fmla="+- 166 0 0"/>
                    <a:gd name="G3" fmla="+- 0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0 0 0"/>
                    <a:gd name="G40" fmla="+- 128 0 0"/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78" name="Freeform 186"/>
                <p:cNvSpPr>
                  <a:spLocks noChangeArrowheads="1"/>
                </p:cNvSpPr>
                <p:nvPr/>
              </p:nvSpPr>
              <p:spPr bwMode="auto">
                <a:xfrm>
                  <a:off x="4630" y="3142"/>
                  <a:ext cx="52" cy="50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0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G43" fmla="+- 1 0 0"/>
                    <a:gd name="G44" fmla="+- 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G55" fmla="+- 1 0 0"/>
                    <a:gd name="G56" fmla="+- 1 0 0"/>
                    <a:gd name="G57" fmla="+- 1 0 0"/>
                    <a:gd name="G58" fmla="+- 0 0 0"/>
                    <a:gd name="G59" fmla="+- 0 0 0"/>
                    <a:gd name="G60" fmla="+- 2 0 0"/>
                    <a:gd name="G61" fmla="+- 0 0 0"/>
                    <a:gd name="G62" fmla="+- 1 0 0"/>
                    <a:gd name="G63" fmla="+- 1 0 0"/>
                    <a:gd name="G64" fmla="+- 1 0 0"/>
                    <a:gd name="G65" fmla="+- 1 0 0"/>
                    <a:gd name="G66" fmla="+- 1 0 0"/>
                    <a:gd name="G67" fmla="+- 1 0 0"/>
                    <a:gd name="G68" fmla="+- 1 0 0"/>
                    <a:gd name="G69" fmla="+- 1 0 0"/>
                    <a:gd name="G70" fmla="+- 1 0 0"/>
                    <a:gd name="G71" fmla="+- 1 0 0"/>
                    <a:gd name="G72" fmla="+- 1 0 0"/>
                    <a:gd name="G73" fmla="+- 1 0 0"/>
                    <a:gd name="G74" fmla="+- 1 0 0"/>
                    <a:gd name="G75" fmla="+- 1 0 0"/>
                    <a:gd name="G76" fmla="+- 1 0 0"/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pic>
            <p:nvPicPr>
              <p:cNvPr id="8379" name="Picture 187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4414" y="3161"/>
                <a:ext cx="262" cy="243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</p:grpSp>
        <p:grpSp>
          <p:nvGrpSpPr>
            <p:cNvPr id="8380" name="Group 188"/>
            <p:cNvGrpSpPr>
              <a:grpSpLocks/>
            </p:cNvGrpSpPr>
            <p:nvPr/>
          </p:nvGrpSpPr>
          <p:grpSpPr bwMode="auto">
            <a:xfrm>
              <a:off x="3455" y="2197"/>
              <a:ext cx="250" cy="225"/>
              <a:chOff x="3455" y="2197"/>
              <a:chExt cx="250" cy="225"/>
            </a:xfrm>
          </p:grpSpPr>
          <p:grpSp>
            <p:nvGrpSpPr>
              <p:cNvPr id="8381" name="Group 189"/>
              <p:cNvGrpSpPr>
                <a:grpSpLocks/>
              </p:cNvGrpSpPr>
              <p:nvPr/>
            </p:nvGrpSpPr>
            <p:grpSpPr bwMode="auto">
              <a:xfrm>
                <a:off x="3494" y="2197"/>
                <a:ext cx="210" cy="58"/>
                <a:chOff x="3494" y="2197"/>
                <a:chExt cx="210" cy="58"/>
              </a:xfrm>
            </p:grpSpPr>
            <p:sp>
              <p:nvSpPr>
                <p:cNvPr id="8382" name="Freeform 190"/>
                <p:cNvSpPr>
                  <a:spLocks noChangeArrowheads="1"/>
                </p:cNvSpPr>
                <p:nvPr/>
              </p:nvSpPr>
              <p:spPr bwMode="auto">
                <a:xfrm>
                  <a:off x="3551" y="2208"/>
                  <a:ext cx="37" cy="31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0 0 0"/>
                    <a:gd name="G6" fmla="+- 0 0 0"/>
                    <a:gd name="G7" fmla="*/ 1 125 2"/>
                    <a:gd name="G8" fmla="+- 142 0 0"/>
                    <a:gd name="G9" fmla="+- 83 0 0"/>
                    <a:gd name="G10" fmla="+- 0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T0" fmla="*/ 0 256 1"/>
                    <a:gd name="T1" fmla="*/ 0 256 1"/>
                    <a:gd name="G24" fmla="+- 0 T0 T1"/>
                    <a:gd name="G25" fmla="cos 54736 G24"/>
                    <a:gd name="T2" fmla="*/ 0 256 1"/>
                    <a:gd name="T3" fmla="*/ 0 256 1"/>
                    <a:gd name="G26" fmla="+- 0 T2 T3"/>
                    <a:gd name="G27" fmla="sin 54937 G26"/>
                    <a:gd name="G28" fmla="+- G25 G27 0"/>
                    <a:gd name="G29" fmla="+- G28 1080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G43" fmla="+- 1 0 0"/>
                    <a:gd name="G44" fmla="+- 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w 199"/>
                    <a:gd name="T99" fmla="*/ 0 h 232"/>
                    <a:gd name="T100" fmla="*/ 0 w 199"/>
                    <a:gd name="T101" fmla="*/ 0 h 232"/>
                  </a:gdLst>
                  <a:ahLst/>
                  <a:cxnLst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83" name="Freeform 191"/>
                <p:cNvSpPr>
                  <a:spLocks noChangeArrowheads="1"/>
                </p:cNvSpPr>
                <p:nvPr/>
              </p:nvSpPr>
              <p:spPr bwMode="auto">
                <a:xfrm>
                  <a:off x="3615" y="2207"/>
                  <a:ext cx="25" cy="24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0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0 0 0"/>
                    <a:gd name="G32" fmla="+- 4 0 0"/>
                    <a:gd name="G33" fmla="+- 9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84" name="Freeform 192"/>
                <p:cNvSpPr>
                  <a:spLocks noChangeArrowheads="1"/>
                </p:cNvSpPr>
                <p:nvPr/>
              </p:nvSpPr>
              <p:spPr bwMode="auto">
                <a:xfrm>
                  <a:off x="3526" y="2201"/>
                  <a:ext cx="61" cy="51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195 0 0"/>
                    <a:gd name="G7" fmla="+- 226 0 0"/>
                    <a:gd name="G8" fmla="+- 0 0 0"/>
                    <a:gd name="G9" fmla="+- 0 0 0"/>
                    <a:gd name="G10" fmla="+- 275 0 0"/>
                    <a:gd name="T0" fmla="*/ 282 256 1"/>
                    <a:gd name="T1" fmla="*/ 0 256 1"/>
                    <a:gd name="G11" fmla="+- 0 T0 T1"/>
                    <a:gd name="G12" fmla="sin 0 G11"/>
                    <a:gd name="G13" fmla="+- 290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0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G43" fmla="+- 1 0 0"/>
                    <a:gd name="G44" fmla="+- 34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G55" fmla="+- 1 0 0"/>
                    <a:gd name="G56" fmla="+- 1 0 0"/>
                    <a:gd name="G57" fmla="+- 1 0 0"/>
                    <a:gd name="G58" fmla="+- 1 0 0"/>
                    <a:gd name="G59" fmla="+- 1 0 0"/>
                    <a:gd name="G60" fmla="+- 1 0 0"/>
                    <a:gd name="G61" fmla="+- 1 0 0"/>
                    <a:gd name="G62" fmla="+- 1 0 0"/>
                    <a:gd name="G63" fmla="+- 1 0 0"/>
                    <a:gd name="G64" fmla="+- 1 0 0"/>
                    <a:gd name="G65" fmla="+- 1 0 0"/>
                    <a:gd name="G66" fmla="+- 1 0 0"/>
                    <a:gd name="G67" fmla="+- 1 0 0"/>
                    <a:gd name="G68" fmla="+- 1 0 0"/>
                    <a:gd name="G69" fmla="+- 1 0 0"/>
                    <a:gd name="G70" fmla="+- 1 0 0"/>
                    <a:gd name="G71" fmla="+- 1 0 0"/>
                    <a:gd name="G72" fmla="+- 1 0 0"/>
                    <a:gd name="G73" fmla="+- 1 0 0"/>
                    <a:gd name="G74" fmla="+- 1 0 0"/>
                    <a:gd name="G75" fmla="+- 1 0 0"/>
                    <a:gd name="G76" fmla="+- 1 0 0"/>
                    <a:gd name="G77" fmla="+- 1 0 0"/>
                    <a:gd name="G78" fmla="+- 1 0 0"/>
                    <a:gd name="G79" fmla="+- 1 0 0"/>
                    <a:gd name="G80" fmla="*/ 1 35987 45568"/>
                    <a:gd name="G81" fmla="*/ 1 35987 55552"/>
                    <a:gd name="G82" fmla="*/ G81 1 180"/>
                    <a:gd name="G83" fmla="*/ G80 1 G82"/>
                    <a:gd name="G84" fmla="+- 0 0 0"/>
                    <a:gd name="G85" fmla="+- 1 0 0"/>
                    <a:gd name="G86" fmla="+- 1 0 0"/>
                    <a:gd name="G87" fmla="+- 1 0 0"/>
                    <a:gd name="G88" fmla="+- 1 0 0"/>
                    <a:gd name="G89" fmla="+- 1 0 0"/>
                    <a:gd name="G90" fmla="+- 1 0 0"/>
                    <a:gd name="G91" fmla="+- 1 0 0"/>
                    <a:gd name="G92" fmla="+- 1 0 0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1 w 322"/>
                    <a:gd name="T33" fmla="*/ 0 h 378"/>
                    <a:gd name="T34" fmla="*/ 1 w 322"/>
                    <a:gd name="T35" fmla="*/ 0 h 378"/>
                    <a:gd name="T36" fmla="*/ 1 w 322"/>
                    <a:gd name="T37" fmla="*/ 0 h 378"/>
                    <a:gd name="T38" fmla="*/ 1 w 322"/>
                    <a:gd name="T39" fmla="*/ 0 h 378"/>
                    <a:gd name="T40" fmla="*/ 1 w 322"/>
                    <a:gd name="T41" fmla="*/ 0 h 378"/>
                    <a:gd name="T42" fmla="*/ 1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w 322"/>
                    <a:gd name="T89" fmla="*/ 0 h 378"/>
                  </a:gdLst>
                  <a:ahLst/>
                  <a:cxnLst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85" name="Freeform 193"/>
                <p:cNvSpPr>
                  <a:spLocks noChangeArrowheads="1"/>
                </p:cNvSpPr>
                <p:nvPr/>
              </p:nvSpPr>
              <p:spPr bwMode="auto">
                <a:xfrm>
                  <a:off x="3614" y="2199"/>
                  <a:ext cx="53" cy="34"/>
                </a:xfrm>
                <a:custGeom>
                  <a:avLst/>
                  <a:gdLst>
                    <a:gd name="G0" fmla="+- 1 0 0"/>
                    <a:gd name="G1" fmla="+- 1 0 0"/>
                    <a:gd name="G2" fmla="+- 107 0 0"/>
                    <a:gd name="G3" fmla="+- 0 0 0"/>
                    <a:gd name="G4" fmla="+- 0 0 0"/>
                    <a:gd name="G5" fmla="+- 0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0 0 0"/>
                    <a:gd name="G24" fmla="+- 1 0 0"/>
                    <a:gd name="G25" fmla="+- 1 0 0"/>
                    <a:gd name="G26" fmla="+- 1 0 0"/>
                    <a:gd name="G27" fmla="+- 0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0 0 0"/>
                    <a:gd name="G43" fmla="+- 0 0 0"/>
                    <a:gd name="G44" fmla="+- 5 0 0"/>
                    <a:gd name="G45" fmla="+- 0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T0" fmla="*/ 0 256 1"/>
                    <a:gd name="T1" fmla="*/ 0 256 1"/>
                    <a:gd name="G53" fmla="+- 0 T0 T1"/>
                    <a:gd name="G54" fmla="cos 54736 G53"/>
                    <a:gd name="T2" fmla="*/ 0 256 1"/>
                    <a:gd name="T3" fmla="*/ 0 256 1"/>
                    <a:gd name="G55" fmla="+- 0 T2 T3"/>
                    <a:gd name="G56" fmla="sin 54766 G55"/>
                    <a:gd name="G57" fmla="+- G54 G56 0"/>
                    <a:gd name="G58" fmla="+- G57 10800 0"/>
                    <a:gd name="G59" fmla="+- 1 0 0"/>
                    <a:gd name="G60" fmla="+- 1 0 0"/>
                    <a:gd name="G61" fmla="+- 1 0 0"/>
                    <a:gd name="G62" fmla="+- 1 0 0"/>
                    <a:gd name="G63" fmla="+- 1 0 0"/>
                    <a:gd name="G64" fmla="+- 1 0 0"/>
                    <a:gd name="G65" fmla="+- 1 0 0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w 283"/>
                    <a:gd name="T123" fmla="*/ 0 h 252"/>
                    <a:gd name="T124" fmla="*/ 0 w 283"/>
                    <a:gd name="T125" fmla="*/ 0 h 252"/>
                  </a:gdLst>
                  <a:ahLst/>
                  <a:cxnLst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86" name="Freeform 194"/>
                <p:cNvSpPr>
                  <a:spLocks noChangeArrowheads="1"/>
                </p:cNvSpPr>
                <p:nvPr/>
              </p:nvSpPr>
              <p:spPr bwMode="auto">
                <a:xfrm>
                  <a:off x="3503" y="2216"/>
                  <a:ext cx="21" cy="32"/>
                </a:xfrm>
                <a:custGeom>
                  <a:avLst/>
                  <a:gdLst>
                    <a:gd name="G0" fmla="+- 130 0 0"/>
                    <a:gd name="G1" fmla="+- 149 0 0"/>
                    <a:gd name="G2" fmla="+- 0 0 0"/>
                    <a:gd name="G3" fmla="+- 0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06 0 0"/>
                    <a:gd name="G40" fmla="+- 130 0 0"/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87" name="Freeform 195"/>
                <p:cNvSpPr>
                  <a:spLocks noChangeArrowheads="1"/>
                </p:cNvSpPr>
                <p:nvPr/>
              </p:nvSpPr>
              <p:spPr bwMode="auto">
                <a:xfrm>
                  <a:off x="3658" y="2197"/>
                  <a:ext cx="46" cy="42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T0" fmla="*/ 0 256 1"/>
                    <a:gd name="T1" fmla="*/ 0 256 1"/>
                    <a:gd name="G17" fmla="+- 0 T0 T1"/>
                    <a:gd name="G18" fmla="cos 54736 G17"/>
                    <a:gd name="T2" fmla="*/ 0 256 1"/>
                    <a:gd name="T3" fmla="*/ 0 256 1"/>
                    <a:gd name="G19" fmla="+- 0 T2 T3"/>
                    <a:gd name="G20" fmla="sin 55014 G19"/>
                    <a:gd name="G21" fmla="+- G18 G20 0"/>
                    <a:gd name="G22" fmla="+- G21 1080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T4" fmla="*/ 0 256 1"/>
                    <a:gd name="T5" fmla="*/ 0 256 1"/>
                    <a:gd name="G30" fmla="+- 0 T4 T5"/>
                    <a:gd name="G31" fmla="sin 54736 G30"/>
                    <a:gd name="T6" fmla="*/ 0 256 1"/>
                    <a:gd name="T7" fmla="*/ 0 256 1"/>
                    <a:gd name="G32" fmla="+- 0 T6 T7"/>
                    <a:gd name="G33" fmla="cos 55046 G32"/>
                    <a:gd name="G34" fmla="+- G31 0 G33"/>
                    <a:gd name="G35" fmla="*/ G34 65535 1"/>
                    <a:gd name="G36" fmla="+- G35 1080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G43" fmla="+- 1 0 0"/>
                    <a:gd name="G44" fmla="+- 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G55" fmla="+- 1 0 0"/>
                    <a:gd name="G56" fmla="+- 1 0 0"/>
                    <a:gd name="G57" fmla="+- 1 0 0"/>
                    <a:gd name="G58" fmla="+- 1 0 0"/>
                    <a:gd name="G59" fmla="+- 1 0 0"/>
                    <a:gd name="G60" fmla="+- 1 0 0"/>
                    <a:gd name="G61" fmla="+- 1 0 0"/>
                    <a:gd name="G62" fmla="+- 1 0 0"/>
                    <a:gd name="G63" fmla="+- 1 0 0"/>
                    <a:gd name="G64" fmla="+- 1 0 0"/>
                    <a:gd name="G65" fmla="+- 1 0 0"/>
                    <a:gd name="G66" fmla="+- 1 0 0"/>
                    <a:gd name="G67" fmla="+- 1 0 0"/>
                    <a:gd name="G68" fmla="+- 1 0 0"/>
                    <a:gd name="G69" fmla="+- 0 0 0"/>
                    <a:gd name="G70" fmla="+- 1 0 0"/>
                    <a:gd name="G71" fmla="+- 3 0 0"/>
                    <a:gd name="G72" fmla="*/ 1 35987 45568"/>
                    <a:gd name="G73" fmla="*/ 1 35987 55552"/>
                    <a:gd name="G74" fmla="*/ G73 1 180"/>
                    <a:gd name="G75" fmla="*/ G72 1 G74"/>
                    <a:gd name="G76" fmla="+- 1 0 0"/>
                    <a:gd name="G77" fmla="+- 1 0 0"/>
                    <a:gd name="G78" fmla="+- 1 0 0"/>
                    <a:gd name="G79" fmla="+- 1 0 0"/>
                    <a:gd name="G80" fmla="+- 1 0 0"/>
                    <a:gd name="G81" fmla="+- 1 0 0"/>
                    <a:gd name="G82" fmla="+- 1 0 0"/>
                    <a:gd name="G83" fmla="+- 1 0 0"/>
                    <a:gd name="G84" fmla="+- 1 0 0"/>
                    <a:gd name="G85" fmla="+- 1 0 0"/>
                    <a:gd name="G86" fmla="+- 1 0 0"/>
                    <a:gd name="G87" fmla="+- 1 0 0"/>
                    <a:gd name="G88" fmla="+- 1 0 0"/>
                    <a:gd name="G89" fmla="+- 1 0 0"/>
                    <a:gd name="G90" fmla="+- 1 0 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w 246"/>
                    <a:gd name="T77" fmla="*/ 0 h 310"/>
                    <a:gd name="T78" fmla="*/ 0 w 246"/>
                    <a:gd name="T79" fmla="*/ 0 h 310"/>
                    <a:gd name="T80" fmla="*/ 0 w 246"/>
                    <a:gd name="T81" fmla="*/ 0 h 310"/>
                    <a:gd name="T82" fmla="*/ 0 w 246"/>
                    <a:gd name="T83" fmla="*/ 0 h 310"/>
                  </a:gdLst>
                  <a:ahLst/>
                  <a:cxnLst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88" name="Freeform 196"/>
                <p:cNvSpPr>
                  <a:spLocks noChangeArrowheads="1"/>
                </p:cNvSpPr>
                <p:nvPr/>
              </p:nvSpPr>
              <p:spPr bwMode="auto">
                <a:xfrm>
                  <a:off x="3541" y="2209"/>
                  <a:ext cx="37" cy="31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00 0 0"/>
                    <a:gd name="G6" fmla="+- 115 0 0"/>
                    <a:gd name="G7" fmla="+- 65 0 0"/>
                    <a:gd name="G8" fmla="+- 146 0 0"/>
                    <a:gd name="G9" fmla="+- 85 0 0"/>
                    <a:gd name="G10" fmla="+- 0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0 0 0"/>
                    <a:gd name="G38" fmla="+- 0 0 0"/>
                    <a:gd name="G39" fmla="+- 1 0 0"/>
                    <a:gd name="G40" fmla="+- 1 0 0"/>
                    <a:gd name="G41" fmla="+- 1 0 0"/>
                    <a:gd name="G42" fmla="+- 1 0 0"/>
                    <a:gd name="G43" fmla="+- 1 0 0"/>
                    <a:gd name="G44" fmla="+- 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G55" fmla="+- 1 0 0"/>
                    <a:gd name="G56" fmla="+- 1 0 0"/>
                    <a:gd name="G57" fmla="+- 1 0 0"/>
                    <a:gd name="G58" fmla="+- 1 0 0"/>
                    <a:gd name="G59" fmla="+- 1 0 0"/>
                    <a:gd name="G60" fmla="+- 1 0 0"/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89" name="Freeform 197"/>
                <p:cNvSpPr>
                  <a:spLocks noChangeArrowheads="1"/>
                </p:cNvSpPr>
                <p:nvPr/>
              </p:nvSpPr>
              <p:spPr bwMode="auto">
                <a:xfrm>
                  <a:off x="3605" y="2209"/>
                  <a:ext cx="25" cy="24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0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*/ 1 35987 55552"/>
                    <a:gd name="G32" fmla="*/ G31 1 180"/>
                    <a:gd name="G33" fmla="sin 0 G32"/>
                    <a:gd name="G34" fmla="+- 6 0 0"/>
                    <a:gd name="G35" fmla="+- 0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90" name="Freeform 198"/>
                <p:cNvSpPr>
                  <a:spLocks noChangeArrowheads="1"/>
                </p:cNvSpPr>
                <p:nvPr/>
              </p:nvSpPr>
              <p:spPr bwMode="auto">
                <a:xfrm>
                  <a:off x="3516" y="2204"/>
                  <a:ext cx="60" cy="51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0 0 0"/>
                    <a:gd name="G7" fmla="+- 227 0 0"/>
                    <a:gd name="G8" fmla="+- 0 0 0"/>
                    <a:gd name="G9" fmla="+- 0 0 0"/>
                    <a:gd name="G10" fmla="+- 277 0 0"/>
                    <a:gd name="G11" fmla="+- 0 0 0"/>
                    <a:gd name="G12" fmla="+- 0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375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G43" fmla="+- 350 0 0"/>
                    <a:gd name="G44" fmla="+- 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G55" fmla="+- 1 0 0"/>
                    <a:gd name="G56" fmla="+- 1 0 0"/>
                    <a:gd name="G57" fmla="+- 1 0 0"/>
                    <a:gd name="G58" fmla="+- 1 0 0"/>
                    <a:gd name="G59" fmla="+- 1 0 0"/>
                    <a:gd name="G60" fmla="+- 1 0 0"/>
                    <a:gd name="G61" fmla="+- 1 0 0"/>
                    <a:gd name="G62" fmla="+- 1 0 0"/>
                    <a:gd name="G63" fmla="+- 1 0 0"/>
                    <a:gd name="G64" fmla="+- 1 0 0"/>
                    <a:gd name="G65" fmla="+- 1 0 0"/>
                    <a:gd name="G66" fmla="+- 1 0 0"/>
                    <a:gd name="G67" fmla="+- 1 0 0"/>
                    <a:gd name="G68" fmla="+- 1 0 0"/>
                    <a:gd name="G69" fmla="+- 1 0 0"/>
                    <a:gd name="G70" fmla="+- 1 0 0"/>
                    <a:gd name="G71" fmla="+- 1 0 0"/>
                    <a:gd name="T0" fmla="*/ 0 256 1"/>
                    <a:gd name="T1" fmla="*/ 0 256 1"/>
                    <a:gd name="G72" fmla="+- 0 T0 T1"/>
                    <a:gd name="G73" fmla="cos 54736 G72"/>
                    <a:gd name="T2" fmla="*/ 0 256 1"/>
                    <a:gd name="T3" fmla="*/ 0 256 1"/>
                    <a:gd name="G74" fmla="+- 0 T2 T3"/>
                    <a:gd name="G75" fmla="sin 54812 G74"/>
                    <a:gd name="G76" fmla="+- G73 G75 0"/>
                    <a:gd name="G77" fmla="+- G76 10800 0"/>
                    <a:gd name="G78" fmla="+- 1 0 0"/>
                    <a:gd name="G79" fmla="+- 1 0 0"/>
                    <a:gd name="G80" fmla="+- 1 0 0"/>
                    <a:gd name="G81" fmla="+- 1 0 0"/>
                    <a:gd name="G82" fmla="+- 1 0 0"/>
                    <a:gd name="G83" fmla="+- 1 0 0"/>
                    <a:gd name="G84" fmla="+- 1 0 0"/>
                    <a:gd name="G85" fmla="+- 0 0 0"/>
                    <a:gd name="G86" fmla="+- 1 0 0"/>
                    <a:gd name="G87" fmla="+- 1 0 0"/>
                    <a:gd name="G88" fmla="+- 1 0 0"/>
                    <a:gd name="G89" fmla="+- 1 0 0"/>
                    <a:gd name="G90" fmla="+- 1 0 0"/>
                    <a:gd name="G91" fmla="+- 1 0 0"/>
                    <a:gd name="G92" fmla="+- 1 0 0"/>
                    <a:gd name="G93" fmla="+- 1 0 0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1 w 323"/>
                    <a:gd name="T37" fmla="*/ 0 h 379"/>
                    <a:gd name="T38" fmla="*/ 1 w 323"/>
                    <a:gd name="T39" fmla="*/ 0 h 379"/>
                    <a:gd name="T40" fmla="*/ 1 w 323"/>
                    <a:gd name="T41" fmla="*/ 0 h 379"/>
                    <a:gd name="T42" fmla="*/ 1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w 323"/>
                    <a:gd name="T89" fmla="*/ 0 h 379"/>
                    <a:gd name="T90" fmla="*/ 0 w 323"/>
                    <a:gd name="T91" fmla="*/ 0 h 379"/>
                  </a:gdLst>
                  <a:ahLst/>
                  <a:cxnLst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91" name="Freeform 199"/>
                <p:cNvSpPr>
                  <a:spLocks noChangeArrowheads="1"/>
                </p:cNvSpPr>
                <p:nvPr/>
              </p:nvSpPr>
              <p:spPr bwMode="auto">
                <a:xfrm>
                  <a:off x="3603" y="2202"/>
                  <a:ext cx="53" cy="34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0 0 0"/>
                    <a:gd name="G4" fmla="+- 0 0 0"/>
                    <a:gd name="G5" fmla="+- 0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0 0 0"/>
                    <a:gd name="G24" fmla="+- 1 0 0"/>
                    <a:gd name="G25" fmla="+- 1 0 0"/>
                    <a:gd name="G26" fmla="+- 1 0 0"/>
                    <a:gd name="G27" fmla="+- 92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*/ 1 35987 55552"/>
                    <a:gd name="G43" fmla="*/ G42 1 180"/>
                    <a:gd name="G44" fmla="cos 0 G43"/>
                    <a:gd name="G45" fmla="+- 0 0 0"/>
                    <a:gd name="G46" fmla="+- 6 0 0"/>
                    <a:gd name="G47" fmla="+- 0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T0" fmla="*/ 0 256 1"/>
                    <a:gd name="T1" fmla="*/ 0 256 1"/>
                    <a:gd name="G55" fmla="+- 0 T0 T1"/>
                    <a:gd name="G56" fmla="cos 54736 G55"/>
                    <a:gd name="T2" fmla="*/ 0 256 1"/>
                    <a:gd name="T3" fmla="*/ 0 256 1"/>
                    <a:gd name="G57" fmla="+- 0 T2 T3"/>
                    <a:gd name="G58" fmla="sin 54766 G57"/>
                    <a:gd name="G59" fmla="+- G56 G58 0"/>
                    <a:gd name="G60" fmla="+- G59 10800 0"/>
                    <a:gd name="G61" fmla="+- 1 0 0"/>
                    <a:gd name="G62" fmla="+- 1 0 0"/>
                    <a:gd name="G63" fmla="+- 1 0 0"/>
                    <a:gd name="G64" fmla="+- 1 0 0"/>
                    <a:gd name="G65" fmla="+- 1 0 0"/>
                    <a:gd name="G66" fmla="+- 1 0 0"/>
                    <a:gd name="G67" fmla="+- 1 0 0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w 282"/>
                    <a:gd name="T123" fmla="*/ 0 h 253"/>
                    <a:gd name="T124" fmla="*/ 0 w 282"/>
                    <a:gd name="T125" fmla="*/ 0 h 253"/>
                  </a:gdLst>
                  <a:ahLst/>
                  <a:cxnLst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92" name="Freeform 200"/>
                <p:cNvSpPr>
                  <a:spLocks noChangeArrowheads="1"/>
                </p:cNvSpPr>
                <p:nvPr/>
              </p:nvSpPr>
              <p:spPr bwMode="auto">
                <a:xfrm>
                  <a:off x="3494" y="2221"/>
                  <a:ext cx="21" cy="31"/>
                </a:xfrm>
                <a:custGeom>
                  <a:avLst/>
                  <a:gdLst>
                    <a:gd name="G0" fmla="+- 128 0 0"/>
                    <a:gd name="G1" fmla="+- 148 0 0"/>
                    <a:gd name="G2" fmla="+- 166 0 0"/>
                    <a:gd name="G3" fmla="+- 0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1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0 0 0"/>
                    <a:gd name="G40" fmla="+- 128 0 0"/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93" name="Freeform 201"/>
                <p:cNvSpPr>
                  <a:spLocks noChangeArrowheads="1"/>
                </p:cNvSpPr>
                <p:nvPr/>
              </p:nvSpPr>
              <p:spPr bwMode="auto">
                <a:xfrm>
                  <a:off x="3648" y="2199"/>
                  <a:ext cx="47" cy="42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 0 0"/>
                    <a:gd name="G4" fmla="+- 1 0 0"/>
                    <a:gd name="G5" fmla="+- 1 0 0"/>
                    <a:gd name="G6" fmla="+- 1 0 0"/>
                    <a:gd name="G7" fmla="+- 1 0 0"/>
                    <a:gd name="G8" fmla="+- 1 0 0"/>
                    <a:gd name="G9" fmla="+- 1 0 0"/>
                    <a:gd name="G10" fmla="+- 1 0 0"/>
                    <a:gd name="G11" fmla="+- 1 0 0"/>
                    <a:gd name="G12" fmla="+- 1 0 0"/>
                    <a:gd name="G13" fmla="+- 1 0 0"/>
                    <a:gd name="G14" fmla="+- 1 0 0"/>
                    <a:gd name="G15" fmla="+- 1 0 0"/>
                    <a:gd name="G16" fmla="+- 1 0 0"/>
                    <a:gd name="G17" fmla="+- 0 0 0"/>
                    <a:gd name="G18" fmla="+- 1 0 0"/>
                    <a:gd name="G19" fmla="+- 1 0 0"/>
                    <a:gd name="G20" fmla="+- 1 0 0"/>
                    <a:gd name="G21" fmla="+- 1 0 0"/>
                    <a:gd name="G22" fmla="+- 1 0 0"/>
                    <a:gd name="G23" fmla="+- 1 0 0"/>
                    <a:gd name="G24" fmla="+- 1 0 0"/>
                    <a:gd name="G25" fmla="+- 1 0 0"/>
                    <a:gd name="G26" fmla="+- 1 0 0"/>
                    <a:gd name="G27" fmla="+- 1 0 0"/>
                    <a:gd name="G28" fmla="+- 1 0 0"/>
                    <a:gd name="G29" fmla="+- 1 0 0"/>
                    <a:gd name="G30" fmla="+- 1 0 0"/>
                    <a:gd name="G31" fmla="+- 1 0 0"/>
                    <a:gd name="G32" fmla="+- 1 0 0"/>
                    <a:gd name="G33" fmla="+- 1 0 0"/>
                    <a:gd name="G34" fmla="+- 1 0 0"/>
                    <a:gd name="G35" fmla="+- 1 0 0"/>
                    <a:gd name="G36" fmla="+- 1 0 0"/>
                    <a:gd name="G37" fmla="+- 1 0 0"/>
                    <a:gd name="G38" fmla="+- 1 0 0"/>
                    <a:gd name="G39" fmla="+- 1 0 0"/>
                    <a:gd name="G40" fmla="+- 1 0 0"/>
                    <a:gd name="G41" fmla="+- 1 0 0"/>
                    <a:gd name="G42" fmla="+- 1 0 0"/>
                    <a:gd name="G43" fmla="+- 1 0 0"/>
                    <a:gd name="G44" fmla="+- 1 0 0"/>
                    <a:gd name="G45" fmla="+- 1 0 0"/>
                    <a:gd name="G46" fmla="+- 1 0 0"/>
                    <a:gd name="G47" fmla="+- 1 0 0"/>
                    <a:gd name="G48" fmla="+- 1 0 0"/>
                    <a:gd name="G49" fmla="+- 1 0 0"/>
                    <a:gd name="G50" fmla="+- 1 0 0"/>
                    <a:gd name="G51" fmla="+- 1 0 0"/>
                    <a:gd name="G52" fmla="+- 1 0 0"/>
                    <a:gd name="G53" fmla="+- 1 0 0"/>
                    <a:gd name="G54" fmla="+- 1 0 0"/>
                    <a:gd name="G55" fmla="+- 1 0 0"/>
                    <a:gd name="G56" fmla="+- 1 0 0"/>
                    <a:gd name="G57" fmla="+- 1 0 0"/>
                    <a:gd name="G58" fmla="+- 0 0 0"/>
                    <a:gd name="G59" fmla="+- 0 0 0"/>
                    <a:gd name="G60" fmla="+- 2 0 0"/>
                    <a:gd name="G61" fmla="+- 0 0 0"/>
                    <a:gd name="G62" fmla="+- 1 0 0"/>
                    <a:gd name="G63" fmla="+- 1 0 0"/>
                    <a:gd name="G64" fmla="+- 1 0 0"/>
                    <a:gd name="G65" fmla="+- 1 0 0"/>
                    <a:gd name="G66" fmla="+- 1 0 0"/>
                    <a:gd name="G67" fmla="+- 1 0 0"/>
                    <a:gd name="G68" fmla="+- 1 0 0"/>
                    <a:gd name="G69" fmla="+- 1 0 0"/>
                    <a:gd name="G70" fmla="+- 1 0 0"/>
                    <a:gd name="G71" fmla="+- 1 0 0"/>
                    <a:gd name="G72" fmla="+- 1 0 0"/>
                    <a:gd name="G73" fmla="+- 1 0 0"/>
                    <a:gd name="G74" fmla="+- 1 0 0"/>
                    <a:gd name="G75" fmla="+- 1 0 0"/>
                    <a:gd name="G76" fmla="+- 1 0 0"/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360" cap="sq">
                  <a:solidFill>
                    <a:srgbClr val="80808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pic>
            <p:nvPicPr>
              <p:cNvPr id="8394" name="Picture 202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3455" y="2215"/>
                <a:ext cx="234" cy="206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</p:grpSp>
        <p:sp>
          <p:nvSpPr>
            <p:cNvPr id="8395" name="Line 203"/>
            <p:cNvSpPr>
              <a:spLocks noChangeShapeType="1"/>
            </p:cNvSpPr>
            <p:nvPr/>
          </p:nvSpPr>
          <p:spPr bwMode="auto">
            <a:xfrm>
              <a:off x="4911" y="3439"/>
              <a:ext cx="53" cy="1"/>
            </a:xfrm>
            <a:prstGeom prst="line">
              <a:avLst/>
            </a:prstGeom>
            <a:noFill/>
            <a:ln w="1260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8396" name="Group 204"/>
            <p:cNvGrpSpPr>
              <a:grpSpLocks/>
            </p:cNvGrpSpPr>
            <p:nvPr/>
          </p:nvGrpSpPr>
          <p:grpSpPr bwMode="auto">
            <a:xfrm>
              <a:off x="3541" y="2842"/>
              <a:ext cx="260" cy="234"/>
              <a:chOff x="3541" y="2842"/>
              <a:chExt cx="260" cy="234"/>
            </a:xfrm>
          </p:grpSpPr>
          <p:pic>
            <p:nvPicPr>
              <p:cNvPr id="8397" name="Picture 205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3541" y="2842"/>
                <a:ext cx="260" cy="23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8398" name="Freeform 206"/>
              <p:cNvSpPr>
                <a:spLocks noChangeArrowheads="1"/>
              </p:cNvSpPr>
              <p:nvPr/>
            </p:nvSpPr>
            <p:spPr bwMode="auto">
              <a:xfrm flipH="1">
                <a:off x="3652" y="2864"/>
                <a:ext cx="122" cy="107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FFFFFF"/>
                  </a:gs>
                </a:gsLst>
                <a:lin ang="270000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399" name="Group 207"/>
            <p:cNvGrpSpPr>
              <a:grpSpLocks/>
            </p:cNvGrpSpPr>
            <p:nvPr/>
          </p:nvGrpSpPr>
          <p:grpSpPr bwMode="auto">
            <a:xfrm>
              <a:off x="3341" y="3107"/>
              <a:ext cx="303" cy="255"/>
              <a:chOff x="3341" y="3107"/>
              <a:chExt cx="303" cy="255"/>
            </a:xfrm>
          </p:grpSpPr>
          <p:pic>
            <p:nvPicPr>
              <p:cNvPr id="8400" name="Picture 208"/>
              <p:cNvPicPr>
                <a:picLocks noChangeAspect="1" noChangeArrowheads="1"/>
              </p:cNvPicPr>
              <p:nvPr/>
            </p:nvPicPr>
            <p:blipFill>
              <a:blip r:embed="rId8"/>
              <a:srcRect/>
              <a:stretch>
                <a:fillRect/>
              </a:stretch>
            </p:blipFill>
            <p:spPr bwMode="auto">
              <a:xfrm>
                <a:off x="3341" y="3107"/>
                <a:ext cx="303" cy="255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8401" name="Freeform 209"/>
              <p:cNvSpPr>
                <a:spLocks noChangeArrowheads="1"/>
              </p:cNvSpPr>
              <p:nvPr/>
            </p:nvSpPr>
            <p:spPr bwMode="auto">
              <a:xfrm flipH="1">
                <a:off x="3471" y="3131"/>
                <a:ext cx="142" cy="116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FFFFFF"/>
                  </a:gs>
                </a:gsLst>
                <a:lin ang="270000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402" name="Group 210"/>
            <p:cNvGrpSpPr>
              <a:grpSpLocks/>
            </p:cNvGrpSpPr>
            <p:nvPr/>
          </p:nvGrpSpPr>
          <p:grpSpPr bwMode="auto">
            <a:xfrm>
              <a:off x="3642" y="3297"/>
              <a:ext cx="268" cy="219"/>
              <a:chOff x="3642" y="3297"/>
              <a:chExt cx="268" cy="219"/>
            </a:xfrm>
          </p:grpSpPr>
          <p:pic>
            <p:nvPicPr>
              <p:cNvPr id="8403" name="Picture 211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3642" y="3297"/>
                <a:ext cx="268" cy="219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8404" name="Freeform 212"/>
              <p:cNvSpPr>
                <a:spLocks noChangeArrowheads="1"/>
              </p:cNvSpPr>
              <p:nvPr/>
            </p:nvSpPr>
            <p:spPr bwMode="auto">
              <a:xfrm flipH="1">
                <a:off x="3756" y="3318"/>
                <a:ext cx="126" cy="100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FFFFFF"/>
                  </a:gs>
                </a:gsLst>
                <a:lin ang="270000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405" name="Group 213"/>
            <p:cNvGrpSpPr>
              <a:grpSpLocks/>
            </p:cNvGrpSpPr>
            <p:nvPr/>
          </p:nvGrpSpPr>
          <p:grpSpPr bwMode="auto">
            <a:xfrm>
              <a:off x="4029" y="3286"/>
              <a:ext cx="268" cy="220"/>
              <a:chOff x="4029" y="3286"/>
              <a:chExt cx="268" cy="220"/>
            </a:xfrm>
          </p:grpSpPr>
          <p:pic>
            <p:nvPicPr>
              <p:cNvPr id="8406" name="Picture 214"/>
              <p:cNvPicPr>
                <a:picLocks noChangeAspect="1" noChangeArrowheads="1"/>
              </p:cNvPicPr>
              <p:nvPr/>
            </p:nvPicPr>
            <p:blipFill>
              <a:blip r:embed="rId10"/>
              <a:srcRect/>
              <a:stretch>
                <a:fillRect/>
              </a:stretch>
            </p:blipFill>
            <p:spPr bwMode="auto">
              <a:xfrm>
                <a:off x="4029" y="3286"/>
                <a:ext cx="268" cy="220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8407" name="Freeform 215"/>
              <p:cNvSpPr>
                <a:spLocks noChangeArrowheads="1"/>
              </p:cNvSpPr>
              <p:nvPr/>
            </p:nvSpPr>
            <p:spPr bwMode="auto">
              <a:xfrm>
                <a:off x="4056" y="3307"/>
                <a:ext cx="126" cy="100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FFFFFF"/>
                  </a:gs>
                </a:gsLst>
                <a:lin ang="270000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pic>
          <p:nvPicPr>
            <p:cNvPr id="8408" name="Picture 216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3898" y="1070"/>
              <a:ext cx="534" cy="10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grpSp>
          <p:nvGrpSpPr>
            <p:cNvPr id="8409" name="Group 217"/>
            <p:cNvGrpSpPr>
              <a:grpSpLocks/>
            </p:cNvGrpSpPr>
            <p:nvPr/>
          </p:nvGrpSpPr>
          <p:grpSpPr bwMode="auto">
            <a:xfrm>
              <a:off x="3439" y="960"/>
              <a:ext cx="261" cy="242"/>
              <a:chOff x="3439" y="960"/>
              <a:chExt cx="261" cy="242"/>
            </a:xfrm>
          </p:grpSpPr>
          <p:pic>
            <p:nvPicPr>
              <p:cNvPr id="8410" name="Picture 218"/>
              <p:cNvPicPr>
                <a:picLocks noChangeAspect="1" noChangeArrowheads="1"/>
              </p:cNvPicPr>
              <p:nvPr/>
            </p:nvPicPr>
            <p:blipFill>
              <a:blip r:embed="rId12"/>
              <a:srcRect/>
              <a:stretch>
                <a:fillRect/>
              </a:stretch>
            </p:blipFill>
            <p:spPr bwMode="auto">
              <a:xfrm>
                <a:off x="3539" y="996"/>
                <a:ext cx="85" cy="206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pic>
            <p:nvPicPr>
              <p:cNvPr id="8411" name="Picture 219"/>
              <p:cNvPicPr>
                <a:picLocks noChangeAspect="1"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3439" y="960"/>
                <a:ext cx="261" cy="55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</p:grpSp>
        <p:grpSp>
          <p:nvGrpSpPr>
            <p:cNvPr id="8412" name="Group 220"/>
            <p:cNvGrpSpPr>
              <a:grpSpLocks/>
            </p:cNvGrpSpPr>
            <p:nvPr/>
          </p:nvGrpSpPr>
          <p:grpSpPr bwMode="auto">
            <a:xfrm>
              <a:off x="5094" y="3137"/>
              <a:ext cx="142" cy="302"/>
              <a:chOff x="5094" y="3137"/>
              <a:chExt cx="142" cy="302"/>
            </a:xfrm>
          </p:grpSpPr>
          <p:sp>
            <p:nvSpPr>
              <p:cNvPr id="8413" name="Freeform 221"/>
              <p:cNvSpPr>
                <a:spLocks noChangeArrowheads="1"/>
              </p:cNvSpPr>
              <p:nvPr/>
            </p:nvSpPr>
            <p:spPr bwMode="auto">
              <a:xfrm>
                <a:off x="5207" y="3137"/>
                <a:ext cx="27" cy="288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2742 0 0"/>
                  <a:gd name="G4" fmla="+- 1 0 0"/>
                  <a:gd name="T0" fmla="*/ 17 w 354"/>
                  <a:gd name="T1" fmla="*/ 0 h 2742"/>
                  <a:gd name="T2" fmla="*/ 93 w 354"/>
                  <a:gd name="T3" fmla="*/ 114 h 2742"/>
                  <a:gd name="T4" fmla="*/ 91 w 354"/>
                  <a:gd name="T5" fmla="*/ 881 h 2742"/>
                  <a:gd name="T6" fmla="*/ 0 w 354"/>
                  <a:gd name="T7" fmla="*/ 921 h 2742"/>
                  <a:gd name="T8" fmla="*/ 17 w 354"/>
                  <a:gd name="T9" fmla="*/ 0 h 2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14" name="Rectangle 222"/>
              <p:cNvSpPr>
                <a:spLocks noChangeArrowheads="1"/>
              </p:cNvSpPr>
              <p:nvPr/>
            </p:nvSpPr>
            <p:spPr bwMode="auto">
              <a:xfrm>
                <a:off x="5101" y="3137"/>
                <a:ext cx="104" cy="288"/>
              </a:xfrm>
              <a:prstGeom prst="rect">
                <a:avLst/>
              </a:pr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15" name="Freeform 223"/>
              <p:cNvSpPr>
                <a:spLocks noChangeArrowheads="1"/>
              </p:cNvSpPr>
              <p:nvPr/>
            </p:nvSpPr>
            <p:spPr bwMode="auto">
              <a:xfrm>
                <a:off x="5212" y="3155"/>
                <a:ext cx="16" cy="267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229 0 0"/>
                  <a:gd name="G5" fmla="+- 1 0 0"/>
                  <a:gd name="G6" fmla="+- 2501 0 0"/>
                  <a:gd name="G7" fmla="+- 0 0 0"/>
                  <a:gd name="T0" fmla="*/ 2 w 211"/>
                  <a:gd name="T1" fmla="*/ 0 h 2537"/>
                  <a:gd name="T2" fmla="*/ 56 w 211"/>
                  <a:gd name="T3" fmla="*/ 73 h 2537"/>
                  <a:gd name="T4" fmla="*/ 2 w 211"/>
                  <a:gd name="T5" fmla="*/ 839 h 2537"/>
                  <a:gd name="T6" fmla="*/ 2 w 211"/>
                  <a:gd name="T7" fmla="*/ 0 h 25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16" name="Freeform 224"/>
              <p:cNvSpPr>
                <a:spLocks noChangeArrowheads="1"/>
              </p:cNvSpPr>
              <p:nvPr/>
            </p:nvSpPr>
            <p:spPr bwMode="auto">
              <a:xfrm>
                <a:off x="5209" y="3290"/>
                <a:ext cx="25" cy="23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100 0 0"/>
                  <a:gd name="G10" fmla="+- 48 0 0"/>
                  <a:gd name="G11" fmla="+- 0 0 0"/>
                  <a:gd name="G12" fmla="+- 0 0 0"/>
                  <a:gd name="T0" fmla="*/ 2 w 328"/>
                  <a:gd name="T1" fmla="*/ 0 h 226"/>
                  <a:gd name="T2" fmla="*/ 87 w 328"/>
                  <a:gd name="T3" fmla="*/ 43 h 226"/>
                  <a:gd name="T4" fmla="*/ 87 w 328"/>
                  <a:gd name="T5" fmla="*/ 77 h 226"/>
                  <a:gd name="T6" fmla="*/ 0 w 328"/>
                  <a:gd name="T7" fmla="*/ 34 h 226"/>
                  <a:gd name="T8" fmla="*/ 2 w 328"/>
                  <a:gd name="T9" fmla="*/ 0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17" name="Rectangle 225"/>
              <p:cNvSpPr>
                <a:spLocks noChangeArrowheads="1"/>
              </p:cNvSpPr>
              <p:nvPr/>
            </p:nvSpPr>
            <p:spPr bwMode="auto">
              <a:xfrm>
                <a:off x="5101" y="3170"/>
                <a:ext cx="59" cy="5"/>
              </a:xfrm>
              <a:prstGeom prst="rect">
                <a:avLst/>
              </a:prstGeom>
              <a:solidFill>
                <a:srgbClr val="000000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418" name="Group 226"/>
              <p:cNvGrpSpPr>
                <a:grpSpLocks/>
              </p:cNvGrpSpPr>
              <p:nvPr/>
            </p:nvGrpSpPr>
            <p:grpSpPr bwMode="auto">
              <a:xfrm>
                <a:off x="5155" y="3167"/>
                <a:ext cx="57" cy="17"/>
                <a:chOff x="5155" y="3167"/>
                <a:chExt cx="57" cy="17"/>
              </a:xfrm>
            </p:grpSpPr>
            <p:sp>
              <p:nvSpPr>
                <p:cNvPr id="8419" name="AutoShape 227"/>
                <p:cNvSpPr>
                  <a:spLocks noChangeArrowheads="1"/>
                </p:cNvSpPr>
                <p:nvPr/>
              </p:nvSpPr>
              <p:spPr bwMode="auto">
                <a:xfrm>
                  <a:off x="5155" y="3167"/>
                  <a:ext cx="57" cy="17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20" name="AutoShape 228"/>
                <p:cNvSpPr>
                  <a:spLocks noChangeArrowheads="1"/>
                </p:cNvSpPr>
                <p:nvPr/>
              </p:nvSpPr>
              <p:spPr bwMode="auto">
                <a:xfrm>
                  <a:off x="5156" y="3169"/>
                  <a:ext cx="55" cy="14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421" name="Rectangle 229"/>
              <p:cNvSpPr>
                <a:spLocks noChangeArrowheads="1"/>
              </p:cNvSpPr>
              <p:nvPr/>
            </p:nvSpPr>
            <p:spPr bwMode="auto">
              <a:xfrm>
                <a:off x="5102" y="3212"/>
                <a:ext cx="59" cy="5"/>
              </a:xfrm>
              <a:prstGeom prst="rect">
                <a:avLst/>
              </a:prstGeom>
              <a:solidFill>
                <a:srgbClr val="000000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422" name="Group 230"/>
              <p:cNvGrpSpPr>
                <a:grpSpLocks/>
              </p:cNvGrpSpPr>
              <p:nvPr/>
            </p:nvGrpSpPr>
            <p:grpSpPr bwMode="auto">
              <a:xfrm>
                <a:off x="5155" y="3208"/>
                <a:ext cx="57" cy="16"/>
                <a:chOff x="5155" y="3208"/>
                <a:chExt cx="57" cy="16"/>
              </a:xfrm>
            </p:grpSpPr>
            <p:sp>
              <p:nvSpPr>
                <p:cNvPr id="8423" name="AutoShape 231"/>
                <p:cNvSpPr>
                  <a:spLocks noChangeArrowheads="1"/>
                </p:cNvSpPr>
                <p:nvPr/>
              </p:nvSpPr>
              <p:spPr bwMode="auto">
                <a:xfrm>
                  <a:off x="5155" y="3208"/>
                  <a:ext cx="57" cy="16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24" name="AutoShape 232"/>
                <p:cNvSpPr>
                  <a:spLocks noChangeArrowheads="1"/>
                </p:cNvSpPr>
                <p:nvPr/>
              </p:nvSpPr>
              <p:spPr bwMode="auto">
                <a:xfrm>
                  <a:off x="5156" y="3210"/>
                  <a:ext cx="55" cy="12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425" name="Rectangle 233"/>
              <p:cNvSpPr>
                <a:spLocks noChangeArrowheads="1"/>
              </p:cNvSpPr>
              <p:nvPr/>
            </p:nvSpPr>
            <p:spPr bwMode="auto">
              <a:xfrm>
                <a:off x="5102" y="3254"/>
                <a:ext cx="59" cy="5"/>
              </a:xfrm>
              <a:prstGeom prst="rect">
                <a:avLst/>
              </a:prstGeom>
              <a:solidFill>
                <a:srgbClr val="000000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26" name="Rectangle 234"/>
              <p:cNvSpPr>
                <a:spLocks noChangeArrowheads="1"/>
              </p:cNvSpPr>
              <p:nvPr/>
            </p:nvSpPr>
            <p:spPr bwMode="auto">
              <a:xfrm>
                <a:off x="5103" y="3292"/>
                <a:ext cx="59" cy="5"/>
              </a:xfrm>
              <a:prstGeom prst="rect">
                <a:avLst/>
              </a:prstGeom>
              <a:solidFill>
                <a:srgbClr val="000000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427" name="Group 235"/>
              <p:cNvGrpSpPr>
                <a:grpSpLocks/>
              </p:cNvGrpSpPr>
              <p:nvPr/>
            </p:nvGrpSpPr>
            <p:grpSpPr bwMode="auto">
              <a:xfrm>
                <a:off x="5154" y="3288"/>
                <a:ext cx="57" cy="18"/>
                <a:chOff x="5154" y="3288"/>
                <a:chExt cx="57" cy="18"/>
              </a:xfrm>
            </p:grpSpPr>
            <p:sp>
              <p:nvSpPr>
                <p:cNvPr id="8428" name="AutoShape 236"/>
                <p:cNvSpPr>
                  <a:spLocks noChangeArrowheads="1"/>
                </p:cNvSpPr>
                <p:nvPr/>
              </p:nvSpPr>
              <p:spPr bwMode="auto">
                <a:xfrm>
                  <a:off x="5154" y="3288"/>
                  <a:ext cx="57" cy="1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29" name="AutoShape 237"/>
                <p:cNvSpPr>
                  <a:spLocks noChangeArrowheads="1"/>
                </p:cNvSpPr>
                <p:nvPr/>
              </p:nvSpPr>
              <p:spPr bwMode="auto">
                <a:xfrm>
                  <a:off x="5155" y="3288"/>
                  <a:ext cx="55" cy="16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430" name="Freeform 238"/>
              <p:cNvSpPr>
                <a:spLocks noChangeArrowheads="1"/>
              </p:cNvSpPr>
              <p:nvPr/>
            </p:nvSpPr>
            <p:spPr bwMode="auto">
              <a:xfrm>
                <a:off x="5209" y="3254"/>
                <a:ext cx="25" cy="23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100 0 0"/>
                  <a:gd name="G10" fmla="+- 48 0 0"/>
                  <a:gd name="G11" fmla="+- 0 0 0"/>
                  <a:gd name="G12" fmla="+- 0 0 0"/>
                  <a:gd name="T0" fmla="*/ 2 w 328"/>
                  <a:gd name="T1" fmla="*/ 0 h 226"/>
                  <a:gd name="T2" fmla="*/ 87 w 328"/>
                  <a:gd name="T3" fmla="*/ 42 h 226"/>
                  <a:gd name="T4" fmla="*/ 87 w 328"/>
                  <a:gd name="T5" fmla="*/ 75 h 226"/>
                  <a:gd name="T6" fmla="*/ 0 w 328"/>
                  <a:gd name="T7" fmla="*/ 32 h 226"/>
                  <a:gd name="T8" fmla="*/ 2 w 328"/>
                  <a:gd name="T9" fmla="*/ 0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431" name="Group 239"/>
              <p:cNvGrpSpPr>
                <a:grpSpLocks/>
              </p:cNvGrpSpPr>
              <p:nvPr/>
            </p:nvGrpSpPr>
            <p:grpSpPr bwMode="auto">
              <a:xfrm>
                <a:off x="5154" y="3251"/>
                <a:ext cx="57" cy="16"/>
                <a:chOff x="5154" y="3251"/>
                <a:chExt cx="57" cy="16"/>
              </a:xfrm>
            </p:grpSpPr>
            <p:sp>
              <p:nvSpPr>
                <p:cNvPr id="8432" name="AutoShape 240"/>
                <p:cNvSpPr>
                  <a:spLocks noChangeArrowheads="1"/>
                </p:cNvSpPr>
                <p:nvPr/>
              </p:nvSpPr>
              <p:spPr bwMode="auto">
                <a:xfrm>
                  <a:off x="5154" y="3251"/>
                  <a:ext cx="57" cy="16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33" name="AutoShape 241"/>
                <p:cNvSpPr>
                  <a:spLocks noChangeArrowheads="1"/>
                </p:cNvSpPr>
                <p:nvPr/>
              </p:nvSpPr>
              <p:spPr bwMode="auto">
                <a:xfrm>
                  <a:off x="5155" y="3253"/>
                  <a:ext cx="56" cy="12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434" name="Rectangle 242"/>
              <p:cNvSpPr>
                <a:spLocks noChangeArrowheads="1"/>
              </p:cNvSpPr>
              <p:nvPr/>
            </p:nvSpPr>
            <p:spPr bwMode="auto">
              <a:xfrm>
                <a:off x="5205" y="3137"/>
                <a:ext cx="6" cy="288"/>
              </a:xfrm>
              <a:prstGeom prst="rect">
                <a:avLst/>
              </a:prstGeom>
              <a:gradFill rotWithShape="0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35" name="Freeform 243"/>
              <p:cNvSpPr>
                <a:spLocks noChangeArrowheads="1"/>
              </p:cNvSpPr>
              <p:nvPr/>
            </p:nvSpPr>
            <p:spPr bwMode="auto">
              <a:xfrm>
                <a:off x="5211" y="3210"/>
                <a:ext cx="23" cy="26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100 0 0"/>
                  <a:gd name="G10" fmla="+- 48 0 0"/>
                  <a:gd name="G11" fmla="+- 0 0 0"/>
                  <a:gd name="G12" fmla="+- 0 0 0"/>
                  <a:gd name="T0" fmla="*/ 2 w 296"/>
                  <a:gd name="T1" fmla="*/ 0 h 256"/>
                  <a:gd name="T2" fmla="*/ 77 w 296"/>
                  <a:gd name="T3" fmla="*/ 47 h 256"/>
                  <a:gd name="T4" fmla="*/ 78 w 296"/>
                  <a:gd name="T5" fmla="*/ 85 h 256"/>
                  <a:gd name="T6" fmla="*/ 0 w 296"/>
                  <a:gd name="T7" fmla="*/ 32 h 256"/>
                  <a:gd name="T8" fmla="*/ 2 w 296"/>
                  <a:gd name="T9" fmla="*/ 0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36" name="Freeform 244"/>
              <p:cNvSpPr>
                <a:spLocks noChangeArrowheads="1"/>
              </p:cNvSpPr>
              <p:nvPr/>
            </p:nvSpPr>
            <p:spPr bwMode="auto">
              <a:xfrm>
                <a:off x="5212" y="3169"/>
                <a:ext cx="23" cy="29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*/ 1 35987 45568"/>
                  <a:gd name="G10" fmla="*/ 1 35987 55552"/>
                  <a:gd name="G11" fmla="*/ G10 1 180"/>
                  <a:gd name="G12" fmla="*/ G9 1 G11"/>
                  <a:gd name="G13" fmla="*/ 1 35987 45568"/>
                  <a:gd name="G14" fmla="*/ 1 35987 55552"/>
                  <a:gd name="G15" fmla="*/ G14 1 180"/>
                  <a:gd name="G16" fmla="*/ G13 1 G15"/>
                  <a:gd name="G17" fmla="+- 17 0 0"/>
                  <a:gd name="G18" fmla="+- 1 0 0"/>
                  <a:gd name="T0" fmla="*/ 0 w 304"/>
                  <a:gd name="T1" fmla="*/ 0 h 288"/>
                  <a:gd name="T2" fmla="*/ 81 w 304"/>
                  <a:gd name="T3" fmla="*/ 55 h 288"/>
                  <a:gd name="T4" fmla="*/ 76 w 304"/>
                  <a:gd name="T5" fmla="*/ 97 h 288"/>
                  <a:gd name="T6" fmla="*/ 2 w 304"/>
                  <a:gd name="T7" fmla="*/ 42 h 288"/>
                  <a:gd name="T8" fmla="*/ 0 w 304"/>
                  <a:gd name="T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37" name="Oval 245"/>
              <p:cNvSpPr>
                <a:spLocks noChangeArrowheads="1"/>
              </p:cNvSpPr>
              <p:nvPr/>
            </p:nvSpPr>
            <p:spPr bwMode="auto">
              <a:xfrm>
                <a:off x="5232" y="3413"/>
                <a:ext cx="4" cy="11"/>
              </a:xfrm>
              <a:prstGeom prst="ellipse">
                <a:avLst/>
              </a:prstGeom>
              <a:solidFill>
                <a:srgbClr val="333333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38" name="Freeform 246"/>
              <p:cNvSpPr>
                <a:spLocks noChangeArrowheads="1"/>
              </p:cNvSpPr>
              <p:nvPr/>
            </p:nvSpPr>
            <p:spPr bwMode="auto">
              <a:xfrm>
                <a:off x="5211" y="3413"/>
                <a:ext cx="23" cy="24"/>
              </a:xfrm>
              <a:custGeom>
                <a:avLst/>
                <a:gdLst>
                  <a:gd name="G0" fmla="+- 106 0 0"/>
                  <a:gd name="G1" fmla="+- 120 0 0"/>
                  <a:gd name="G2" fmla="+- 1 0 0"/>
                  <a:gd name="G3" fmla="+- 1 0 0"/>
                  <a:gd name="G4" fmla="+- 106 0 0"/>
                  <a:gd name="T0" fmla="*/ 0 w 306"/>
                  <a:gd name="T1" fmla="*/ 36 h 240"/>
                  <a:gd name="T2" fmla="*/ 2 w 306"/>
                  <a:gd name="T3" fmla="*/ 81 h 240"/>
                  <a:gd name="T4" fmla="*/ 81 w 306"/>
                  <a:gd name="T5" fmla="*/ 37 h 240"/>
                  <a:gd name="T6" fmla="*/ 78 w 306"/>
                  <a:gd name="T7" fmla="*/ 0 h 240"/>
                  <a:gd name="T8" fmla="*/ 0 w 306"/>
                  <a:gd name="T9" fmla="*/ 36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39" name="AutoShape 247"/>
              <p:cNvSpPr>
                <a:spLocks noChangeArrowheads="1"/>
              </p:cNvSpPr>
              <p:nvPr/>
            </p:nvSpPr>
            <p:spPr bwMode="auto">
              <a:xfrm>
                <a:off x="5094" y="3421"/>
                <a:ext cx="119" cy="18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40" name="AutoShape 248"/>
              <p:cNvSpPr>
                <a:spLocks noChangeArrowheads="1"/>
              </p:cNvSpPr>
              <p:nvPr/>
            </p:nvSpPr>
            <p:spPr bwMode="auto">
              <a:xfrm>
                <a:off x="5101" y="3426"/>
                <a:ext cx="106" cy="9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00"/>
                  </a:gs>
                  <a:gs pos="100000">
                    <a:srgbClr val="808080"/>
                  </a:gs>
                </a:gsLst>
                <a:lin ang="0" scaled="1"/>
              </a:gra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41" name="Oval 249"/>
              <p:cNvSpPr>
                <a:spLocks noChangeArrowheads="1"/>
              </p:cNvSpPr>
              <p:nvPr/>
            </p:nvSpPr>
            <p:spPr bwMode="auto">
              <a:xfrm>
                <a:off x="5111" y="3384"/>
                <a:ext cx="15" cy="17"/>
              </a:xfrm>
              <a:prstGeom prst="ellipse">
                <a:avLst/>
              </a:prstGeom>
              <a:solidFill>
                <a:srgbClr val="33CC33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42" name="Oval 250"/>
              <p:cNvSpPr>
                <a:spLocks noChangeArrowheads="1"/>
              </p:cNvSpPr>
              <p:nvPr/>
            </p:nvSpPr>
            <p:spPr bwMode="auto">
              <a:xfrm>
                <a:off x="5129" y="3384"/>
                <a:ext cx="15" cy="17"/>
              </a:xfrm>
              <a:prstGeom prst="ellipse">
                <a:avLst/>
              </a:prstGeom>
              <a:solidFill>
                <a:srgbClr val="FF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43" name="Oval 251"/>
              <p:cNvSpPr>
                <a:spLocks noChangeArrowheads="1"/>
              </p:cNvSpPr>
              <p:nvPr/>
            </p:nvSpPr>
            <p:spPr bwMode="auto">
              <a:xfrm>
                <a:off x="5146" y="3384"/>
                <a:ext cx="15" cy="17"/>
              </a:xfrm>
              <a:prstGeom prst="ellipse">
                <a:avLst/>
              </a:prstGeom>
              <a:solidFill>
                <a:srgbClr val="33CC33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44" name="Rectangle 252"/>
              <p:cNvSpPr>
                <a:spLocks noChangeArrowheads="1"/>
              </p:cNvSpPr>
              <p:nvPr/>
            </p:nvSpPr>
            <p:spPr bwMode="auto">
              <a:xfrm>
                <a:off x="5187" y="3315"/>
                <a:ext cx="7" cy="95"/>
              </a:xfrm>
              <a:prstGeom prst="rect">
                <a:avLst/>
              </a:prstGeom>
              <a:solidFill>
                <a:srgbClr val="292929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445" name="Group 253"/>
            <p:cNvGrpSpPr>
              <a:grpSpLocks/>
            </p:cNvGrpSpPr>
            <p:nvPr/>
          </p:nvGrpSpPr>
          <p:grpSpPr bwMode="auto">
            <a:xfrm>
              <a:off x="4895" y="3327"/>
              <a:ext cx="142" cy="302"/>
              <a:chOff x="4895" y="3327"/>
              <a:chExt cx="142" cy="302"/>
            </a:xfrm>
          </p:grpSpPr>
          <p:sp>
            <p:nvSpPr>
              <p:cNvPr id="8446" name="Freeform 254"/>
              <p:cNvSpPr>
                <a:spLocks noChangeArrowheads="1"/>
              </p:cNvSpPr>
              <p:nvPr/>
            </p:nvSpPr>
            <p:spPr bwMode="auto">
              <a:xfrm>
                <a:off x="5008" y="3327"/>
                <a:ext cx="27" cy="288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2742 0 0"/>
                  <a:gd name="G4" fmla="+- 1 0 0"/>
                  <a:gd name="T0" fmla="*/ 17 w 354"/>
                  <a:gd name="T1" fmla="*/ 0 h 2742"/>
                  <a:gd name="T2" fmla="*/ 93 w 354"/>
                  <a:gd name="T3" fmla="*/ 114 h 2742"/>
                  <a:gd name="T4" fmla="*/ 91 w 354"/>
                  <a:gd name="T5" fmla="*/ 881 h 2742"/>
                  <a:gd name="T6" fmla="*/ 0 w 354"/>
                  <a:gd name="T7" fmla="*/ 921 h 2742"/>
                  <a:gd name="T8" fmla="*/ 17 w 354"/>
                  <a:gd name="T9" fmla="*/ 0 h 2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47" name="Rectangle 255"/>
              <p:cNvSpPr>
                <a:spLocks noChangeArrowheads="1"/>
              </p:cNvSpPr>
              <p:nvPr/>
            </p:nvSpPr>
            <p:spPr bwMode="auto">
              <a:xfrm>
                <a:off x="4902" y="3327"/>
                <a:ext cx="104" cy="288"/>
              </a:xfrm>
              <a:prstGeom prst="rect">
                <a:avLst/>
              </a:pr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48" name="Freeform 256"/>
              <p:cNvSpPr>
                <a:spLocks noChangeArrowheads="1"/>
              </p:cNvSpPr>
              <p:nvPr/>
            </p:nvSpPr>
            <p:spPr bwMode="auto">
              <a:xfrm>
                <a:off x="5013" y="3345"/>
                <a:ext cx="16" cy="267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229 0 0"/>
                  <a:gd name="G5" fmla="+- 1 0 0"/>
                  <a:gd name="G6" fmla="+- 2501 0 0"/>
                  <a:gd name="G7" fmla="+- 0 0 0"/>
                  <a:gd name="T0" fmla="*/ 2 w 211"/>
                  <a:gd name="T1" fmla="*/ 0 h 2537"/>
                  <a:gd name="T2" fmla="*/ 56 w 211"/>
                  <a:gd name="T3" fmla="*/ 73 h 2537"/>
                  <a:gd name="T4" fmla="*/ 2 w 211"/>
                  <a:gd name="T5" fmla="*/ 839 h 2537"/>
                  <a:gd name="T6" fmla="*/ 2 w 211"/>
                  <a:gd name="T7" fmla="*/ 0 h 25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49" name="Freeform 257"/>
              <p:cNvSpPr>
                <a:spLocks noChangeArrowheads="1"/>
              </p:cNvSpPr>
              <p:nvPr/>
            </p:nvSpPr>
            <p:spPr bwMode="auto">
              <a:xfrm>
                <a:off x="5010" y="3480"/>
                <a:ext cx="25" cy="23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100 0 0"/>
                  <a:gd name="G10" fmla="+- 48 0 0"/>
                  <a:gd name="G11" fmla="+- 0 0 0"/>
                  <a:gd name="G12" fmla="+- 0 0 0"/>
                  <a:gd name="T0" fmla="*/ 2 w 328"/>
                  <a:gd name="T1" fmla="*/ 0 h 226"/>
                  <a:gd name="T2" fmla="*/ 87 w 328"/>
                  <a:gd name="T3" fmla="*/ 43 h 226"/>
                  <a:gd name="T4" fmla="*/ 87 w 328"/>
                  <a:gd name="T5" fmla="*/ 77 h 226"/>
                  <a:gd name="T6" fmla="*/ 0 w 328"/>
                  <a:gd name="T7" fmla="*/ 34 h 226"/>
                  <a:gd name="T8" fmla="*/ 2 w 328"/>
                  <a:gd name="T9" fmla="*/ 0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50" name="Rectangle 258"/>
              <p:cNvSpPr>
                <a:spLocks noChangeArrowheads="1"/>
              </p:cNvSpPr>
              <p:nvPr/>
            </p:nvSpPr>
            <p:spPr bwMode="auto">
              <a:xfrm>
                <a:off x="4902" y="3360"/>
                <a:ext cx="59" cy="5"/>
              </a:xfrm>
              <a:prstGeom prst="rect">
                <a:avLst/>
              </a:prstGeom>
              <a:solidFill>
                <a:srgbClr val="000000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451" name="Group 259"/>
              <p:cNvGrpSpPr>
                <a:grpSpLocks/>
              </p:cNvGrpSpPr>
              <p:nvPr/>
            </p:nvGrpSpPr>
            <p:grpSpPr bwMode="auto">
              <a:xfrm>
                <a:off x="4956" y="3357"/>
                <a:ext cx="57" cy="17"/>
                <a:chOff x="4956" y="3357"/>
                <a:chExt cx="57" cy="17"/>
              </a:xfrm>
            </p:grpSpPr>
            <p:sp>
              <p:nvSpPr>
                <p:cNvPr id="8452" name="AutoShape 260"/>
                <p:cNvSpPr>
                  <a:spLocks noChangeArrowheads="1"/>
                </p:cNvSpPr>
                <p:nvPr/>
              </p:nvSpPr>
              <p:spPr bwMode="auto">
                <a:xfrm>
                  <a:off x="4956" y="3357"/>
                  <a:ext cx="57" cy="17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53" name="AutoShape 261"/>
                <p:cNvSpPr>
                  <a:spLocks noChangeArrowheads="1"/>
                </p:cNvSpPr>
                <p:nvPr/>
              </p:nvSpPr>
              <p:spPr bwMode="auto">
                <a:xfrm>
                  <a:off x="4957" y="3359"/>
                  <a:ext cx="55" cy="14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454" name="Rectangle 262"/>
              <p:cNvSpPr>
                <a:spLocks noChangeArrowheads="1"/>
              </p:cNvSpPr>
              <p:nvPr/>
            </p:nvSpPr>
            <p:spPr bwMode="auto">
              <a:xfrm>
                <a:off x="4903" y="3402"/>
                <a:ext cx="59" cy="5"/>
              </a:xfrm>
              <a:prstGeom prst="rect">
                <a:avLst/>
              </a:prstGeom>
              <a:solidFill>
                <a:srgbClr val="000000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455" name="Group 263"/>
              <p:cNvGrpSpPr>
                <a:grpSpLocks/>
              </p:cNvGrpSpPr>
              <p:nvPr/>
            </p:nvGrpSpPr>
            <p:grpSpPr bwMode="auto">
              <a:xfrm>
                <a:off x="4956" y="3398"/>
                <a:ext cx="57" cy="16"/>
                <a:chOff x="4956" y="3398"/>
                <a:chExt cx="57" cy="16"/>
              </a:xfrm>
            </p:grpSpPr>
            <p:sp>
              <p:nvSpPr>
                <p:cNvPr id="8456" name="AutoShape 264"/>
                <p:cNvSpPr>
                  <a:spLocks noChangeArrowheads="1"/>
                </p:cNvSpPr>
                <p:nvPr/>
              </p:nvSpPr>
              <p:spPr bwMode="auto">
                <a:xfrm>
                  <a:off x="4956" y="3398"/>
                  <a:ext cx="57" cy="16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57" name="AutoShape 265"/>
                <p:cNvSpPr>
                  <a:spLocks noChangeArrowheads="1"/>
                </p:cNvSpPr>
                <p:nvPr/>
              </p:nvSpPr>
              <p:spPr bwMode="auto">
                <a:xfrm>
                  <a:off x="4957" y="3400"/>
                  <a:ext cx="55" cy="12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458" name="Rectangle 266"/>
              <p:cNvSpPr>
                <a:spLocks noChangeArrowheads="1"/>
              </p:cNvSpPr>
              <p:nvPr/>
            </p:nvSpPr>
            <p:spPr bwMode="auto">
              <a:xfrm>
                <a:off x="4903" y="3444"/>
                <a:ext cx="59" cy="5"/>
              </a:xfrm>
              <a:prstGeom prst="rect">
                <a:avLst/>
              </a:prstGeom>
              <a:solidFill>
                <a:srgbClr val="000000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59" name="Rectangle 267"/>
              <p:cNvSpPr>
                <a:spLocks noChangeArrowheads="1"/>
              </p:cNvSpPr>
              <p:nvPr/>
            </p:nvSpPr>
            <p:spPr bwMode="auto">
              <a:xfrm>
                <a:off x="4904" y="3482"/>
                <a:ext cx="59" cy="5"/>
              </a:xfrm>
              <a:prstGeom prst="rect">
                <a:avLst/>
              </a:prstGeom>
              <a:solidFill>
                <a:srgbClr val="000000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460" name="Group 268"/>
              <p:cNvGrpSpPr>
                <a:grpSpLocks/>
              </p:cNvGrpSpPr>
              <p:nvPr/>
            </p:nvGrpSpPr>
            <p:grpSpPr bwMode="auto">
              <a:xfrm>
                <a:off x="4955" y="3478"/>
                <a:ext cx="58" cy="18"/>
                <a:chOff x="4955" y="3478"/>
                <a:chExt cx="58" cy="18"/>
              </a:xfrm>
            </p:grpSpPr>
            <p:sp>
              <p:nvSpPr>
                <p:cNvPr id="8461" name="AutoShape 269"/>
                <p:cNvSpPr>
                  <a:spLocks noChangeArrowheads="1"/>
                </p:cNvSpPr>
                <p:nvPr/>
              </p:nvSpPr>
              <p:spPr bwMode="auto">
                <a:xfrm>
                  <a:off x="4955" y="3478"/>
                  <a:ext cx="58" cy="1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62" name="AutoShape 270"/>
                <p:cNvSpPr>
                  <a:spLocks noChangeArrowheads="1"/>
                </p:cNvSpPr>
                <p:nvPr/>
              </p:nvSpPr>
              <p:spPr bwMode="auto">
                <a:xfrm>
                  <a:off x="4955" y="3478"/>
                  <a:ext cx="55" cy="16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463" name="Freeform 271"/>
              <p:cNvSpPr>
                <a:spLocks noChangeArrowheads="1"/>
              </p:cNvSpPr>
              <p:nvPr/>
            </p:nvSpPr>
            <p:spPr bwMode="auto">
              <a:xfrm>
                <a:off x="5010" y="3444"/>
                <a:ext cx="25" cy="23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100 0 0"/>
                  <a:gd name="G10" fmla="+- 48 0 0"/>
                  <a:gd name="G11" fmla="+- 0 0 0"/>
                  <a:gd name="G12" fmla="+- 0 0 0"/>
                  <a:gd name="T0" fmla="*/ 2 w 328"/>
                  <a:gd name="T1" fmla="*/ 0 h 226"/>
                  <a:gd name="T2" fmla="*/ 87 w 328"/>
                  <a:gd name="T3" fmla="*/ 42 h 226"/>
                  <a:gd name="T4" fmla="*/ 87 w 328"/>
                  <a:gd name="T5" fmla="*/ 75 h 226"/>
                  <a:gd name="T6" fmla="*/ 0 w 328"/>
                  <a:gd name="T7" fmla="*/ 32 h 226"/>
                  <a:gd name="T8" fmla="*/ 2 w 328"/>
                  <a:gd name="T9" fmla="*/ 0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464" name="Group 272"/>
              <p:cNvGrpSpPr>
                <a:grpSpLocks/>
              </p:cNvGrpSpPr>
              <p:nvPr/>
            </p:nvGrpSpPr>
            <p:grpSpPr bwMode="auto">
              <a:xfrm>
                <a:off x="4955" y="3441"/>
                <a:ext cx="58" cy="16"/>
                <a:chOff x="4955" y="3441"/>
                <a:chExt cx="58" cy="16"/>
              </a:xfrm>
            </p:grpSpPr>
            <p:sp>
              <p:nvSpPr>
                <p:cNvPr id="8465" name="AutoShape 273"/>
                <p:cNvSpPr>
                  <a:spLocks noChangeArrowheads="1"/>
                </p:cNvSpPr>
                <p:nvPr/>
              </p:nvSpPr>
              <p:spPr bwMode="auto">
                <a:xfrm>
                  <a:off x="4955" y="3441"/>
                  <a:ext cx="58" cy="16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66" name="AutoShape 274"/>
                <p:cNvSpPr>
                  <a:spLocks noChangeArrowheads="1"/>
                </p:cNvSpPr>
                <p:nvPr/>
              </p:nvSpPr>
              <p:spPr bwMode="auto">
                <a:xfrm>
                  <a:off x="4956" y="3443"/>
                  <a:ext cx="57" cy="12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467" name="Rectangle 275"/>
              <p:cNvSpPr>
                <a:spLocks noChangeArrowheads="1"/>
              </p:cNvSpPr>
              <p:nvPr/>
            </p:nvSpPr>
            <p:spPr bwMode="auto">
              <a:xfrm>
                <a:off x="5006" y="3327"/>
                <a:ext cx="6" cy="288"/>
              </a:xfrm>
              <a:prstGeom prst="rect">
                <a:avLst/>
              </a:prstGeom>
              <a:gradFill rotWithShape="0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68" name="Freeform 276"/>
              <p:cNvSpPr>
                <a:spLocks noChangeArrowheads="1"/>
              </p:cNvSpPr>
              <p:nvPr/>
            </p:nvSpPr>
            <p:spPr bwMode="auto">
              <a:xfrm>
                <a:off x="5013" y="3400"/>
                <a:ext cx="23" cy="26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+- 100 0 0"/>
                  <a:gd name="G10" fmla="+- 48 0 0"/>
                  <a:gd name="G11" fmla="+- 0 0 0"/>
                  <a:gd name="G12" fmla="+- 0 0 0"/>
                  <a:gd name="T0" fmla="*/ 2 w 296"/>
                  <a:gd name="T1" fmla="*/ 0 h 256"/>
                  <a:gd name="T2" fmla="*/ 77 w 296"/>
                  <a:gd name="T3" fmla="*/ 47 h 256"/>
                  <a:gd name="T4" fmla="*/ 78 w 296"/>
                  <a:gd name="T5" fmla="*/ 85 h 256"/>
                  <a:gd name="T6" fmla="*/ 0 w 296"/>
                  <a:gd name="T7" fmla="*/ 32 h 256"/>
                  <a:gd name="T8" fmla="*/ 2 w 296"/>
                  <a:gd name="T9" fmla="*/ 0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69" name="Freeform 277"/>
              <p:cNvSpPr>
                <a:spLocks noChangeArrowheads="1"/>
              </p:cNvSpPr>
              <p:nvPr/>
            </p:nvSpPr>
            <p:spPr bwMode="auto">
              <a:xfrm>
                <a:off x="5013" y="3359"/>
                <a:ext cx="23" cy="29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G7" fmla="+- 1 0 0"/>
                  <a:gd name="G8" fmla="+- 1 0 0"/>
                  <a:gd name="G9" fmla="*/ 1 35987 45568"/>
                  <a:gd name="G10" fmla="*/ 1 35987 55552"/>
                  <a:gd name="G11" fmla="*/ G10 1 180"/>
                  <a:gd name="G12" fmla="*/ G9 1 G11"/>
                  <a:gd name="G13" fmla="*/ 1 35987 45568"/>
                  <a:gd name="G14" fmla="*/ 1 35987 55552"/>
                  <a:gd name="G15" fmla="*/ G14 1 180"/>
                  <a:gd name="G16" fmla="*/ G13 1 G15"/>
                  <a:gd name="G17" fmla="+- 17 0 0"/>
                  <a:gd name="G18" fmla="+- 1 0 0"/>
                  <a:gd name="T0" fmla="*/ 0 w 304"/>
                  <a:gd name="T1" fmla="*/ 0 h 288"/>
                  <a:gd name="T2" fmla="*/ 81 w 304"/>
                  <a:gd name="T3" fmla="*/ 55 h 288"/>
                  <a:gd name="T4" fmla="*/ 76 w 304"/>
                  <a:gd name="T5" fmla="*/ 97 h 288"/>
                  <a:gd name="T6" fmla="*/ 2 w 304"/>
                  <a:gd name="T7" fmla="*/ 42 h 288"/>
                  <a:gd name="T8" fmla="*/ 0 w 304"/>
                  <a:gd name="T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70" name="Oval 278"/>
              <p:cNvSpPr>
                <a:spLocks noChangeArrowheads="1"/>
              </p:cNvSpPr>
              <p:nvPr/>
            </p:nvSpPr>
            <p:spPr bwMode="auto">
              <a:xfrm>
                <a:off x="5033" y="3603"/>
                <a:ext cx="4" cy="11"/>
              </a:xfrm>
              <a:prstGeom prst="ellipse">
                <a:avLst/>
              </a:prstGeom>
              <a:solidFill>
                <a:srgbClr val="333333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71" name="Freeform 279"/>
              <p:cNvSpPr>
                <a:spLocks noChangeArrowheads="1"/>
              </p:cNvSpPr>
              <p:nvPr/>
            </p:nvSpPr>
            <p:spPr bwMode="auto">
              <a:xfrm>
                <a:off x="5012" y="3603"/>
                <a:ext cx="23" cy="24"/>
              </a:xfrm>
              <a:custGeom>
                <a:avLst/>
                <a:gdLst>
                  <a:gd name="G0" fmla="+- 106 0 0"/>
                  <a:gd name="G1" fmla="+- 120 0 0"/>
                  <a:gd name="G2" fmla="+- 1 0 0"/>
                  <a:gd name="G3" fmla="+- 1 0 0"/>
                  <a:gd name="G4" fmla="+- 106 0 0"/>
                  <a:gd name="T0" fmla="*/ 0 w 306"/>
                  <a:gd name="T1" fmla="*/ 36 h 240"/>
                  <a:gd name="T2" fmla="*/ 2 w 306"/>
                  <a:gd name="T3" fmla="*/ 81 h 240"/>
                  <a:gd name="T4" fmla="*/ 81 w 306"/>
                  <a:gd name="T5" fmla="*/ 37 h 240"/>
                  <a:gd name="T6" fmla="*/ 78 w 306"/>
                  <a:gd name="T7" fmla="*/ 0 h 240"/>
                  <a:gd name="T8" fmla="*/ 0 w 306"/>
                  <a:gd name="T9" fmla="*/ 36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72" name="AutoShape 280"/>
              <p:cNvSpPr>
                <a:spLocks noChangeArrowheads="1"/>
              </p:cNvSpPr>
              <p:nvPr/>
            </p:nvSpPr>
            <p:spPr bwMode="auto">
              <a:xfrm>
                <a:off x="4895" y="3611"/>
                <a:ext cx="119" cy="18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73" name="AutoShape 281"/>
              <p:cNvSpPr>
                <a:spLocks noChangeArrowheads="1"/>
              </p:cNvSpPr>
              <p:nvPr/>
            </p:nvSpPr>
            <p:spPr bwMode="auto">
              <a:xfrm>
                <a:off x="4902" y="3616"/>
                <a:ext cx="106" cy="9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00"/>
                  </a:gs>
                  <a:gs pos="100000">
                    <a:srgbClr val="808080"/>
                  </a:gs>
                </a:gsLst>
                <a:lin ang="0" scaled="1"/>
              </a:gra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74" name="Oval 282"/>
              <p:cNvSpPr>
                <a:spLocks noChangeArrowheads="1"/>
              </p:cNvSpPr>
              <p:nvPr/>
            </p:nvSpPr>
            <p:spPr bwMode="auto">
              <a:xfrm>
                <a:off x="4912" y="3574"/>
                <a:ext cx="15" cy="17"/>
              </a:xfrm>
              <a:prstGeom prst="ellipse">
                <a:avLst/>
              </a:prstGeom>
              <a:solidFill>
                <a:srgbClr val="33CC33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75" name="Oval 283"/>
              <p:cNvSpPr>
                <a:spLocks noChangeArrowheads="1"/>
              </p:cNvSpPr>
              <p:nvPr/>
            </p:nvSpPr>
            <p:spPr bwMode="auto">
              <a:xfrm>
                <a:off x="4930" y="3574"/>
                <a:ext cx="15" cy="17"/>
              </a:xfrm>
              <a:prstGeom prst="ellipse">
                <a:avLst/>
              </a:prstGeom>
              <a:solidFill>
                <a:srgbClr val="FF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76" name="Oval 284"/>
              <p:cNvSpPr>
                <a:spLocks noChangeArrowheads="1"/>
              </p:cNvSpPr>
              <p:nvPr/>
            </p:nvSpPr>
            <p:spPr bwMode="auto">
              <a:xfrm>
                <a:off x="4947" y="3574"/>
                <a:ext cx="15" cy="17"/>
              </a:xfrm>
              <a:prstGeom prst="ellipse">
                <a:avLst/>
              </a:prstGeom>
              <a:solidFill>
                <a:srgbClr val="33CC33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77" name="Rectangle 285"/>
              <p:cNvSpPr>
                <a:spLocks noChangeArrowheads="1"/>
              </p:cNvSpPr>
              <p:nvPr/>
            </p:nvSpPr>
            <p:spPr bwMode="auto">
              <a:xfrm>
                <a:off x="4988" y="3505"/>
                <a:ext cx="7" cy="95"/>
              </a:xfrm>
              <a:prstGeom prst="rect">
                <a:avLst/>
              </a:prstGeom>
              <a:solidFill>
                <a:srgbClr val="292929"/>
              </a:solidFill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478" name="Group 286"/>
            <p:cNvGrpSpPr>
              <a:grpSpLocks/>
            </p:cNvGrpSpPr>
            <p:nvPr/>
          </p:nvGrpSpPr>
          <p:grpSpPr bwMode="auto">
            <a:xfrm>
              <a:off x="3243" y="1273"/>
              <a:ext cx="336" cy="260"/>
              <a:chOff x="3243" y="1273"/>
              <a:chExt cx="336" cy="260"/>
            </a:xfrm>
          </p:grpSpPr>
          <p:pic>
            <p:nvPicPr>
              <p:cNvPr id="8479" name="Picture 287"/>
              <p:cNvPicPr>
                <a:picLocks noChangeAspect="1" noChangeArrowheads="1"/>
              </p:cNvPicPr>
              <p:nvPr/>
            </p:nvPicPr>
            <p:blipFill>
              <a:blip r:embed="rId14"/>
              <a:srcRect/>
              <a:stretch>
                <a:fillRect/>
              </a:stretch>
            </p:blipFill>
            <p:spPr bwMode="auto">
              <a:xfrm>
                <a:off x="3243" y="1273"/>
                <a:ext cx="333" cy="140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pic>
            <p:nvPicPr>
              <p:cNvPr id="8480" name="Picture 288"/>
              <p:cNvPicPr>
                <a:picLocks noChangeAspect="1" noChangeArrowheads="1"/>
              </p:cNvPicPr>
              <p:nvPr/>
            </p:nvPicPr>
            <p:blipFill>
              <a:blip r:embed="rId15"/>
              <a:srcRect/>
              <a:stretch>
                <a:fillRect/>
              </a:stretch>
            </p:blipFill>
            <p:spPr bwMode="auto">
              <a:xfrm rot="120000">
                <a:off x="3260" y="1429"/>
                <a:ext cx="275" cy="99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8481" name="Freeform 289"/>
              <p:cNvSpPr>
                <a:spLocks noChangeArrowheads="1"/>
              </p:cNvSpPr>
              <p:nvPr/>
            </p:nvSpPr>
            <p:spPr bwMode="auto">
              <a:xfrm>
                <a:off x="3350" y="1332"/>
                <a:ext cx="221" cy="130"/>
              </a:xfrm>
              <a:custGeom>
                <a:avLst/>
                <a:gdLst>
                  <a:gd name="G0" fmla="+- 1 0 0"/>
                  <a:gd name="G1" fmla="+- 1734 0 0"/>
                  <a:gd name="G2" fmla="+- 1 0 0"/>
                  <a:gd name="G3" fmla="+- 1 0 0"/>
                  <a:gd name="G4" fmla="+- 1 0 0"/>
                  <a:gd name="T0" fmla="*/ 27 w 2982"/>
                  <a:gd name="T1" fmla="*/ 0 h 2442"/>
                  <a:gd name="T2" fmla="*/ 0 w 2982"/>
                  <a:gd name="T3" fmla="*/ 44 h 2442"/>
                  <a:gd name="T4" fmla="*/ 119 w 2982"/>
                  <a:gd name="T5" fmla="*/ 62 h 2442"/>
                  <a:gd name="T6" fmla="*/ 148 w 2982"/>
                  <a:gd name="T7" fmla="*/ 8 h 2442"/>
                  <a:gd name="T8" fmla="*/ 27 w 2982"/>
                  <a:gd name="T9" fmla="*/ 0 h 2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360" cap="sq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8482" name="Picture 290"/>
              <p:cNvPicPr>
                <a:picLocks noChangeAspect="1" noChangeArrowheads="1"/>
              </p:cNvPicPr>
              <p:nvPr/>
            </p:nvPicPr>
            <p:blipFill>
              <a:blip r:embed="rId16"/>
              <a:srcRect/>
              <a:stretch>
                <a:fillRect/>
              </a:stretch>
            </p:blipFill>
            <p:spPr bwMode="auto">
              <a:xfrm>
                <a:off x="3361" y="1335"/>
                <a:ext cx="201" cy="118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8483" name="Freeform 291"/>
              <p:cNvSpPr>
                <a:spLocks noChangeArrowheads="1"/>
              </p:cNvSpPr>
              <p:nvPr/>
            </p:nvSpPr>
            <p:spPr bwMode="auto">
              <a:xfrm>
                <a:off x="3391" y="1328"/>
                <a:ext cx="187" cy="23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86 0 0"/>
                  <a:gd name="G4" fmla="+- 1 0 0"/>
                  <a:gd name="T0" fmla="*/ 1 w 2528"/>
                  <a:gd name="T1" fmla="*/ 0 h 455"/>
                  <a:gd name="T2" fmla="*/ 125 w 2528"/>
                  <a:gd name="T3" fmla="*/ 9 h 455"/>
                  <a:gd name="T4" fmla="*/ 122 w 2528"/>
                  <a:gd name="T5" fmla="*/ 11 h 455"/>
                  <a:gd name="T6" fmla="*/ 0 w 2528"/>
                  <a:gd name="T7" fmla="*/ 2 h 455"/>
                  <a:gd name="T8" fmla="*/ 1 w 2528"/>
                  <a:gd name="T9" fmla="*/ 0 h 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84" name="Freeform 292"/>
              <p:cNvSpPr>
                <a:spLocks noChangeArrowheads="1"/>
              </p:cNvSpPr>
              <p:nvPr/>
            </p:nvSpPr>
            <p:spPr bwMode="auto">
              <a:xfrm>
                <a:off x="3348" y="1328"/>
                <a:ext cx="51" cy="101"/>
              </a:xfrm>
              <a:custGeom>
                <a:avLst/>
                <a:gdLst>
                  <a:gd name="G0" fmla="+- 1 0 0"/>
                  <a:gd name="G1" fmla="+- 1869 0 0"/>
                  <a:gd name="G2" fmla="+- 1 0 0"/>
                  <a:gd name="G3" fmla="+- 1 0 0"/>
                  <a:gd name="G4" fmla="+- 1 0 0"/>
                  <a:gd name="T0" fmla="*/ 28 w 702"/>
                  <a:gd name="T1" fmla="*/ 0 h 1893"/>
                  <a:gd name="T2" fmla="*/ 0 w 702"/>
                  <a:gd name="T3" fmla="*/ 47 h 1893"/>
                  <a:gd name="T4" fmla="*/ 5 w 702"/>
                  <a:gd name="T5" fmla="*/ 48 h 1893"/>
                  <a:gd name="T6" fmla="*/ 35 w 702"/>
                  <a:gd name="T7" fmla="*/ 1 h 1893"/>
                  <a:gd name="T8" fmla="*/ 28 w 702"/>
                  <a:gd name="T9" fmla="*/ 0 h 18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85" name="Freeform 293"/>
              <p:cNvSpPr>
                <a:spLocks noChangeArrowheads="1"/>
              </p:cNvSpPr>
              <p:nvPr/>
            </p:nvSpPr>
            <p:spPr bwMode="auto">
              <a:xfrm>
                <a:off x="3521" y="1346"/>
                <a:ext cx="55" cy="116"/>
              </a:xfrm>
              <a:custGeom>
                <a:avLst/>
                <a:gdLst>
                  <a:gd name="G0" fmla="+- 1 0 0"/>
                  <a:gd name="G1" fmla="+- 1 0 0"/>
                  <a:gd name="G2" fmla="+- 2148 0 0"/>
                  <a:gd name="G3" fmla="+- 1 0 0"/>
                  <a:gd name="G4" fmla="+- 1 0 0"/>
                  <a:gd name="T0" fmla="*/ 38 w 756"/>
                  <a:gd name="T1" fmla="*/ 0 h 2184"/>
                  <a:gd name="T2" fmla="*/ 7 w 756"/>
                  <a:gd name="T3" fmla="*/ 55 h 2184"/>
                  <a:gd name="T4" fmla="*/ 0 w 756"/>
                  <a:gd name="T5" fmla="*/ 54 h 2184"/>
                  <a:gd name="T6" fmla="*/ 30 w 756"/>
                  <a:gd name="T7" fmla="*/ 2 h 2184"/>
                  <a:gd name="T8" fmla="*/ 38 w 756"/>
                  <a:gd name="T9" fmla="*/ 0 h 2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DDDDD"/>
                  </a:gs>
                  <a:gs pos="100000">
                    <a:srgbClr val="FFFFFF"/>
                  </a:gs>
                </a:gsLst>
                <a:lin ang="540000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86" name="Freeform 294"/>
              <p:cNvSpPr>
                <a:spLocks noChangeArrowheads="1"/>
              </p:cNvSpPr>
              <p:nvPr/>
            </p:nvSpPr>
            <p:spPr bwMode="auto">
              <a:xfrm>
                <a:off x="3348" y="1424"/>
                <a:ext cx="205" cy="38"/>
              </a:xfrm>
              <a:custGeom>
                <a:avLst/>
                <a:gdLst>
                  <a:gd name="G0" fmla="+- 1 0 0"/>
                  <a:gd name="G1" fmla="+- 99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T0" fmla="*/ 1 w 2773"/>
                  <a:gd name="T1" fmla="*/ 0 h 738"/>
                  <a:gd name="T2" fmla="*/ 0 w 2773"/>
                  <a:gd name="T3" fmla="*/ 3 h 738"/>
                  <a:gd name="T4" fmla="*/ 121 w 2773"/>
                  <a:gd name="T5" fmla="*/ 18 h 738"/>
                  <a:gd name="T6" fmla="*/ 118 w 2773"/>
                  <a:gd name="T7" fmla="*/ 15 h 738"/>
                  <a:gd name="T8" fmla="*/ 1 w 2773"/>
                  <a:gd name="T9" fmla="*/ 0 h 7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CC"/>
                  </a:gs>
                  <a:gs pos="100000">
                    <a:srgbClr val="FFFF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87" name="Freeform 295"/>
              <p:cNvSpPr>
                <a:spLocks noChangeArrowheads="1"/>
              </p:cNvSpPr>
              <p:nvPr/>
            </p:nvSpPr>
            <p:spPr bwMode="auto">
              <a:xfrm>
                <a:off x="3527" y="1347"/>
                <a:ext cx="52" cy="117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647 0 0"/>
                  <a:gd name="G4" fmla="+- 1 0 0"/>
                  <a:gd name="T0" fmla="*/ 58 w 637"/>
                  <a:gd name="T1" fmla="*/ 0 h 1659"/>
                  <a:gd name="T2" fmla="*/ 59 w 637"/>
                  <a:gd name="T3" fmla="*/ 0 h 1659"/>
                  <a:gd name="T4" fmla="*/ 6 w 637"/>
                  <a:gd name="T5" fmla="*/ 223 h 1659"/>
                  <a:gd name="T6" fmla="*/ 0 w 637"/>
                  <a:gd name="T7" fmla="*/ 220 h 1659"/>
                  <a:gd name="T8" fmla="*/ 58 w 637"/>
                  <a:gd name="T9" fmla="*/ 0 h 16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88" name="Freeform 296"/>
              <p:cNvSpPr>
                <a:spLocks noChangeArrowheads="1"/>
              </p:cNvSpPr>
              <p:nvPr/>
            </p:nvSpPr>
            <p:spPr bwMode="auto">
              <a:xfrm>
                <a:off x="3348" y="1430"/>
                <a:ext cx="182" cy="38"/>
              </a:xfrm>
              <a:custGeom>
                <a:avLst/>
                <a:gdLst>
                  <a:gd name="G0" fmla="+- 1 0 0"/>
                  <a:gd name="T0" fmla="*/ 57 256 1"/>
                  <a:gd name="T1" fmla="*/ 0 256 1"/>
                  <a:gd name="G1" fmla="+- 0 T0 T1"/>
                  <a:gd name="G2" fmla="sin 0 G1"/>
                  <a:gd name="G3" fmla="+- 1 0 0"/>
                  <a:gd name="G4" fmla="+- 1 0 0"/>
                  <a:gd name="G5" fmla="+- 1 0 0"/>
                  <a:gd name="T2" fmla="*/ 0 w 2216"/>
                  <a:gd name="T3" fmla="*/ 0 h 550"/>
                  <a:gd name="T4" fmla="*/ 1 w 2216"/>
                  <a:gd name="T5" fmla="*/ 8 h 550"/>
                  <a:gd name="T6" fmla="*/ 203 w 2216"/>
                  <a:gd name="T7" fmla="*/ 75 h 550"/>
                  <a:gd name="T8" fmla="*/ 208 w 2216"/>
                  <a:gd name="T9" fmla="*/ 67 h 550"/>
                  <a:gd name="T10" fmla="*/ 0 w 2216"/>
                  <a:gd name="T11" fmla="*/ 0 h 550"/>
                </a:gdLst>
                <a:ahLst/>
                <a:cxnLst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489" name="Group 297"/>
              <p:cNvGrpSpPr>
                <a:grpSpLocks/>
              </p:cNvGrpSpPr>
              <p:nvPr/>
            </p:nvGrpSpPr>
            <p:grpSpPr bwMode="auto">
              <a:xfrm>
                <a:off x="3345" y="1471"/>
                <a:ext cx="61" cy="22"/>
                <a:chOff x="3345" y="1471"/>
                <a:chExt cx="61" cy="22"/>
              </a:xfrm>
            </p:grpSpPr>
            <p:sp>
              <p:nvSpPr>
                <p:cNvPr id="8490" name="Freeform 298"/>
                <p:cNvSpPr>
                  <a:spLocks noChangeArrowheads="1"/>
                </p:cNvSpPr>
                <p:nvPr/>
              </p:nvSpPr>
              <p:spPr bwMode="auto">
                <a:xfrm>
                  <a:off x="3345" y="1471"/>
                  <a:ext cx="61" cy="22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83 0 0"/>
                    <a:gd name="G4" fmla="+- 1 0 0"/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91" name="Freeform 299"/>
                <p:cNvSpPr>
                  <a:spLocks noChangeArrowheads="1"/>
                </p:cNvSpPr>
                <p:nvPr/>
              </p:nvSpPr>
              <p:spPr bwMode="auto">
                <a:xfrm>
                  <a:off x="3346" y="1472"/>
                  <a:ext cx="59" cy="21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73 0 0"/>
                    <a:gd name="G4" fmla="+- 1 0 0"/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92" name="Freeform 300"/>
                <p:cNvSpPr>
                  <a:spLocks noChangeArrowheads="1"/>
                </p:cNvSpPr>
                <p:nvPr/>
              </p:nvSpPr>
              <p:spPr bwMode="auto">
                <a:xfrm>
                  <a:off x="3350" y="1480"/>
                  <a:ext cx="20" cy="6"/>
                </a:xfrm>
                <a:custGeom>
                  <a:avLst/>
                  <a:gdLst>
                    <a:gd name="G0" fmla="+- 44 0 0"/>
                    <a:gd name="G1" fmla="+- 1 0 0"/>
                    <a:gd name="G2" fmla="+- 25 0 0"/>
                    <a:gd name="G3" fmla="+- 1 0 0"/>
                    <a:gd name="G4" fmla="+- 44 0 0"/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rgbClr val="00CC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93" name="Freeform 301"/>
                <p:cNvSpPr>
                  <a:spLocks noChangeArrowheads="1"/>
                </p:cNvSpPr>
                <p:nvPr/>
              </p:nvSpPr>
              <p:spPr bwMode="auto">
                <a:xfrm>
                  <a:off x="3350" y="1484"/>
                  <a:ext cx="15" cy="3"/>
                </a:xfrm>
                <a:custGeom>
                  <a:avLst/>
                  <a:gdLst>
                    <a:gd name="G0" fmla="+- 0 0 0"/>
                    <a:gd name="G1" fmla="+- 1 0 0"/>
                    <a:gd name="G2" fmla="+- 1 0 0"/>
                    <a:gd name="G3" fmla="+- 9 0 0"/>
                    <a:gd name="G4" fmla="+- 0 0 0"/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94" name="Freeform 302"/>
                <p:cNvSpPr>
                  <a:spLocks noChangeArrowheads="1"/>
                </p:cNvSpPr>
                <p:nvPr/>
              </p:nvSpPr>
              <p:spPr bwMode="auto">
                <a:xfrm>
                  <a:off x="3368" y="1485"/>
                  <a:ext cx="20" cy="6"/>
                </a:xfrm>
                <a:custGeom>
                  <a:avLst/>
                  <a:gdLst>
                    <a:gd name="G0" fmla="+- 46 0 0"/>
                    <a:gd name="G1" fmla="+- 1 0 0"/>
                    <a:gd name="G2" fmla="+- 26 0 0"/>
                    <a:gd name="G3" fmla="+- 1 0 0"/>
                    <a:gd name="G4" fmla="+- 46 0 0"/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rgbClr val="00CC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95" name="Freeform 303"/>
                <p:cNvSpPr>
                  <a:spLocks noChangeArrowheads="1"/>
                </p:cNvSpPr>
                <p:nvPr/>
              </p:nvSpPr>
              <p:spPr bwMode="auto">
                <a:xfrm>
                  <a:off x="3367" y="1488"/>
                  <a:ext cx="15" cy="3"/>
                </a:xfrm>
                <a:custGeom>
                  <a:avLst/>
                  <a:gdLst>
                    <a:gd name="G0" fmla="+- 0 0 0"/>
                    <a:gd name="G1" fmla="+- 1 0 0"/>
                    <a:gd name="G2" fmla="+- 1 0 0"/>
                    <a:gd name="G3" fmla="+- 9 0 0"/>
                    <a:gd name="G4" fmla="+- 0 0 0"/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496" name="Freeform 304"/>
              <p:cNvSpPr>
                <a:spLocks noChangeArrowheads="1"/>
              </p:cNvSpPr>
              <p:nvPr/>
            </p:nvSpPr>
            <p:spPr bwMode="auto">
              <a:xfrm>
                <a:off x="3451" y="1475"/>
                <a:ext cx="74" cy="50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792 0 0"/>
                  <a:gd name="G4" fmla="+- 0 0 0"/>
                  <a:gd name="T0" fmla="*/ 1 w 990"/>
                  <a:gd name="T1" fmla="*/ 55 h 792"/>
                  <a:gd name="T2" fmla="*/ 56 w 990"/>
                  <a:gd name="T3" fmla="*/ 0 h 792"/>
                  <a:gd name="T4" fmla="*/ 56 w 990"/>
                  <a:gd name="T5" fmla="*/ 4 h 792"/>
                  <a:gd name="T6" fmla="*/ 0 w 990"/>
                  <a:gd name="T7" fmla="*/ 60 h 792"/>
                  <a:gd name="T8" fmla="*/ 1 w 990"/>
                  <a:gd name="T9" fmla="*/ 55 h 7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97" name="Freeform 305"/>
              <p:cNvSpPr>
                <a:spLocks noChangeArrowheads="1"/>
              </p:cNvSpPr>
              <p:nvPr/>
            </p:nvSpPr>
            <p:spPr bwMode="auto">
              <a:xfrm>
                <a:off x="3259" y="1479"/>
                <a:ext cx="192" cy="45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1 w 2532"/>
                  <a:gd name="T1" fmla="*/ 0 h 723"/>
                  <a:gd name="T2" fmla="*/ 2 w 2532"/>
                  <a:gd name="T3" fmla="*/ 0 h 723"/>
                  <a:gd name="T4" fmla="*/ 145 w 2532"/>
                  <a:gd name="T5" fmla="*/ 51 h 723"/>
                  <a:gd name="T6" fmla="*/ 145 w 2532"/>
                  <a:gd name="T7" fmla="*/ 54 h 723"/>
                  <a:gd name="T8" fmla="*/ 0 w 2532"/>
                  <a:gd name="T9" fmla="*/ 2 h 723"/>
                  <a:gd name="T10" fmla="*/ 1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98" name="Freeform 306"/>
              <p:cNvSpPr>
                <a:spLocks noChangeArrowheads="1"/>
              </p:cNvSpPr>
              <p:nvPr/>
            </p:nvSpPr>
            <p:spPr bwMode="auto">
              <a:xfrm>
                <a:off x="3259" y="1470"/>
                <a:ext cx="1" cy="8"/>
              </a:xfrm>
              <a:custGeom>
                <a:avLst/>
                <a:gdLst>
                  <a:gd name="G0" fmla="+- 1 0 0"/>
                  <a:gd name="G1" fmla="+- 1 0 0"/>
                  <a:gd name="G2" fmla="+- 144 0 0"/>
                  <a:gd name="G3" fmla="+- 0 0 0"/>
                  <a:gd name="G4" fmla="+- 1 0 0"/>
                  <a:gd name="T0" fmla="*/ 2 w 26"/>
                  <a:gd name="T1" fmla="*/ 1 h 147"/>
                  <a:gd name="T2" fmla="*/ 2 w 26"/>
                  <a:gd name="T3" fmla="*/ 10 h 147"/>
                  <a:gd name="T4" fmla="*/ 0 w 26"/>
                  <a:gd name="T5" fmla="*/ 10 h 147"/>
                  <a:gd name="T6" fmla="*/ 1 w 26"/>
                  <a:gd name="T7" fmla="*/ 0 h 147"/>
                  <a:gd name="T8" fmla="*/ 2 w 26"/>
                  <a:gd name="T9" fmla="*/ 1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99" name="Freeform 307"/>
              <p:cNvSpPr>
                <a:spLocks noChangeArrowheads="1"/>
              </p:cNvSpPr>
              <p:nvPr/>
            </p:nvSpPr>
            <p:spPr bwMode="auto">
              <a:xfrm>
                <a:off x="3259" y="1432"/>
                <a:ext cx="89" cy="38"/>
              </a:xfrm>
              <a:custGeom>
                <a:avLst/>
                <a:gdLst>
                  <a:gd name="G0" fmla="+- 1 0 0"/>
                  <a:gd name="G1" fmla="+- 597 0 0"/>
                  <a:gd name="G2" fmla="+- 1 0 0"/>
                  <a:gd name="G3" fmla="+- 1 0 0"/>
                  <a:gd name="G4" fmla="+- 1 0 0"/>
                  <a:gd name="T0" fmla="*/ 67 w 1176"/>
                  <a:gd name="T1" fmla="*/ 0 h 606"/>
                  <a:gd name="T2" fmla="*/ 0 w 1176"/>
                  <a:gd name="T3" fmla="*/ 45 h 606"/>
                  <a:gd name="T4" fmla="*/ 1 w 1176"/>
                  <a:gd name="T5" fmla="*/ 45 h 606"/>
                  <a:gd name="T6" fmla="*/ 67 w 1176"/>
                  <a:gd name="T7" fmla="*/ 1 h 606"/>
                  <a:gd name="T8" fmla="*/ 67 w 1176"/>
                  <a:gd name="T9" fmla="*/ 0 h 6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0" name="Freeform 308"/>
              <p:cNvSpPr>
                <a:spLocks noChangeArrowheads="1"/>
              </p:cNvSpPr>
              <p:nvPr/>
            </p:nvSpPr>
            <p:spPr bwMode="auto">
              <a:xfrm>
                <a:off x="3265" y="1472"/>
                <a:ext cx="182" cy="44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1 w 2532"/>
                  <a:gd name="T1" fmla="*/ 0 h 723"/>
                  <a:gd name="T2" fmla="*/ 1 w 2532"/>
                  <a:gd name="T3" fmla="*/ 0 h 723"/>
                  <a:gd name="T4" fmla="*/ 105 w 2532"/>
                  <a:gd name="T5" fmla="*/ 40 h 723"/>
                  <a:gd name="T6" fmla="*/ 105 w 2532"/>
                  <a:gd name="T7" fmla="*/ 42 h 723"/>
                  <a:gd name="T8" fmla="*/ 0 w 2532"/>
                  <a:gd name="T9" fmla="*/ 1 h 723"/>
                  <a:gd name="T10" fmla="*/ 1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1" name="Freeform 309"/>
              <p:cNvSpPr>
                <a:spLocks noChangeArrowheads="1"/>
              </p:cNvSpPr>
              <p:nvPr/>
            </p:nvSpPr>
            <p:spPr bwMode="auto">
              <a:xfrm flipV="1">
                <a:off x="3448" y="1469"/>
                <a:ext cx="74" cy="45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49 h 723"/>
                  <a:gd name="T6" fmla="*/ 0 w 2532"/>
                  <a:gd name="T7" fmla="*/ 52 h 723"/>
                  <a:gd name="T8" fmla="*/ 0 w 2532"/>
                  <a:gd name="T9" fmla="*/ 2 h 723"/>
                  <a:gd name="T10" fmla="*/ 0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502" name="Group 310"/>
            <p:cNvGrpSpPr>
              <a:grpSpLocks/>
            </p:cNvGrpSpPr>
            <p:nvPr/>
          </p:nvGrpSpPr>
          <p:grpSpPr bwMode="auto">
            <a:xfrm>
              <a:off x="4232" y="3442"/>
              <a:ext cx="298" cy="260"/>
              <a:chOff x="4232" y="3442"/>
              <a:chExt cx="298" cy="260"/>
            </a:xfrm>
          </p:grpSpPr>
          <p:pic>
            <p:nvPicPr>
              <p:cNvPr id="8503" name="Picture 311"/>
              <p:cNvPicPr>
                <a:picLocks noChangeAspect="1" noChangeArrowheads="1"/>
              </p:cNvPicPr>
              <p:nvPr/>
            </p:nvPicPr>
            <p:blipFill>
              <a:blip r:embed="rId17"/>
              <a:srcRect/>
              <a:stretch>
                <a:fillRect/>
              </a:stretch>
            </p:blipFill>
            <p:spPr bwMode="auto">
              <a:xfrm>
                <a:off x="4232" y="3442"/>
                <a:ext cx="296" cy="140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pic>
            <p:nvPicPr>
              <p:cNvPr id="8504" name="Picture 312"/>
              <p:cNvPicPr>
                <a:picLocks noChangeAspect="1" noChangeArrowheads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 rot="120000">
                <a:off x="4247" y="3598"/>
                <a:ext cx="243" cy="99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8505" name="Freeform 313"/>
              <p:cNvSpPr>
                <a:spLocks noChangeArrowheads="1"/>
              </p:cNvSpPr>
              <p:nvPr/>
            </p:nvSpPr>
            <p:spPr bwMode="auto">
              <a:xfrm>
                <a:off x="4327" y="3501"/>
                <a:ext cx="196" cy="130"/>
              </a:xfrm>
              <a:custGeom>
                <a:avLst/>
                <a:gdLst>
                  <a:gd name="G0" fmla="+- 1 0 0"/>
                  <a:gd name="G1" fmla="+- 1734 0 0"/>
                  <a:gd name="G2" fmla="+- 1 0 0"/>
                  <a:gd name="G3" fmla="+- 1 0 0"/>
                  <a:gd name="G4" fmla="+- 1 0 0"/>
                  <a:gd name="T0" fmla="*/ 27 w 2982"/>
                  <a:gd name="T1" fmla="*/ 0 h 2442"/>
                  <a:gd name="T2" fmla="*/ 0 w 2982"/>
                  <a:gd name="T3" fmla="*/ 44 h 2442"/>
                  <a:gd name="T4" fmla="*/ 119 w 2982"/>
                  <a:gd name="T5" fmla="*/ 62 h 2442"/>
                  <a:gd name="T6" fmla="*/ 148 w 2982"/>
                  <a:gd name="T7" fmla="*/ 8 h 2442"/>
                  <a:gd name="T8" fmla="*/ 27 w 2982"/>
                  <a:gd name="T9" fmla="*/ 0 h 2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360" cap="sq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8506" name="Picture 314"/>
              <p:cNvPicPr>
                <a:picLocks noChangeAspect="1" noChangeArrowheads="1"/>
              </p:cNvPicPr>
              <p:nvPr/>
            </p:nvPicPr>
            <p:blipFill>
              <a:blip r:embed="rId19"/>
              <a:srcRect/>
              <a:stretch>
                <a:fillRect/>
              </a:stretch>
            </p:blipFill>
            <p:spPr bwMode="auto">
              <a:xfrm>
                <a:off x="4337" y="3504"/>
                <a:ext cx="178" cy="118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8507" name="Freeform 315"/>
              <p:cNvSpPr>
                <a:spLocks noChangeArrowheads="1"/>
              </p:cNvSpPr>
              <p:nvPr/>
            </p:nvSpPr>
            <p:spPr bwMode="auto">
              <a:xfrm>
                <a:off x="4363" y="3497"/>
                <a:ext cx="166" cy="23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86 0 0"/>
                  <a:gd name="G4" fmla="+- 1 0 0"/>
                  <a:gd name="T0" fmla="*/ 1 w 2528"/>
                  <a:gd name="T1" fmla="*/ 0 h 455"/>
                  <a:gd name="T2" fmla="*/ 125 w 2528"/>
                  <a:gd name="T3" fmla="*/ 9 h 455"/>
                  <a:gd name="T4" fmla="*/ 122 w 2528"/>
                  <a:gd name="T5" fmla="*/ 11 h 455"/>
                  <a:gd name="T6" fmla="*/ 0 w 2528"/>
                  <a:gd name="T7" fmla="*/ 2 h 455"/>
                  <a:gd name="T8" fmla="*/ 1 w 2528"/>
                  <a:gd name="T9" fmla="*/ 0 h 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8" name="Freeform 316"/>
              <p:cNvSpPr>
                <a:spLocks noChangeArrowheads="1"/>
              </p:cNvSpPr>
              <p:nvPr/>
            </p:nvSpPr>
            <p:spPr bwMode="auto">
              <a:xfrm>
                <a:off x="4325" y="3497"/>
                <a:ext cx="45" cy="101"/>
              </a:xfrm>
              <a:custGeom>
                <a:avLst/>
                <a:gdLst>
                  <a:gd name="G0" fmla="+- 1 0 0"/>
                  <a:gd name="G1" fmla="+- 1869 0 0"/>
                  <a:gd name="G2" fmla="+- 1 0 0"/>
                  <a:gd name="G3" fmla="+- 1 0 0"/>
                  <a:gd name="G4" fmla="+- 1 0 0"/>
                  <a:gd name="T0" fmla="*/ 28 w 702"/>
                  <a:gd name="T1" fmla="*/ 0 h 1893"/>
                  <a:gd name="T2" fmla="*/ 0 w 702"/>
                  <a:gd name="T3" fmla="*/ 47 h 1893"/>
                  <a:gd name="T4" fmla="*/ 5 w 702"/>
                  <a:gd name="T5" fmla="*/ 48 h 1893"/>
                  <a:gd name="T6" fmla="*/ 35 w 702"/>
                  <a:gd name="T7" fmla="*/ 1 h 1893"/>
                  <a:gd name="T8" fmla="*/ 28 w 702"/>
                  <a:gd name="T9" fmla="*/ 0 h 18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9" name="Freeform 317"/>
              <p:cNvSpPr>
                <a:spLocks noChangeArrowheads="1"/>
              </p:cNvSpPr>
              <p:nvPr/>
            </p:nvSpPr>
            <p:spPr bwMode="auto">
              <a:xfrm>
                <a:off x="4479" y="3515"/>
                <a:ext cx="49" cy="116"/>
              </a:xfrm>
              <a:custGeom>
                <a:avLst/>
                <a:gdLst>
                  <a:gd name="G0" fmla="+- 1 0 0"/>
                  <a:gd name="G1" fmla="+- 1 0 0"/>
                  <a:gd name="G2" fmla="+- 2148 0 0"/>
                  <a:gd name="G3" fmla="+- 1 0 0"/>
                  <a:gd name="G4" fmla="+- 1 0 0"/>
                  <a:gd name="T0" fmla="*/ 38 w 756"/>
                  <a:gd name="T1" fmla="*/ 0 h 2184"/>
                  <a:gd name="T2" fmla="*/ 7 w 756"/>
                  <a:gd name="T3" fmla="*/ 55 h 2184"/>
                  <a:gd name="T4" fmla="*/ 0 w 756"/>
                  <a:gd name="T5" fmla="*/ 54 h 2184"/>
                  <a:gd name="T6" fmla="*/ 30 w 756"/>
                  <a:gd name="T7" fmla="*/ 2 h 2184"/>
                  <a:gd name="T8" fmla="*/ 38 w 756"/>
                  <a:gd name="T9" fmla="*/ 0 h 2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DDDDD"/>
                  </a:gs>
                  <a:gs pos="100000">
                    <a:srgbClr val="FFFFFF"/>
                  </a:gs>
                </a:gsLst>
                <a:lin ang="540000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10" name="Freeform 318"/>
              <p:cNvSpPr>
                <a:spLocks noChangeArrowheads="1"/>
              </p:cNvSpPr>
              <p:nvPr/>
            </p:nvSpPr>
            <p:spPr bwMode="auto">
              <a:xfrm>
                <a:off x="4325" y="3593"/>
                <a:ext cx="182" cy="38"/>
              </a:xfrm>
              <a:custGeom>
                <a:avLst/>
                <a:gdLst>
                  <a:gd name="G0" fmla="+- 1 0 0"/>
                  <a:gd name="G1" fmla="+- 99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T0" fmla="*/ 1 w 2773"/>
                  <a:gd name="T1" fmla="*/ 0 h 738"/>
                  <a:gd name="T2" fmla="*/ 0 w 2773"/>
                  <a:gd name="T3" fmla="*/ 3 h 738"/>
                  <a:gd name="T4" fmla="*/ 121 w 2773"/>
                  <a:gd name="T5" fmla="*/ 18 h 738"/>
                  <a:gd name="T6" fmla="*/ 118 w 2773"/>
                  <a:gd name="T7" fmla="*/ 15 h 738"/>
                  <a:gd name="T8" fmla="*/ 1 w 2773"/>
                  <a:gd name="T9" fmla="*/ 0 h 7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CC"/>
                  </a:gs>
                  <a:gs pos="100000">
                    <a:srgbClr val="FFFF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11" name="Freeform 319"/>
              <p:cNvSpPr>
                <a:spLocks noChangeArrowheads="1"/>
              </p:cNvSpPr>
              <p:nvPr/>
            </p:nvSpPr>
            <p:spPr bwMode="auto">
              <a:xfrm>
                <a:off x="4484" y="3516"/>
                <a:ext cx="45" cy="117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647 0 0"/>
                  <a:gd name="G4" fmla="+- 1 0 0"/>
                  <a:gd name="T0" fmla="*/ 58 w 637"/>
                  <a:gd name="T1" fmla="*/ 0 h 1659"/>
                  <a:gd name="T2" fmla="*/ 59 w 637"/>
                  <a:gd name="T3" fmla="*/ 0 h 1659"/>
                  <a:gd name="T4" fmla="*/ 6 w 637"/>
                  <a:gd name="T5" fmla="*/ 223 h 1659"/>
                  <a:gd name="T6" fmla="*/ 0 w 637"/>
                  <a:gd name="T7" fmla="*/ 220 h 1659"/>
                  <a:gd name="T8" fmla="*/ 58 w 637"/>
                  <a:gd name="T9" fmla="*/ 0 h 16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12" name="Freeform 320"/>
              <p:cNvSpPr>
                <a:spLocks noChangeArrowheads="1"/>
              </p:cNvSpPr>
              <p:nvPr/>
            </p:nvSpPr>
            <p:spPr bwMode="auto">
              <a:xfrm>
                <a:off x="4325" y="3598"/>
                <a:ext cx="162" cy="38"/>
              </a:xfrm>
              <a:custGeom>
                <a:avLst/>
                <a:gdLst>
                  <a:gd name="G0" fmla="+- 1 0 0"/>
                  <a:gd name="T0" fmla="*/ 57 256 1"/>
                  <a:gd name="T1" fmla="*/ 0 256 1"/>
                  <a:gd name="G1" fmla="+- 0 T0 T1"/>
                  <a:gd name="G2" fmla="sin 0 G1"/>
                  <a:gd name="G3" fmla="+- 1 0 0"/>
                  <a:gd name="G4" fmla="+- 1 0 0"/>
                  <a:gd name="G5" fmla="+- 1 0 0"/>
                  <a:gd name="T2" fmla="*/ 0 w 2216"/>
                  <a:gd name="T3" fmla="*/ 0 h 550"/>
                  <a:gd name="T4" fmla="*/ 1 w 2216"/>
                  <a:gd name="T5" fmla="*/ 8 h 550"/>
                  <a:gd name="T6" fmla="*/ 203 w 2216"/>
                  <a:gd name="T7" fmla="*/ 75 h 550"/>
                  <a:gd name="T8" fmla="*/ 208 w 2216"/>
                  <a:gd name="T9" fmla="*/ 67 h 550"/>
                  <a:gd name="T10" fmla="*/ 0 w 2216"/>
                  <a:gd name="T11" fmla="*/ 0 h 550"/>
                </a:gdLst>
                <a:ahLst/>
                <a:cxnLst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513" name="Group 321"/>
              <p:cNvGrpSpPr>
                <a:grpSpLocks/>
              </p:cNvGrpSpPr>
              <p:nvPr/>
            </p:nvGrpSpPr>
            <p:grpSpPr bwMode="auto">
              <a:xfrm>
                <a:off x="4322" y="3640"/>
                <a:ext cx="54" cy="22"/>
                <a:chOff x="4322" y="3640"/>
                <a:chExt cx="54" cy="22"/>
              </a:xfrm>
            </p:grpSpPr>
            <p:sp>
              <p:nvSpPr>
                <p:cNvPr id="8514" name="Freeform 322"/>
                <p:cNvSpPr>
                  <a:spLocks noChangeArrowheads="1"/>
                </p:cNvSpPr>
                <p:nvPr/>
              </p:nvSpPr>
              <p:spPr bwMode="auto">
                <a:xfrm>
                  <a:off x="4322" y="3640"/>
                  <a:ext cx="54" cy="22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83 0 0"/>
                    <a:gd name="G4" fmla="+- 1 0 0"/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5" name="Freeform 323"/>
                <p:cNvSpPr>
                  <a:spLocks noChangeArrowheads="1"/>
                </p:cNvSpPr>
                <p:nvPr/>
              </p:nvSpPr>
              <p:spPr bwMode="auto">
                <a:xfrm>
                  <a:off x="4323" y="3641"/>
                  <a:ext cx="52" cy="21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73 0 0"/>
                    <a:gd name="G4" fmla="+- 1 0 0"/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6" name="Freeform 324"/>
                <p:cNvSpPr>
                  <a:spLocks noChangeArrowheads="1"/>
                </p:cNvSpPr>
                <p:nvPr/>
              </p:nvSpPr>
              <p:spPr bwMode="auto">
                <a:xfrm>
                  <a:off x="4327" y="3649"/>
                  <a:ext cx="18" cy="6"/>
                </a:xfrm>
                <a:custGeom>
                  <a:avLst/>
                  <a:gdLst>
                    <a:gd name="G0" fmla="+- 44 0 0"/>
                    <a:gd name="G1" fmla="+- 1 0 0"/>
                    <a:gd name="G2" fmla="+- 25 0 0"/>
                    <a:gd name="G3" fmla="+- 1 0 0"/>
                    <a:gd name="G4" fmla="+- 44 0 0"/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rgbClr val="00CC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7" name="Freeform 325"/>
                <p:cNvSpPr>
                  <a:spLocks noChangeArrowheads="1"/>
                </p:cNvSpPr>
                <p:nvPr/>
              </p:nvSpPr>
              <p:spPr bwMode="auto">
                <a:xfrm>
                  <a:off x="4327" y="3653"/>
                  <a:ext cx="13" cy="3"/>
                </a:xfrm>
                <a:custGeom>
                  <a:avLst/>
                  <a:gdLst>
                    <a:gd name="G0" fmla="+- 0 0 0"/>
                    <a:gd name="G1" fmla="+- 1 0 0"/>
                    <a:gd name="G2" fmla="+- 1 0 0"/>
                    <a:gd name="G3" fmla="+- 9 0 0"/>
                    <a:gd name="G4" fmla="+- 0 0 0"/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8" name="Freeform 326"/>
                <p:cNvSpPr>
                  <a:spLocks noChangeArrowheads="1"/>
                </p:cNvSpPr>
                <p:nvPr/>
              </p:nvSpPr>
              <p:spPr bwMode="auto">
                <a:xfrm>
                  <a:off x="4343" y="3654"/>
                  <a:ext cx="18" cy="6"/>
                </a:xfrm>
                <a:custGeom>
                  <a:avLst/>
                  <a:gdLst>
                    <a:gd name="G0" fmla="+- 46 0 0"/>
                    <a:gd name="G1" fmla="+- 1 0 0"/>
                    <a:gd name="G2" fmla="+- 26 0 0"/>
                    <a:gd name="G3" fmla="+- 1 0 0"/>
                    <a:gd name="G4" fmla="+- 46 0 0"/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rgbClr val="00CC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19" name="Freeform 327"/>
                <p:cNvSpPr>
                  <a:spLocks noChangeArrowheads="1"/>
                </p:cNvSpPr>
                <p:nvPr/>
              </p:nvSpPr>
              <p:spPr bwMode="auto">
                <a:xfrm>
                  <a:off x="4342" y="3657"/>
                  <a:ext cx="13" cy="3"/>
                </a:xfrm>
                <a:custGeom>
                  <a:avLst/>
                  <a:gdLst>
                    <a:gd name="G0" fmla="+- 0 0 0"/>
                    <a:gd name="G1" fmla="+- 1 0 0"/>
                    <a:gd name="G2" fmla="+- 1 0 0"/>
                    <a:gd name="G3" fmla="+- 9 0 0"/>
                    <a:gd name="G4" fmla="+- 0 0 0"/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520" name="Freeform 328"/>
              <p:cNvSpPr>
                <a:spLocks noChangeArrowheads="1"/>
              </p:cNvSpPr>
              <p:nvPr/>
            </p:nvSpPr>
            <p:spPr bwMode="auto">
              <a:xfrm>
                <a:off x="4417" y="3644"/>
                <a:ext cx="66" cy="50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792 0 0"/>
                  <a:gd name="G4" fmla="+- 0 0 0"/>
                  <a:gd name="T0" fmla="*/ 1 w 990"/>
                  <a:gd name="T1" fmla="*/ 55 h 792"/>
                  <a:gd name="T2" fmla="*/ 56 w 990"/>
                  <a:gd name="T3" fmla="*/ 0 h 792"/>
                  <a:gd name="T4" fmla="*/ 56 w 990"/>
                  <a:gd name="T5" fmla="*/ 4 h 792"/>
                  <a:gd name="T6" fmla="*/ 0 w 990"/>
                  <a:gd name="T7" fmla="*/ 60 h 792"/>
                  <a:gd name="T8" fmla="*/ 1 w 990"/>
                  <a:gd name="T9" fmla="*/ 55 h 7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21" name="Freeform 329"/>
              <p:cNvSpPr>
                <a:spLocks noChangeArrowheads="1"/>
              </p:cNvSpPr>
              <p:nvPr/>
            </p:nvSpPr>
            <p:spPr bwMode="auto">
              <a:xfrm>
                <a:off x="4246" y="3648"/>
                <a:ext cx="170" cy="45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1 w 2532"/>
                  <a:gd name="T1" fmla="*/ 0 h 723"/>
                  <a:gd name="T2" fmla="*/ 2 w 2532"/>
                  <a:gd name="T3" fmla="*/ 0 h 723"/>
                  <a:gd name="T4" fmla="*/ 145 w 2532"/>
                  <a:gd name="T5" fmla="*/ 51 h 723"/>
                  <a:gd name="T6" fmla="*/ 145 w 2532"/>
                  <a:gd name="T7" fmla="*/ 54 h 723"/>
                  <a:gd name="T8" fmla="*/ 0 w 2532"/>
                  <a:gd name="T9" fmla="*/ 2 h 723"/>
                  <a:gd name="T10" fmla="*/ 1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22" name="Freeform 330"/>
              <p:cNvSpPr>
                <a:spLocks noChangeArrowheads="1"/>
              </p:cNvSpPr>
              <p:nvPr/>
            </p:nvSpPr>
            <p:spPr bwMode="auto">
              <a:xfrm>
                <a:off x="4247" y="3639"/>
                <a:ext cx="1" cy="8"/>
              </a:xfrm>
              <a:custGeom>
                <a:avLst/>
                <a:gdLst>
                  <a:gd name="G0" fmla="+- 1 0 0"/>
                  <a:gd name="G1" fmla="+- 1 0 0"/>
                  <a:gd name="G2" fmla="+- 144 0 0"/>
                  <a:gd name="G3" fmla="+- 0 0 0"/>
                  <a:gd name="G4" fmla="+- 1 0 0"/>
                  <a:gd name="T0" fmla="*/ 2 w 26"/>
                  <a:gd name="T1" fmla="*/ 1 h 147"/>
                  <a:gd name="T2" fmla="*/ 2 w 26"/>
                  <a:gd name="T3" fmla="*/ 10 h 147"/>
                  <a:gd name="T4" fmla="*/ 0 w 26"/>
                  <a:gd name="T5" fmla="*/ 10 h 147"/>
                  <a:gd name="T6" fmla="*/ 1 w 26"/>
                  <a:gd name="T7" fmla="*/ 0 h 147"/>
                  <a:gd name="T8" fmla="*/ 2 w 26"/>
                  <a:gd name="T9" fmla="*/ 1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23" name="Freeform 331"/>
              <p:cNvSpPr>
                <a:spLocks noChangeArrowheads="1"/>
              </p:cNvSpPr>
              <p:nvPr/>
            </p:nvSpPr>
            <p:spPr bwMode="auto">
              <a:xfrm>
                <a:off x="4247" y="3601"/>
                <a:ext cx="78" cy="38"/>
              </a:xfrm>
              <a:custGeom>
                <a:avLst/>
                <a:gdLst>
                  <a:gd name="G0" fmla="+- 1 0 0"/>
                  <a:gd name="G1" fmla="+- 597 0 0"/>
                  <a:gd name="G2" fmla="+- 1 0 0"/>
                  <a:gd name="G3" fmla="+- 1 0 0"/>
                  <a:gd name="G4" fmla="+- 1 0 0"/>
                  <a:gd name="T0" fmla="*/ 67 w 1176"/>
                  <a:gd name="T1" fmla="*/ 0 h 606"/>
                  <a:gd name="T2" fmla="*/ 0 w 1176"/>
                  <a:gd name="T3" fmla="*/ 45 h 606"/>
                  <a:gd name="T4" fmla="*/ 1 w 1176"/>
                  <a:gd name="T5" fmla="*/ 45 h 606"/>
                  <a:gd name="T6" fmla="*/ 67 w 1176"/>
                  <a:gd name="T7" fmla="*/ 1 h 606"/>
                  <a:gd name="T8" fmla="*/ 67 w 1176"/>
                  <a:gd name="T9" fmla="*/ 0 h 6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24" name="Freeform 332"/>
              <p:cNvSpPr>
                <a:spLocks noChangeArrowheads="1"/>
              </p:cNvSpPr>
              <p:nvPr/>
            </p:nvSpPr>
            <p:spPr bwMode="auto">
              <a:xfrm>
                <a:off x="4252" y="3641"/>
                <a:ext cx="161" cy="44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1 w 2532"/>
                  <a:gd name="T1" fmla="*/ 0 h 723"/>
                  <a:gd name="T2" fmla="*/ 1 w 2532"/>
                  <a:gd name="T3" fmla="*/ 0 h 723"/>
                  <a:gd name="T4" fmla="*/ 105 w 2532"/>
                  <a:gd name="T5" fmla="*/ 40 h 723"/>
                  <a:gd name="T6" fmla="*/ 105 w 2532"/>
                  <a:gd name="T7" fmla="*/ 42 h 723"/>
                  <a:gd name="T8" fmla="*/ 0 w 2532"/>
                  <a:gd name="T9" fmla="*/ 1 h 723"/>
                  <a:gd name="T10" fmla="*/ 1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25" name="Freeform 333"/>
              <p:cNvSpPr>
                <a:spLocks noChangeArrowheads="1"/>
              </p:cNvSpPr>
              <p:nvPr/>
            </p:nvSpPr>
            <p:spPr bwMode="auto">
              <a:xfrm flipV="1">
                <a:off x="4414" y="3638"/>
                <a:ext cx="65" cy="45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49 h 723"/>
                  <a:gd name="T6" fmla="*/ 0 w 2532"/>
                  <a:gd name="T7" fmla="*/ 52 h 723"/>
                  <a:gd name="T8" fmla="*/ 0 w 2532"/>
                  <a:gd name="T9" fmla="*/ 2 h 723"/>
                  <a:gd name="T10" fmla="*/ 0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526" name="Group 334"/>
            <p:cNvGrpSpPr>
              <a:grpSpLocks/>
            </p:cNvGrpSpPr>
            <p:nvPr/>
          </p:nvGrpSpPr>
          <p:grpSpPr bwMode="auto">
            <a:xfrm>
              <a:off x="3406" y="1902"/>
              <a:ext cx="279" cy="260"/>
              <a:chOff x="3406" y="1902"/>
              <a:chExt cx="279" cy="260"/>
            </a:xfrm>
          </p:grpSpPr>
          <p:pic>
            <p:nvPicPr>
              <p:cNvPr id="8527" name="Picture 335"/>
              <p:cNvPicPr>
                <a:picLocks noChangeAspect="1" noChangeArrowheads="1"/>
              </p:cNvPicPr>
              <p:nvPr/>
            </p:nvPicPr>
            <p:blipFill>
              <a:blip r:embed="rId20"/>
              <a:srcRect/>
              <a:stretch>
                <a:fillRect/>
              </a:stretch>
            </p:blipFill>
            <p:spPr bwMode="auto">
              <a:xfrm>
                <a:off x="3406" y="1902"/>
                <a:ext cx="277" cy="140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pic>
            <p:nvPicPr>
              <p:cNvPr id="8528" name="Picture 336"/>
              <p:cNvPicPr>
                <a:picLocks noChangeAspect="1" noChangeArrowheads="1"/>
              </p:cNvPicPr>
              <p:nvPr/>
            </p:nvPicPr>
            <p:blipFill>
              <a:blip r:embed="rId21"/>
              <a:srcRect/>
              <a:stretch>
                <a:fillRect/>
              </a:stretch>
            </p:blipFill>
            <p:spPr bwMode="auto">
              <a:xfrm rot="120000">
                <a:off x="3420" y="2058"/>
                <a:ext cx="228" cy="99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8529" name="Freeform 337"/>
              <p:cNvSpPr>
                <a:spLocks noChangeArrowheads="1"/>
              </p:cNvSpPr>
              <p:nvPr/>
            </p:nvSpPr>
            <p:spPr bwMode="auto">
              <a:xfrm>
                <a:off x="3495" y="1961"/>
                <a:ext cx="183" cy="130"/>
              </a:xfrm>
              <a:custGeom>
                <a:avLst/>
                <a:gdLst>
                  <a:gd name="G0" fmla="+- 1 0 0"/>
                  <a:gd name="G1" fmla="+- 1734 0 0"/>
                  <a:gd name="G2" fmla="+- 1 0 0"/>
                  <a:gd name="G3" fmla="+- 1 0 0"/>
                  <a:gd name="G4" fmla="+- 1 0 0"/>
                  <a:gd name="T0" fmla="*/ 27 w 2982"/>
                  <a:gd name="T1" fmla="*/ 0 h 2442"/>
                  <a:gd name="T2" fmla="*/ 0 w 2982"/>
                  <a:gd name="T3" fmla="*/ 44 h 2442"/>
                  <a:gd name="T4" fmla="*/ 119 w 2982"/>
                  <a:gd name="T5" fmla="*/ 62 h 2442"/>
                  <a:gd name="T6" fmla="*/ 148 w 2982"/>
                  <a:gd name="T7" fmla="*/ 8 h 2442"/>
                  <a:gd name="T8" fmla="*/ 27 w 2982"/>
                  <a:gd name="T9" fmla="*/ 0 h 2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360" cap="sq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8530" name="Picture 338"/>
              <p:cNvPicPr>
                <a:picLocks noChangeAspect="1" noChangeArrowheads="1"/>
              </p:cNvPicPr>
              <p:nvPr/>
            </p:nvPicPr>
            <p:blipFill>
              <a:blip r:embed="rId22"/>
              <a:srcRect/>
              <a:stretch>
                <a:fillRect/>
              </a:stretch>
            </p:blipFill>
            <p:spPr bwMode="auto">
              <a:xfrm>
                <a:off x="3504" y="1964"/>
                <a:ext cx="166" cy="118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8531" name="Freeform 339"/>
              <p:cNvSpPr>
                <a:spLocks noChangeArrowheads="1"/>
              </p:cNvSpPr>
              <p:nvPr/>
            </p:nvSpPr>
            <p:spPr bwMode="auto">
              <a:xfrm>
                <a:off x="3529" y="1957"/>
                <a:ext cx="155" cy="23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86 0 0"/>
                  <a:gd name="G4" fmla="+- 1 0 0"/>
                  <a:gd name="T0" fmla="*/ 1 w 2528"/>
                  <a:gd name="T1" fmla="*/ 0 h 455"/>
                  <a:gd name="T2" fmla="*/ 125 w 2528"/>
                  <a:gd name="T3" fmla="*/ 9 h 455"/>
                  <a:gd name="T4" fmla="*/ 122 w 2528"/>
                  <a:gd name="T5" fmla="*/ 11 h 455"/>
                  <a:gd name="T6" fmla="*/ 0 w 2528"/>
                  <a:gd name="T7" fmla="*/ 2 h 455"/>
                  <a:gd name="T8" fmla="*/ 1 w 2528"/>
                  <a:gd name="T9" fmla="*/ 0 h 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32" name="Freeform 340"/>
              <p:cNvSpPr>
                <a:spLocks noChangeArrowheads="1"/>
              </p:cNvSpPr>
              <p:nvPr/>
            </p:nvSpPr>
            <p:spPr bwMode="auto">
              <a:xfrm>
                <a:off x="3493" y="1957"/>
                <a:ext cx="42" cy="101"/>
              </a:xfrm>
              <a:custGeom>
                <a:avLst/>
                <a:gdLst>
                  <a:gd name="G0" fmla="+- 1 0 0"/>
                  <a:gd name="G1" fmla="+- 1869 0 0"/>
                  <a:gd name="G2" fmla="+- 1 0 0"/>
                  <a:gd name="G3" fmla="+- 1 0 0"/>
                  <a:gd name="G4" fmla="+- 1 0 0"/>
                  <a:gd name="T0" fmla="*/ 28 w 702"/>
                  <a:gd name="T1" fmla="*/ 0 h 1893"/>
                  <a:gd name="T2" fmla="*/ 0 w 702"/>
                  <a:gd name="T3" fmla="*/ 47 h 1893"/>
                  <a:gd name="T4" fmla="*/ 5 w 702"/>
                  <a:gd name="T5" fmla="*/ 48 h 1893"/>
                  <a:gd name="T6" fmla="*/ 35 w 702"/>
                  <a:gd name="T7" fmla="*/ 1 h 1893"/>
                  <a:gd name="T8" fmla="*/ 28 w 702"/>
                  <a:gd name="T9" fmla="*/ 0 h 18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33" name="Freeform 341"/>
              <p:cNvSpPr>
                <a:spLocks noChangeArrowheads="1"/>
              </p:cNvSpPr>
              <p:nvPr/>
            </p:nvSpPr>
            <p:spPr bwMode="auto">
              <a:xfrm>
                <a:off x="3637" y="1975"/>
                <a:ext cx="46" cy="116"/>
              </a:xfrm>
              <a:custGeom>
                <a:avLst/>
                <a:gdLst>
                  <a:gd name="G0" fmla="+- 1 0 0"/>
                  <a:gd name="G1" fmla="+- 1 0 0"/>
                  <a:gd name="G2" fmla="+- 2148 0 0"/>
                  <a:gd name="G3" fmla="+- 1 0 0"/>
                  <a:gd name="G4" fmla="+- 1 0 0"/>
                  <a:gd name="T0" fmla="*/ 38 w 756"/>
                  <a:gd name="T1" fmla="*/ 0 h 2184"/>
                  <a:gd name="T2" fmla="*/ 7 w 756"/>
                  <a:gd name="T3" fmla="*/ 55 h 2184"/>
                  <a:gd name="T4" fmla="*/ 0 w 756"/>
                  <a:gd name="T5" fmla="*/ 54 h 2184"/>
                  <a:gd name="T6" fmla="*/ 30 w 756"/>
                  <a:gd name="T7" fmla="*/ 2 h 2184"/>
                  <a:gd name="T8" fmla="*/ 38 w 756"/>
                  <a:gd name="T9" fmla="*/ 0 h 2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DDDDD"/>
                  </a:gs>
                  <a:gs pos="100000">
                    <a:srgbClr val="FFFFFF"/>
                  </a:gs>
                </a:gsLst>
                <a:lin ang="540000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34" name="Freeform 342"/>
              <p:cNvSpPr>
                <a:spLocks noChangeArrowheads="1"/>
              </p:cNvSpPr>
              <p:nvPr/>
            </p:nvSpPr>
            <p:spPr bwMode="auto">
              <a:xfrm>
                <a:off x="3493" y="2053"/>
                <a:ext cx="170" cy="38"/>
              </a:xfrm>
              <a:custGeom>
                <a:avLst/>
                <a:gdLst>
                  <a:gd name="G0" fmla="+- 1 0 0"/>
                  <a:gd name="G1" fmla="+- 99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T0" fmla="*/ 1 w 2773"/>
                  <a:gd name="T1" fmla="*/ 0 h 738"/>
                  <a:gd name="T2" fmla="*/ 0 w 2773"/>
                  <a:gd name="T3" fmla="*/ 3 h 738"/>
                  <a:gd name="T4" fmla="*/ 121 w 2773"/>
                  <a:gd name="T5" fmla="*/ 18 h 738"/>
                  <a:gd name="T6" fmla="*/ 118 w 2773"/>
                  <a:gd name="T7" fmla="*/ 15 h 738"/>
                  <a:gd name="T8" fmla="*/ 1 w 2773"/>
                  <a:gd name="T9" fmla="*/ 0 h 7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CC"/>
                  </a:gs>
                  <a:gs pos="100000">
                    <a:srgbClr val="FFFF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35" name="Freeform 343"/>
              <p:cNvSpPr>
                <a:spLocks noChangeArrowheads="1"/>
              </p:cNvSpPr>
              <p:nvPr/>
            </p:nvSpPr>
            <p:spPr bwMode="auto">
              <a:xfrm>
                <a:off x="3642" y="1976"/>
                <a:ext cx="43" cy="117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647 0 0"/>
                  <a:gd name="G4" fmla="+- 1 0 0"/>
                  <a:gd name="T0" fmla="*/ 58 w 637"/>
                  <a:gd name="T1" fmla="*/ 0 h 1659"/>
                  <a:gd name="T2" fmla="*/ 59 w 637"/>
                  <a:gd name="T3" fmla="*/ 0 h 1659"/>
                  <a:gd name="T4" fmla="*/ 6 w 637"/>
                  <a:gd name="T5" fmla="*/ 223 h 1659"/>
                  <a:gd name="T6" fmla="*/ 0 w 637"/>
                  <a:gd name="T7" fmla="*/ 220 h 1659"/>
                  <a:gd name="T8" fmla="*/ 58 w 637"/>
                  <a:gd name="T9" fmla="*/ 0 h 16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36" name="Freeform 344"/>
              <p:cNvSpPr>
                <a:spLocks noChangeArrowheads="1"/>
              </p:cNvSpPr>
              <p:nvPr/>
            </p:nvSpPr>
            <p:spPr bwMode="auto">
              <a:xfrm>
                <a:off x="3493" y="2058"/>
                <a:ext cx="151" cy="38"/>
              </a:xfrm>
              <a:custGeom>
                <a:avLst/>
                <a:gdLst>
                  <a:gd name="G0" fmla="+- 1 0 0"/>
                  <a:gd name="T0" fmla="*/ 57 256 1"/>
                  <a:gd name="T1" fmla="*/ 0 256 1"/>
                  <a:gd name="G1" fmla="+- 0 T0 T1"/>
                  <a:gd name="G2" fmla="sin 0 G1"/>
                  <a:gd name="G3" fmla="+- 1 0 0"/>
                  <a:gd name="G4" fmla="+- 1 0 0"/>
                  <a:gd name="G5" fmla="+- 1 0 0"/>
                  <a:gd name="T2" fmla="*/ 0 w 2216"/>
                  <a:gd name="T3" fmla="*/ 0 h 550"/>
                  <a:gd name="T4" fmla="*/ 1 w 2216"/>
                  <a:gd name="T5" fmla="*/ 8 h 550"/>
                  <a:gd name="T6" fmla="*/ 203 w 2216"/>
                  <a:gd name="T7" fmla="*/ 75 h 550"/>
                  <a:gd name="T8" fmla="*/ 208 w 2216"/>
                  <a:gd name="T9" fmla="*/ 67 h 550"/>
                  <a:gd name="T10" fmla="*/ 0 w 2216"/>
                  <a:gd name="T11" fmla="*/ 0 h 550"/>
                </a:gdLst>
                <a:ahLst/>
                <a:cxnLst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537" name="Group 345"/>
              <p:cNvGrpSpPr>
                <a:grpSpLocks/>
              </p:cNvGrpSpPr>
              <p:nvPr/>
            </p:nvGrpSpPr>
            <p:grpSpPr bwMode="auto">
              <a:xfrm>
                <a:off x="3491" y="2100"/>
                <a:ext cx="51" cy="22"/>
                <a:chOff x="3491" y="2100"/>
                <a:chExt cx="51" cy="22"/>
              </a:xfrm>
            </p:grpSpPr>
            <p:sp>
              <p:nvSpPr>
                <p:cNvPr id="8538" name="Freeform 346"/>
                <p:cNvSpPr>
                  <a:spLocks noChangeArrowheads="1"/>
                </p:cNvSpPr>
                <p:nvPr/>
              </p:nvSpPr>
              <p:spPr bwMode="auto">
                <a:xfrm>
                  <a:off x="3491" y="2100"/>
                  <a:ext cx="51" cy="22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83 0 0"/>
                    <a:gd name="G4" fmla="+- 1 0 0"/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39" name="Freeform 347"/>
                <p:cNvSpPr>
                  <a:spLocks noChangeArrowheads="1"/>
                </p:cNvSpPr>
                <p:nvPr/>
              </p:nvSpPr>
              <p:spPr bwMode="auto">
                <a:xfrm>
                  <a:off x="3492" y="2101"/>
                  <a:ext cx="49" cy="21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73 0 0"/>
                    <a:gd name="G4" fmla="+- 1 0 0"/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40" name="Freeform 348"/>
                <p:cNvSpPr>
                  <a:spLocks noChangeArrowheads="1"/>
                </p:cNvSpPr>
                <p:nvPr/>
              </p:nvSpPr>
              <p:spPr bwMode="auto">
                <a:xfrm>
                  <a:off x="3495" y="2109"/>
                  <a:ext cx="17" cy="6"/>
                </a:xfrm>
                <a:custGeom>
                  <a:avLst/>
                  <a:gdLst>
                    <a:gd name="G0" fmla="+- 44 0 0"/>
                    <a:gd name="G1" fmla="+- 1 0 0"/>
                    <a:gd name="G2" fmla="+- 25 0 0"/>
                    <a:gd name="G3" fmla="+- 1 0 0"/>
                    <a:gd name="G4" fmla="+- 44 0 0"/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rgbClr val="00CC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41" name="Freeform 349"/>
                <p:cNvSpPr>
                  <a:spLocks noChangeArrowheads="1"/>
                </p:cNvSpPr>
                <p:nvPr/>
              </p:nvSpPr>
              <p:spPr bwMode="auto">
                <a:xfrm>
                  <a:off x="3495" y="2113"/>
                  <a:ext cx="12" cy="3"/>
                </a:xfrm>
                <a:custGeom>
                  <a:avLst/>
                  <a:gdLst>
                    <a:gd name="G0" fmla="+- 0 0 0"/>
                    <a:gd name="G1" fmla="+- 1 0 0"/>
                    <a:gd name="G2" fmla="+- 1 0 0"/>
                    <a:gd name="G3" fmla="+- 9 0 0"/>
                    <a:gd name="G4" fmla="+- 0 0 0"/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42" name="Freeform 350"/>
                <p:cNvSpPr>
                  <a:spLocks noChangeArrowheads="1"/>
                </p:cNvSpPr>
                <p:nvPr/>
              </p:nvSpPr>
              <p:spPr bwMode="auto">
                <a:xfrm>
                  <a:off x="3510" y="2114"/>
                  <a:ext cx="17" cy="6"/>
                </a:xfrm>
                <a:custGeom>
                  <a:avLst/>
                  <a:gdLst>
                    <a:gd name="G0" fmla="+- 46 0 0"/>
                    <a:gd name="G1" fmla="+- 1 0 0"/>
                    <a:gd name="G2" fmla="+- 26 0 0"/>
                    <a:gd name="G3" fmla="+- 1 0 0"/>
                    <a:gd name="G4" fmla="+- 46 0 0"/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rgbClr val="00CC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43" name="Freeform 351"/>
                <p:cNvSpPr>
                  <a:spLocks noChangeArrowheads="1"/>
                </p:cNvSpPr>
                <p:nvPr/>
              </p:nvSpPr>
              <p:spPr bwMode="auto">
                <a:xfrm>
                  <a:off x="3509" y="2117"/>
                  <a:ext cx="12" cy="3"/>
                </a:xfrm>
                <a:custGeom>
                  <a:avLst/>
                  <a:gdLst>
                    <a:gd name="G0" fmla="+- 0 0 0"/>
                    <a:gd name="G1" fmla="+- 1 0 0"/>
                    <a:gd name="G2" fmla="+- 1 0 0"/>
                    <a:gd name="G3" fmla="+- 9 0 0"/>
                    <a:gd name="G4" fmla="+- 0 0 0"/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544" name="Freeform 352"/>
              <p:cNvSpPr>
                <a:spLocks noChangeArrowheads="1"/>
              </p:cNvSpPr>
              <p:nvPr/>
            </p:nvSpPr>
            <p:spPr bwMode="auto">
              <a:xfrm>
                <a:off x="3579" y="2104"/>
                <a:ext cx="62" cy="50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792 0 0"/>
                  <a:gd name="G4" fmla="+- 0 0 0"/>
                  <a:gd name="T0" fmla="*/ 1 w 990"/>
                  <a:gd name="T1" fmla="*/ 55 h 792"/>
                  <a:gd name="T2" fmla="*/ 56 w 990"/>
                  <a:gd name="T3" fmla="*/ 0 h 792"/>
                  <a:gd name="T4" fmla="*/ 56 w 990"/>
                  <a:gd name="T5" fmla="*/ 4 h 792"/>
                  <a:gd name="T6" fmla="*/ 0 w 990"/>
                  <a:gd name="T7" fmla="*/ 60 h 792"/>
                  <a:gd name="T8" fmla="*/ 1 w 990"/>
                  <a:gd name="T9" fmla="*/ 55 h 7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45" name="Freeform 353"/>
              <p:cNvSpPr>
                <a:spLocks noChangeArrowheads="1"/>
              </p:cNvSpPr>
              <p:nvPr/>
            </p:nvSpPr>
            <p:spPr bwMode="auto">
              <a:xfrm>
                <a:off x="3419" y="2108"/>
                <a:ext cx="159" cy="45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1 w 2532"/>
                  <a:gd name="T1" fmla="*/ 0 h 723"/>
                  <a:gd name="T2" fmla="*/ 2 w 2532"/>
                  <a:gd name="T3" fmla="*/ 0 h 723"/>
                  <a:gd name="T4" fmla="*/ 145 w 2532"/>
                  <a:gd name="T5" fmla="*/ 51 h 723"/>
                  <a:gd name="T6" fmla="*/ 145 w 2532"/>
                  <a:gd name="T7" fmla="*/ 54 h 723"/>
                  <a:gd name="T8" fmla="*/ 0 w 2532"/>
                  <a:gd name="T9" fmla="*/ 2 h 723"/>
                  <a:gd name="T10" fmla="*/ 1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46" name="Freeform 354"/>
              <p:cNvSpPr>
                <a:spLocks noChangeArrowheads="1"/>
              </p:cNvSpPr>
              <p:nvPr/>
            </p:nvSpPr>
            <p:spPr bwMode="auto">
              <a:xfrm>
                <a:off x="3419" y="2099"/>
                <a:ext cx="1" cy="8"/>
              </a:xfrm>
              <a:custGeom>
                <a:avLst/>
                <a:gdLst>
                  <a:gd name="G0" fmla="+- 1 0 0"/>
                  <a:gd name="G1" fmla="+- 1 0 0"/>
                  <a:gd name="G2" fmla="+- 144 0 0"/>
                  <a:gd name="G3" fmla="+- 0 0 0"/>
                  <a:gd name="G4" fmla="+- 1 0 0"/>
                  <a:gd name="T0" fmla="*/ 2 w 26"/>
                  <a:gd name="T1" fmla="*/ 1 h 147"/>
                  <a:gd name="T2" fmla="*/ 2 w 26"/>
                  <a:gd name="T3" fmla="*/ 10 h 147"/>
                  <a:gd name="T4" fmla="*/ 0 w 26"/>
                  <a:gd name="T5" fmla="*/ 10 h 147"/>
                  <a:gd name="T6" fmla="*/ 1 w 26"/>
                  <a:gd name="T7" fmla="*/ 0 h 147"/>
                  <a:gd name="T8" fmla="*/ 2 w 26"/>
                  <a:gd name="T9" fmla="*/ 1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47" name="Freeform 355"/>
              <p:cNvSpPr>
                <a:spLocks noChangeArrowheads="1"/>
              </p:cNvSpPr>
              <p:nvPr/>
            </p:nvSpPr>
            <p:spPr bwMode="auto">
              <a:xfrm>
                <a:off x="3419" y="2061"/>
                <a:ext cx="73" cy="38"/>
              </a:xfrm>
              <a:custGeom>
                <a:avLst/>
                <a:gdLst>
                  <a:gd name="G0" fmla="+- 1 0 0"/>
                  <a:gd name="G1" fmla="+- 597 0 0"/>
                  <a:gd name="G2" fmla="+- 1 0 0"/>
                  <a:gd name="G3" fmla="+- 1 0 0"/>
                  <a:gd name="G4" fmla="+- 1 0 0"/>
                  <a:gd name="T0" fmla="*/ 67 w 1176"/>
                  <a:gd name="T1" fmla="*/ 0 h 606"/>
                  <a:gd name="T2" fmla="*/ 0 w 1176"/>
                  <a:gd name="T3" fmla="*/ 45 h 606"/>
                  <a:gd name="T4" fmla="*/ 1 w 1176"/>
                  <a:gd name="T5" fmla="*/ 45 h 606"/>
                  <a:gd name="T6" fmla="*/ 67 w 1176"/>
                  <a:gd name="T7" fmla="*/ 1 h 606"/>
                  <a:gd name="T8" fmla="*/ 67 w 1176"/>
                  <a:gd name="T9" fmla="*/ 0 h 6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48" name="Freeform 356"/>
              <p:cNvSpPr>
                <a:spLocks noChangeArrowheads="1"/>
              </p:cNvSpPr>
              <p:nvPr/>
            </p:nvSpPr>
            <p:spPr bwMode="auto">
              <a:xfrm>
                <a:off x="3424" y="2101"/>
                <a:ext cx="151" cy="44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1 w 2532"/>
                  <a:gd name="T1" fmla="*/ 0 h 723"/>
                  <a:gd name="T2" fmla="*/ 1 w 2532"/>
                  <a:gd name="T3" fmla="*/ 0 h 723"/>
                  <a:gd name="T4" fmla="*/ 105 w 2532"/>
                  <a:gd name="T5" fmla="*/ 40 h 723"/>
                  <a:gd name="T6" fmla="*/ 105 w 2532"/>
                  <a:gd name="T7" fmla="*/ 42 h 723"/>
                  <a:gd name="T8" fmla="*/ 0 w 2532"/>
                  <a:gd name="T9" fmla="*/ 1 h 723"/>
                  <a:gd name="T10" fmla="*/ 1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49" name="Freeform 357"/>
              <p:cNvSpPr>
                <a:spLocks noChangeArrowheads="1"/>
              </p:cNvSpPr>
              <p:nvPr/>
            </p:nvSpPr>
            <p:spPr bwMode="auto">
              <a:xfrm flipV="1">
                <a:off x="3576" y="2098"/>
                <a:ext cx="61" cy="45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49 h 723"/>
                  <a:gd name="T6" fmla="*/ 0 w 2532"/>
                  <a:gd name="T7" fmla="*/ 52 h 723"/>
                  <a:gd name="T8" fmla="*/ 0 w 2532"/>
                  <a:gd name="T9" fmla="*/ 2 h 723"/>
                  <a:gd name="T10" fmla="*/ 0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550" name="Group 358"/>
            <p:cNvGrpSpPr>
              <a:grpSpLocks/>
            </p:cNvGrpSpPr>
            <p:nvPr/>
          </p:nvGrpSpPr>
          <p:grpSpPr bwMode="auto">
            <a:xfrm>
              <a:off x="3645" y="2016"/>
              <a:ext cx="260" cy="234"/>
              <a:chOff x="3645" y="2016"/>
              <a:chExt cx="260" cy="234"/>
            </a:xfrm>
          </p:grpSpPr>
          <p:pic>
            <p:nvPicPr>
              <p:cNvPr id="8551" name="Picture 359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3645" y="2016"/>
                <a:ext cx="260" cy="23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8552" name="Freeform 360"/>
              <p:cNvSpPr>
                <a:spLocks noChangeArrowheads="1"/>
              </p:cNvSpPr>
              <p:nvPr/>
            </p:nvSpPr>
            <p:spPr bwMode="auto">
              <a:xfrm flipH="1">
                <a:off x="3756" y="2038"/>
                <a:ext cx="122" cy="107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FFFFFF"/>
                  </a:gs>
                </a:gsLst>
                <a:lin ang="270000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553" name="Group 361"/>
            <p:cNvGrpSpPr>
              <a:grpSpLocks/>
            </p:cNvGrpSpPr>
            <p:nvPr/>
          </p:nvGrpSpPr>
          <p:grpSpPr bwMode="auto">
            <a:xfrm>
              <a:off x="4506" y="3402"/>
              <a:ext cx="298" cy="260"/>
              <a:chOff x="4506" y="3402"/>
              <a:chExt cx="298" cy="260"/>
            </a:xfrm>
          </p:grpSpPr>
          <p:pic>
            <p:nvPicPr>
              <p:cNvPr id="8554" name="Picture 362"/>
              <p:cNvPicPr>
                <a:picLocks noChangeAspect="1" noChangeArrowheads="1"/>
              </p:cNvPicPr>
              <p:nvPr/>
            </p:nvPicPr>
            <p:blipFill>
              <a:blip r:embed="rId17"/>
              <a:srcRect/>
              <a:stretch>
                <a:fillRect/>
              </a:stretch>
            </p:blipFill>
            <p:spPr bwMode="auto">
              <a:xfrm>
                <a:off x="4506" y="3402"/>
                <a:ext cx="296" cy="140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pic>
            <p:nvPicPr>
              <p:cNvPr id="8555" name="Picture 363"/>
              <p:cNvPicPr>
                <a:picLocks noChangeAspect="1" noChangeArrowheads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 rot="120000">
                <a:off x="4521" y="3558"/>
                <a:ext cx="243" cy="99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8556" name="Freeform 364"/>
              <p:cNvSpPr>
                <a:spLocks noChangeArrowheads="1"/>
              </p:cNvSpPr>
              <p:nvPr/>
            </p:nvSpPr>
            <p:spPr bwMode="auto">
              <a:xfrm>
                <a:off x="4601" y="3461"/>
                <a:ext cx="196" cy="130"/>
              </a:xfrm>
              <a:custGeom>
                <a:avLst/>
                <a:gdLst>
                  <a:gd name="G0" fmla="+- 1 0 0"/>
                  <a:gd name="G1" fmla="+- 1734 0 0"/>
                  <a:gd name="G2" fmla="+- 1 0 0"/>
                  <a:gd name="G3" fmla="+- 1 0 0"/>
                  <a:gd name="G4" fmla="+- 1 0 0"/>
                  <a:gd name="T0" fmla="*/ 27 w 2982"/>
                  <a:gd name="T1" fmla="*/ 0 h 2442"/>
                  <a:gd name="T2" fmla="*/ 0 w 2982"/>
                  <a:gd name="T3" fmla="*/ 44 h 2442"/>
                  <a:gd name="T4" fmla="*/ 119 w 2982"/>
                  <a:gd name="T5" fmla="*/ 62 h 2442"/>
                  <a:gd name="T6" fmla="*/ 148 w 2982"/>
                  <a:gd name="T7" fmla="*/ 8 h 2442"/>
                  <a:gd name="T8" fmla="*/ 27 w 2982"/>
                  <a:gd name="T9" fmla="*/ 0 h 2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360" cap="sq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8557" name="Picture 365"/>
              <p:cNvPicPr>
                <a:picLocks noChangeAspect="1" noChangeArrowheads="1"/>
              </p:cNvPicPr>
              <p:nvPr/>
            </p:nvPicPr>
            <p:blipFill>
              <a:blip r:embed="rId19"/>
              <a:srcRect/>
              <a:stretch>
                <a:fillRect/>
              </a:stretch>
            </p:blipFill>
            <p:spPr bwMode="auto">
              <a:xfrm>
                <a:off x="4611" y="3464"/>
                <a:ext cx="178" cy="118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8558" name="Freeform 366"/>
              <p:cNvSpPr>
                <a:spLocks noChangeArrowheads="1"/>
              </p:cNvSpPr>
              <p:nvPr/>
            </p:nvSpPr>
            <p:spPr bwMode="auto">
              <a:xfrm>
                <a:off x="4637" y="3457"/>
                <a:ext cx="166" cy="23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86 0 0"/>
                  <a:gd name="G4" fmla="+- 1 0 0"/>
                  <a:gd name="T0" fmla="*/ 1 w 2528"/>
                  <a:gd name="T1" fmla="*/ 0 h 455"/>
                  <a:gd name="T2" fmla="*/ 125 w 2528"/>
                  <a:gd name="T3" fmla="*/ 9 h 455"/>
                  <a:gd name="T4" fmla="*/ 122 w 2528"/>
                  <a:gd name="T5" fmla="*/ 11 h 455"/>
                  <a:gd name="T6" fmla="*/ 0 w 2528"/>
                  <a:gd name="T7" fmla="*/ 2 h 455"/>
                  <a:gd name="T8" fmla="*/ 1 w 2528"/>
                  <a:gd name="T9" fmla="*/ 0 h 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59" name="Freeform 367"/>
              <p:cNvSpPr>
                <a:spLocks noChangeArrowheads="1"/>
              </p:cNvSpPr>
              <p:nvPr/>
            </p:nvSpPr>
            <p:spPr bwMode="auto">
              <a:xfrm>
                <a:off x="4599" y="3457"/>
                <a:ext cx="45" cy="101"/>
              </a:xfrm>
              <a:custGeom>
                <a:avLst/>
                <a:gdLst>
                  <a:gd name="G0" fmla="+- 1 0 0"/>
                  <a:gd name="G1" fmla="+- 1869 0 0"/>
                  <a:gd name="G2" fmla="+- 1 0 0"/>
                  <a:gd name="G3" fmla="+- 1 0 0"/>
                  <a:gd name="G4" fmla="+- 1 0 0"/>
                  <a:gd name="T0" fmla="*/ 28 w 702"/>
                  <a:gd name="T1" fmla="*/ 0 h 1893"/>
                  <a:gd name="T2" fmla="*/ 0 w 702"/>
                  <a:gd name="T3" fmla="*/ 47 h 1893"/>
                  <a:gd name="T4" fmla="*/ 5 w 702"/>
                  <a:gd name="T5" fmla="*/ 48 h 1893"/>
                  <a:gd name="T6" fmla="*/ 35 w 702"/>
                  <a:gd name="T7" fmla="*/ 1 h 1893"/>
                  <a:gd name="T8" fmla="*/ 28 w 702"/>
                  <a:gd name="T9" fmla="*/ 0 h 18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60" name="Freeform 368"/>
              <p:cNvSpPr>
                <a:spLocks noChangeArrowheads="1"/>
              </p:cNvSpPr>
              <p:nvPr/>
            </p:nvSpPr>
            <p:spPr bwMode="auto">
              <a:xfrm>
                <a:off x="4753" y="3475"/>
                <a:ext cx="49" cy="116"/>
              </a:xfrm>
              <a:custGeom>
                <a:avLst/>
                <a:gdLst>
                  <a:gd name="G0" fmla="+- 1 0 0"/>
                  <a:gd name="G1" fmla="+- 1 0 0"/>
                  <a:gd name="G2" fmla="+- 2148 0 0"/>
                  <a:gd name="G3" fmla="+- 1 0 0"/>
                  <a:gd name="G4" fmla="+- 1 0 0"/>
                  <a:gd name="T0" fmla="*/ 38 w 756"/>
                  <a:gd name="T1" fmla="*/ 0 h 2184"/>
                  <a:gd name="T2" fmla="*/ 7 w 756"/>
                  <a:gd name="T3" fmla="*/ 55 h 2184"/>
                  <a:gd name="T4" fmla="*/ 0 w 756"/>
                  <a:gd name="T5" fmla="*/ 54 h 2184"/>
                  <a:gd name="T6" fmla="*/ 30 w 756"/>
                  <a:gd name="T7" fmla="*/ 2 h 2184"/>
                  <a:gd name="T8" fmla="*/ 38 w 756"/>
                  <a:gd name="T9" fmla="*/ 0 h 2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DDDDD"/>
                  </a:gs>
                  <a:gs pos="100000">
                    <a:srgbClr val="FFFFFF"/>
                  </a:gs>
                </a:gsLst>
                <a:lin ang="540000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61" name="Freeform 369"/>
              <p:cNvSpPr>
                <a:spLocks noChangeArrowheads="1"/>
              </p:cNvSpPr>
              <p:nvPr/>
            </p:nvSpPr>
            <p:spPr bwMode="auto">
              <a:xfrm>
                <a:off x="4599" y="3553"/>
                <a:ext cx="182" cy="38"/>
              </a:xfrm>
              <a:custGeom>
                <a:avLst/>
                <a:gdLst>
                  <a:gd name="G0" fmla="+- 1 0 0"/>
                  <a:gd name="G1" fmla="+- 99 0 0"/>
                  <a:gd name="G2" fmla="+- 1 0 0"/>
                  <a:gd name="G3" fmla="+- 1 0 0"/>
                  <a:gd name="G4" fmla="+- 1 0 0"/>
                  <a:gd name="G5" fmla="+- 1 0 0"/>
                  <a:gd name="G6" fmla="+- 1 0 0"/>
                  <a:gd name="T0" fmla="*/ 1 w 2773"/>
                  <a:gd name="T1" fmla="*/ 0 h 738"/>
                  <a:gd name="T2" fmla="*/ 0 w 2773"/>
                  <a:gd name="T3" fmla="*/ 3 h 738"/>
                  <a:gd name="T4" fmla="*/ 121 w 2773"/>
                  <a:gd name="T5" fmla="*/ 18 h 738"/>
                  <a:gd name="T6" fmla="*/ 118 w 2773"/>
                  <a:gd name="T7" fmla="*/ 15 h 738"/>
                  <a:gd name="T8" fmla="*/ 1 w 2773"/>
                  <a:gd name="T9" fmla="*/ 0 h 7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CC"/>
                  </a:gs>
                  <a:gs pos="100000">
                    <a:srgbClr val="FFFF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62" name="Freeform 370"/>
              <p:cNvSpPr>
                <a:spLocks noChangeArrowheads="1"/>
              </p:cNvSpPr>
              <p:nvPr/>
            </p:nvSpPr>
            <p:spPr bwMode="auto">
              <a:xfrm>
                <a:off x="4758" y="3476"/>
                <a:ext cx="45" cy="117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647 0 0"/>
                  <a:gd name="G4" fmla="+- 1 0 0"/>
                  <a:gd name="T0" fmla="*/ 58 w 637"/>
                  <a:gd name="T1" fmla="*/ 0 h 1659"/>
                  <a:gd name="T2" fmla="*/ 59 w 637"/>
                  <a:gd name="T3" fmla="*/ 0 h 1659"/>
                  <a:gd name="T4" fmla="*/ 6 w 637"/>
                  <a:gd name="T5" fmla="*/ 223 h 1659"/>
                  <a:gd name="T6" fmla="*/ 0 w 637"/>
                  <a:gd name="T7" fmla="*/ 220 h 1659"/>
                  <a:gd name="T8" fmla="*/ 58 w 637"/>
                  <a:gd name="T9" fmla="*/ 0 h 16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63" name="Freeform 371"/>
              <p:cNvSpPr>
                <a:spLocks noChangeArrowheads="1"/>
              </p:cNvSpPr>
              <p:nvPr/>
            </p:nvSpPr>
            <p:spPr bwMode="auto">
              <a:xfrm>
                <a:off x="4599" y="3559"/>
                <a:ext cx="162" cy="38"/>
              </a:xfrm>
              <a:custGeom>
                <a:avLst/>
                <a:gdLst>
                  <a:gd name="G0" fmla="+- 1 0 0"/>
                  <a:gd name="T0" fmla="*/ 57 256 1"/>
                  <a:gd name="T1" fmla="*/ 0 256 1"/>
                  <a:gd name="G1" fmla="+- 0 T0 T1"/>
                  <a:gd name="G2" fmla="sin 0 G1"/>
                  <a:gd name="G3" fmla="+- 1 0 0"/>
                  <a:gd name="G4" fmla="+- 1 0 0"/>
                  <a:gd name="G5" fmla="+- 1 0 0"/>
                  <a:gd name="T2" fmla="*/ 0 w 2216"/>
                  <a:gd name="T3" fmla="*/ 0 h 550"/>
                  <a:gd name="T4" fmla="*/ 1 w 2216"/>
                  <a:gd name="T5" fmla="*/ 8 h 550"/>
                  <a:gd name="T6" fmla="*/ 203 w 2216"/>
                  <a:gd name="T7" fmla="*/ 75 h 550"/>
                  <a:gd name="T8" fmla="*/ 208 w 2216"/>
                  <a:gd name="T9" fmla="*/ 67 h 550"/>
                  <a:gd name="T10" fmla="*/ 0 w 2216"/>
                  <a:gd name="T11" fmla="*/ 0 h 550"/>
                </a:gdLst>
                <a:ahLst/>
                <a:cxnLst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564" name="Group 372"/>
              <p:cNvGrpSpPr>
                <a:grpSpLocks/>
              </p:cNvGrpSpPr>
              <p:nvPr/>
            </p:nvGrpSpPr>
            <p:grpSpPr bwMode="auto">
              <a:xfrm>
                <a:off x="4596" y="3600"/>
                <a:ext cx="54" cy="22"/>
                <a:chOff x="4596" y="3600"/>
                <a:chExt cx="54" cy="22"/>
              </a:xfrm>
            </p:grpSpPr>
            <p:sp>
              <p:nvSpPr>
                <p:cNvPr id="8565" name="Freeform 373"/>
                <p:cNvSpPr>
                  <a:spLocks noChangeArrowheads="1"/>
                </p:cNvSpPr>
                <p:nvPr/>
              </p:nvSpPr>
              <p:spPr bwMode="auto">
                <a:xfrm>
                  <a:off x="4596" y="3600"/>
                  <a:ext cx="54" cy="22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83 0 0"/>
                    <a:gd name="G4" fmla="+- 1 0 0"/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66" name="Freeform 374"/>
                <p:cNvSpPr>
                  <a:spLocks noChangeArrowheads="1"/>
                </p:cNvSpPr>
                <p:nvPr/>
              </p:nvSpPr>
              <p:spPr bwMode="auto">
                <a:xfrm>
                  <a:off x="4597" y="3601"/>
                  <a:ext cx="52" cy="21"/>
                </a:xfrm>
                <a:custGeom>
                  <a:avLst/>
                  <a:gdLst>
                    <a:gd name="G0" fmla="+- 1 0 0"/>
                    <a:gd name="G1" fmla="+- 1 0 0"/>
                    <a:gd name="G2" fmla="+- 1 0 0"/>
                    <a:gd name="G3" fmla="+- 173 0 0"/>
                    <a:gd name="G4" fmla="+- 1 0 0"/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67" name="Freeform 375"/>
                <p:cNvSpPr>
                  <a:spLocks noChangeArrowheads="1"/>
                </p:cNvSpPr>
                <p:nvPr/>
              </p:nvSpPr>
              <p:spPr bwMode="auto">
                <a:xfrm>
                  <a:off x="4601" y="3610"/>
                  <a:ext cx="18" cy="6"/>
                </a:xfrm>
                <a:custGeom>
                  <a:avLst/>
                  <a:gdLst>
                    <a:gd name="G0" fmla="+- 44 0 0"/>
                    <a:gd name="G1" fmla="+- 1 0 0"/>
                    <a:gd name="G2" fmla="+- 25 0 0"/>
                    <a:gd name="G3" fmla="+- 1 0 0"/>
                    <a:gd name="G4" fmla="+- 44 0 0"/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rgbClr val="00CC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68" name="Freeform 376"/>
                <p:cNvSpPr>
                  <a:spLocks noChangeArrowheads="1"/>
                </p:cNvSpPr>
                <p:nvPr/>
              </p:nvSpPr>
              <p:spPr bwMode="auto">
                <a:xfrm>
                  <a:off x="4601" y="3613"/>
                  <a:ext cx="13" cy="3"/>
                </a:xfrm>
                <a:custGeom>
                  <a:avLst/>
                  <a:gdLst>
                    <a:gd name="G0" fmla="+- 0 0 0"/>
                    <a:gd name="G1" fmla="+- 1 0 0"/>
                    <a:gd name="G2" fmla="+- 1 0 0"/>
                    <a:gd name="G3" fmla="+- 9 0 0"/>
                    <a:gd name="G4" fmla="+- 0 0 0"/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69" name="Freeform 377"/>
                <p:cNvSpPr>
                  <a:spLocks noChangeArrowheads="1"/>
                </p:cNvSpPr>
                <p:nvPr/>
              </p:nvSpPr>
              <p:spPr bwMode="auto">
                <a:xfrm>
                  <a:off x="4617" y="3614"/>
                  <a:ext cx="18" cy="6"/>
                </a:xfrm>
                <a:custGeom>
                  <a:avLst/>
                  <a:gdLst>
                    <a:gd name="G0" fmla="+- 46 0 0"/>
                    <a:gd name="G1" fmla="+- 1 0 0"/>
                    <a:gd name="G2" fmla="+- 26 0 0"/>
                    <a:gd name="G3" fmla="+- 1 0 0"/>
                    <a:gd name="G4" fmla="+- 46 0 0"/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rgbClr val="00CC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70" name="Freeform 378"/>
                <p:cNvSpPr>
                  <a:spLocks noChangeArrowheads="1"/>
                </p:cNvSpPr>
                <p:nvPr/>
              </p:nvSpPr>
              <p:spPr bwMode="auto">
                <a:xfrm>
                  <a:off x="4616" y="3617"/>
                  <a:ext cx="13" cy="3"/>
                </a:xfrm>
                <a:custGeom>
                  <a:avLst/>
                  <a:gdLst>
                    <a:gd name="G0" fmla="+- 0 0 0"/>
                    <a:gd name="G1" fmla="+- 1 0 0"/>
                    <a:gd name="G2" fmla="+- 1 0 0"/>
                    <a:gd name="G3" fmla="+- 9 0 0"/>
                    <a:gd name="G4" fmla="+- 0 0 0"/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 w="9525" cap="flat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571" name="Freeform 379"/>
              <p:cNvSpPr>
                <a:spLocks noChangeArrowheads="1"/>
              </p:cNvSpPr>
              <p:nvPr/>
            </p:nvSpPr>
            <p:spPr bwMode="auto">
              <a:xfrm>
                <a:off x="4691" y="3604"/>
                <a:ext cx="66" cy="50"/>
              </a:xfrm>
              <a:custGeom>
                <a:avLst/>
                <a:gdLst>
                  <a:gd name="G0" fmla="+- 0 0 0"/>
                  <a:gd name="G1" fmla="+- 1 0 0"/>
                  <a:gd name="G2" fmla="+- 1 0 0"/>
                  <a:gd name="G3" fmla="+- 792 0 0"/>
                  <a:gd name="G4" fmla="+- 0 0 0"/>
                  <a:gd name="T0" fmla="*/ 1 w 990"/>
                  <a:gd name="T1" fmla="*/ 55 h 792"/>
                  <a:gd name="T2" fmla="*/ 56 w 990"/>
                  <a:gd name="T3" fmla="*/ 0 h 792"/>
                  <a:gd name="T4" fmla="*/ 56 w 990"/>
                  <a:gd name="T5" fmla="*/ 4 h 792"/>
                  <a:gd name="T6" fmla="*/ 0 w 990"/>
                  <a:gd name="T7" fmla="*/ 60 h 792"/>
                  <a:gd name="T8" fmla="*/ 1 w 990"/>
                  <a:gd name="T9" fmla="*/ 55 h 7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72" name="Freeform 380"/>
              <p:cNvSpPr>
                <a:spLocks noChangeArrowheads="1"/>
              </p:cNvSpPr>
              <p:nvPr/>
            </p:nvSpPr>
            <p:spPr bwMode="auto">
              <a:xfrm>
                <a:off x="4520" y="3608"/>
                <a:ext cx="170" cy="45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1 w 2532"/>
                  <a:gd name="T1" fmla="*/ 0 h 723"/>
                  <a:gd name="T2" fmla="*/ 2 w 2532"/>
                  <a:gd name="T3" fmla="*/ 0 h 723"/>
                  <a:gd name="T4" fmla="*/ 145 w 2532"/>
                  <a:gd name="T5" fmla="*/ 51 h 723"/>
                  <a:gd name="T6" fmla="*/ 145 w 2532"/>
                  <a:gd name="T7" fmla="*/ 54 h 723"/>
                  <a:gd name="T8" fmla="*/ 0 w 2532"/>
                  <a:gd name="T9" fmla="*/ 2 h 723"/>
                  <a:gd name="T10" fmla="*/ 1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73" name="Freeform 381"/>
              <p:cNvSpPr>
                <a:spLocks noChangeArrowheads="1"/>
              </p:cNvSpPr>
              <p:nvPr/>
            </p:nvSpPr>
            <p:spPr bwMode="auto">
              <a:xfrm>
                <a:off x="4520" y="3599"/>
                <a:ext cx="1" cy="8"/>
              </a:xfrm>
              <a:custGeom>
                <a:avLst/>
                <a:gdLst>
                  <a:gd name="G0" fmla="+- 1 0 0"/>
                  <a:gd name="G1" fmla="+- 1 0 0"/>
                  <a:gd name="G2" fmla="+- 144 0 0"/>
                  <a:gd name="G3" fmla="+- 0 0 0"/>
                  <a:gd name="G4" fmla="+- 1 0 0"/>
                  <a:gd name="T0" fmla="*/ 2 w 26"/>
                  <a:gd name="T1" fmla="*/ 1 h 147"/>
                  <a:gd name="T2" fmla="*/ 2 w 26"/>
                  <a:gd name="T3" fmla="*/ 10 h 147"/>
                  <a:gd name="T4" fmla="*/ 0 w 26"/>
                  <a:gd name="T5" fmla="*/ 10 h 147"/>
                  <a:gd name="T6" fmla="*/ 1 w 26"/>
                  <a:gd name="T7" fmla="*/ 0 h 147"/>
                  <a:gd name="T8" fmla="*/ 2 w 26"/>
                  <a:gd name="T9" fmla="*/ 1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74" name="Freeform 382"/>
              <p:cNvSpPr>
                <a:spLocks noChangeArrowheads="1"/>
              </p:cNvSpPr>
              <p:nvPr/>
            </p:nvSpPr>
            <p:spPr bwMode="auto">
              <a:xfrm>
                <a:off x="4520" y="3561"/>
                <a:ext cx="78" cy="38"/>
              </a:xfrm>
              <a:custGeom>
                <a:avLst/>
                <a:gdLst>
                  <a:gd name="G0" fmla="+- 1 0 0"/>
                  <a:gd name="G1" fmla="+- 597 0 0"/>
                  <a:gd name="G2" fmla="+- 1 0 0"/>
                  <a:gd name="G3" fmla="+- 1 0 0"/>
                  <a:gd name="G4" fmla="+- 1 0 0"/>
                  <a:gd name="T0" fmla="*/ 67 w 1176"/>
                  <a:gd name="T1" fmla="*/ 0 h 606"/>
                  <a:gd name="T2" fmla="*/ 0 w 1176"/>
                  <a:gd name="T3" fmla="*/ 45 h 606"/>
                  <a:gd name="T4" fmla="*/ 1 w 1176"/>
                  <a:gd name="T5" fmla="*/ 45 h 606"/>
                  <a:gd name="T6" fmla="*/ 67 w 1176"/>
                  <a:gd name="T7" fmla="*/ 1 h 606"/>
                  <a:gd name="T8" fmla="*/ 67 w 1176"/>
                  <a:gd name="T9" fmla="*/ 0 h 6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75" name="Freeform 383"/>
              <p:cNvSpPr>
                <a:spLocks noChangeArrowheads="1"/>
              </p:cNvSpPr>
              <p:nvPr/>
            </p:nvSpPr>
            <p:spPr bwMode="auto">
              <a:xfrm>
                <a:off x="4526" y="3601"/>
                <a:ext cx="161" cy="44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1 w 2532"/>
                  <a:gd name="T1" fmla="*/ 0 h 723"/>
                  <a:gd name="T2" fmla="*/ 1 w 2532"/>
                  <a:gd name="T3" fmla="*/ 0 h 723"/>
                  <a:gd name="T4" fmla="*/ 105 w 2532"/>
                  <a:gd name="T5" fmla="*/ 40 h 723"/>
                  <a:gd name="T6" fmla="*/ 105 w 2532"/>
                  <a:gd name="T7" fmla="*/ 42 h 723"/>
                  <a:gd name="T8" fmla="*/ 0 w 2532"/>
                  <a:gd name="T9" fmla="*/ 1 h 723"/>
                  <a:gd name="T10" fmla="*/ 1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76" name="Freeform 384"/>
              <p:cNvSpPr>
                <a:spLocks noChangeArrowheads="1"/>
              </p:cNvSpPr>
              <p:nvPr/>
            </p:nvSpPr>
            <p:spPr bwMode="auto">
              <a:xfrm flipV="1">
                <a:off x="4688" y="3598"/>
                <a:ext cx="65" cy="45"/>
              </a:xfrm>
              <a:custGeom>
                <a:avLst/>
                <a:gdLst>
                  <a:gd name="G0" fmla="+- 0 0 0"/>
                  <a:gd name="G1" fmla="+- 0 0 0"/>
                  <a:gd name="G2" fmla="+- 1 0 0"/>
                  <a:gd name="G3" fmla="+- 1 0 0"/>
                  <a:gd name="G4" fmla="+- 1 0 0"/>
                  <a:gd name="G5" fmla="+- 1 0 0"/>
                  <a:gd name="G6" fmla="+- 24 0 0"/>
                  <a:gd name="G7" fmla="+- 0 0 0"/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49 h 723"/>
                  <a:gd name="T6" fmla="*/ 0 w 2532"/>
                  <a:gd name="T7" fmla="*/ 52 h 723"/>
                  <a:gd name="T8" fmla="*/ 0 w 2532"/>
                  <a:gd name="T9" fmla="*/ 2 h 723"/>
                  <a:gd name="T10" fmla="*/ 0 w 2532"/>
                  <a:gd name="T11" fmla="*/ 0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578" name="Text Box 386"/>
          <p:cNvSpPr txBox="1">
            <a:spLocks noChangeArrowheads="1"/>
          </p:cNvSpPr>
          <p:nvPr/>
        </p:nvSpPr>
        <p:spPr bwMode="auto">
          <a:xfrm>
            <a:off x="279400" y="122238"/>
            <a:ext cx="8566150" cy="1143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Internet transport-layer protocols</a:t>
            </a:r>
          </a:p>
        </p:txBody>
      </p:sp>
      <p:sp>
        <p:nvSpPr>
          <p:cNvPr id="8579" name="Text Box 387"/>
          <p:cNvSpPr txBox="1">
            <a:spLocks noChangeArrowheads="1"/>
          </p:cNvSpPr>
          <p:nvPr/>
        </p:nvSpPr>
        <p:spPr bwMode="auto">
          <a:xfrm>
            <a:off x="438150" y="1400175"/>
            <a:ext cx="3971925" cy="51149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Reliable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in-order delivery (TCP)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Congestion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control 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Flow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control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Connection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setup</a:t>
            </a:r>
          </a:p>
          <a:p>
            <a:pPr marL="341313" indent="-341313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Unreliable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unordered delivery: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UDP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80" name="Line 388"/>
          <p:cNvSpPr>
            <a:spLocks noChangeShapeType="1"/>
          </p:cNvSpPr>
          <p:nvPr/>
        </p:nvSpPr>
        <p:spPr bwMode="auto">
          <a:xfrm>
            <a:off x="6456363" y="2490788"/>
            <a:ext cx="509587" cy="3175"/>
          </a:xfrm>
          <a:prstGeom prst="line">
            <a:avLst/>
          </a:prstGeom>
          <a:noFill/>
          <a:ln w="936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81" name="Line 389"/>
          <p:cNvSpPr>
            <a:spLocks noChangeShapeType="1"/>
          </p:cNvSpPr>
          <p:nvPr/>
        </p:nvSpPr>
        <p:spPr bwMode="auto">
          <a:xfrm>
            <a:off x="7091363" y="4600575"/>
            <a:ext cx="390525" cy="184150"/>
          </a:xfrm>
          <a:prstGeom prst="line">
            <a:avLst/>
          </a:prstGeom>
          <a:noFill/>
          <a:ln w="936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82" name="Line 390"/>
          <p:cNvSpPr>
            <a:spLocks noChangeShapeType="1"/>
          </p:cNvSpPr>
          <p:nvPr/>
        </p:nvSpPr>
        <p:spPr bwMode="auto">
          <a:xfrm flipV="1">
            <a:off x="6470650" y="4586288"/>
            <a:ext cx="322263" cy="201612"/>
          </a:xfrm>
          <a:prstGeom prst="line">
            <a:avLst/>
          </a:prstGeom>
          <a:noFill/>
          <a:ln w="936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83" name="Line 391"/>
          <p:cNvSpPr>
            <a:spLocks noChangeShapeType="1"/>
          </p:cNvSpPr>
          <p:nvPr/>
        </p:nvSpPr>
        <p:spPr bwMode="auto">
          <a:xfrm flipH="1">
            <a:off x="7027863" y="2836863"/>
            <a:ext cx="101600" cy="704850"/>
          </a:xfrm>
          <a:prstGeom prst="line">
            <a:avLst/>
          </a:prstGeom>
          <a:noFill/>
          <a:ln w="936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8584" name="Group 392"/>
          <p:cNvGrpSpPr>
            <a:grpSpLocks/>
          </p:cNvGrpSpPr>
          <p:nvPr/>
        </p:nvGrpSpPr>
        <p:grpSpPr bwMode="auto">
          <a:xfrm>
            <a:off x="6943725" y="2416175"/>
            <a:ext cx="381000" cy="169863"/>
            <a:chOff x="4374" y="1522"/>
            <a:chExt cx="240" cy="107"/>
          </a:xfrm>
        </p:grpSpPr>
        <p:sp>
          <p:nvSpPr>
            <p:cNvPr id="8585" name="Oval 393"/>
            <p:cNvSpPr>
              <a:spLocks noChangeArrowheads="1"/>
            </p:cNvSpPr>
            <p:nvPr/>
          </p:nvSpPr>
          <p:spPr bwMode="auto">
            <a:xfrm>
              <a:off x="4375" y="1569"/>
              <a:ext cx="239" cy="60"/>
            </a:xfrm>
            <a:prstGeom prst="ellipse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86" name="Rectangle 394"/>
            <p:cNvSpPr>
              <a:spLocks noChangeArrowheads="1"/>
            </p:cNvSpPr>
            <p:nvPr/>
          </p:nvSpPr>
          <p:spPr bwMode="auto">
            <a:xfrm>
              <a:off x="4374" y="1563"/>
              <a:ext cx="240" cy="36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87" name="Oval 395"/>
            <p:cNvSpPr>
              <a:spLocks noChangeArrowheads="1"/>
            </p:cNvSpPr>
            <p:nvPr/>
          </p:nvSpPr>
          <p:spPr bwMode="auto">
            <a:xfrm>
              <a:off x="4375" y="1522"/>
              <a:ext cx="239" cy="70"/>
            </a:xfrm>
            <a:prstGeom prst="ellipse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588" name="Group 396"/>
            <p:cNvGrpSpPr>
              <a:grpSpLocks/>
            </p:cNvGrpSpPr>
            <p:nvPr/>
          </p:nvGrpSpPr>
          <p:grpSpPr bwMode="auto">
            <a:xfrm>
              <a:off x="4424" y="1540"/>
              <a:ext cx="133" cy="32"/>
              <a:chOff x="4424" y="1540"/>
              <a:chExt cx="133" cy="32"/>
            </a:xfrm>
          </p:grpSpPr>
          <p:sp>
            <p:nvSpPr>
              <p:cNvPr id="8589" name="Freeform 397"/>
              <p:cNvSpPr>
                <a:spLocks noChangeArrowheads="1"/>
              </p:cNvSpPr>
              <p:nvPr/>
            </p:nvSpPr>
            <p:spPr bwMode="auto">
              <a:xfrm>
                <a:off x="4424" y="1540"/>
                <a:ext cx="133" cy="32"/>
              </a:xfrm>
              <a:custGeom>
                <a:avLst/>
                <a:gdLst>
                  <a:gd name="G0" fmla="+- 60 0 0"/>
                  <a:gd name="G1" fmla="+- 1 0 0"/>
                  <a:gd name="G2" fmla="+- 1 0 0"/>
                  <a:gd name="G3" fmla="+- 1 0 0"/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600" cap="sq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90" name="Freeform 398"/>
              <p:cNvSpPr>
                <a:spLocks noChangeArrowheads="1"/>
              </p:cNvSpPr>
              <p:nvPr/>
            </p:nvSpPr>
            <p:spPr bwMode="auto">
              <a:xfrm>
                <a:off x="4430" y="1540"/>
                <a:ext cx="121" cy="32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600" cap="sq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591" name="Line 399"/>
            <p:cNvSpPr>
              <a:spLocks noChangeShapeType="1"/>
            </p:cNvSpPr>
            <p:nvPr/>
          </p:nvSpPr>
          <p:spPr bwMode="auto">
            <a:xfrm>
              <a:off x="4375" y="1556"/>
              <a:ext cx="0" cy="46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592" name="Line 400"/>
            <p:cNvSpPr>
              <a:spLocks noChangeShapeType="1"/>
            </p:cNvSpPr>
            <p:nvPr/>
          </p:nvSpPr>
          <p:spPr bwMode="auto">
            <a:xfrm>
              <a:off x="4615" y="1557"/>
              <a:ext cx="0" cy="46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593" name="Group 401"/>
          <p:cNvGrpSpPr>
            <a:grpSpLocks/>
          </p:cNvGrpSpPr>
          <p:nvPr/>
        </p:nvGrpSpPr>
        <p:grpSpPr bwMode="auto">
          <a:xfrm>
            <a:off x="6969125" y="2660650"/>
            <a:ext cx="381000" cy="169863"/>
            <a:chOff x="4390" y="1676"/>
            <a:chExt cx="240" cy="107"/>
          </a:xfrm>
        </p:grpSpPr>
        <p:sp>
          <p:nvSpPr>
            <p:cNvPr id="8594" name="Oval 402"/>
            <p:cNvSpPr>
              <a:spLocks noChangeArrowheads="1"/>
            </p:cNvSpPr>
            <p:nvPr/>
          </p:nvSpPr>
          <p:spPr bwMode="auto">
            <a:xfrm>
              <a:off x="4391" y="1723"/>
              <a:ext cx="239" cy="60"/>
            </a:xfrm>
            <a:prstGeom prst="ellipse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95" name="Rectangle 403"/>
            <p:cNvSpPr>
              <a:spLocks noChangeArrowheads="1"/>
            </p:cNvSpPr>
            <p:nvPr/>
          </p:nvSpPr>
          <p:spPr bwMode="auto">
            <a:xfrm>
              <a:off x="4390" y="1717"/>
              <a:ext cx="240" cy="36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96" name="Oval 404"/>
            <p:cNvSpPr>
              <a:spLocks noChangeArrowheads="1"/>
            </p:cNvSpPr>
            <p:nvPr/>
          </p:nvSpPr>
          <p:spPr bwMode="auto">
            <a:xfrm>
              <a:off x="4391" y="1676"/>
              <a:ext cx="239" cy="70"/>
            </a:xfrm>
            <a:prstGeom prst="ellipse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597" name="Group 405"/>
            <p:cNvGrpSpPr>
              <a:grpSpLocks/>
            </p:cNvGrpSpPr>
            <p:nvPr/>
          </p:nvGrpSpPr>
          <p:grpSpPr bwMode="auto">
            <a:xfrm>
              <a:off x="4440" y="1694"/>
              <a:ext cx="133" cy="32"/>
              <a:chOff x="4440" y="1694"/>
              <a:chExt cx="133" cy="32"/>
            </a:xfrm>
          </p:grpSpPr>
          <p:sp>
            <p:nvSpPr>
              <p:cNvPr id="8598" name="Freeform 406"/>
              <p:cNvSpPr>
                <a:spLocks noChangeArrowheads="1"/>
              </p:cNvSpPr>
              <p:nvPr/>
            </p:nvSpPr>
            <p:spPr bwMode="auto">
              <a:xfrm>
                <a:off x="4440" y="1694"/>
                <a:ext cx="133" cy="32"/>
              </a:xfrm>
              <a:custGeom>
                <a:avLst/>
                <a:gdLst>
                  <a:gd name="G0" fmla="+- 60 0 0"/>
                  <a:gd name="G1" fmla="+- 1 0 0"/>
                  <a:gd name="G2" fmla="+- 1 0 0"/>
                  <a:gd name="G3" fmla="+- 1 0 0"/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600" cap="sq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99" name="Freeform 407"/>
              <p:cNvSpPr>
                <a:spLocks noChangeArrowheads="1"/>
              </p:cNvSpPr>
              <p:nvPr/>
            </p:nvSpPr>
            <p:spPr bwMode="auto">
              <a:xfrm>
                <a:off x="4446" y="1694"/>
                <a:ext cx="121" cy="32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600" cap="sq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600" name="Line 408"/>
            <p:cNvSpPr>
              <a:spLocks noChangeShapeType="1"/>
            </p:cNvSpPr>
            <p:nvPr/>
          </p:nvSpPr>
          <p:spPr bwMode="auto">
            <a:xfrm>
              <a:off x="4391" y="1710"/>
              <a:ext cx="0" cy="46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601" name="Line 409"/>
            <p:cNvSpPr>
              <a:spLocks noChangeShapeType="1"/>
            </p:cNvSpPr>
            <p:nvPr/>
          </p:nvSpPr>
          <p:spPr bwMode="auto">
            <a:xfrm>
              <a:off x="4631" y="1711"/>
              <a:ext cx="0" cy="46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02" name="Group 410"/>
          <p:cNvGrpSpPr>
            <a:grpSpLocks/>
          </p:cNvGrpSpPr>
          <p:nvPr/>
        </p:nvGrpSpPr>
        <p:grpSpPr bwMode="auto">
          <a:xfrm>
            <a:off x="6824663" y="3557588"/>
            <a:ext cx="425450" cy="176212"/>
            <a:chOff x="4299" y="2241"/>
            <a:chExt cx="268" cy="111"/>
          </a:xfrm>
        </p:grpSpPr>
        <p:sp>
          <p:nvSpPr>
            <p:cNvPr id="8603" name="Oval 411"/>
            <p:cNvSpPr>
              <a:spLocks noChangeArrowheads="1"/>
            </p:cNvSpPr>
            <p:nvPr/>
          </p:nvSpPr>
          <p:spPr bwMode="auto">
            <a:xfrm>
              <a:off x="4300" y="2289"/>
              <a:ext cx="267" cy="62"/>
            </a:xfrm>
            <a:prstGeom prst="ellipse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4" name="Rectangle 412"/>
            <p:cNvSpPr>
              <a:spLocks noChangeArrowheads="1"/>
            </p:cNvSpPr>
            <p:nvPr/>
          </p:nvSpPr>
          <p:spPr bwMode="auto">
            <a:xfrm>
              <a:off x="4299" y="2283"/>
              <a:ext cx="268" cy="37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" name="Oval 413"/>
            <p:cNvSpPr>
              <a:spLocks noChangeArrowheads="1"/>
            </p:cNvSpPr>
            <p:nvPr/>
          </p:nvSpPr>
          <p:spPr bwMode="auto">
            <a:xfrm>
              <a:off x="4300" y="2241"/>
              <a:ext cx="267" cy="72"/>
            </a:xfrm>
            <a:prstGeom prst="ellipse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606" name="Group 414"/>
            <p:cNvGrpSpPr>
              <a:grpSpLocks/>
            </p:cNvGrpSpPr>
            <p:nvPr/>
          </p:nvGrpSpPr>
          <p:grpSpPr bwMode="auto">
            <a:xfrm>
              <a:off x="4355" y="2259"/>
              <a:ext cx="148" cy="33"/>
              <a:chOff x="4355" y="2259"/>
              <a:chExt cx="148" cy="33"/>
            </a:xfrm>
          </p:grpSpPr>
          <p:sp>
            <p:nvSpPr>
              <p:cNvPr id="8607" name="Freeform 415"/>
              <p:cNvSpPr>
                <a:spLocks noChangeArrowheads="1"/>
              </p:cNvSpPr>
              <p:nvPr/>
            </p:nvSpPr>
            <p:spPr bwMode="auto">
              <a:xfrm>
                <a:off x="4355" y="2259"/>
                <a:ext cx="148" cy="33"/>
              </a:xfrm>
              <a:custGeom>
                <a:avLst/>
                <a:gdLst>
                  <a:gd name="G0" fmla="+- 60 0 0"/>
                  <a:gd name="G1" fmla="+- 1 0 0"/>
                  <a:gd name="G2" fmla="+- 1 0 0"/>
                  <a:gd name="G3" fmla="+- 1 0 0"/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600" cap="sq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8" name="Freeform 416"/>
              <p:cNvSpPr>
                <a:spLocks noChangeArrowheads="1"/>
              </p:cNvSpPr>
              <p:nvPr/>
            </p:nvSpPr>
            <p:spPr bwMode="auto">
              <a:xfrm>
                <a:off x="4361" y="2259"/>
                <a:ext cx="135" cy="33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600" cap="sq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609" name="Line 417"/>
            <p:cNvSpPr>
              <a:spLocks noChangeShapeType="1"/>
            </p:cNvSpPr>
            <p:nvPr/>
          </p:nvSpPr>
          <p:spPr bwMode="auto">
            <a:xfrm>
              <a:off x="4300" y="2276"/>
              <a:ext cx="0" cy="48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610" name="Line 418"/>
            <p:cNvSpPr>
              <a:spLocks noChangeShapeType="1"/>
            </p:cNvSpPr>
            <p:nvPr/>
          </p:nvSpPr>
          <p:spPr bwMode="auto">
            <a:xfrm>
              <a:off x="4568" y="2277"/>
              <a:ext cx="0" cy="48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11" name="Group 419"/>
          <p:cNvGrpSpPr>
            <a:grpSpLocks/>
          </p:cNvGrpSpPr>
          <p:nvPr/>
        </p:nvGrpSpPr>
        <p:grpSpPr bwMode="auto">
          <a:xfrm>
            <a:off x="7148513" y="3805238"/>
            <a:ext cx="482600" cy="195262"/>
            <a:chOff x="4503" y="2397"/>
            <a:chExt cx="304" cy="123"/>
          </a:xfrm>
        </p:grpSpPr>
        <p:sp>
          <p:nvSpPr>
            <p:cNvPr id="8612" name="Oval 420"/>
            <p:cNvSpPr>
              <a:spLocks noChangeArrowheads="1"/>
            </p:cNvSpPr>
            <p:nvPr/>
          </p:nvSpPr>
          <p:spPr bwMode="auto">
            <a:xfrm>
              <a:off x="4504" y="2451"/>
              <a:ext cx="302" cy="69"/>
            </a:xfrm>
            <a:prstGeom prst="ellipse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3" name="Rectangle 421"/>
            <p:cNvSpPr>
              <a:spLocks noChangeArrowheads="1"/>
            </p:cNvSpPr>
            <p:nvPr/>
          </p:nvSpPr>
          <p:spPr bwMode="auto">
            <a:xfrm>
              <a:off x="4503" y="2444"/>
              <a:ext cx="304" cy="41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4" name="Oval 422"/>
            <p:cNvSpPr>
              <a:spLocks noChangeArrowheads="1"/>
            </p:cNvSpPr>
            <p:nvPr/>
          </p:nvSpPr>
          <p:spPr bwMode="auto">
            <a:xfrm>
              <a:off x="4504" y="2397"/>
              <a:ext cx="302" cy="80"/>
            </a:xfrm>
            <a:prstGeom prst="ellipse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615" name="Group 423"/>
            <p:cNvGrpSpPr>
              <a:grpSpLocks/>
            </p:cNvGrpSpPr>
            <p:nvPr/>
          </p:nvGrpSpPr>
          <p:grpSpPr bwMode="auto">
            <a:xfrm>
              <a:off x="4566" y="2417"/>
              <a:ext cx="168" cy="37"/>
              <a:chOff x="4566" y="2417"/>
              <a:chExt cx="168" cy="37"/>
            </a:xfrm>
          </p:grpSpPr>
          <p:sp>
            <p:nvSpPr>
              <p:cNvPr id="8616" name="Freeform 424"/>
              <p:cNvSpPr>
                <a:spLocks noChangeArrowheads="1"/>
              </p:cNvSpPr>
              <p:nvPr/>
            </p:nvSpPr>
            <p:spPr bwMode="auto">
              <a:xfrm>
                <a:off x="4566" y="2417"/>
                <a:ext cx="168" cy="37"/>
              </a:xfrm>
              <a:custGeom>
                <a:avLst/>
                <a:gdLst>
                  <a:gd name="G0" fmla="+- 60 0 0"/>
                  <a:gd name="G1" fmla="+- 1 0 0"/>
                  <a:gd name="G2" fmla="+- 1 0 0"/>
                  <a:gd name="G3" fmla="+- 1 0 0"/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600" cap="sq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17" name="Freeform 425"/>
              <p:cNvSpPr>
                <a:spLocks noChangeArrowheads="1"/>
              </p:cNvSpPr>
              <p:nvPr/>
            </p:nvSpPr>
            <p:spPr bwMode="auto">
              <a:xfrm>
                <a:off x="4574" y="2417"/>
                <a:ext cx="153" cy="37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600" cap="sq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618" name="Line 426"/>
            <p:cNvSpPr>
              <a:spLocks noChangeShapeType="1"/>
            </p:cNvSpPr>
            <p:nvPr/>
          </p:nvSpPr>
          <p:spPr bwMode="auto">
            <a:xfrm>
              <a:off x="4504" y="2436"/>
              <a:ext cx="0" cy="53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619" name="Line 427"/>
            <p:cNvSpPr>
              <a:spLocks noChangeShapeType="1"/>
            </p:cNvSpPr>
            <p:nvPr/>
          </p:nvSpPr>
          <p:spPr bwMode="auto">
            <a:xfrm>
              <a:off x="4808" y="2437"/>
              <a:ext cx="0" cy="53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620" name="Line 428"/>
          <p:cNvSpPr>
            <a:spLocks noChangeShapeType="1"/>
          </p:cNvSpPr>
          <p:nvPr/>
        </p:nvSpPr>
        <p:spPr bwMode="auto">
          <a:xfrm flipV="1">
            <a:off x="7005638" y="3976688"/>
            <a:ext cx="227012" cy="439737"/>
          </a:xfrm>
          <a:prstGeom prst="line">
            <a:avLst/>
          </a:prstGeom>
          <a:noFill/>
          <a:ln w="936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8621" name="Group 429"/>
          <p:cNvGrpSpPr>
            <a:grpSpLocks/>
          </p:cNvGrpSpPr>
          <p:nvPr/>
        </p:nvGrpSpPr>
        <p:grpSpPr bwMode="auto">
          <a:xfrm>
            <a:off x="6653213" y="4414838"/>
            <a:ext cx="615950" cy="239712"/>
            <a:chOff x="4191" y="2781"/>
            <a:chExt cx="388" cy="151"/>
          </a:xfrm>
        </p:grpSpPr>
        <p:sp>
          <p:nvSpPr>
            <p:cNvPr id="8622" name="Oval 430"/>
            <p:cNvSpPr>
              <a:spLocks noChangeArrowheads="1"/>
            </p:cNvSpPr>
            <p:nvPr/>
          </p:nvSpPr>
          <p:spPr bwMode="auto">
            <a:xfrm>
              <a:off x="4193" y="2847"/>
              <a:ext cx="386" cy="85"/>
            </a:xfrm>
            <a:prstGeom prst="ellipse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23" name="Rectangle 431"/>
            <p:cNvSpPr>
              <a:spLocks noChangeArrowheads="1"/>
            </p:cNvSpPr>
            <p:nvPr/>
          </p:nvSpPr>
          <p:spPr bwMode="auto">
            <a:xfrm>
              <a:off x="4191" y="2839"/>
              <a:ext cx="388" cy="51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24" name="Oval 432"/>
            <p:cNvSpPr>
              <a:spLocks noChangeArrowheads="1"/>
            </p:cNvSpPr>
            <p:nvPr/>
          </p:nvSpPr>
          <p:spPr bwMode="auto">
            <a:xfrm>
              <a:off x="4193" y="2781"/>
              <a:ext cx="386" cy="99"/>
            </a:xfrm>
            <a:prstGeom prst="ellipse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625" name="Group 433"/>
            <p:cNvGrpSpPr>
              <a:grpSpLocks/>
            </p:cNvGrpSpPr>
            <p:nvPr/>
          </p:nvGrpSpPr>
          <p:grpSpPr bwMode="auto">
            <a:xfrm>
              <a:off x="4272" y="2806"/>
              <a:ext cx="215" cy="45"/>
              <a:chOff x="4272" y="2806"/>
              <a:chExt cx="215" cy="45"/>
            </a:xfrm>
          </p:grpSpPr>
          <p:sp>
            <p:nvSpPr>
              <p:cNvPr id="8626" name="Freeform 434"/>
              <p:cNvSpPr>
                <a:spLocks noChangeArrowheads="1"/>
              </p:cNvSpPr>
              <p:nvPr/>
            </p:nvSpPr>
            <p:spPr bwMode="auto">
              <a:xfrm>
                <a:off x="4272" y="2806"/>
                <a:ext cx="215" cy="45"/>
              </a:xfrm>
              <a:custGeom>
                <a:avLst/>
                <a:gdLst>
                  <a:gd name="G0" fmla="+- 60 0 0"/>
                  <a:gd name="G1" fmla="+- 1 0 0"/>
                  <a:gd name="G2" fmla="+- 1 0 0"/>
                  <a:gd name="G3" fmla="+- 1 0 0"/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600" cap="sq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27" name="Freeform 435"/>
              <p:cNvSpPr>
                <a:spLocks noChangeArrowheads="1"/>
              </p:cNvSpPr>
              <p:nvPr/>
            </p:nvSpPr>
            <p:spPr bwMode="auto">
              <a:xfrm>
                <a:off x="4281" y="2806"/>
                <a:ext cx="195" cy="45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600" cap="sq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628" name="Line 436"/>
            <p:cNvSpPr>
              <a:spLocks noChangeShapeType="1"/>
            </p:cNvSpPr>
            <p:nvPr/>
          </p:nvSpPr>
          <p:spPr bwMode="auto">
            <a:xfrm>
              <a:off x="4193" y="2829"/>
              <a:ext cx="0" cy="65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629" name="Line 437"/>
            <p:cNvSpPr>
              <a:spLocks noChangeShapeType="1"/>
            </p:cNvSpPr>
            <p:nvPr/>
          </p:nvSpPr>
          <p:spPr bwMode="auto">
            <a:xfrm>
              <a:off x="4580" y="2830"/>
              <a:ext cx="0" cy="65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30" name="Group 438"/>
          <p:cNvGrpSpPr>
            <a:grpSpLocks/>
          </p:cNvGrpSpPr>
          <p:nvPr/>
        </p:nvGrpSpPr>
        <p:grpSpPr bwMode="auto">
          <a:xfrm>
            <a:off x="7307263" y="4751388"/>
            <a:ext cx="615950" cy="239712"/>
            <a:chOff x="4603" y="2993"/>
            <a:chExt cx="388" cy="151"/>
          </a:xfrm>
        </p:grpSpPr>
        <p:sp>
          <p:nvSpPr>
            <p:cNvPr id="8631" name="Oval 439"/>
            <p:cNvSpPr>
              <a:spLocks noChangeArrowheads="1"/>
            </p:cNvSpPr>
            <p:nvPr/>
          </p:nvSpPr>
          <p:spPr bwMode="auto">
            <a:xfrm>
              <a:off x="4605" y="3059"/>
              <a:ext cx="386" cy="85"/>
            </a:xfrm>
            <a:prstGeom prst="ellipse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32" name="Rectangle 440"/>
            <p:cNvSpPr>
              <a:spLocks noChangeArrowheads="1"/>
            </p:cNvSpPr>
            <p:nvPr/>
          </p:nvSpPr>
          <p:spPr bwMode="auto">
            <a:xfrm>
              <a:off x="4603" y="3051"/>
              <a:ext cx="388" cy="51"/>
            </a:xfrm>
            <a:prstGeom prst="rect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33" name="Oval 441"/>
            <p:cNvSpPr>
              <a:spLocks noChangeArrowheads="1"/>
            </p:cNvSpPr>
            <p:nvPr/>
          </p:nvSpPr>
          <p:spPr bwMode="auto">
            <a:xfrm>
              <a:off x="4605" y="2993"/>
              <a:ext cx="386" cy="99"/>
            </a:xfrm>
            <a:prstGeom prst="ellipse">
              <a:avLst/>
            </a:prstGeom>
            <a:gradFill rotWithShape="0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634" name="Group 442"/>
            <p:cNvGrpSpPr>
              <a:grpSpLocks/>
            </p:cNvGrpSpPr>
            <p:nvPr/>
          </p:nvGrpSpPr>
          <p:grpSpPr bwMode="auto">
            <a:xfrm>
              <a:off x="4684" y="3018"/>
              <a:ext cx="215" cy="45"/>
              <a:chOff x="4684" y="3018"/>
              <a:chExt cx="215" cy="45"/>
            </a:xfrm>
          </p:grpSpPr>
          <p:sp>
            <p:nvSpPr>
              <p:cNvPr id="8635" name="Freeform 443"/>
              <p:cNvSpPr>
                <a:spLocks noChangeArrowheads="1"/>
              </p:cNvSpPr>
              <p:nvPr/>
            </p:nvSpPr>
            <p:spPr bwMode="auto">
              <a:xfrm>
                <a:off x="4684" y="3018"/>
                <a:ext cx="215" cy="45"/>
              </a:xfrm>
              <a:custGeom>
                <a:avLst/>
                <a:gdLst>
                  <a:gd name="G0" fmla="+- 60 0 0"/>
                  <a:gd name="G1" fmla="+- 1 0 0"/>
                  <a:gd name="G2" fmla="+- 1 0 0"/>
                  <a:gd name="G3" fmla="+- 1 0 0"/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600" cap="sq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36" name="Freeform 444"/>
              <p:cNvSpPr>
                <a:spLocks noChangeArrowheads="1"/>
              </p:cNvSpPr>
              <p:nvPr/>
            </p:nvSpPr>
            <p:spPr bwMode="auto">
              <a:xfrm>
                <a:off x="4693" y="3018"/>
                <a:ext cx="195" cy="45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600" cap="sq">
                <a:solidFill>
                  <a:srgbClr val="80808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637" name="Line 445"/>
            <p:cNvSpPr>
              <a:spLocks noChangeShapeType="1"/>
            </p:cNvSpPr>
            <p:nvPr/>
          </p:nvSpPr>
          <p:spPr bwMode="auto">
            <a:xfrm>
              <a:off x="4605" y="3041"/>
              <a:ext cx="0" cy="65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638" name="Line 446"/>
            <p:cNvSpPr>
              <a:spLocks noChangeShapeType="1"/>
            </p:cNvSpPr>
            <p:nvPr/>
          </p:nvSpPr>
          <p:spPr bwMode="auto">
            <a:xfrm>
              <a:off x="4992" y="3042"/>
              <a:ext cx="0" cy="65"/>
            </a:xfrm>
            <a:prstGeom prst="line">
              <a:avLst/>
            </a:prstGeom>
            <a:noFill/>
            <a:ln w="9360" cap="sq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39" name="Group 447"/>
          <p:cNvGrpSpPr>
            <a:grpSpLocks/>
          </p:cNvGrpSpPr>
          <p:nvPr/>
        </p:nvGrpSpPr>
        <p:grpSpPr bwMode="auto">
          <a:xfrm>
            <a:off x="5359400" y="1330325"/>
            <a:ext cx="1055688" cy="1006475"/>
            <a:chOff x="3376" y="838"/>
            <a:chExt cx="665" cy="634"/>
          </a:xfrm>
        </p:grpSpPr>
        <p:grpSp>
          <p:nvGrpSpPr>
            <p:cNvPr id="8640" name="Group 448"/>
            <p:cNvGrpSpPr>
              <a:grpSpLocks/>
            </p:cNvGrpSpPr>
            <p:nvPr/>
          </p:nvGrpSpPr>
          <p:grpSpPr bwMode="auto">
            <a:xfrm>
              <a:off x="3529" y="838"/>
              <a:ext cx="512" cy="634"/>
              <a:chOff x="3529" y="838"/>
              <a:chExt cx="512" cy="634"/>
            </a:xfrm>
          </p:grpSpPr>
          <p:sp>
            <p:nvSpPr>
              <p:cNvPr id="8641" name="Rectangle 449"/>
              <p:cNvSpPr>
                <a:spLocks noChangeArrowheads="1"/>
              </p:cNvSpPr>
              <p:nvPr/>
            </p:nvSpPr>
            <p:spPr bwMode="auto">
              <a:xfrm>
                <a:off x="3591" y="841"/>
                <a:ext cx="425" cy="488"/>
              </a:xfrm>
              <a:prstGeom prst="rect">
                <a:avLst/>
              </a:prstGeom>
              <a:solidFill>
                <a:srgbClr val="3333CC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42" name="Rectangle 450"/>
              <p:cNvSpPr>
                <a:spLocks noChangeArrowheads="1"/>
              </p:cNvSpPr>
              <p:nvPr/>
            </p:nvSpPr>
            <p:spPr bwMode="auto">
              <a:xfrm>
                <a:off x="3570" y="856"/>
                <a:ext cx="434" cy="503"/>
              </a:xfrm>
              <a:prstGeom prst="rect">
                <a:avLst/>
              </a:prstGeom>
              <a:solidFill>
                <a:srgbClr val="FFFFFF"/>
              </a:solidFill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43" name="Rectangle 451"/>
              <p:cNvSpPr>
                <a:spLocks noChangeArrowheads="1"/>
              </p:cNvSpPr>
              <p:nvPr/>
            </p:nvSpPr>
            <p:spPr bwMode="auto">
              <a:xfrm>
                <a:off x="3573" y="967"/>
                <a:ext cx="425" cy="107"/>
              </a:xfrm>
              <a:prstGeom prst="rect">
                <a:avLst/>
              </a:prstGeom>
              <a:solidFill>
                <a:srgbClr val="FF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44" name="Text Box 452"/>
              <p:cNvSpPr txBox="1">
                <a:spLocks noChangeArrowheads="1"/>
              </p:cNvSpPr>
              <p:nvPr/>
            </p:nvSpPr>
            <p:spPr bwMode="auto">
              <a:xfrm>
                <a:off x="3529" y="838"/>
                <a:ext cx="512" cy="63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</a:rPr>
                  <a:t>application</a:t>
                </a:r>
              </a:p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FFFFFF"/>
                    </a:solidFill>
                  </a:rPr>
                  <a:t>transport</a:t>
                </a:r>
              </a:p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</a:rPr>
                  <a:t>network</a:t>
                </a:r>
              </a:p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</a:rPr>
                  <a:t>data link</a:t>
                </a:r>
              </a:p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</a:rPr>
                  <a:t>physical</a:t>
                </a:r>
              </a:p>
            </p:txBody>
          </p:sp>
          <p:sp>
            <p:nvSpPr>
              <p:cNvPr id="8645" name="Line 453"/>
              <p:cNvSpPr>
                <a:spLocks noChangeShapeType="1"/>
              </p:cNvSpPr>
              <p:nvPr/>
            </p:nvSpPr>
            <p:spPr bwMode="auto">
              <a:xfrm>
                <a:off x="3570" y="1072"/>
                <a:ext cx="434" cy="2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46" name="Line 454"/>
              <p:cNvSpPr>
                <a:spLocks noChangeShapeType="1"/>
              </p:cNvSpPr>
              <p:nvPr/>
            </p:nvSpPr>
            <p:spPr bwMode="auto">
              <a:xfrm>
                <a:off x="3576" y="1159"/>
                <a:ext cx="434" cy="2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47" name="Line 455"/>
              <p:cNvSpPr>
                <a:spLocks noChangeShapeType="1"/>
              </p:cNvSpPr>
              <p:nvPr/>
            </p:nvSpPr>
            <p:spPr bwMode="auto">
              <a:xfrm>
                <a:off x="3576" y="1246"/>
                <a:ext cx="434" cy="2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648" name="Freeform 456"/>
            <p:cNvSpPr>
              <a:spLocks noChangeArrowheads="1"/>
            </p:cNvSpPr>
            <p:nvPr/>
          </p:nvSpPr>
          <p:spPr bwMode="auto">
            <a:xfrm>
              <a:off x="3376" y="847"/>
              <a:ext cx="191" cy="593"/>
            </a:xfrm>
            <a:custGeom>
              <a:avLst/>
              <a:gdLst>
                <a:gd name="G0" fmla="+- 594 0 0"/>
                <a:gd name="G1" fmla="+- 1 0 0"/>
                <a:gd name="G2" fmla="+- 1 0 0"/>
                <a:gd name="G3" fmla="+- 594 0 0"/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0" scaled="1"/>
            </a:gradFill>
            <a:ln w="9360" cap="flat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649" name="Group 457"/>
          <p:cNvGrpSpPr>
            <a:grpSpLocks/>
          </p:cNvGrpSpPr>
          <p:nvPr/>
        </p:nvGrpSpPr>
        <p:grpSpPr bwMode="auto">
          <a:xfrm>
            <a:off x="7869238" y="4343400"/>
            <a:ext cx="1055687" cy="1006475"/>
            <a:chOff x="4957" y="2736"/>
            <a:chExt cx="665" cy="634"/>
          </a:xfrm>
        </p:grpSpPr>
        <p:grpSp>
          <p:nvGrpSpPr>
            <p:cNvPr id="8650" name="Group 458"/>
            <p:cNvGrpSpPr>
              <a:grpSpLocks/>
            </p:cNvGrpSpPr>
            <p:nvPr/>
          </p:nvGrpSpPr>
          <p:grpSpPr bwMode="auto">
            <a:xfrm>
              <a:off x="5110" y="2736"/>
              <a:ext cx="512" cy="634"/>
              <a:chOff x="5110" y="2736"/>
              <a:chExt cx="512" cy="634"/>
            </a:xfrm>
          </p:grpSpPr>
          <p:sp>
            <p:nvSpPr>
              <p:cNvPr id="8651" name="Rectangle 459"/>
              <p:cNvSpPr>
                <a:spLocks noChangeArrowheads="1"/>
              </p:cNvSpPr>
              <p:nvPr/>
            </p:nvSpPr>
            <p:spPr bwMode="auto">
              <a:xfrm>
                <a:off x="5172" y="2739"/>
                <a:ext cx="425" cy="488"/>
              </a:xfrm>
              <a:prstGeom prst="rect">
                <a:avLst/>
              </a:prstGeom>
              <a:solidFill>
                <a:srgbClr val="3333CC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52" name="Rectangle 460"/>
              <p:cNvSpPr>
                <a:spLocks noChangeArrowheads="1"/>
              </p:cNvSpPr>
              <p:nvPr/>
            </p:nvSpPr>
            <p:spPr bwMode="auto">
              <a:xfrm>
                <a:off x="5151" y="2754"/>
                <a:ext cx="434" cy="503"/>
              </a:xfrm>
              <a:prstGeom prst="rect">
                <a:avLst/>
              </a:prstGeom>
              <a:solidFill>
                <a:srgbClr val="FFFFFF"/>
              </a:solidFill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53" name="Rectangle 461"/>
              <p:cNvSpPr>
                <a:spLocks noChangeArrowheads="1"/>
              </p:cNvSpPr>
              <p:nvPr/>
            </p:nvSpPr>
            <p:spPr bwMode="auto">
              <a:xfrm>
                <a:off x="5154" y="2865"/>
                <a:ext cx="425" cy="107"/>
              </a:xfrm>
              <a:prstGeom prst="rect">
                <a:avLst/>
              </a:prstGeom>
              <a:solidFill>
                <a:srgbClr val="FF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54" name="Text Box 462"/>
              <p:cNvSpPr txBox="1">
                <a:spLocks noChangeArrowheads="1"/>
              </p:cNvSpPr>
              <p:nvPr/>
            </p:nvSpPr>
            <p:spPr bwMode="auto">
              <a:xfrm>
                <a:off x="5110" y="2736"/>
                <a:ext cx="512" cy="63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</a:rPr>
                  <a:t>application</a:t>
                </a:r>
              </a:p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FFFFFF"/>
                    </a:solidFill>
                  </a:rPr>
                  <a:t>transport</a:t>
                </a:r>
              </a:p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</a:rPr>
                  <a:t>network</a:t>
                </a:r>
              </a:p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</a:rPr>
                  <a:t>data link</a:t>
                </a:r>
              </a:p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1000">
                    <a:solidFill>
                      <a:srgbClr val="000000"/>
                    </a:solidFill>
                  </a:rPr>
                  <a:t>physical</a:t>
                </a:r>
              </a:p>
            </p:txBody>
          </p:sp>
          <p:sp>
            <p:nvSpPr>
              <p:cNvPr id="8655" name="Line 463"/>
              <p:cNvSpPr>
                <a:spLocks noChangeShapeType="1"/>
              </p:cNvSpPr>
              <p:nvPr/>
            </p:nvSpPr>
            <p:spPr bwMode="auto">
              <a:xfrm>
                <a:off x="5151" y="2970"/>
                <a:ext cx="434" cy="2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56" name="Line 464"/>
              <p:cNvSpPr>
                <a:spLocks noChangeShapeType="1"/>
              </p:cNvSpPr>
              <p:nvPr/>
            </p:nvSpPr>
            <p:spPr bwMode="auto">
              <a:xfrm>
                <a:off x="5157" y="3057"/>
                <a:ext cx="434" cy="2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57" name="Line 465"/>
              <p:cNvSpPr>
                <a:spLocks noChangeShapeType="1"/>
              </p:cNvSpPr>
              <p:nvPr/>
            </p:nvSpPr>
            <p:spPr bwMode="auto">
              <a:xfrm>
                <a:off x="5157" y="3144"/>
                <a:ext cx="434" cy="2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658" name="Freeform 466"/>
            <p:cNvSpPr>
              <a:spLocks noChangeArrowheads="1"/>
            </p:cNvSpPr>
            <p:nvPr/>
          </p:nvSpPr>
          <p:spPr bwMode="auto">
            <a:xfrm>
              <a:off x="4957" y="2745"/>
              <a:ext cx="191" cy="593"/>
            </a:xfrm>
            <a:custGeom>
              <a:avLst/>
              <a:gdLst>
                <a:gd name="G0" fmla="+- 594 0 0"/>
                <a:gd name="G1" fmla="+- 1 0 0"/>
                <a:gd name="G2" fmla="+- 1 0 0"/>
                <a:gd name="G3" fmla="+- 594 0 0"/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0" scaled="1"/>
            </a:gradFill>
            <a:ln w="9360" cap="flat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659" name="Group 467"/>
          <p:cNvGrpSpPr>
            <a:grpSpLocks/>
          </p:cNvGrpSpPr>
          <p:nvPr/>
        </p:nvGrpSpPr>
        <p:grpSpPr bwMode="auto">
          <a:xfrm>
            <a:off x="5913438" y="2057400"/>
            <a:ext cx="812800" cy="701675"/>
            <a:chOff x="3725" y="1296"/>
            <a:chExt cx="512" cy="442"/>
          </a:xfrm>
        </p:grpSpPr>
        <p:sp>
          <p:nvSpPr>
            <p:cNvPr id="8660" name="Rectangle 468"/>
            <p:cNvSpPr>
              <a:spLocks noChangeArrowheads="1"/>
            </p:cNvSpPr>
            <p:nvPr/>
          </p:nvSpPr>
          <p:spPr bwMode="auto">
            <a:xfrm>
              <a:off x="3790" y="1395"/>
              <a:ext cx="425" cy="305"/>
            </a:xfrm>
            <a:prstGeom prst="rect">
              <a:avLst/>
            </a:prstGeom>
            <a:solidFill>
              <a:srgbClr val="3333CC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61" name="Rectangle 469"/>
            <p:cNvSpPr>
              <a:spLocks noChangeArrowheads="1"/>
            </p:cNvSpPr>
            <p:nvPr/>
          </p:nvSpPr>
          <p:spPr bwMode="auto">
            <a:xfrm>
              <a:off x="3763" y="1416"/>
              <a:ext cx="434" cy="311"/>
            </a:xfrm>
            <a:prstGeom prst="rect">
              <a:avLst/>
            </a:prstGeom>
            <a:solidFill>
              <a:srgbClr val="FFFFFF"/>
            </a:solidFill>
            <a:ln w="1260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62" name="Text Box 470"/>
            <p:cNvSpPr txBox="1">
              <a:spLocks noChangeArrowheads="1"/>
            </p:cNvSpPr>
            <p:nvPr/>
          </p:nvSpPr>
          <p:spPr bwMode="auto">
            <a:xfrm>
              <a:off x="3725" y="1296"/>
              <a:ext cx="512" cy="44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000">
                <a:solidFill>
                  <a:srgbClr val="000000"/>
                </a:solidFill>
                <a:latin typeface="Comic Sans MS" charset="0"/>
              </a:endParaRPr>
            </a:p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000">
                  <a:solidFill>
                    <a:srgbClr val="000000"/>
                  </a:solidFill>
                </a:rPr>
                <a:t>network</a:t>
              </a:r>
            </a:p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000">
                  <a:solidFill>
                    <a:srgbClr val="000000"/>
                  </a:solidFill>
                </a:rPr>
                <a:t>data link</a:t>
              </a:r>
            </a:p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000">
                  <a:solidFill>
                    <a:srgbClr val="000000"/>
                  </a:solidFill>
                </a:rPr>
                <a:t>physical</a:t>
              </a:r>
            </a:p>
          </p:txBody>
        </p:sp>
        <p:sp>
          <p:nvSpPr>
            <p:cNvPr id="8663" name="Line 471"/>
            <p:cNvSpPr>
              <a:spLocks noChangeShapeType="1"/>
            </p:cNvSpPr>
            <p:nvPr/>
          </p:nvSpPr>
          <p:spPr bwMode="auto">
            <a:xfrm>
              <a:off x="3760" y="1608"/>
              <a:ext cx="434" cy="2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664" name="Line 472"/>
            <p:cNvSpPr>
              <a:spLocks noChangeShapeType="1"/>
            </p:cNvSpPr>
            <p:nvPr/>
          </p:nvSpPr>
          <p:spPr bwMode="auto">
            <a:xfrm>
              <a:off x="3766" y="1512"/>
              <a:ext cx="434" cy="2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65" name="Group 473"/>
          <p:cNvGrpSpPr>
            <a:grpSpLocks/>
          </p:cNvGrpSpPr>
          <p:nvPr/>
        </p:nvGrpSpPr>
        <p:grpSpPr bwMode="auto">
          <a:xfrm>
            <a:off x="6729413" y="2479675"/>
            <a:ext cx="812800" cy="701675"/>
            <a:chOff x="4239" y="1562"/>
            <a:chExt cx="512" cy="442"/>
          </a:xfrm>
        </p:grpSpPr>
        <p:sp>
          <p:nvSpPr>
            <p:cNvPr id="8666" name="Rectangle 474"/>
            <p:cNvSpPr>
              <a:spLocks noChangeArrowheads="1"/>
            </p:cNvSpPr>
            <p:nvPr/>
          </p:nvSpPr>
          <p:spPr bwMode="auto">
            <a:xfrm>
              <a:off x="4304" y="1661"/>
              <a:ext cx="425" cy="305"/>
            </a:xfrm>
            <a:prstGeom prst="rect">
              <a:avLst/>
            </a:prstGeom>
            <a:solidFill>
              <a:srgbClr val="3333CC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67" name="Rectangle 475"/>
            <p:cNvSpPr>
              <a:spLocks noChangeArrowheads="1"/>
            </p:cNvSpPr>
            <p:nvPr/>
          </p:nvSpPr>
          <p:spPr bwMode="auto">
            <a:xfrm>
              <a:off x="4277" y="1682"/>
              <a:ext cx="434" cy="311"/>
            </a:xfrm>
            <a:prstGeom prst="rect">
              <a:avLst/>
            </a:prstGeom>
            <a:solidFill>
              <a:srgbClr val="FFFFFF"/>
            </a:solidFill>
            <a:ln w="1260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68" name="Text Box 476"/>
            <p:cNvSpPr txBox="1">
              <a:spLocks noChangeArrowheads="1"/>
            </p:cNvSpPr>
            <p:nvPr/>
          </p:nvSpPr>
          <p:spPr bwMode="auto">
            <a:xfrm>
              <a:off x="4239" y="1562"/>
              <a:ext cx="512" cy="44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000">
                <a:solidFill>
                  <a:srgbClr val="000000"/>
                </a:solidFill>
                <a:latin typeface="Comic Sans MS" charset="0"/>
              </a:endParaRPr>
            </a:p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000">
                  <a:solidFill>
                    <a:srgbClr val="000000"/>
                  </a:solidFill>
                </a:rPr>
                <a:t>network</a:t>
              </a:r>
            </a:p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000">
                  <a:solidFill>
                    <a:srgbClr val="000000"/>
                  </a:solidFill>
                </a:rPr>
                <a:t>data link</a:t>
              </a:r>
            </a:p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000">
                  <a:solidFill>
                    <a:srgbClr val="000000"/>
                  </a:solidFill>
                </a:rPr>
                <a:t>physical</a:t>
              </a:r>
            </a:p>
          </p:txBody>
        </p:sp>
        <p:sp>
          <p:nvSpPr>
            <p:cNvPr id="8669" name="Line 477"/>
            <p:cNvSpPr>
              <a:spLocks noChangeShapeType="1"/>
            </p:cNvSpPr>
            <p:nvPr/>
          </p:nvSpPr>
          <p:spPr bwMode="auto">
            <a:xfrm>
              <a:off x="4274" y="1874"/>
              <a:ext cx="434" cy="2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670" name="Line 478"/>
            <p:cNvSpPr>
              <a:spLocks noChangeShapeType="1"/>
            </p:cNvSpPr>
            <p:nvPr/>
          </p:nvSpPr>
          <p:spPr bwMode="auto">
            <a:xfrm>
              <a:off x="4280" y="1778"/>
              <a:ext cx="434" cy="2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71" name="Group 479"/>
          <p:cNvGrpSpPr>
            <a:grpSpLocks/>
          </p:cNvGrpSpPr>
          <p:nvPr/>
        </p:nvGrpSpPr>
        <p:grpSpPr bwMode="auto">
          <a:xfrm>
            <a:off x="6738938" y="1901825"/>
            <a:ext cx="812800" cy="701675"/>
            <a:chOff x="4245" y="1198"/>
            <a:chExt cx="512" cy="442"/>
          </a:xfrm>
        </p:grpSpPr>
        <p:sp>
          <p:nvSpPr>
            <p:cNvPr id="8672" name="Rectangle 480"/>
            <p:cNvSpPr>
              <a:spLocks noChangeArrowheads="1"/>
            </p:cNvSpPr>
            <p:nvPr/>
          </p:nvSpPr>
          <p:spPr bwMode="auto">
            <a:xfrm>
              <a:off x="4310" y="1297"/>
              <a:ext cx="425" cy="305"/>
            </a:xfrm>
            <a:prstGeom prst="rect">
              <a:avLst/>
            </a:prstGeom>
            <a:solidFill>
              <a:srgbClr val="3333CC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73" name="Rectangle 481"/>
            <p:cNvSpPr>
              <a:spLocks noChangeArrowheads="1"/>
            </p:cNvSpPr>
            <p:nvPr/>
          </p:nvSpPr>
          <p:spPr bwMode="auto">
            <a:xfrm>
              <a:off x="4283" y="1318"/>
              <a:ext cx="434" cy="311"/>
            </a:xfrm>
            <a:prstGeom prst="rect">
              <a:avLst/>
            </a:prstGeom>
            <a:solidFill>
              <a:srgbClr val="FFFFFF"/>
            </a:solidFill>
            <a:ln w="1260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74" name="Text Box 482"/>
            <p:cNvSpPr txBox="1">
              <a:spLocks noChangeArrowheads="1"/>
            </p:cNvSpPr>
            <p:nvPr/>
          </p:nvSpPr>
          <p:spPr bwMode="auto">
            <a:xfrm>
              <a:off x="4245" y="1198"/>
              <a:ext cx="512" cy="44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000">
                <a:solidFill>
                  <a:srgbClr val="000000"/>
                </a:solidFill>
                <a:latin typeface="Comic Sans MS" charset="0"/>
              </a:endParaRPr>
            </a:p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000">
                  <a:solidFill>
                    <a:srgbClr val="000000"/>
                  </a:solidFill>
                </a:rPr>
                <a:t>network</a:t>
              </a:r>
            </a:p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000">
                  <a:solidFill>
                    <a:srgbClr val="000000"/>
                  </a:solidFill>
                </a:rPr>
                <a:t>data link</a:t>
              </a:r>
            </a:p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000">
                  <a:solidFill>
                    <a:srgbClr val="000000"/>
                  </a:solidFill>
                </a:rPr>
                <a:t>physical</a:t>
              </a:r>
            </a:p>
          </p:txBody>
        </p:sp>
        <p:sp>
          <p:nvSpPr>
            <p:cNvPr id="8675" name="Line 483"/>
            <p:cNvSpPr>
              <a:spLocks noChangeShapeType="1"/>
            </p:cNvSpPr>
            <p:nvPr/>
          </p:nvSpPr>
          <p:spPr bwMode="auto">
            <a:xfrm>
              <a:off x="4280" y="1510"/>
              <a:ext cx="434" cy="2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676" name="Line 484"/>
            <p:cNvSpPr>
              <a:spLocks noChangeShapeType="1"/>
            </p:cNvSpPr>
            <p:nvPr/>
          </p:nvSpPr>
          <p:spPr bwMode="auto">
            <a:xfrm>
              <a:off x="4286" y="1414"/>
              <a:ext cx="434" cy="2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77" name="Group 485"/>
          <p:cNvGrpSpPr>
            <a:grpSpLocks/>
          </p:cNvGrpSpPr>
          <p:nvPr/>
        </p:nvGrpSpPr>
        <p:grpSpPr bwMode="auto">
          <a:xfrm>
            <a:off x="6513513" y="3089275"/>
            <a:ext cx="812800" cy="701675"/>
            <a:chOff x="4103" y="1946"/>
            <a:chExt cx="512" cy="442"/>
          </a:xfrm>
        </p:grpSpPr>
        <p:sp>
          <p:nvSpPr>
            <p:cNvPr id="8678" name="Rectangle 486"/>
            <p:cNvSpPr>
              <a:spLocks noChangeArrowheads="1"/>
            </p:cNvSpPr>
            <p:nvPr/>
          </p:nvSpPr>
          <p:spPr bwMode="auto">
            <a:xfrm>
              <a:off x="4168" y="2045"/>
              <a:ext cx="425" cy="305"/>
            </a:xfrm>
            <a:prstGeom prst="rect">
              <a:avLst/>
            </a:prstGeom>
            <a:solidFill>
              <a:srgbClr val="3333CC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79" name="Rectangle 487"/>
            <p:cNvSpPr>
              <a:spLocks noChangeArrowheads="1"/>
            </p:cNvSpPr>
            <p:nvPr/>
          </p:nvSpPr>
          <p:spPr bwMode="auto">
            <a:xfrm>
              <a:off x="4141" y="2066"/>
              <a:ext cx="434" cy="311"/>
            </a:xfrm>
            <a:prstGeom prst="rect">
              <a:avLst/>
            </a:prstGeom>
            <a:solidFill>
              <a:srgbClr val="FFFFFF"/>
            </a:solidFill>
            <a:ln w="1260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80" name="Text Box 488"/>
            <p:cNvSpPr txBox="1">
              <a:spLocks noChangeArrowheads="1"/>
            </p:cNvSpPr>
            <p:nvPr/>
          </p:nvSpPr>
          <p:spPr bwMode="auto">
            <a:xfrm>
              <a:off x="4103" y="1946"/>
              <a:ext cx="512" cy="44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000">
                <a:solidFill>
                  <a:srgbClr val="000000"/>
                </a:solidFill>
                <a:latin typeface="Comic Sans MS" charset="0"/>
              </a:endParaRPr>
            </a:p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000">
                  <a:solidFill>
                    <a:srgbClr val="000000"/>
                  </a:solidFill>
                </a:rPr>
                <a:t>network</a:t>
              </a:r>
            </a:p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000">
                  <a:solidFill>
                    <a:srgbClr val="000000"/>
                  </a:solidFill>
                </a:rPr>
                <a:t>data link</a:t>
              </a:r>
            </a:p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000">
                  <a:solidFill>
                    <a:srgbClr val="000000"/>
                  </a:solidFill>
                </a:rPr>
                <a:t>physical</a:t>
              </a:r>
            </a:p>
          </p:txBody>
        </p:sp>
        <p:sp>
          <p:nvSpPr>
            <p:cNvPr id="8681" name="Line 489"/>
            <p:cNvSpPr>
              <a:spLocks noChangeShapeType="1"/>
            </p:cNvSpPr>
            <p:nvPr/>
          </p:nvSpPr>
          <p:spPr bwMode="auto">
            <a:xfrm>
              <a:off x="4138" y="2258"/>
              <a:ext cx="434" cy="2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682" name="Line 490"/>
            <p:cNvSpPr>
              <a:spLocks noChangeShapeType="1"/>
            </p:cNvSpPr>
            <p:nvPr/>
          </p:nvSpPr>
          <p:spPr bwMode="auto">
            <a:xfrm>
              <a:off x="4144" y="2162"/>
              <a:ext cx="434" cy="2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83" name="Group 491"/>
          <p:cNvGrpSpPr>
            <a:grpSpLocks/>
          </p:cNvGrpSpPr>
          <p:nvPr/>
        </p:nvGrpSpPr>
        <p:grpSpPr bwMode="auto">
          <a:xfrm>
            <a:off x="7100888" y="3594100"/>
            <a:ext cx="812800" cy="701675"/>
            <a:chOff x="4473" y="2264"/>
            <a:chExt cx="512" cy="442"/>
          </a:xfrm>
        </p:grpSpPr>
        <p:sp>
          <p:nvSpPr>
            <p:cNvPr id="8684" name="Rectangle 492"/>
            <p:cNvSpPr>
              <a:spLocks noChangeArrowheads="1"/>
            </p:cNvSpPr>
            <p:nvPr/>
          </p:nvSpPr>
          <p:spPr bwMode="auto">
            <a:xfrm>
              <a:off x="4538" y="2363"/>
              <a:ext cx="425" cy="305"/>
            </a:xfrm>
            <a:prstGeom prst="rect">
              <a:avLst/>
            </a:prstGeom>
            <a:solidFill>
              <a:srgbClr val="3333CC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85" name="Rectangle 493"/>
            <p:cNvSpPr>
              <a:spLocks noChangeArrowheads="1"/>
            </p:cNvSpPr>
            <p:nvPr/>
          </p:nvSpPr>
          <p:spPr bwMode="auto">
            <a:xfrm>
              <a:off x="4511" y="2384"/>
              <a:ext cx="434" cy="311"/>
            </a:xfrm>
            <a:prstGeom prst="rect">
              <a:avLst/>
            </a:prstGeom>
            <a:solidFill>
              <a:srgbClr val="FFFFFF"/>
            </a:solidFill>
            <a:ln w="1260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86" name="Text Box 494"/>
            <p:cNvSpPr txBox="1">
              <a:spLocks noChangeArrowheads="1"/>
            </p:cNvSpPr>
            <p:nvPr/>
          </p:nvSpPr>
          <p:spPr bwMode="auto">
            <a:xfrm>
              <a:off x="4473" y="2264"/>
              <a:ext cx="512" cy="44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000">
                <a:solidFill>
                  <a:srgbClr val="000000"/>
                </a:solidFill>
                <a:latin typeface="Comic Sans MS" charset="0"/>
              </a:endParaRPr>
            </a:p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000">
                  <a:solidFill>
                    <a:srgbClr val="000000"/>
                  </a:solidFill>
                </a:rPr>
                <a:t>network</a:t>
              </a:r>
            </a:p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000">
                  <a:solidFill>
                    <a:srgbClr val="000000"/>
                  </a:solidFill>
                </a:rPr>
                <a:t>data link</a:t>
              </a:r>
            </a:p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000">
                  <a:solidFill>
                    <a:srgbClr val="000000"/>
                  </a:solidFill>
                </a:rPr>
                <a:t>physical</a:t>
              </a:r>
            </a:p>
          </p:txBody>
        </p:sp>
        <p:sp>
          <p:nvSpPr>
            <p:cNvPr id="8687" name="Line 495"/>
            <p:cNvSpPr>
              <a:spLocks noChangeShapeType="1"/>
            </p:cNvSpPr>
            <p:nvPr/>
          </p:nvSpPr>
          <p:spPr bwMode="auto">
            <a:xfrm>
              <a:off x="4508" y="2576"/>
              <a:ext cx="434" cy="2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688" name="Line 496"/>
            <p:cNvSpPr>
              <a:spLocks noChangeShapeType="1"/>
            </p:cNvSpPr>
            <p:nvPr/>
          </p:nvSpPr>
          <p:spPr bwMode="auto">
            <a:xfrm>
              <a:off x="4514" y="2480"/>
              <a:ext cx="434" cy="2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89" name="Group 497"/>
          <p:cNvGrpSpPr>
            <a:grpSpLocks/>
          </p:cNvGrpSpPr>
          <p:nvPr/>
        </p:nvGrpSpPr>
        <p:grpSpPr bwMode="auto">
          <a:xfrm>
            <a:off x="6589713" y="4003675"/>
            <a:ext cx="812800" cy="701675"/>
            <a:chOff x="4151" y="2522"/>
            <a:chExt cx="512" cy="442"/>
          </a:xfrm>
        </p:grpSpPr>
        <p:sp>
          <p:nvSpPr>
            <p:cNvPr id="8690" name="Rectangle 498"/>
            <p:cNvSpPr>
              <a:spLocks noChangeArrowheads="1"/>
            </p:cNvSpPr>
            <p:nvPr/>
          </p:nvSpPr>
          <p:spPr bwMode="auto">
            <a:xfrm>
              <a:off x="4216" y="2621"/>
              <a:ext cx="425" cy="305"/>
            </a:xfrm>
            <a:prstGeom prst="rect">
              <a:avLst/>
            </a:prstGeom>
            <a:solidFill>
              <a:srgbClr val="3333CC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91" name="Rectangle 499"/>
            <p:cNvSpPr>
              <a:spLocks noChangeArrowheads="1"/>
            </p:cNvSpPr>
            <p:nvPr/>
          </p:nvSpPr>
          <p:spPr bwMode="auto">
            <a:xfrm>
              <a:off x="4189" y="2642"/>
              <a:ext cx="434" cy="311"/>
            </a:xfrm>
            <a:prstGeom prst="rect">
              <a:avLst/>
            </a:prstGeom>
            <a:solidFill>
              <a:srgbClr val="FFFFFF"/>
            </a:solidFill>
            <a:ln w="1260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92" name="Text Box 500"/>
            <p:cNvSpPr txBox="1">
              <a:spLocks noChangeArrowheads="1"/>
            </p:cNvSpPr>
            <p:nvPr/>
          </p:nvSpPr>
          <p:spPr bwMode="auto">
            <a:xfrm>
              <a:off x="4151" y="2522"/>
              <a:ext cx="512" cy="44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000">
                <a:solidFill>
                  <a:srgbClr val="000000"/>
                </a:solidFill>
                <a:latin typeface="Comic Sans MS" charset="0"/>
              </a:endParaRPr>
            </a:p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000">
                  <a:solidFill>
                    <a:srgbClr val="000000"/>
                  </a:solidFill>
                </a:rPr>
                <a:t>network</a:t>
              </a:r>
            </a:p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000">
                  <a:solidFill>
                    <a:srgbClr val="000000"/>
                  </a:solidFill>
                </a:rPr>
                <a:t>data link</a:t>
              </a:r>
            </a:p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000">
                  <a:solidFill>
                    <a:srgbClr val="000000"/>
                  </a:solidFill>
                </a:rPr>
                <a:t>physical</a:t>
              </a:r>
            </a:p>
          </p:txBody>
        </p:sp>
        <p:sp>
          <p:nvSpPr>
            <p:cNvPr id="8693" name="Line 501"/>
            <p:cNvSpPr>
              <a:spLocks noChangeShapeType="1"/>
            </p:cNvSpPr>
            <p:nvPr/>
          </p:nvSpPr>
          <p:spPr bwMode="auto">
            <a:xfrm>
              <a:off x="4186" y="2834"/>
              <a:ext cx="434" cy="2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694" name="Line 502"/>
            <p:cNvSpPr>
              <a:spLocks noChangeShapeType="1"/>
            </p:cNvSpPr>
            <p:nvPr/>
          </p:nvSpPr>
          <p:spPr bwMode="auto">
            <a:xfrm>
              <a:off x="4192" y="2738"/>
              <a:ext cx="434" cy="2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95" name="Group 503"/>
          <p:cNvGrpSpPr>
            <a:grpSpLocks/>
          </p:cNvGrpSpPr>
          <p:nvPr/>
        </p:nvGrpSpPr>
        <p:grpSpPr bwMode="auto">
          <a:xfrm>
            <a:off x="7237413" y="4400550"/>
            <a:ext cx="812800" cy="701675"/>
            <a:chOff x="4559" y="2772"/>
            <a:chExt cx="512" cy="442"/>
          </a:xfrm>
        </p:grpSpPr>
        <p:sp>
          <p:nvSpPr>
            <p:cNvPr id="8696" name="Rectangle 504"/>
            <p:cNvSpPr>
              <a:spLocks noChangeArrowheads="1"/>
            </p:cNvSpPr>
            <p:nvPr/>
          </p:nvSpPr>
          <p:spPr bwMode="auto">
            <a:xfrm>
              <a:off x="4624" y="2871"/>
              <a:ext cx="425" cy="305"/>
            </a:xfrm>
            <a:prstGeom prst="rect">
              <a:avLst/>
            </a:prstGeom>
            <a:solidFill>
              <a:srgbClr val="3333CC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97" name="Rectangle 505"/>
            <p:cNvSpPr>
              <a:spLocks noChangeArrowheads="1"/>
            </p:cNvSpPr>
            <p:nvPr/>
          </p:nvSpPr>
          <p:spPr bwMode="auto">
            <a:xfrm>
              <a:off x="4597" y="2892"/>
              <a:ext cx="434" cy="311"/>
            </a:xfrm>
            <a:prstGeom prst="rect">
              <a:avLst/>
            </a:prstGeom>
            <a:solidFill>
              <a:srgbClr val="FFFFFF"/>
            </a:solidFill>
            <a:ln w="1260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98" name="Text Box 506"/>
            <p:cNvSpPr txBox="1">
              <a:spLocks noChangeArrowheads="1"/>
            </p:cNvSpPr>
            <p:nvPr/>
          </p:nvSpPr>
          <p:spPr bwMode="auto">
            <a:xfrm>
              <a:off x="4559" y="2772"/>
              <a:ext cx="512" cy="44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000">
                <a:solidFill>
                  <a:srgbClr val="000000"/>
                </a:solidFill>
                <a:latin typeface="Comic Sans MS" charset="0"/>
              </a:endParaRPr>
            </a:p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000">
                  <a:solidFill>
                    <a:srgbClr val="000000"/>
                  </a:solidFill>
                </a:rPr>
                <a:t>network</a:t>
              </a:r>
            </a:p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000">
                  <a:solidFill>
                    <a:srgbClr val="000000"/>
                  </a:solidFill>
                </a:rPr>
                <a:t>data link</a:t>
              </a:r>
            </a:p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000">
                  <a:solidFill>
                    <a:srgbClr val="000000"/>
                  </a:solidFill>
                </a:rPr>
                <a:t>physical</a:t>
              </a:r>
            </a:p>
          </p:txBody>
        </p:sp>
        <p:sp>
          <p:nvSpPr>
            <p:cNvPr id="8699" name="Line 507"/>
            <p:cNvSpPr>
              <a:spLocks noChangeShapeType="1"/>
            </p:cNvSpPr>
            <p:nvPr/>
          </p:nvSpPr>
          <p:spPr bwMode="auto">
            <a:xfrm>
              <a:off x="4594" y="3084"/>
              <a:ext cx="434" cy="2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700" name="Line 508"/>
            <p:cNvSpPr>
              <a:spLocks noChangeShapeType="1"/>
            </p:cNvSpPr>
            <p:nvPr/>
          </p:nvSpPr>
          <p:spPr bwMode="auto">
            <a:xfrm>
              <a:off x="4600" y="2988"/>
              <a:ext cx="434" cy="2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701" name="Group 509"/>
          <p:cNvGrpSpPr>
            <a:grpSpLocks/>
          </p:cNvGrpSpPr>
          <p:nvPr/>
        </p:nvGrpSpPr>
        <p:grpSpPr bwMode="auto">
          <a:xfrm>
            <a:off x="5886450" y="1560513"/>
            <a:ext cx="2786063" cy="3135312"/>
            <a:chOff x="3708" y="983"/>
            <a:chExt cx="1755" cy="1975"/>
          </a:xfrm>
        </p:grpSpPr>
        <p:sp>
          <p:nvSpPr>
            <p:cNvPr id="8702" name="Rectangle 510"/>
            <p:cNvSpPr>
              <a:spLocks noChangeArrowheads="1"/>
            </p:cNvSpPr>
            <p:nvPr/>
          </p:nvSpPr>
          <p:spPr bwMode="auto">
            <a:xfrm rot="2940000">
              <a:off x="3623" y="1883"/>
              <a:ext cx="1919" cy="173"/>
            </a:xfrm>
            <a:prstGeom prst="rect">
              <a:avLst/>
            </a:prstGeom>
            <a:solidFill>
              <a:srgbClr val="FF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3" name="Text Box 511"/>
            <p:cNvSpPr txBox="1">
              <a:spLocks noChangeArrowheads="1"/>
            </p:cNvSpPr>
            <p:nvPr/>
          </p:nvSpPr>
          <p:spPr bwMode="auto">
            <a:xfrm rot="2940000">
              <a:off x="3737" y="1881"/>
              <a:ext cx="1723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>
                  <a:solidFill>
                    <a:srgbClr val="FFFFFF"/>
                  </a:solidFill>
                </a:rPr>
                <a:t>logical end-end transport</a:t>
              </a:r>
            </a:p>
          </p:txBody>
        </p:sp>
        <p:sp>
          <p:nvSpPr>
            <p:cNvPr id="8704" name="Freeform 512"/>
            <p:cNvSpPr>
              <a:spLocks noChangeArrowheads="1"/>
            </p:cNvSpPr>
            <p:nvPr/>
          </p:nvSpPr>
          <p:spPr bwMode="auto">
            <a:xfrm rot="2940000">
              <a:off x="3760" y="1044"/>
              <a:ext cx="281" cy="263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53 0 0"/>
                <a:gd name="G6" fmla="+- 129 0 0"/>
                <a:gd name="G7" fmla="+- 108 0 0"/>
                <a:gd name="G8" fmla="+- 1 0 0"/>
                <a:gd name="G9" fmla="+- 1 0 0"/>
                <a:gd name="T0" fmla="*/ 282 w 282"/>
                <a:gd name="T1" fmla="*/ 0 h 264"/>
                <a:gd name="T2" fmla="*/ 282 w 282"/>
                <a:gd name="T3" fmla="*/ 264 h 264"/>
                <a:gd name="T4" fmla="*/ 0 w 282"/>
                <a:gd name="T5" fmla="*/ 129 h 264"/>
                <a:gd name="T6" fmla="*/ 282 w 282"/>
                <a:gd name="T7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2" h="264">
                  <a:moveTo>
                    <a:pt x="282" y="0"/>
                  </a:moveTo>
                  <a:cubicBezTo>
                    <a:pt x="282" y="132"/>
                    <a:pt x="282" y="264"/>
                    <a:pt x="282" y="264"/>
                  </a:cubicBezTo>
                  <a:cubicBezTo>
                    <a:pt x="159" y="150"/>
                    <a:pt x="0" y="153"/>
                    <a:pt x="0" y="129"/>
                  </a:cubicBezTo>
                  <a:cubicBezTo>
                    <a:pt x="0" y="108"/>
                    <a:pt x="153" y="108"/>
                    <a:pt x="282" y="0"/>
                  </a:cubicBezTo>
                  <a:close/>
                </a:path>
              </a:pathLst>
            </a:custGeom>
            <a:solidFill>
              <a:srgbClr val="FF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5" name="Freeform 513"/>
            <p:cNvSpPr>
              <a:spLocks noChangeArrowheads="1"/>
            </p:cNvSpPr>
            <p:nvPr/>
          </p:nvSpPr>
          <p:spPr bwMode="auto">
            <a:xfrm rot="2940000" flipH="1">
              <a:off x="5131" y="2635"/>
              <a:ext cx="281" cy="263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53 0 0"/>
                <a:gd name="G6" fmla="+- 129 0 0"/>
                <a:gd name="G7" fmla="+- 108 0 0"/>
                <a:gd name="G8" fmla="+- 1 0 0"/>
                <a:gd name="G9" fmla="+- 1 0 0"/>
                <a:gd name="T0" fmla="*/ 282 w 282"/>
                <a:gd name="T1" fmla="*/ 0 h 264"/>
                <a:gd name="T2" fmla="*/ 282 w 282"/>
                <a:gd name="T3" fmla="*/ 264 h 264"/>
                <a:gd name="T4" fmla="*/ 0 w 282"/>
                <a:gd name="T5" fmla="*/ 129 h 264"/>
                <a:gd name="T6" fmla="*/ 282 w 282"/>
                <a:gd name="T7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2" h="264">
                  <a:moveTo>
                    <a:pt x="282" y="0"/>
                  </a:moveTo>
                  <a:cubicBezTo>
                    <a:pt x="282" y="132"/>
                    <a:pt x="282" y="264"/>
                    <a:pt x="282" y="264"/>
                  </a:cubicBezTo>
                  <a:cubicBezTo>
                    <a:pt x="159" y="150"/>
                    <a:pt x="0" y="153"/>
                    <a:pt x="0" y="129"/>
                  </a:cubicBezTo>
                  <a:cubicBezTo>
                    <a:pt x="0" y="108"/>
                    <a:pt x="153" y="108"/>
                    <a:pt x="282" y="0"/>
                  </a:cubicBezTo>
                  <a:close/>
                </a:path>
              </a:pathLst>
            </a:custGeom>
            <a:solidFill>
              <a:srgbClr val="FF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Freeform 4"/>
          <p:cNvSpPr>
            <a:spLocks noChangeArrowheads="1"/>
          </p:cNvSpPr>
          <p:nvPr/>
        </p:nvSpPr>
        <p:spPr bwMode="auto">
          <a:xfrm>
            <a:off x="2767013" y="3143250"/>
            <a:ext cx="552450" cy="2082800"/>
          </a:xfrm>
          <a:custGeom>
            <a:avLst/>
            <a:gdLst>
              <a:gd name="G0" fmla="+- 1306 0 0"/>
              <a:gd name="G1" fmla="+- 1 0 0"/>
              <a:gd name="G2" fmla="+- 1 0 0"/>
              <a:gd name="G3" fmla="+- 1 0 0"/>
              <a:gd name="G4" fmla="+- 1306 0 0"/>
              <a:gd name="T0" fmla="*/ 0 w 348"/>
              <a:gd name="T1" fmla="*/ 2147483647 h 1312"/>
              <a:gd name="T2" fmla="*/ 2147483647 w 348"/>
              <a:gd name="T3" fmla="*/ 0 h 1312"/>
              <a:gd name="T4" fmla="*/ 2147483647 w 348"/>
              <a:gd name="T5" fmla="*/ 2147483647 h 1312"/>
              <a:gd name="T6" fmla="*/ 2147483647 w 348"/>
              <a:gd name="T7" fmla="*/ 2147483647 h 1312"/>
              <a:gd name="T8" fmla="*/ 0 w 348"/>
              <a:gd name="T9" fmla="*/ 2147483647 h 1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8" h="1312">
                <a:moveTo>
                  <a:pt x="0" y="1306"/>
                </a:moveTo>
                <a:lnTo>
                  <a:pt x="348" y="0"/>
                </a:lnTo>
                <a:lnTo>
                  <a:pt x="342" y="1258"/>
                </a:lnTo>
                <a:lnTo>
                  <a:pt x="180" y="1312"/>
                </a:lnTo>
                <a:lnTo>
                  <a:pt x="0" y="1306"/>
                </a:lnTo>
                <a:close/>
              </a:path>
            </a:pathLst>
          </a:custGeom>
          <a:gradFill rotWithShape="0">
            <a:gsLst>
              <a:gs pos="0">
                <a:srgbClr val="FFFFFF"/>
              </a:gs>
              <a:gs pos="100000">
                <a:srgbClr val="B2B2B2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93688" y="142875"/>
            <a:ext cx="7772400" cy="1000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Multiplexing/</a:t>
            </a:r>
            <a:r>
              <a:rPr lang="en-US" sz="36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6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emultiplexing</a:t>
            </a:r>
            <a:endParaRPr lang="en-US" sz="3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8008938" y="4068763"/>
            <a:ext cx="892175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process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7942263" y="3667125"/>
            <a:ext cx="835025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</a:rPr>
              <a:t>socket</a:t>
            </a:r>
          </a:p>
        </p:txBody>
      </p:sp>
      <p:grpSp>
        <p:nvGrpSpPr>
          <p:cNvPr id="10248" name="Group 8"/>
          <p:cNvGrpSpPr>
            <a:grpSpLocks/>
          </p:cNvGrpSpPr>
          <p:nvPr/>
        </p:nvGrpSpPr>
        <p:grpSpPr bwMode="auto">
          <a:xfrm>
            <a:off x="4495799" y="1371600"/>
            <a:ext cx="4219575" cy="1666875"/>
            <a:chOff x="2832" y="864"/>
            <a:chExt cx="2658" cy="1050"/>
          </a:xfrm>
        </p:grpSpPr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3092" y="1163"/>
              <a:ext cx="2398" cy="751"/>
            </a:xfrm>
            <a:prstGeom prst="rect">
              <a:avLst/>
            </a:prstGeom>
            <a:noFill/>
            <a:ln w="19080" cap="sq">
              <a:solidFill>
                <a:srgbClr val="CC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just">
                <a:lnSpc>
                  <a:spcPct val="8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use header info to deliver</a:t>
              </a:r>
            </a:p>
            <a:p>
              <a:pPr algn="just">
                <a:lnSpc>
                  <a:spcPct val="8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received segments to correct </a:t>
              </a:r>
            </a:p>
            <a:p>
              <a:pPr algn="just">
                <a:lnSpc>
                  <a:spcPct val="8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socket</a:t>
              </a:r>
            </a:p>
          </p:txBody>
        </p:sp>
        <p:grpSp>
          <p:nvGrpSpPr>
            <p:cNvPr id="10250" name="Group 10"/>
            <p:cNvGrpSpPr>
              <a:grpSpLocks/>
            </p:cNvGrpSpPr>
            <p:nvPr/>
          </p:nvGrpSpPr>
          <p:grpSpPr bwMode="auto">
            <a:xfrm>
              <a:off x="2832" y="864"/>
              <a:ext cx="2247" cy="386"/>
              <a:chOff x="2832" y="864"/>
              <a:chExt cx="2247" cy="386"/>
            </a:xfrm>
          </p:grpSpPr>
          <p:sp>
            <p:nvSpPr>
              <p:cNvPr id="10251" name="Rectangle 11"/>
              <p:cNvSpPr>
                <a:spLocks noChangeArrowheads="1"/>
              </p:cNvSpPr>
              <p:nvPr/>
            </p:nvSpPr>
            <p:spPr bwMode="auto">
              <a:xfrm>
                <a:off x="3544" y="1041"/>
                <a:ext cx="1247" cy="209"/>
              </a:xfrm>
              <a:prstGeom prst="rect">
                <a:avLst/>
              </a:prstGeom>
              <a:solidFill>
                <a:srgbClr val="FFFFFF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2" name="Text Box 12"/>
              <p:cNvSpPr txBox="1">
                <a:spLocks noChangeArrowheads="1"/>
              </p:cNvSpPr>
              <p:nvPr/>
            </p:nvSpPr>
            <p:spPr bwMode="auto">
              <a:xfrm>
                <a:off x="2832" y="864"/>
                <a:ext cx="2247" cy="292"/>
              </a:xfrm>
              <a:prstGeom prst="rect">
                <a:avLst/>
              </a:prstGeom>
              <a:solidFill>
                <a:srgbClr val="FFFFFF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squar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400" i="1" dirty="0" err="1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en-US" sz="2400" i="1" dirty="0" err="1" smtClean="0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emultiplexing</a:t>
                </a:r>
                <a:r>
                  <a:rPr lang="en-US" sz="2400" i="1" dirty="0" smtClean="0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i="1" dirty="0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at receiver:</a:t>
                </a:r>
              </a:p>
            </p:txBody>
          </p:sp>
        </p:grpSp>
      </p:grpSp>
      <p:grpSp>
        <p:nvGrpSpPr>
          <p:cNvPr id="10253" name="Group 13"/>
          <p:cNvGrpSpPr>
            <a:grpSpLocks/>
          </p:cNvGrpSpPr>
          <p:nvPr/>
        </p:nvGrpSpPr>
        <p:grpSpPr bwMode="auto">
          <a:xfrm>
            <a:off x="228600" y="1219201"/>
            <a:ext cx="4210050" cy="1581151"/>
            <a:chOff x="144" y="768"/>
            <a:chExt cx="2652" cy="996"/>
          </a:xfrm>
        </p:grpSpPr>
        <p:sp>
          <p:nvSpPr>
            <p:cNvPr id="10254" name="Text Box 14"/>
            <p:cNvSpPr txBox="1">
              <a:spLocks noChangeArrowheads="1"/>
            </p:cNvSpPr>
            <p:nvPr/>
          </p:nvSpPr>
          <p:spPr bwMode="auto">
            <a:xfrm>
              <a:off x="264" y="1068"/>
              <a:ext cx="2532" cy="618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l">
                <a:lnSpc>
                  <a:spcPct val="8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handle data from multiple</a:t>
              </a:r>
            </a:p>
            <a:p>
              <a:pPr algn="l">
                <a:lnSpc>
                  <a:spcPct val="80000"/>
                </a:lnSpc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sockets, add transport header (later used for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demultiplexing</a:t>
              </a:r>
              <a:r>
                <a:rPr lang="en-US" sz="2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10255" name="Rectangle 15"/>
            <p:cNvSpPr>
              <a:spLocks noChangeArrowheads="1"/>
            </p:cNvSpPr>
            <p:nvPr/>
          </p:nvSpPr>
          <p:spPr bwMode="auto">
            <a:xfrm>
              <a:off x="259" y="1009"/>
              <a:ext cx="2478" cy="755"/>
            </a:xfrm>
            <a:prstGeom prst="rect">
              <a:avLst/>
            </a:prstGeom>
            <a:noFill/>
            <a:ln w="19080" cap="sq">
              <a:solidFill>
                <a:srgbClr val="CC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56" name="Group 16"/>
            <p:cNvGrpSpPr>
              <a:grpSpLocks/>
            </p:cNvGrpSpPr>
            <p:nvPr/>
          </p:nvGrpSpPr>
          <p:grpSpPr bwMode="auto">
            <a:xfrm>
              <a:off x="144" y="768"/>
              <a:ext cx="2064" cy="333"/>
              <a:chOff x="144" y="768"/>
              <a:chExt cx="2064" cy="333"/>
            </a:xfrm>
          </p:grpSpPr>
          <p:sp>
            <p:nvSpPr>
              <p:cNvPr id="10257" name="Rectangle 17"/>
              <p:cNvSpPr>
                <a:spLocks noChangeArrowheads="1"/>
              </p:cNvSpPr>
              <p:nvPr/>
            </p:nvSpPr>
            <p:spPr bwMode="auto">
              <a:xfrm>
                <a:off x="666" y="892"/>
                <a:ext cx="1045" cy="209"/>
              </a:xfrm>
              <a:prstGeom prst="rect">
                <a:avLst/>
              </a:prstGeom>
              <a:solidFill>
                <a:srgbClr val="FFFFFF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8" name="Text Box 18"/>
              <p:cNvSpPr txBox="1">
                <a:spLocks noChangeArrowheads="1"/>
              </p:cNvSpPr>
              <p:nvPr/>
            </p:nvSpPr>
            <p:spPr bwMode="auto">
              <a:xfrm>
                <a:off x="144" y="768"/>
                <a:ext cx="2064" cy="292"/>
              </a:xfrm>
              <a:prstGeom prst="rect">
                <a:avLst/>
              </a:prstGeom>
              <a:solidFill>
                <a:srgbClr val="FFFFFF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square"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400" i="1" dirty="0" smtClean="0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Multiplexing </a:t>
                </a:r>
                <a:r>
                  <a:rPr lang="en-US" sz="2400" i="1" dirty="0">
                    <a:solidFill>
                      <a:srgbClr val="CC0000"/>
                    </a:solidFill>
                    <a:latin typeface="Times New Roman" pitchFamily="18" charset="0"/>
                    <a:cs typeface="Times New Roman" pitchFamily="18" charset="0"/>
                  </a:rPr>
                  <a:t>at sender:</a:t>
                </a:r>
              </a:p>
            </p:txBody>
          </p:sp>
        </p:grpSp>
      </p:grpSp>
      <p:grpSp>
        <p:nvGrpSpPr>
          <p:cNvPr id="10259" name="Group 19"/>
          <p:cNvGrpSpPr>
            <a:grpSpLocks/>
          </p:cNvGrpSpPr>
          <p:nvPr/>
        </p:nvGrpSpPr>
        <p:grpSpPr bwMode="auto">
          <a:xfrm>
            <a:off x="7481888" y="3741738"/>
            <a:ext cx="531812" cy="204787"/>
            <a:chOff x="4713" y="2357"/>
            <a:chExt cx="335" cy="129"/>
          </a:xfrm>
        </p:grpSpPr>
        <p:sp>
          <p:nvSpPr>
            <p:cNvPr id="10260" name="Rectangle 20"/>
            <p:cNvSpPr>
              <a:spLocks noChangeArrowheads="1"/>
            </p:cNvSpPr>
            <p:nvPr/>
          </p:nvSpPr>
          <p:spPr bwMode="auto">
            <a:xfrm>
              <a:off x="4713" y="2357"/>
              <a:ext cx="335" cy="129"/>
            </a:xfrm>
            <a:prstGeom prst="rect">
              <a:avLst/>
            </a:prstGeom>
            <a:solidFill>
              <a:srgbClr val="FFFF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1" name="Rectangle 21"/>
            <p:cNvSpPr>
              <a:spLocks noChangeArrowheads="1"/>
            </p:cNvSpPr>
            <p:nvPr/>
          </p:nvSpPr>
          <p:spPr bwMode="auto">
            <a:xfrm>
              <a:off x="4823" y="2374"/>
              <a:ext cx="109" cy="98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2" name="Rectangle 22"/>
            <p:cNvSpPr>
              <a:spLocks noChangeArrowheads="1"/>
            </p:cNvSpPr>
            <p:nvPr/>
          </p:nvSpPr>
          <p:spPr bwMode="auto">
            <a:xfrm>
              <a:off x="4947" y="2432"/>
              <a:ext cx="28" cy="34"/>
            </a:xfrm>
            <a:prstGeom prst="rect">
              <a:avLst/>
            </a:prstGeom>
            <a:solidFill>
              <a:srgbClr val="CC9900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3" name="Rectangle 23"/>
            <p:cNvSpPr>
              <a:spLocks noChangeArrowheads="1"/>
            </p:cNvSpPr>
            <p:nvPr/>
          </p:nvSpPr>
          <p:spPr bwMode="auto">
            <a:xfrm>
              <a:off x="4776" y="2433"/>
              <a:ext cx="28" cy="34"/>
            </a:xfrm>
            <a:prstGeom prst="rect">
              <a:avLst/>
            </a:prstGeom>
            <a:solidFill>
              <a:srgbClr val="CC9900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3314700" y="3194050"/>
            <a:ext cx="1497013" cy="1981200"/>
          </a:xfrm>
          <a:prstGeom prst="rect">
            <a:avLst/>
          </a:prstGeom>
          <a:solidFill>
            <a:srgbClr val="000099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3279775" y="3248025"/>
            <a:ext cx="1473200" cy="1979613"/>
          </a:xfrm>
          <a:prstGeom prst="rect">
            <a:avLst/>
          </a:prstGeom>
          <a:solidFill>
            <a:srgbClr val="FFFFFF"/>
          </a:solidFill>
          <a:ln w="2844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>
            <a:off x="3286125" y="4017963"/>
            <a:ext cx="1460500" cy="3175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3357563" y="4000500"/>
            <a:ext cx="1317625" cy="3063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transport</a:t>
            </a:r>
          </a:p>
        </p:txBody>
      </p:sp>
      <p:sp>
        <p:nvSpPr>
          <p:cNvPr id="10268" name="Line 28"/>
          <p:cNvSpPr>
            <a:spLocks noChangeShapeType="1"/>
          </p:cNvSpPr>
          <p:nvPr/>
        </p:nvSpPr>
        <p:spPr bwMode="auto">
          <a:xfrm>
            <a:off x="3287713" y="4335463"/>
            <a:ext cx="1457325" cy="1587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3354388" y="3214688"/>
            <a:ext cx="1317625" cy="3063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application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3351213" y="4905375"/>
            <a:ext cx="1317625" cy="3063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physical</a:t>
            </a:r>
          </a:p>
        </p:txBody>
      </p:sp>
      <p:sp>
        <p:nvSpPr>
          <p:cNvPr id="10271" name="Text Box 31"/>
          <p:cNvSpPr txBox="1">
            <a:spLocks noChangeArrowheads="1"/>
          </p:cNvSpPr>
          <p:nvPr/>
        </p:nvSpPr>
        <p:spPr bwMode="auto">
          <a:xfrm>
            <a:off x="3351213" y="4619625"/>
            <a:ext cx="1317625" cy="3063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link</a:t>
            </a:r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3351213" y="4321175"/>
            <a:ext cx="1317625" cy="3063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10273" name="Oval 33"/>
          <p:cNvSpPr>
            <a:spLocks noChangeArrowheads="1"/>
          </p:cNvSpPr>
          <p:nvPr/>
        </p:nvSpPr>
        <p:spPr bwMode="auto">
          <a:xfrm>
            <a:off x="4051300" y="3589338"/>
            <a:ext cx="598488" cy="304800"/>
          </a:xfrm>
          <a:prstGeom prst="ellipse">
            <a:avLst/>
          </a:prstGeom>
          <a:solidFill>
            <a:srgbClr val="CC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Comic Sans MS" charset="0"/>
              </a:rPr>
              <a:t>P2</a:t>
            </a:r>
          </a:p>
        </p:txBody>
      </p:sp>
      <p:sp>
        <p:nvSpPr>
          <p:cNvPr id="10274" name="Line 34"/>
          <p:cNvSpPr>
            <a:spLocks noChangeShapeType="1"/>
          </p:cNvSpPr>
          <p:nvPr/>
        </p:nvSpPr>
        <p:spPr bwMode="auto">
          <a:xfrm>
            <a:off x="3284538" y="4646613"/>
            <a:ext cx="1457325" cy="1587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5" name="Line 35"/>
          <p:cNvSpPr>
            <a:spLocks noChangeShapeType="1"/>
          </p:cNvSpPr>
          <p:nvPr/>
        </p:nvSpPr>
        <p:spPr bwMode="auto">
          <a:xfrm>
            <a:off x="3281363" y="4945063"/>
            <a:ext cx="1457325" cy="1587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6" name="Oval 36"/>
          <p:cNvSpPr>
            <a:spLocks noChangeArrowheads="1"/>
          </p:cNvSpPr>
          <p:nvPr/>
        </p:nvSpPr>
        <p:spPr bwMode="auto">
          <a:xfrm>
            <a:off x="3346450" y="3589338"/>
            <a:ext cx="598488" cy="304800"/>
          </a:xfrm>
          <a:prstGeom prst="ellipse">
            <a:avLst/>
          </a:prstGeom>
          <a:solidFill>
            <a:srgbClr val="CC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Comic Sans MS" charset="0"/>
              </a:rPr>
              <a:t>P1</a:t>
            </a:r>
          </a:p>
        </p:txBody>
      </p:sp>
      <p:grpSp>
        <p:nvGrpSpPr>
          <p:cNvPr id="10277" name="Group 37"/>
          <p:cNvGrpSpPr>
            <a:grpSpLocks/>
          </p:cNvGrpSpPr>
          <p:nvPr/>
        </p:nvGrpSpPr>
        <p:grpSpPr bwMode="auto">
          <a:xfrm>
            <a:off x="4127500" y="3948113"/>
            <a:ext cx="411163" cy="157162"/>
            <a:chOff x="2600" y="2487"/>
            <a:chExt cx="259" cy="99"/>
          </a:xfrm>
        </p:grpSpPr>
        <p:sp>
          <p:nvSpPr>
            <p:cNvPr id="10278" name="Rectangle 38"/>
            <p:cNvSpPr>
              <a:spLocks noChangeArrowheads="1"/>
            </p:cNvSpPr>
            <p:nvPr/>
          </p:nvSpPr>
          <p:spPr bwMode="auto">
            <a:xfrm>
              <a:off x="2600" y="2487"/>
              <a:ext cx="259" cy="99"/>
            </a:xfrm>
            <a:prstGeom prst="rect">
              <a:avLst/>
            </a:prstGeom>
            <a:solidFill>
              <a:srgbClr val="FFFF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9" name="Rectangle 39"/>
            <p:cNvSpPr>
              <a:spLocks noChangeArrowheads="1"/>
            </p:cNvSpPr>
            <p:nvPr/>
          </p:nvSpPr>
          <p:spPr bwMode="auto">
            <a:xfrm>
              <a:off x="2651" y="2500"/>
              <a:ext cx="154" cy="75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0" name="Rectangle 40"/>
            <p:cNvSpPr>
              <a:spLocks noChangeArrowheads="1"/>
            </p:cNvSpPr>
            <p:nvPr/>
          </p:nvSpPr>
          <p:spPr bwMode="auto">
            <a:xfrm>
              <a:off x="2816" y="2545"/>
              <a:ext cx="26" cy="26"/>
            </a:xfrm>
            <a:prstGeom prst="rect">
              <a:avLst/>
            </a:prstGeom>
            <a:solidFill>
              <a:srgbClr val="CC9900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1" name="Rectangle 41"/>
            <p:cNvSpPr>
              <a:spLocks noChangeArrowheads="1"/>
            </p:cNvSpPr>
            <p:nvPr/>
          </p:nvSpPr>
          <p:spPr bwMode="auto">
            <a:xfrm>
              <a:off x="2611" y="2546"/>
              <a:ext cx="26" cy="26"/>
            </a:xfrm>
            <a:prstGeom prst="rect">
              <a:avLst/>
            </a:prstGeom>
            <a:solidFill>
              <a:srgbClr val="CC9900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282" name="Group 42"/>
          <p:cNvGrpSpPr>
            <a:grpSpLocks/>
          </p:cNvGrpSpPr>
          <p:nvPr/>
        </p:nvGrpSpPr>
        <p:grpSpPr bwMode="auto">
          <a:xfrm>
            <a:off x="3425825" y="3940175"/>
            <a:ext cx="411163" cy="157163"/>
            <a:chOff x="2158" y="2482"/>
            <a:chExt cx="259" cy="99"/>
          </a:xfrm>
        </p:grpSpPr>
        <p:sp>
          <p:nvSpPr>
            <p:cNvPr id="10283" name="Rectangle 43"/>
            <p:cNvSpPr>
              <a:spLocks noChangeArrowheads="1"/>
            </p:cNvSpPr>
            <p:nvPr/>
          </p:nvSpPr>
          <p:spPr bwMode="auto">
            <a:xfrm>
              <a:off x="2158" y="2482"/>
              <a:ext cx="259" cy="99"/>
            </a:xfrm>
            <a:prstGeom prst="rect">
              <a:avLst/>
            </a:prstGeom>
            <a:solidFill>
              <a:srgbClr val="FFFF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4" name="Rectangle 44"/>
            <p:cNvSpPr>
              <a:spLocks noChangeArrowheads="1"/>
            </p:cNvSpPr>
            <p:nvPr/>
          </p:nvSpPr>
          <p:spPr bwMode="auto">
            <a:xfrm>
              <a:off x="2209" y="2495"/>
              <a:ext cx="154" cy="75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5" name="Rectangle 45"/>
            <p:cNvSpPr>
              <a:spLocks noChangeArrowheads="1"/>
            </p:cNvSpPr>
            <p:nvPr/>
          </p:nvSpPr>
          <p:spPr bwMode="auto">
            <a:xfrm>
              <a:off x="2374" y="2540"/>
              <a:ext cx="26" cy="26"/>
            </a:xfrm>
            <a:prstGeom prst="rect">
              <a:avLst/>
            </a:prstGeom>
            <a:solidFill>
              <a:srgbClr val="CC9900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6" name="Rectangle 46"/>
            <p:cNvSpPr>
              <a:spLocks noChangeArrowheads="1"/>
            </p:cNvSpPr>
            <p:nvPr/>
          </p:nvSpPr>
          <p:spPr bwMode="auto">
            <a:xfrm>
              <a:off x="2169" y="2541"/>
              <a:ext cx="26" cy="26"/>
            </a:xfrm>
            <a:prstGeom prst="rect">
              <a:avLst/>
            </a:prstGeom>
            <a:solidFill>
              <a:srgbClr val="CC9900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87" name="Freeform 47"/>
          <p:cNvSpPr>
            <a:spLocks/>
          </p:cNvSpPr>
          <p:nvPr/>
        </p:nvSpPr>
        <p:spPr bwMode="auto">
          <a:xfrm>
            <a:off x="1793875" y="4003675"/>
            <a:ext cx="2160588" cy="1989138"/>
          </a:xfrm>
          <a:custGeom>
            <a:avLst/>
            <a:gdLst>
              <a:gd name="G0" fmla="+- 216 0 0"/>
              <a:gd name="G1" fmla="+- 1252 0 0"/>
              <a:gd name="G2" fmla="+- 1 0 0"/>
              <a:gd name="G3" fmla="+- 1 0 0"/>
              <a:gd name="G4" fmla="+- 1 0 0"/>
              <a:gd name="G5" fmla="+- 1 0 0"/>
              <a:gd name="T0" fmla="*/ 0 w 1361"/>
              <a:gd name="T1" fmla="*/ 2147483647 h 1253"/>
              <a:gd name="T2" fmla="*/ 2147483647 w 1361"/>
              <a:gd name="T3" fmla="*/ 2147483647 h 1253"/>
              <a:gd name="T4" fmla="*/ 2147483647 w 1361"/>
              <a:gd name="T5" fmla="*/ 2147483647 h 1253"/>
              <a:gd name="T6" fmla="*/ 2147483647 w 1361"/>
              <a:gd name="T7" fmla="*/ 2147483647 h 1253"/>
              <a:gd name="T8" fmla="*/ 2147483647 w 1361"/>
              <a:gd name="T9" fmla="*/ 2147483647 h 1253"/>
              <a:gd name="T10" fmla="*/ 2147483647 w 1361"/>
              <a:gd name="T11" fmla="*/ 0 h 1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61" h="1253">
                <a:moveTo>
                  <a:pt x="0" y="216"/>
                </a:moveTo>
                <a:lnTo>
                  <a:pt x="7" y="1252"/>
                </a:lnTo>
                <a:lnTo>
                  <a:pt x="1320" y="1253"/>
                </a:lnTo>
                <a:lnTo>
                  <a:pt x="1361" y="1252"/>
                </a:lnTo>
                <a:lnTo>
                  <a:pt x="1353" y="114"/>
                </a:lnTo>
                <a:lnTo>
                  <a:pt x="1178" y="0"/>
                </a:lnTo>
              </a:path>
            </a:pathLst>
          </a:custGeom>
          <a:noFill/>
          <a:ln w="19080" cap="flat">
            <a:solidFill>
              <a:srgbClr val="000099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8" name="Freeform 48"/>
          <p:cNvSpPr>
            <a:spLocks/>
          </p:cNvSpPr>
          <p:nvPr/>
        </p:nvSpPr>
        <p:spPr bwMode="auto">
          <a:xfrm>
            <a:off x="1857375" y="4029075"/>
            <a:ext cx="1962150" cy="1897063"/>
          </a:xfrm>
          <a:custGeom>
            <a:avLst/>
            <a:gdLst>
              <a:gd name="G0" fmla="+- 202 0 0"/>
              <a:gd name="G1" fmla="+- 0 0 0"/>
              <a:gd name="G2" fmla="+- 1 0 0"/>
              <a:gd name="G3" fmla="+- 1 0 0"/>
              <a:gd name="G4" fmla="+- 1 0 0"/>
              <a:gd name="T0" fmla="*/ 0 w 1236"/>
              <a:gd name="T1" fmla="*/ 2147483647 h 1195"/>
              <a:gd name="T2" fmla="*/ 2147483647 w 1236"/>
              <a:gd name="T3" fmla="*/ 2147483647 h 1195"/>
              <a:gd name="T4" fmla="*/ 2147483647 w 1236"/>
              <a:gd name="T5" fmla="*/ 2147483647 h 1195"/>
              <a:gd name="T6" fmla="*/ 2147483647 w 1236"/>
              <a:gd name="T7" fmla="*/ 2147483647 h 1195"/>
              <a:gd name="T8" fmla="*/ 2147483647 w 1236"/>
              <a:gd name="T9" fmla="*/ 0 h 11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36" h="1195">
                <a:moveTo>
                  <a:pt x="0" y="202"/>
                </a:moveTo>
                <a:lnTo>
                  <a:pt x="6" y="1194"/>
                </a:lnTo>
                <a:lnTo>
                  <a:pt x="1236" y="1195"/>
                </a:lnTo>
                <a:lnTo>
                  <a:pt x="1227" y="150"/>
                </a:lnTo>
                <a:lnTo>
                  <a:pt x="1069" y="0"/>
                </a:lnTo>
              </a:path>
            </a:pathLst>
          </a:custGeom>
          <a:noFill/>
          <a:ln w="19080" cap="flat">
            <a:solidFill>
              <a:srgbClr val="000099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9" name="Rectangle 49"/>
          <p:cNvSpPr>
            <a:spLocks noChangeArrowheads="1"/>
          </p:cNvSpPr>
          <p:nvPr/>
        </p:nvSpPr>
        <p:spPr bwMode="auto">
          <a:xfrm>
            <a:off x="5576888" y="3563938"/>
            <a:ext cx="1296987" cy="1981200"/>
          </a:xfrm>
          <a:prstGeom prst="rect">
            <a:avLst/>
          </a:prstGeom>
          <a:solidFill>
            <a:srgbClr val="000099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0" name="Rectangle 50"/>
          <p:cNvSpPr>
            <a:spLocks noChangeArrowheads="1"/>
          </p:cNvSpPr>
          <p:nvPr/>
        </p:nvSpPr>
        <p:spPr bwMode="auto">
          <a:xfrm>
            <a:off x="5538788" y="3617913"/>
            <a:ext cx="1273175" cy="1979612"/>
          </a:xfrm>
          <a:prstGeom prst="rect">
            <a:avLst/>
          </a:prstGeom>
          <a:solidFill>
            <a:srgbClr val="FFFFFF"/>
          </a:solidFill>
          <a:ln w="2844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1" name="Line 51"/>
          <p:cNvSpPr>
            <a:spLocks noChangeShapeType="1"/>
          </p:cNvSpPr>
          <p:nvPr/>
        </p:nvSpPr>
        <p:spPr bwMode="auto">
          <a:xfrm>
            <a:off x="5548313" y="4378325"/>
            <a:ext cx="1263650" cy="3175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2" name="Text Box 52"/>
          <p:cNvSpPr txBox="1">
            <a:spLocks noChangeArrowheads="1"/>
          </p:cNvSpPr>
          <p:nvPr/>
        </p:nvSpPr>
        <p:spPr bwMode="auto">
          <a:xfrm>
            <a:off x="5505450" y="4360863"/>
            <a:ext cx="1317625" cy="3063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transport</a:t>
            </a:r>
          </a:p>
        </p:txBody>
      </p:sp>
      <p:sp>
        <p:nvSpPr>
          <p:cNvPr id="10293" name="Line 53"/>
          <p:cNvSpPr>
            <a:spLocks noChangeShapeType="1"/>
          </p:cNvSpPr>
          <p:nvPr/>
        </p:nvSpPr>
        <p:spPr bwMode="auto">
          <a:xfrm>
            <a:off x="5556250" y="4699000"/>
            <a:ext cx="1263650" cy="3175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4" name="Line 54"/>
          <p:cNvSpPr>
            <a:spLocks noChangeShapeType="1"/>
          </p:cNvSpPr>
          <p:nvPr/>
        </p:nvSpPr>
        <p:spPr bwMode="auto">
          <a:xfrm>
            <a:off x="5541963" y="5008563"/>
            <a:ext cx="1263650" cy="3175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5" name="Line 55"/>
          <p:cNvSpPr>
            <a:spLocks noChangeShapeType="1"/>
          </p:cNvSpPr>
          <p:nvPr/>
        </p:nvSpPr>
        <p:spPr bwMode="auto">
          <a:xfrm>
            <a:off x="5541963" y="5294313"/>
            <a:ext cx="1263650" cy="3175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6" name="Text Box 56"/>
          <p:cNvSpPr txBox="1">
            <a:spLocks noChangeArrowheads="1"/>
          </p:cNvSpPr>
          <p:nvPr/>
        </p:nvSpPr>
        <p:spPr bwMode="auto">
          <a:xfrm>
            <a:off x="5540375" y="3608388"/>
            <a:ext cx="1317625" cy="3063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application</a:t>
            </a:r>
          </a:p>
        </p:txBody>
      </p:sp>
      <p:sp>
        <p:nvSpPr>
          <p:cNvPr id="10297" name="Text Box 57"/>
          <p:cNvSpPr txBox="1">
            <a:spLocks noChangeArrowheads="1"/>
          </p:cNvSpPr>
          <p:nvPr/>
        </p:nvSpPr>
        <p:spPr bwMode="auto">
          <a:xfrm>
            <a:off x="5495925" y="5265738"/>
            <a:ext cx="1317625" cy="3063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physical</a:t>
            </a:r>
          </a:p>
        </p:txBody>
      </p:sp>
      <p:sp>
        <p:nvSpPr>
          <p:cNvPr id="10298" name="Text Box 58"/>
          <p:cNvSpPr txBox="1">
            <a:spLocks noChangeArrowheads="1"/>
          </p:cNvSpPr>
          <p:nvPr/>
        </p:nvSpPr>
        <p:spPr bwMode="auto">
          <a:xfrm>
            <a:off x="5514975" y="4979988"/>
            <a:ext cx="1317625" cy="3063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link</a:t>
            </a:r>
          </a:p>
        </p:txBody>
      </p:sp>
      <p:sp>
        <p:nvSpPr>
          <p:cNvPr id="10299" name="Text Box 59"/>
          <p:cNvSpPr txBox="1">
            <a:spLocks noChangeArrowheads="1"/>
          </p:cNvSpPr>
          <p:nvPr/>
        </p:nvSpPr>
        <p:spPr bwMode="auto">
          <a:xfrm>
            <a:off x="5505450" y="4684713"/>
            <a:ext cx="1317625" cy="3063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10300" name="Oval 60"/>
          <p:cNvSpPr>
            <a:spLocks noChangeArrowheads="1"/>
          </p:cNvSpPr>
          <p:nvPr/>
        </p:nvSpPr>
        <p:spPr bwMode="auto">
          <a:xfrm>
            <a:off x="5875338" y="3949700"/>
            <a:ext cx="598487" cy="304800"/>
          </a:xfrm>
          <a:prstGeom prst="ellipse">
            <a:avLst/>
          </a:prstGeom>
          <a:solidFill>
            <a:srgbClr val="CC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Comic Sans MS" charset="0"/>
              </a:rPr>
              <a:t>P4</a:t>
            </a:r>
          </a:p>
        </p:txBody>
      </p:sp>
      <p:sp>
        <p:nvSpPr>
          <p:cNvPr id="10301" name="Freeform 61"/>
          <p:cNvSpPr>
            <a:spLocks noChangeArrowheads="1"/>
          </p:cNvSpPr>
          <p:nvPr/>
        </p:nvSpPr>
        <p:spPr bwMode="auto">
          <a:xfrm>
            <a:off x="6824663" y="3595688"/>
            <a:ext cx="581025" cy="2038350"/>
          </a:xfrm>
          <a:custGeom>
            <a:avLst/>
            <a:gdLst>
              <a:gd name="G0" fmla="+- 1 0 0"/>
              <a:gd name="G1" fmla="+- 0 0 0"/>
              <a:gd name="G2" fmla="+- 1224 0 0"/>
              <a:gd name="G3" fmla="+- 1 0 0"/>
              <a:gd name="G4" fmla="+- 1 0 0"/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0">
            <a:gsLst>
              <a:gs pos="0">
                <a:srgbClr val="B2B2B2"/>
              </a:gs>
              <a:gs pos="100000">
                <a:srgbClr val="FFFFFF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2" name="Freeform 62"/>
          <p:cNvSpPr>
            <a:spLocks noChangeArrowheads="1"/>
          </p:cNvSpPr>
          <p:nvPr/>
        </p:nvSpPr>
        <p:spPr bwMode="auto">
          <a:xfrm>
            <a:off x="635000" y="3616325"/>
            <a:ext cx="552450" cy="2082800"/>
          </a:xfrm>
          <a:custGeom>
            <a:avLst/>
            <a:gdLst>
              <a:gd name="G0" fmla="+- 1306 0 0"/>
              <a:gd name="G1" fmla="+- 1 0 0"/>
              <a:gd name="G2" fmla="+- 1 0 0"/>
              <a:gd name="G3" fmla="+- 1 0 0"/>
              <a:gd name="G4" fmla="+- 1306 0 0"/>
              <a:gd name="T0" fmla="*/ 0 w 348"/>
              <a:gd name="T1" fmla="*/ 2147483647 h 1312"/>
              <a:gd name="T2" fmla="*/ 2147483647 w 348"/>
              <a:gd name="T3" fmla="*/ 0 h 1312"/>
              <a:gd name="T4" fmla="*/ 2147483647 w 348"/>
              <a:gd name="T5" fmla="*/ 2147483647 h 1312"/>
              <a:gd name="T6" fmla="*/ 2147483647 w 348"/>
              <a:gd name="T7" fmla="*/ 2147483647 h 1312"/>
              <a:gd name="T8" fmla="*/ 0 w 348"/>
              <a:gd name="T9" fmla="*/ 2147483647 h 1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8" h="1312">
                <a:moveTo>
                  <a:pt x="0" y="1306"/>
                </a:moveTo>
                <a:lnTo>
                  <a:pt x="348" y="0"/>
                </a:lnTo>
                <a:lnTo>
                  <a:pt x="342" y="1258"/>
                </a:lnTo>
                <a:lnTo>
                  <a:pt x="180" y="1312"/>
                </a:lnTo>
                <a:lnTo>
                  <a:pt x="0" y="1306"/>
                </a:lnTo>
                <a:close/>
              </a:path>
            </a:pathLst>
          </a:custGeom>
          <a:gradFill rotWithShape="0">
            <a:gsLst>
              <a:gs pos="0">
                <a:srgbClr val="FFFFFF"/>
              </a:gs>
              <a:gs pos="100000">
                <a:srgbClr val="B2B2B2"/>
              </a:gs>
            </a:gsLst>
            <a:lin ang="0" scaled="1"/>
          </a:gradFill>
          <a:ln w="9360" cap="sq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3" name="Rectangle 63"/>
          <p:cNvSpPr>
            <a:spLocks noChangeArrowheads="1"/>
          </p:cNvSpPr>
          <p:nvPr/>
        </p:nvSpPr>
        <p:spPr bwMode="auto">
          <a:xfrm>
            <a:off x="1231900" y="3571875"/>
            <a:ext cx="1296988" cy="1981200"/>
          </a:xfrm>
          <a:prstGeom prst="rect">
            <a:avLst/>
          </a:prstGeom>
          <a:solidFill>
            <a:srgbClr val="000099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4" name="Rectangle 64"/>
          <p:cNvSpPr>
            <a:spLocks noChangeArrowheads="1"/>
          </p:cNvSpPr>
          <p:nvPr/>
        </p:nvSpPr>
        <p:spPr bwMode="auto">
          <a:xfrm>
            <a:off x="1193800" y="3625850"/>
            <a:ext cx="1273175" cy="1979613"/>
          </a:xfrm>
          <a:prstGeom prst="rect">
            <a:avLst/>
          </a:prstGeom>
          <a:solidFill>
            <a:srgbClr val="FFFFFF"/>
          </a:solidFill>
          <a:ln w="2844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05" name="Line 65"/>
          <p:cNvSpPr>
            <a:spLocks noChangeShapeType="1"/>
          </p:cNvSpPr>
          <p:nvPr/>
        </p:nvSpPr>
        <p:spPr bwMode="auto">
          <a:xfrm>
            <a:off x="1203325" y="4386263"/>
            <a:ext cx="1263650" cy="3175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06" name="Text Box 66"/>
          <p:cNvSpPr txBox="1">
            <a:spLocks noChangeArrowheads="1"/>
          </p:cNvSpPr>
          <p:nvPr/>
        </p:nvSpPr>
        <p:spPr bwMode="auto">
          <a:xfrm>
            <a:off x="1160463" y="4368800"/>
            <a:ext cx="1317625" cy="3063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transport</a:t>
            </a:r>
          </a:p>
        </p:txBody>
      </p:sp>
      <p:sp>
        <p:nvSpPr>
          <p:cNvPr id="10307" name="Line 67"/>
          <p:cNvSpPr>
            <a:spLocks noChangeShapeType="1"/>
          </p:cNvSpPr>
          <p:nvPr/>
        </p:nvSpPr>
        <p:spPr bwMode="auto">
          <a:xfrm>
            <a:off x="1211263" y="4706938"/>
            <a:ext cx="1263650" cy="3175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08" name="Line 68"/>
          <p:cNvSpPr>
            <a:spLocks noChangeShapeType="1"/>
          </p:cNvSpPr>
          <p:nvPr/>
        </p:nvSpPr>
        <p:spPr bwMode="auto">
          <a:xfrm>
            <a:off x="1196975" y="5016500"/>
            <a:ext cx="1263650" cy="3175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09" name="Line 69"/>
          <p:cNvSpPr>
            <a:spLocks noChangeShapeType="1"/>
          </p:cNvSpPr>
          <p:nvPr/>
        </p:nvSpPr>
        <p:spPr bwMode="auto">
          <a:xfrm>
            <a:off x="1196975" y="5302250"/>
            <a:ext cx="1263650" cy="3175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10" name="Text Box 70"/>
          <p:cNvSpPr txBox="1">
            <a:spLocks noChangeArrowheads="1"/>
          </p:cNvSpPr>
          <p:nvPr/>
        </p:nvSpPr>
        <p:spPr bwMode="auto">
          <a:xfrm>
            <a:off x="1195388" y="3616325"/>
            <a:ext cx="1317625" cy="3063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application</a:t>
            </a:r>
          </a:p>
        </p:txBody>
      </p:sp>
      <p:sp>
        <p:nvSpPr>
          <p:cNvPr id="10311" name="Text Box 71"/>
          <p:cNvSpPr txBox="1">
            <a:spLocks noChangeArrowheads="1"/>
          </p:cNvSpPr>
          <p:nvPr/>
        </p:nvSpPr>
        <p:spPr bwMode="auto">
          <a:xfrm>
            <a:off x="1150938" y="5273675"/>
            <a:ext cx="1317625" cy="3063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physical</a:t>
            </a:r>
          </a:p>
        </p:txBody>
      </p:sp>
      <p:sp>
        <p:nvSpPr>
          <p:cNvPr id="10312" name="Text Box 72"/>
          <p:cNvSpPr txBox="1">
            <a:spLocks noChangeArrowheads="1"/>
          </p:cNvSpPr>
          <p:nvPr/>
        </p:nvSpPr>
        <p:spPr bwMode="auto">
          <a:xfrm>
            <a:off x="1169988" y="4987925"/>
            <a:ext cx="1317625" cy="3063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link</a:t>
            </a:r>
          </a:p>
        </p:txBody>
      </p:sp>
      <p:sp>
        <p:nvSpPr>
          <p:cNvPr id="10313" name="Text Box 73"/>
          <p:cNvSpPr txBox="1">
            <a:spLocks noChangeArrowheads="1"/>
          </p:cNvSpPr>
          <p:nvPr/>
        </p:nvSpPr>
        <p:spPr bwMode="auto">
          <a:xfrm>
            <a:off x="1160463" y="4692650"/>
            <a:ext cx="1317625" cy="3063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10314" name="Oval 74"/>
          <p:cNvSpPr>
            <a:spLocks noChangeArrowheads="1"/>
          </p:cNvSpPr>
          <p:nvPr/>
        </p:nvSpPr>
        <p:spPr bwMode="auto">
          <a:xfrm>
            <a:off x="1530350" y="3957638"/>
            <a:ext cx="598488" cy="304800"/>
          </a:xfrm>
          <a:prstGeom prst="ellipse">
            <a:avLst/>
          </a:prstGeom>
          <a:solidFill>
            <a:srgbClr val="CC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Comic Sans MS" charset="0"/>
              </a:rPr>
              <a:t>P3</a:t>
            </a:r>
          </a:p>
        </p:txBody>
      </p:sp>
      <p:grpSp>
        <p:nvGrpSpPr>
          <p:cNvPr id="10315" name="Group 75"/>
          <p:cNvGrpSpPr>
            <a:grpSpLocks/>
          </p:cNvGrpSpPr>
          <p:nvPr/>
        </p:nvGrpSpPr>
        <p:grpSpPr bwMode="auto">
          <a:xfrm>
            <a:off x="1620838" y="4295775"/>
            <a:ext cx="411162" cy="157163"/>
            <a:chOff x="1021" y="2706"/>
            <a:chExt cx="259" cy="99"/>
          </a:xfrm>
        </p:grpSpPr>
        <p:sp>
          <p:nvSpPr>
            <p:cNvPr id="10316" name="Rectangle 76"/>
            <p:cNvSpPr>
              <a:spLocks noChangeArrowheads="1"/>
            </p:cNvSpPr>
            <p:nvPr/>
          </p:nvSpPr>
          <p:spPr bwMode="auto">
            <a:xfrm>
              <a:off x="1021" y="2706"/>
              <a:ext cx="259" cy="99"/>
            </a:xfrm>
            <a:prstGeom prst="rect">
              <a:avLst/>
            </a:prstGeom>
            <a:solidFill>
              <a:srgbClr val="FFFF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7" name="Rectangle 77"/>
            <p:cNvSpPr>
              <a:spLocks noChangeArrowheads="1"/>
            </p:cNvSpPr>
            <p:nvPr/>
          </p:nvSpPr>
          <p:spPr bwMode="auto">
            <a:xfrm>
              <a:off x="1072" y="2719"/>
              <a:ext cx="154" cy="75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8" name="Rectangle 78"/>
            <p:cNvSpPr>
              <a:spLocks noChangeArrowheads="1"/>
            </p:cNvSpPr>
            <p:nvPr/>
          </p:nvSpPr>
          <p:spPr bwMode="auto">
            <a:xfrm>
              <a:off x="1237" y="2764"/>
              <a:ext cx="26" cy="26"/>
            </a:xfrm>
            <a:prstGeom prst="rect">
              <a:avLst/>
            </a:prstGeom>
            <a:solidFill>
              <a:srgbClr val="CC9900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9" name="Rectangle 79"/>
            <p:cNvSpPr>
              <a:spLocks noChangeArrowheads="1"/>
            </p:cNvSpPr>
            <p:nvPr/>
          </p:nvSpPr>
          <p:spPr bwMode="auto">
            <a:xfrm>
              <a:off x="1032" y="2765"/>
              <a:ext cx="26" cy="26"/>
            </a:xfrm>
            <a:prstGeom prst="rect">
              <a:avLst/>
            </a:prstGeom>
            <a:solidFill>
              <a:srgbClr val="CC9900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320" name="Group 80"/>
          <p:cNvGrpSpPr>
            <a:grpSpLocks/>
          </p:cNvGrpSpPr>
          <p:nvPr/>
        </p:nvGrpSpPr>
        <p:grpSpPr bwMode="auto">
          <a:xfrm>
            <a:off x="5961063" y="4294188"/>
            <a:ext cx="411162" cy="157162"/>
            <a:chOff x="3755" y="2705"/>
            <a:chExt cx="259" cy="99"/>
          </a:xfrm>
        </p:grpSpPr>
        <p:sp>
          <p:nvSpPr>
            <p:cNvPr id="10321" name="Rectangle 81"/>
            <p:cNvSpPr>
              <a:spLocks noChangeArrowheads="1"/>
            </p:cNvSpPr>
            <p:nvPr/>
          </p:nvSpPr>
          <p:spPr bwMode="auto">
            <a:xfrm>
              <a:off x="3755" y="2705"/>
              <a:ext cx="259" cy="99"/>
            </a:xfrm>
            <a:prstGeom prst="rect">
              <a:avLst/>
            </a:prstGeom>
            <a:solidFill>
              <a:srgbClr val="FFFF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2" name="Rectangle 82"/>
            <p:cNvSpPr>
              <a:spLocks noChangeArrowheads="1"/>
            </p:cNvSpPr>
            <p:nvPr/>
          </p:nvSpPr>
          <p:spPr bwMode="auto">
            <a:xfrm>
              <a:off x="3806" y="2718"/>
              <a:ext cx="154" cy="75"/>
            </a:xfrm>
            <a:prstGeom prst="rect">
              <a:avLst/>
            </a:prstGeom>
            <a:solidFill>
              <a:srgbClr val="FFFFFF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3" name="Rectangle 83"/>
            <p:cNvSpPr>
              <a:spLocks noChangeArrowheads="1"/>
            </p:cNvSpPr>
            <p:nvPr/>
          </p:nvSpPr>
          <p:spPr bwMode="auto">
            <a:xfrm>
              <a:off x="3971" y="2763"/>
              <a:ext cx="26" cy="26"/>
            </a:xfrm>
            <a:prstGeom prst="rect">
              <a:avLst/>
            </a:prstGeom>
            <a:solidFill>
              <a:srgbClr val="CC9900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4" name="Rectangle 84"/>
            <p:cNvSpPr>
              <a:spLocks noChangeArrowheads="1"/>
            </p:cNvSpPr>
            <p:nvPr/>
          </p:nvSpPr>
          <p:spPr bwMode="auto">
            <a:xfrm>
              <a:off x="3766" y="2764"/>
              <a:ext cx="26" cy="26"/>
            </a:xfrm>
            <a:prstGeom prst="rect">
              <a:avLst/>
            </a:prstGeom>
            <a:solidFill>
              <a:srgbClr val="CC9900"/>
            </a:solidFill>
            <a:ln w="9360" cap="sq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25" name="Freeform 85"/>
          <p:cNvSpPr>
            <a:spLocks/>
          </p:cNvSpPr>
          <p:nvPr/>
        </p:nvSpPr>
        <p:spPr bwMode="auto">
          <a:xfrm>
            <a:off x="4008438" y="3995738"/>
            <a:ext cx="2173287" cy="1989137"/>
          </a:xfrm>
          <a:custGeom>
            <a:avLst/>
            <a:gdLst>
              <a:gd name="G0" fmla="+- 1 0 0"/>
              <a:gd name="G1" fmla="+- 1 0 0"/>
              <a:gd name="G2" fmla="+- 0 0 0"/>
              <a:gd name="G3" fmla="+- 121 0 0"/>
              <a:gd name="G4" fmla="+- 1 0 0"/>
              <a:gd name="T0" fmla="*/ 2147483647 w 1369"/>
              <a:gd name="T1" fmla="*/ 2147483647 h 1253"/>
              <a:gd name="T2" fmla="*/ 2147483647 w 1369"/>
              <a:gd name="T3" fmla="*/ 2147483647 h 1253"/>
              <a:gd name="T4" fmla="*/ 2147483647 w 1369"/>
              <a:gd name="T5" fmla="*/ 2147483647 h 1253"/>
              <a:gd name="T6" fmla="*/ 0 w 1369"/>
              <a:gd name="T7" fmla="*/ 2147483647 h 1253"/>
              <a:gd name="T8" fmla="*/ 2147483647 w 1369"/>
              <a:gd name="T9" fmla="*/ 0 h 1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69" h="1253">
                <a:moveTo>
                  <a:pt x="1369" y="216"/>
                </a:moveTo>
                <a:lnTo>
                  <a:pt x="1362" y="1252"/>
                </a:lnTo>
                <a:lnTo>
                  <a:pt x="16" y="1253"/>
                </a:lnTo>
                <a:lnTo>
                  <a:pt x="0" y="121"/>
                </a:lnTo>
                <a:lnTo>
                  <a:pt x="191" y="0"/>
                </a:lnTo>
              </a:path>
            </a:pathLst>
          </a:custGeom>
          <a:noFill/>
          <a:ln w="19080" cap="flat">
            <a:solidFill>
              <a:srgbClr val="000099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6" name="Freeform 86"/>
          <p:cNvSpPr>
            <a:spLocks/>
          </p:cNvSpPr>
          <p:nvPr/>
        </p:nvSpPr>
        <p:spPr bwMode="auto">
          <a:xfrm>
            <a:off x="4127500" y="4027488"/>
            <a:ext cx="1984375" cy="1876425"/>
          </a:xfrm>
          <a:custGeom>
            <a:avLst/>
            <a:gdLst>
              <a:gd name="G0" fmla="+- 1 0 0"/>
              <a:gd name="G1" fmla="+- 1 0 0"/>
              <a:gd name="G2" fmla="+- 1 0 0"/>
              <a:gd name="G3" fmla="+- 155 0 0"/>
              <a:gd name="G4" fmla="+- 1 0 0"/>
              <a:gd name="T0" fmla="*/ 2147483647 w 1250"/>
              <a:gd name="T1" fmla="*/ 2147483647 h 1182"/>
              <a:gd name="T2" fmla="*/ 2147483647 w 1250"/>
              <a:gd name="T3" fmla="*/ 2147483647 h 1182"/>
              <a:gd name="T4" fmla="*/ 2147483647 w 1250"/>
              <a:gd name="T5" fmla="*/ 2147483647 h 1182"/>
              <a:gd name="T6" fmla="*/ 0 w 1250"/>
              <a:gd name="T7" fmla="*/ 2147483647 h 1182"/>
              <a:gd name="T8" fmla="*/ 2147483647 w 1250"/>
              <a:gd name="T9" fmla="*/ 0 h 1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50" h="1182">
                <a:moveTo>
                  <a:pt x="1250" y="190"/>
                </a:moveTo>
                <a:lnTo>
                  <a:pt x="1244" y="1182"/>
                </a:lnTo>
                <a:lnTo>
                  <a:pt x="19" y="1181"/>
                </a:lnTo>
                <a:lnTo>
                  <a:pt x="0" y="155"/>
                </a:lnTo>
                <a:lnTo>
                  <a:pt x="171" y="0"/>
                </a:lnTo>
              </a:path>
            </a:pathLst>
          </a:custGeom>
          <a:noFill/>
          <a:ln w="19080" cap="flat">
            <a:solidFill>
              <a:srgbClr val="000099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7" name="Oval 87"/>
          <p:cNvSpPr>
            <a:spLocks noChangeArrowheads="1"/>
          </p:cNvSpPr>
          <p:nvPr/>
        </p:nvSpPr>
        <p:spPr bwMode="auto">
          <a:xfrm>
            <a:off x="7467600" y="4106863"/>
            <a:ext cx="598488" cy="304800"/>
          </a:xfrm>
          <a:prstGeom prst="ellipse">
            <a:avLst/>
          </a:prstGeom>
          <a:solidFill>
            <a:srgbClr val="CC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328" name="Group 88"/>
          <p:cNvGrpSpPr>
            <a:grpSpLocks/>
          </p:cNvGrpSpPr>
          <p:nvPr/>
        </p:nvGrpSpPr>
        <p:grpSpPr bwMode="auto">
          <a:xfrm>
            <a:off x="2962275" y="2854325"/>
            <a:ext cx="1290638" cy="1452563"/>
            <a:chOff x="1866" y="1798"/>
            <a:chExt cx="813" cy="915"/>
          </a:xfrm>
        </p:grpSpPr>
        <p:sp>
          <p:nvSpPr>
            <p:cNvPr id="10329" name="Oval 89"/>
            <p:cNvSpPr>
              <a:spLocks noChangeArrowheads="1"/>
            </p:cNvSpPr>
            <p:nvPr/>
          </p:nvSpPr>
          <p:spPr bwMode="auto">
            <a:xfrm>
              <a:off x="2316" y="2670"/>
              <a:ext cx="123" cy="43"/>
            </a:xfrm>
            <a:prstGeom prst="ellipse">
              <a:avLst/>
            </a:prstGeom>
            <a:noFill/>
            <a:ln w="28440" cap="sq">
              <a:solidFill>
                <a:srgbClr val="CC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0" name="Oval 90"/>
            <p:cNvSpPr>
              <a:spLocks noChangeArrowheads="1"/>
            </p:cNvSpPr>
            <p:nvPr/>
          </p:nvSpPr>
          <p:spPr bwMode="auto">
            <a:xfrm>
              <a:off x="2556" y="2670"/>
              <a:ext cx="123" cy="43"/>
            </a:xfrm>
            <a:prstGeom prst="ellipse">
              <a:avLst/>
            </a:prstGeom>
            <a:noFill/>
            <a:ln w="28440" cap="sq">
              <a:solidFill>
                <a:srgbClr val="CC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1" name="Freeform 91"/>
            <p:cNvSpPr>
              <a:spLocks/>
            </p:cNvSpPr>
            <p:nvPr/>
          </p:nvSpPr>
          <p:spPr bwMode="auto">
            <a:xfrm>
              <a:off x="1866" y="1798"/>
              <a:ext cx="433" cy="903"/>
            </a:xfrm>
            <a:custGeom>
              <a:avLst/>
              <a:gdLst>
                <a:gd name="G0" fmla="+- 1 0 0"/>
                <a:gd name="G1" fmla="+- 451 0 0"/>
                <a:gd name="G2" fmla="+- 1 0 0"/>
                <a:gd name="T0" fmla="*/ 434 w 434"/>
                <a:gd name="T1" fmla="*/ 904 h 904"/>
                <a:gd name="T2" fmla="*/ 2 w 434"/>
                <a:gd name="T3" fmla="*/ 902 h 904"/>
                <a:gd name="T4" fmla="*/ 0 w 434"/>
                <a:gd name="T5" fmla="*/ 0 h 9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4" h="904">
                  <a:moveTo>
                    <a:pt x="434" y="904"/>
                  </a:moveTo>
                  <a:lnTo>
                    <a:pt x="2" y="902"/>
                  </a:lnTo>
                  <a:lnTo>
                    <a:pt x="0" y="0"/>
                  </a:lnTo>
                </a:path>
              </a:pathLst>
            </a:custGeom>
            <a:noFill/>
            <a:ln w="19080" cap="flat">
              <a:solidFill>
                <a:srgbClr val="CC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332" name="Group 92"/>
          <p:cNvGrpSpPr>
            <a:grpSpLocks/>
          </p:cNvGrpSpPr>
          <p:nvPr/>
        </p:nvGrpSpPr>
        <p:grpSpPr bwMode="auto">
          <a:xfrm>
            <a:off x="3870325" y="2809875"/>
            <a:ext cx="1046163" cy="1439863"/>
            <a:chOff x="2438" y="1770"/>
            <a:chExt cx="659" cy="907"/>
          </a:xfrm>
        </p:grpSpPr>
        <p:sp>
          <p:nvSpPr>
            <p:cNvPr id="10333" name="Oval 93"/>
            <p:cNvSpPr>
              <a:spLocks noChangeArrowheads="1"/>
            </p:cNvSpPr>
            <p:nvPr/>
          </p:nvSpPr>
          <p:spPr bwMode="auto">
            <a:xfrm>
              <a:off x="2438" y="2576"/>
              <a:ext cx="143" cy="101"/>
            </a:xfrm>
            <a:prstGeom prst="ellipse">
              <a:avLst/>
            </a:prstGeom>
            <a:noFill/>
            <a:ln w="28440" cap="sq">
              <a:solidFill>
                <a:srgbClr val="CC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4" name="Freeform 94"/>
            <p:cNvSpPr>
              <a:spLocks/>
            </p:cNvSpPr>
            <p:nvPr/>
          </p:nvSpPr>
          <p:spPr bwMode="auto">
            <a:xfrm>
              <a:off x="2512" y="1770"/>
              <a:ext cx="585" cy="809"/>
            </a:xfrm>
            <a:custGeom>
              <a:avLst/>
              <a:gdLst>
                <a:gd name="G0" fmla="+- 810 0 0"/>
                <a:gd name="G1" fmla="+- 404 0 0"/>
                <a:gd name="G2" fmla="+- 85 0 0"/>
                <a:gd name="G3" fmla="+- 1 0 0"/>
                <a:gd name="T0" fmla="*/ 0 w 586"/>
                <a:gd name="T1" fmla="*/ 810 h 810"/>
                <a:gd name="T2" fmla="*/ 2 w 586"/>
                <a:gd name="T3" fmla="*/ 808 h 810"/>
                <a:gd name="T4" fmla="*/ 2 w 586"/>
                <a:gd name="T5" fmla="*/ 170 h 810"/>
                <a:gd name="T6" fmla="*/ 586 w 586"/>
                <a:gd name="T7" fmla="*/ 0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6" h="810">
                  <a:moveTo>
                    <a:pt x="0" y="810"/>
                  </a:moveTo>
                  <a:lnTo>
                    <a:pt x="2" y="808"/>
                  </a:lnTo>
                  <a:lnTo>
                    <a:pt x="2" y="170"/>
                  </a:lnTo>
                  <a:lnTo>
                    <a:pt x="586" y="0"/>
                  </a:lnTo>
                </a:path>
              </a:pathLst>
            </a:custGeom>
            <a:noFill/>
            <a:ln w="12600" cap="flat">
              <a:solidFill>
                <a:srgbClr val="CC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335" name="Group 95"/>
          <p:cNvGrpSpPr>
            <a:grpSpLocks/>
          </p:cNvGrpSpPr>
          <p:nvPr/>
        </p:nvGrpSpPr>
        <p:grpSpPr bwMode="auto">
          <a:xfrm>
            <a:off x="169863" y="5126038"/>
            <a:ext cx="798512" cy="827087"/>
            <a:chOff x="107" y="3229"/>
            <a:chExt cx="503" cy="521"/>
          </a:xfrm>
        </p:grpSpPr>
        <p:pic>
          <p:nvPicPr>
            <p:cNvPr id="10336" name="Picture 9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7" y="3229"/>
              <a:ext cx="503" cy="52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10337" name="Freeform 97"/>
            <p:cNvSpPr>
              <a:spLocks noChangeArrowheads="1"/>
            </p:cNvSpPr>
            <p:nvPr/>
          </p:nvSpPr>
          <p:spPr bwMode="auto">
            <a:xfrm flipH="1">
              <a:off x="322" y="3279"/>
              <a:ext cx="244" cy="238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338" name="Group 98"/>
          <p:cNvGrpSpPr>
            <a:grpSpLocks/>
          </p:cNvGrpSpPr>
          <p:nvPr/>
        </p:nvGrpSpPr>
        <p:grpSpPr bwMode="auto">
          <a:xfrm>
            <a:off x="7151688" y="5040313"/>
            <a:ext cx="787400" cy="781050"/>
            <a:chOff x="4505" y="3175"/>
            <a:chExt cx="496" cy="492"/>
          </a:xfrm>
        </p:grpSpPr>
        <p:pic>
          <p:nvPicPr>
            <p:cNvPr id="10339" name="Picture 99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505" y="3175"/>
              <a:ext cx="496" cy="49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10340" name="Freeform 100"/>
            <p:cNvSpPr>
              <a:spLocks noChangeArrowheads="1"/>
            </p:cNvSpPr>
            <p:nvPr/>
          </p:nvSpPr>
          <p:spPr bwMode="auto">
            <a:xfrm>
              <a:off x="4549" y="3222"/>
              <a:ext cx="241" cy="225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0099"/>
                </a:gs>
                <a:gs pos="100000">
                  <a:srgbClr val="FFFFFF"/>
                </a:gs>
              </a:gsLst>
              <a:lin ang="270000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341" name="Group 101"/>
          <p:cNvGrpSpPr>
            <a:grpSpLocks/>
          </p:cNvGrpSpPr>
          <p:nvPr/>
        </p:nvGrpSpPr>
        <p:grpSpPr bwMode="auto">
          <a:xfrm>
            <a:off x="2741613" y="4625975"/>
            <a:ext cx="357187" cy="703263"/>
            <a:chOff x="1727" y="2914"/>
            <a:chExt cx="225" cy="443"/>
          </a:xfrm>
        </p:grpSpPr>
        <p:sp>
          <p:nvSpPr>
            <p:cNvPr id="10342" name="Freeform 102"/>
            <p:cNvSpPr>
              <a:spLocks noChangeArrowheads="1"/>
            </p:cNvSpPr>
            <p:nvPr/>
          </p:nvSpPr>
          <p:spPr bwMode="auto">
            <a:xfrm>
              <a:off x="1906" y="2915"/>
              <a:ext cx="44" cy="423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2742 0 0"/>
                <a:gd name="G4" fmla="+- 1 0 0"/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0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" name="Rectangle 103"/>
            <p:cNvSpPr>
              <a:spLocks noChangeArrowheads="1"/>
            </p:cNvSpPr>
            <p:nvPr/>
          </p:nvSpPr>
          <p:spPr bwMode="auto">
            <a:xfrm>
              <a:off x="1737" y="2914"/>
              <a:ext cx="166" cy="422"/>
            </a:xfrm>
            <a:prstGeom prst="rect">
              <a:avLst/>
            </a:pr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" name="Freeform 104"/>
            <p:cNvSpPr>
              <a:spLocks noChangeArrowheads="1"/>
            </p:cNvSpPr>
            <p:nvPr/>
          </p:nvSpPr>
          <p:spPr bwMode="auto">
            <a:xfrm>
              <a:off x="1914" y="2940"/>
              <a:ext cx="26" cy="391"/>
            </a:xfrm>
            <a:custGeom>
              <a:avLst/>
              <a:gdLst>
                <a:gd name="G0" fmla="+- 0 0 0"/>
                <a:gd name="G1" fmla="+- 0 0 0"/>
                <a:gd name="G2" fmla="+- 1 0 0"/>
                <a:gd name="G3" fmla="+- 1 0 0"/>
                <a:gd name="G4" fmla="+- 1229 0 0"/>
                <a:gd name="G5" fmla="+- 1 0 0"/>
                <a:gd name="G6" fmla="+- 2501 0 0"/>
                <a:gd name="G7" fmla="+- 0 0 0"/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0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5" name="Freeform 105"/>
            <p:cNvSpPr>
              <a:spLocks noChangeArrowheads="1"/>
            </p:cNvSpPr>
            <p:nvPr/>
          </p:nvSpPr>
          <p:spPr bwMode="auto">
            <a:xfrm>
              <a:off x="1909" y="3139"/>
              <a:ext cx="41" cy="34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6" name="Rectangle 106"/>
            <p:cNvSpPr>
              <a:spLocks noChangeArrowheads="1"/>
            </p:cNvSpPr>
            <p:nvPr/>
          </p:nvSpPr>
          <p:spPr bwMode="auto">
            <a:xfrm>
              <a:off x="1738" y="2963"/>
              <a:ext cx="94" cy="8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47" name="Group 107"/>
            <p:cNvGrpSpPr>
              <a:grpSpLocks/>
            </p:cNvGrpSpPr>
            <p:nvPr/>
          </p:nvGrpSpPr>
          <p:grpSpPr bwMode="auto">
            <a:xfrm>
              <a:off x="1824" y="2958"/>
              <a:ext cx="91" cy="26"/>
              <a:chOff x="1824" y="2958"/>
              <a:chExt cx="91" cy="26"/>
            </a:xfrm>
          </p:grpSpPr>
          <p:sp>
            <p:nvSpPr>
              <p:cNvPr id="10348" name="AutoShape 108"/>
              <p:cNvSpPr>
                <a:spLocks noChangeArrowheads="1"/>
              </p:cNvSpPr>
              <p:nvPr/>
            </p:nvSpPr>
            <p:spPr bwMode="auto">
              <a:xfrm>
                <a:off x="1824" y="2958"/>
                <a:ext cx="91" cy="26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9" name="AutoShape 109"/>
              <p:cNvSpPr>
                <a:spLocks noChangeArrowheads="1"/>
              </p:cNvSpPr>
              <p:nvPr/>
            </p:nvSpPr>
            <p:spPr bwMode="auto">
              <a:xfrm>
                <a:off x="1826" y="2961"/>
                <a:ext cx="87" cy="20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350" name="Rectangle 110"/>
            <p:cNvSpPr>
              <a:spLocks noChangeArrowheads="1"/>
            </p:cNvSpPr>
            <p:nvPr/>
          </p:nvSpPr>
          <p:spPr bwMode="auto">
            <a:xfrm>
              <a:off x="1740" y="3023"/>
              <a:ext cx="94" cy="8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51" name="Group 111"/>
            <p:cNvGrpSpPr>
              <a:grpSpLocks/>
            </p:cNvGrpSpPr>
            <p:nvPr/>
          </p:nvGrpSpPr>
          <p:grpSpPr bwMode="auto">
            <a:xfrm>
              <a:off x="1823" y="3019"/>
              <a:ext cx="91" cy="24"/>
              <a:chOff x="1823" y="3019"/>
              <a:chExt cx="91" cy="24"/>
            </a:xfrm>
          </p:grpSpPr>
          <p:sp>
            <p:nvSpPr>
              <p:cNvPr id="10352" name="AutoShape 112"/>
              <p:cNvSpPr>
                <a:spLocks noChangeArrowheads="1"/>
              </p:cNvSpPr>
              <p:nvPr/>
            </p:nvSpPr>
            <p:spPr bwMode="auto">
              <a:xfrm>
                <a:off x="1823" y="3019"/>
                <a:ext cx="91" cy="24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3" name="AutoShape 113"/>
              <p:cNvSpPr>
                <a:spLocks noChangeArrowheads="1"/>
              </p:cNvSpPr>
              <p:nvPr/>
            </p:nvSpPr>
            <p:spPr bwMode="auto">
              <a:xfrm>
                <a:off x="1825" y="3021"/>
                <a:ext cx="87" cy="16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354" name="Rectangle 114"/>
            <p:cNvSpPr>
              <a:spLocks noChangeArrowheads="1"/>
            </p:cNvSpPr>
            <p:nvPr/>
          </p:nvSpPr>
          <p:spPr bwMode="auto">
            <a:xfrm>
              <a:off x="1739" y="3086"/>
              <a:ext cx="94" cy="8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5" name="Rectangle 115"/>
            <p:cNvSpPr>
              <a:spLocks noChangeArrowheads="1"/>
            </p:cNvSpPr>
            <p:nvPr/>
          </p:nvSpPr>
          <p:spPr bwMode="auto">
            <a:xfrm>
              <a:off x="1741" y="3141"/>
              <a:ext cx="93" cy="8"/>
            </a:xfrm>
            <a:prstGeom prst="rect">
              <a:avLst/>
            </a:prstGeom>
            <a:solidFill>
              <a:srgbClr val="00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56" name="Group 116"/>
            <p:cNvGrpSpPr>
              <a:grpSpLocks/>
            </p:cNvGrpSpPr>
            <p:nvPr/>
          </p:nvGrpSpPr>
          <p:grpSpPr bwMode="auto">
            <a:xfrm>
              <a:off x="1821" y="3136"/>
              <a:ext cx="91" cy="27"/>
              <a:chOff x="1821" y="3136"/>
              <a:chExt cx="91" cy="27"/>
            </a:xfrm>
          </p:grpSpPr>
          <p:sp>
            <p:nvSpPr>
              <p:cNvPr id="10357" name="AutoShape 117"/>
              <p:cNvSpPr>
                <a:spLocks noChangeArrowheads="1"/>
              </p:cNvSpPr>
              <p:nvPr/>
            </p:nvSpPr>
            <p:spPr bwMode="auto">
              <a:xfrm>
                <a:off x="1821" y="3136"/>
                <a:ext cx="91" cy="27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8" name="AutoShape 118"/>
              <p:cNvSpPr>
                <a:spLocks noChangeArrowheads="1"/>
              </p:cNvSpPr>
              <p:nvPr/>
            </p:nvSpPr>
            <p:spPr bwMode="auto">
              <a:xfrm>
                <a:off x="1823" y="3139"/>
                <a:ext cx="87" cy="21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359" name="Freeform 119"/>
            <p:cNvSpPr>
              <a:spLocks noChangeArrowheads="1"/>
            </p:cNvSpPr>
            <p:nvPr/>
          </p:nvSpPr>
          <p:spPr bwMode="auto">
            <a:xfrm>
              <a:off x="1909" y="3085"/>
              <a:ext cx="40" cy="34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60" name="Group 120"/>
            <p:cNvGrpSpPr>
              <a:grpSpLocks/>
            </p:cNvGrpSpPr>
            <p:nvPr/>
          </p:nvGrpSpPr>
          <p:grpSpPr bwMode="auto">
            <a:xfrm>
              <a:off x="1822" y="3080"/>
              <a:ext cx="91" cy="25"/>
              <a:chOff x="1822" y="3080"/>
              <a:chExt cx="91" cy="25"/>
            </a:xfrm>
          </p:grpSpPr>
          <p:sp>
            <p:nvSpPr>
              <p:cNvPr id="10361" name="AutoShape 121"/>
              <p:cNvSpPr>
                <a:spLocks noChangeArrowheads="1"/>
              </p:cNvSpPr>
              <p:nvPr/>
            </p:nvSpPr>
            <p:spPr bwMode="auto">
              <a:xfrm>
                <a:off x="1822" y="3080"/>
                <a:ext cx="91" cy="25"/>
              </a:xfrm>
              <a:prstGeom prst="roundRect">
                <a:avLst>
                  <a:gd name="adj" fmla="val 50000"/>
                </a:avLst>
              </a:prstGeom>
              <a:solidFill>
                <a:srgbClr val="000000"/>
              </a:soli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2" name="AutoShape 122"/>
              <p:cNvSpPr>
                <a:spLocks noChangeArrowheads="1"/>
              </p:cNvSpPr>
              <p:nvPr/>
            </p:nvSpPr>
            <p:spPr bwMode="auto">
              <a:xfrm>
                <a:off x="1824" y="3083"/>
                <a:ext cx="87" cy="19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363" name="Rectangle 123"/>
            <p:cNvSpPr>
              <a:spLocks noChangeArrowheads="1"/>
            </p:cNvSpPr>
            <p:nvPr/>
          </p:nvSpPr>
          <p:spPr bwMode="auto">
            <a:xfrm>
              <a:off x="1903" y="2914"/>
              <a:ext cx="10" cy="423"/>
            </a:xfrm>
            <a:prstGeom prst="rect">
              <a:avLst/>
            </a:prstGeom>
            <a:gradFill rotWithShape="0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4" name="Freeform 124"/>
            <p:cNvSpPr>
              <a:spLocks noChangeArrowheads="1"/>
            </p:cNvSpPr>
            <p:nvPr/>
          </p:nvSpPr>
          <p:spPr bwMode="auto">
            <a:xfrm>
              <a:off x="1913" y="3021"/>
              <a:ext cx="36" cy="38"/>
            </a:xfrm>
            <a:custGeom>
              <a:avLst/>
              <a:gdLst>
                <a:gd name="G0" fmla="+- 0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00 0 0"/>
                <a:gd name="G10" fmla="+- 48 0 0"/>
                <a:gd name="G11" fmla="+- 0 0 0"/>
                <a:gd name="G12" fmla="+- 0 0 0"/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5" name="Freeform 125"/>
            <p:cNvSpPr>
              <a:spLocks noChangeArrowheads="1"/>
            </p:cNvSpPr>
            <p:nvPr/>
          </p:nvSpPr>
          <p:spPr bwMode="auto">
            <a:xfrm>
              <a:off x="1913" y="2961"/>
              <a:ext cx="38" cy="43"/>
            </a:xfrm>
            <a:custGeom>
              <a:avLst/>
              <a:gdLst>
                <a:gd name="G0" fmla="+- 1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*/ 1 35987 45568"/>
                <a:gd name="G10" fmla="*/ 1 35987 55552"/>
                <a:gd name="G11" fmla="*/ G10 1 180"/>
                <a:gd name="G12" fmla="*/ G9 1 G11"/>
                <a:gd name="G13" fmla="*/ 1 35987 45568"/>
                <a:gd name="G14" fmla="*/ 1 35987 55552"/>
                <a:gd name="G15" fmla="*/ G14 1 180"/>
                <a:gd name="G16" fmla="*/ G13 1 G15"/>
                <a:gd name="G17" fmla="+- 17 0 0"/>
                <a:gd name="G18" fmla="+- 1 0 0"/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6" name="Oval 126"/>
            <p:cNvSpPr>
              <a:spLocks noChangeArrowheads="1"/>
            </p:cNvSpPr>
            <p:nvPr/>
          </p:nvSpPr>
          <p:spPr bwMode="auto">
            <a:xfrm>
              <a:off x="1945" y="3318"/>
              <a:ext cx="7" cy="17"/>
            </a:xfrm>
            <a:prstGeom prst="ellipse">
              <a:avLst/>
            </a:pr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7" name="Freeform 127"/>
            <p:cNvSpPr>
              <a:spLocks noChangeArrowheads="1"/>
            </p:cNvSpPr>
            <p:nvPr/>
          </p:nvSpPr>
          <p:spPr bwMode="auto">
            <a:xfrm>
              <a:off x="1911" y="3319"/>
              <a:ext cx="38" cy="36"/>
            </a:xfrm>
            <a:custGeom>
              <a:avLst/>
              <a:gdLst>
                <a:gd name="G0" fmla="+- 106 0 0"/>
                <a:gd name="G1" fmla="+- 120 0 0"/>
                <a:gd name="G2" fmla="+- 1 0 0"/>
                <a:gd name="G3" fmla="+- 1 0 0"/>
                <a:gd name="G4" fmla="+- 106 0 0"/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8" name="AutoShape 128"/>
            <p:cNvSpPr>
              <a:spLocks noChangeArrowheads="1"/>
            </p:cNvSpPr>
            <p:nvPr/>
          </p:nvSpPr>
          <p:spPr bwMode="auto">
            <a:xfrm>
              <a:off x="1727" y="3331"/>
              <a:ext cx="189" cy="2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9" name="AutoShape 129"/>
            <p:cNvSpPr>
              <a:spLocks noChangeArrowheads="1"/>
            </p:cNvSpPr>
            <p:nvPr/>
          </p:nvSpPr>
          <p:spPr bwMode="auto">
            <a:xfrm>
              <a:off x="1737" y="3337"/>
              <a:ext cx="169" cy="14"/>
            </a:xfrm>
            <a:prstGeom prst="roundRect">
              <a:avLst>
                <a:gd name="adj" fmla="val 50000"/>
              </a:avLst>
            </a:prstGeom>
            <a:gradFill rotWithShape="0">
              <a:gsLst>
                <a:gs pos="0">
                  <a:srgbClr val="000000"/>
                </a:gs>
                <a:gs pos="100000">
                  <a:srgbClr val="808080"/>
                </a:gs>
              </a:gsLst>
              <a:lin ang="0" scaled="1"/>
            </a:gra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0" name="Oval 130"/>
            <p:cNvSpPr>
              <a:spLocks noChangeArrowheads="1"/>
            </p:cNvSpPr>
            <p:nvPr/>
          </p:nvSpPr>
          <p:spPr bwMode="auto">
            <a:xfrm>
              <a:off x="1754" y="3276"/>
              <a:ext cx="24" cy="26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1" name="Oval 131"/>
            <p:cNvSpPr>
              <a:spLocks noChangeArrowheads="1"/>
            </p:cNvSpPr>
            <p:nvPr/>
          </p:nvSpPr>
          <p:spPr bwMode="auto">
            <a:xfrm>
              <a:off x="1782" y="3276"/>
              <a:ext cx="24" cy="26"/>
            </a:xfrm>
            <a:prstGeom prst="ellipse">
              <a:avLst/>
            </a:prstGeom>
            <a:solidFill>
              <a:srgbClr val="FF00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2" name="Oval 132"/>
            <p:cNvSpPr>
              <a:spLocks noChangeArrowheads="1"/>
            </p:cNvSpPr>
            <p:nvPr/>
          </p:nvSpPr>
          <p:spPr bwMode="auto">
            <a:xfrm>
              <a:off x="1810" y="3276"/>
              <a:ext cx="24" cy="25"/>
            </a:xfrm>
            <a:prstGeom prst="ellipse">
              <a:avLst/>
            </a:prstGeom>
            <a:solidFill>
              <a:srgbClr val="33CC3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3" name="Rectangle 133"/>
            <p:cNvSpPr>
              <a:spLocks noChangeArrowheads="1"/>
            </p:cNvSpPr>
            <p:nvPr/>
          </p:nvSpPr>
          <p:spPr bwMode="auto">
            <a:xfrm>
              <a:off x="1873" y="3175"/>
              <a:ext cx="13" cy="140"/>
            </a:xfrm>
            <a:prstGeom prst="rect">
              <a:avLst/>
            </a:prstGeom>
            <a:solidFill>
              <a:srgbClr val="292929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Effect">
                      <p:stCondLst>
                        <p:cond delay="indefinite"/>
                      </p:stCondLst>
                      <p:childTnLst>
                        <p:par>
                          <p:cTn id="1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96863" y="182563"/>
            <a:ext cx="8529637" cy="9223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UDP: User Datagram Protocol [RFC 768]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428624" y="1325562"/>
            <a:ext cx="4143376" cy="47704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ja-JP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bare bones</a:t>
            </a:r>
            <a:r>
              <a:rPr lang="ja-JP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Internet transport protocol</a:t>
            </a:r>
          </a:p>
          <a:p>
            <a:pPr marL="341313" indent="-341313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ja-JP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best effort</a:t>
            </a:r>
            <a:r>
              <a:rPr lang="ja-JP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service, UDP segments may be: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lost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elivered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out-of-order to app</a:t>
            </a:r>
          </a:p>
          <a:p>
            <a:pPr marL="341313" indent="-341313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i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Connectionless</a:t>
            </a:r>
            <a:r>
              <a:rPr lang="en-US" sz="2400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handshaking between UDP sender, receiver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UDP segment handled independently of others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4745038" y="1271588"/>
            <a:ext cx="4052887" cy="51847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UDP use: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Streaming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multimedia apps (loss tolerant, rate sensitive)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DNS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SNMP</a:t>
            </a:r>
          </a:p>
          <a:p>
            <a:pPr marL="341313" indent="-341313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Reliable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transfer over UDP: 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Add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reliability at application layer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Application-specific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error recovery!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82588" y="249238"/>
            <a:ext cx="8343900" cy="9937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UDP: </a:t>
            </a:r>
            <a:r>
              <a:rPr lang="en-US" sz="36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Segment Header</a:t>
            </a:r>
            <a:endParaRPr lang="en-US" sz="3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714375" y="1852613"/>
            <a:ext cx="3324225" cy="3200400"/>
          </a:xfrm>
          <a:prstGeom prst="rect">
            <a:avLst/>
          </a:prstGeom>
          <a:solidFill>
            <a:srgbClr val="000099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638175" y="1947863"/>
            <a:ext cx="3324225" cy="3200400"/>
          </a:xfrm>
          <a:prstGeom prst="rect">
            <a:avLst/>
          </a:prstGeom>
          <a:solidFill>
            <a:srgbClr val="FFFFFF"/>
          </a:solidFill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587375" y="1960563"/>
            <a:ext cx="174625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</a:rPr>
              <a:t>source port #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2387600" y="1960563"/>
            <a:ext cx="1482725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</a:rPr>
              <a:t>dest port #</a:t>
            </a:r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628650" y="2347913"/>
            <a:ext cx="3328988" cy="1587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619125" y="2747963"/>
            <a:ext cx="3324225" cy="1587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V="1">
            <a:off x="2276475" y="1946275"/>
            <a:ext cx="1588" cy="398463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1728788" y="1482725"/>
            <a:ext cx="1047750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</a:rPr>
              <a:t>32 bits</a:t>
            </a:r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2733675" y="1714500"/>
            <a:ext cx="1200150" cy="4763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H="1">
            <a:off x="622300" y="1724025"/>
            <a:ext cx="1131888" cy="1588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1385888" y="3306763"/>
            <a:ext cx="1318287" cy="1017844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application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data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(payload)</a:t>
            </a:r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914400" y="5222875"/>
            <a:ext cx="2349146" cy="40229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UDP segment format</a:t>
            </a:r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 flipV="1">
            <a:off x="2276475" y="2355850"/>
            <a:ext cx="1588" cy="398463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973138" y="2351088"/>
            <a:ext cx="909637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</a:rPr>
              <a:t>length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2487613" y="2341563"/>
            <a:ext cx="1335087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>
                <a:solidFill>
                  <a:srgbClr val="000000"/>
                </a:solidFill>
              </a:rPr>
              <a:t>checksum</a:t>
            </a: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4260850" y="1316038"/>
            <a:ext cx="2406650" cy="9175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Length in </a:t>
            </a: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bytes of UDP segment, including header</a:t>
            </a:r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 flipH="1">
            <a:off x="1876425" y="1631950"/>
            <a:ext cx="2876550" cy="895350"/>
          </a:xfrm>
          <a:prstGeom prst="line">
            <a:avLst/>
          </a:prstGeom>
          <a:noFill/>
          <a:ln w="19080" cap="sq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4865688" y="2971800"/>
            <a:ext cx="3810000" cy="327659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connection establishment (which can add delay)</a:t>
            </a:r>
          </a:p>
          <a:p>
            <a:pPr marL="341313" indent="-341313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Simple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no connection state at sender, receiver</a:t>
            </a:r>
          </a:p>
          <a:p>
            <a:pPr marL="341313" indent="-341313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Small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header size</a:t>
            </a:r>
          </a:p>
          <a:p>
            <a:pPr marL="341313" indent="-341313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congestion control: UDP can blast away as fast as desired</a:t>
            </a:r>
          </a:p>
        </p:txBody>
      </p:sp>
      <p:sp>
        <p:nvSpPr>
          <p:cNvPr id="19479" name="Rectangle 23"/>
          <p:cNvSpPr>
            <a:spLocks noChangeArrowheads="1"/>
          </p:cNvSpPr>
          <p:nvPr/>
        </p:nvSpPr>
        <p:spPr bwMode="auto">
          <a:xfrm>
            <a:off x="4703763" y="2924174"/>
            <a:ext cx="4048125" cy="3476625"/>
          </a:xfrm>
          <a:prstGeom prst="rect">
            <a:avLst/>
          </a:prstGeom>
          <a:noFill/>
          <a:ln w="19080" cap="sq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4633913" y="2514600"/>
            <a:ext cx="3735387" cy="439224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80000"/>
              </a:lnSpc>
              <a:spcBef>
                <a:spcPts val="700"/>
              </a:spcBef>
              <a:buClrTx/>
              <a:buSzPct val="6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why is there a UDP?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355600" y="252413"/>
            <a:ext cx="8243888" cy="8858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TCP: Overview  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4810125" y="1552574"/>
            <a:ext cx="3895725" cy="47720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Full </a:t>
            </a:r>
            <a:r>
              <a:rPr lang="en-US" sz="28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duplex data: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bi-directional data flow in same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connection</a:t>
            </a:r>
          </a:p>
          <a:p>
            <a:pPr marL="341313" indent="-341313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Connection-oriented</a:t>
            </a:r>
            <a:r>
              <a:rPr lang="en-US" sz="28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handshaking (exchange of control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msgs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inits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sender, receiver state before data exchange</a:t>
            </a:r>
          </a:p>
          <a:p>
            <a:pPr marL="341313" indent="-341313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Flow </a:t>
            </a:r>
            <a:r>
              <a:rPr lang="en-US" sz="28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controlled: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sender will not overwhelm receiver</a:t>
            </a: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571500" y="1543050"/>
            <a:ext cx="3981450" cy="4648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Point-to-point</a:t>
            </a:r>
            <a:r>
              <a:rPr lang="en-US" sz="28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one sender, one receiver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1313" indent="-341313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Reliable</a:t>
            </a:r>
            <a:r>
              <a:rPr lang="en-US" sz="28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, in-order </a:t>
            </a:r>
            <a:r>
              <a:rPr lang="en-US" sz="2800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byte steam:</a:t>
            </a:r>
          </a:p>
          <a:p>
            <a:pPr marL="341313" indent="-341313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Pipelined</a:t>
            </a:r>
            <a:r>
              <a:rPr lang="en-US" sz="28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87388" lvl="1" indent="-230188" algn="l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TCP congestion and flow control set window size</a:t>
            </a:r>
          </a:p>
          <a:p>
            <a:pPr marL="341313" indent="-341313" algn="l">
              <a:lnSpc>
                <a:spcPct val="85000"/>
              </a:lnSpc>
              <a:spcBef>
                <a:spcPts val="700"/>
              </a:spcBef>
              <a:buClr>
                <a:srgbClr val="000099"/>
              </a:buClr>
              <a:buSzPct val="65000"/>
              <a:buFont typeface="Wingdings" pitchFamily="2" charset="2"/>
              <a:buChar char="q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Gill Sans MT"/>
        <a:ea typeface="ＭＳ Ｐゴシック"/>
        <a:cs typeface=""/>
      </a:majorFont>
      <a:minorFont>
        <a:latin typeface="Gill Sans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charset="0"/>
            <a:ea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17780</TotalTime>
  <Words>2133</Words>
  <PresentationFormat>On-screen Show (4:3)</PresentationFormat>
  <Paragraphs>607</Paragraphs>
  <Slides>32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Edition: Chapter 3</dc:title>
  <dc:creator>Jim Kurose &amp; Keith Ross</dc:creator>
  <cp:lastModifiedBy>HP</cp:lastModifiedBy>
  <cp:revision>319</cp:revision>
  <cp:lastPrinted>2000-04-27T09:23:27Z</cp:lastPrinted>
  <dcterms:created xsi:type="dcterms:W3CDTF">1999-10-08T19:08:27Z</dcterms:created>
  <dcterms:modified xsi:type="dcterms:W3CDTF">2019-04-11T10:11:34Z</dcterms:modified>
</cp:coreProperties>
</file>